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0" r:id="rId22"/>
    <p:sldId id="291" r:id="rId23"/>
    <p:sldId id="292" r:id="rId24"/>
    <p:sldId id="277" r:id="rId25"/>
    <p:sldId id="293" r:id="rId26"/>
    <p:sldId id="294" r:id="rId27"/>
    <p:sldId id="298" r:id="rId28"/>
    <p:sldId id="302" r:id="rId29"/>
    <p:sldId id="295" r:id="rId30"/>
    <p:sldId id="296" r:id="rId31"/>
    <p:sldId id="297" r:id="rId32"/>
    <p:sldId id="282" r:id="rId33"/>
    <p:sldId id="283" r:id="rId34"/>
    <p:sldId id="284" r:id="rId35"/>
    <p:sldId id="307" r:id="rId36"/>
    <p:sldId id="309" r:id="rId37"/>
    <p:sldId id="310" r:id="rId38"/>
    <p:sldId id="314" r:id="rId39"/>
    <p:sldId id="317" r:id="rId40"/>
    <p:sldId id="318" r:id="rId41"/>
    <p:sldId id="288" r:id="rId4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B9"/>
    <a:srgbClr val="EFE0C8"/>
    <a:srgbClr val="EFE0B9"/>
    <a:srgbClr val="D6E9D8"/>
    <a:srgbClr val="EFE0A0"/>
    <a:srgbClr val="FCD9BC"/>
    <a:srgbClr val="D9F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9" d="100"/>
          <a:sy n="99" d="100"/>
        </p:scale>
        <p:origin x="-1974" y="-6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F609C-F3C7-4D0C-B7FD-B667CEB9A7BB}"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de-DE"/>
        </a:p>
      </dgm:t>
    </dgm:pt>
    <dgm:pt modelId="{84C96ECC-1684-45B6-9C13-3A9C719FC0D5}">
      <dgm:prSet custT="1"/>
      <dgm:spPr/>
      <dgm:t>
        <a:bodyPr/>
        <a:lstStyle/>
        <a:p>
          <a:r>
            <a:rPr lang="de-DE" sz="1600" b="1" dirty="0" smtClean="0">
              <a:latin typeface="Arial" panose="020B0604020202020204" pitchFamily="34" charset="0"/>
              <a:cs typeface="Arial" panose="020B0604020202020204" pitchFamily="34" charset="0"/>
            </a:rPr>
            <a:t>Inhaltsfeld 2: Die Gemeinschaft der Propheten</a:t>
          </a:r>
        </a:p>
        <a:p>
          <a:r>
            <a:rPr lang="de-DE" sz="1600" i="1" u="sng" dirty="0" smtClean="0">
              <a:latin typeface="Arial" panose="020B0604020202020204" pitchFamily="34" charset="0"/>
              <a:cs typeface="Arial" panose="020B0604020202020204" pitchFamily="34" charset="0"/>
            </a:rPr>
            <a:t>Inhaltlicher Schwerpunkt:</a:t>
          </a:r>
          <a:endParaRPr lang="de-DE" sz="1600" dirty="0" smtClean="0">
            <a:latin typeface="Arial" panose="020B0604020202020204" pitchFamily="34" charset="0"/>
            <a:cs typeface="Arial" panose="020B0604020202020204" pitchFamily="34" charset="0"/>
          </a:endParaRPr>
        </a:p>
        <a:p>
          <a:r>
            <a:rPr lang="de-DE" sz="1600" dirty="0" smtClean="0">
              <a:latin typeface="Arial" panose="020B0604020202020204" pitchFamily="34" charset="0"/>
              <a:cs typeface="Arial" panose="020B0604020202020204" pitchFamily="34" charset="0"/>
            </a:rPr>
            <a:t>- Die im Koran genannten Propheten</a:t>
          </a:r>
          <a:endParaRPr lang="de-DE" sz="1500" dirty="0">
            <a:latin typeface="Arial" panose="020B0604020202020204" pitchFamily="34" charset="0"/>
            <a:cs typeface="Arial" panose="020B0604020202020204" pitchFamily="34" charset="0"/>
          </a:endParaRPr>
        </a:p>
      </dgm:t>
    </dgm:pt>
    <dgm:pt modelId="{1A70889C-8912-4EA3-BC9C-71F25D77E0F5}" type="sibTrans" cxnId="{B6B79F14-719F-477C-A270-4E2969066385}">
      <dgm:prSet/>
      <dgm:spPr/>
      <dgm:t>
        <a:bodyPr/>
        <a:lstStyle/>
        <a:p>
          <a:endParaRPr lang="de-DE"/>
        </a:p>
      </dgm:t>
    </dgm:pt>
    <dgm:pt modelId="{888C4A03-B27E-497A-80A7-36B31496DA86}" type="parTrans" cxnId="{B6B79F14-719F-477C-A270-4E2969066385}">
      <dgm:prSet/>
      <dgm:spPr/>
      <dgm:t>
        <a:bodyPr/>
        <a:lstStyle/>
        <a:p>
          <a:endParaRPr lang="de-DE"/>
        </a:p>
      </dgm:t>
    </dgm:pt>
    <dgm:pt modelId="{6CBFBD93-B866-4CB7-8958-BA473423062C}">
      <dgm:prSet custT="1"/>
      <dgm:spPr/>
      <dgm:t>
        <a:bodyPr/>
        <a:lstStyle/>
        <a:p>
          <a:r>
            <a:rPr lang="de-DE" sz="1600" b="1" dirty="0" smtClean="0">
              <a:latin typeface="Arial" panose="020B0604020202020204" pitchFamily="34" charset="0"/>
              <a:cs typeface="Arial" panose="020B0604020202020204" pitchFamily="34" charset="0"/>
            </a:rPr>
            <a:t>Inhaltsfeld 1: Islamische Glaubenslehre</a:t>
          </a:r>
        </a:p>
        <a:p>
          <a:r>
            <a:rPr lang="de-DE" sz="1600" i="1" u="sng" dirty="0" smtClean="0">
              <a:latin typeface="Arial" panose="020B0604020202020204" pitchFamily="34" charset="0"/>
              <a:cs typeface="Arial" panose="020B0604020202020204" pitchFamily="34" charset="0"/>
            </a:rPr>
            <a:t>Inhaltliche Schwerpunkte:</a:t>
          </a:r>
          <a:endParaRPr lang="de-DE" sz="1600" dirty="0" smtClean="0">
            <a:latin typeface="Arial" panose="020B0604020202020204" pitchFamily="34" charset="0"/>
            <a:cs typeface="Arial" panose="020B0604020202020204" pitchFamily="34" charset="0"/>
          </a:endParaRPr>
        </a:p>
        <a:p>
          <a:r>
            <a:rPr lang="de-DE" sz="1600" dirty="0" smtClean="0">
              <a:latin typeface="Arial" panose="020B0604020202020204" pitchFamily="34" charset="0"/>
              <a:cs typeface="Arial" panose="020B0604020202020204" pitchFamily="34" charset="0"/>
            </a:rPr>
            <a:t>- Die sechs Glaubensartikel im Islam</a:t>
          </a:r>
        </a:p>
      </dgm:t>
    </dgm:pt>
    <dgm:pt modelId="{5AAC6E55-1A7F-44CF-B731-9BFF5E70A1F1}" type="sibTrans" cxnId="{1B20F484-B5A8-43AC-BF09-A61CD27E4C16}">
      <dgm:prSet/>
      <dgm:spPr/>
      <dgm:t>
        <a:bodyPr/>
        <a:lstStyle/>
        <a:p>
          <a:endParaRPr lang="de-DE"/>
        </a:p>
      </dgm:t>
    </dgm:pt>
    <dgm:pt modelId="{4B2B096E-6470-4973-8AED-B8FEAA67DAAA}" type="parTrans" cxnId="{1B20F484-B5A8-43AC-BF09-A61CD27E4C16}">
      <dgm:prSet/>
      <dgm:spPr/>
      <dgm:t>
        <a:bodyPr/>
        <a:lstStyle/>
        <a:p>
          <a:endParaRPr lang="de-DE"/>
        </a:p>
      </dgm:t>
    </dgm:pt>
    <dgm:pt modelId="{BD400EEA-7DE7-4954-9918-4883964F4318}" type="pres">
      <dgm:prSet presAssocID="{AE9F609C-F3C7-4D0C-B7FD-B667CEB9A7BB}" presName="linear" presStyleCnt="0">
        <dgm:presLayoutVars>
          <dgm:animLvl val="lvl"/>
          <dgm:resizeHandles val="exact"/>
        </dgm:presLayoutVars>
      </dgm:prSet>
      <dgm:spPr/>
      <dgm:t>
        <a:bodyPr/>
        <a:lstStyle/>
        <a:p>
          <a:endParaRPr lang="de-DE"/>
        </a:p>
      </dgm:t>
    </dgm:pt>
    <dgm:pt modelId="{0D8CEE6C-97CF-4FA0-A4BF-ABC5086B4982}" type="pres">
      <dgm:prSet presAssocID="{6CBFBD93-B866-4CB7-8958-BA473423062C}" presName="parentText" presStyleLbl="node1" presStyleIdx="0" presStyleCnt="2" custLinFactNeighborY="-16424">
        <dgm:presLayoutVars>
          <dgm:chMax val="0"/>
          <dgm:bulletEnabled val="1"/>
        </dgm:presLayoutVars>
      </dgm:prSet>
      <dgm:spPr/>
      <dgm:t>
        <a:bodyPr/>
        <a:lstStyle/>
        <a:p>
          <a:endParaRPr lang="de-DE"/>
        </a:p>
      </dgm:t>
    </dgm:pt>
    <dgm:pt modelId="{13051CFB-DE56-4F82-A614-C290A17D0F5F}" type="pres">
      <dgm:prSet presAssocID="{5AAC6E55-1A7F-44CF-B731-9BFF5E70A1F1}" presName="spacer" presStyleCnt="0"/>
      <dgm:spPr/>
    </dgm:pt>
    <dgm:pt modelId="{F180BBFB-F52B-473E-B2BB-A7635502F9C2}" type="pres">
      <dgm:prSet presAssocID="{84C96ECC-1684-45B6-9C13-3A9C719FC0D5}" presName="parentText" presStyleLbl="node1" presStyleIdx="1" presStyleCnt="2">
        <dgm:presLayoutVars>
          <dgm:chMax val="0"/>
          <dgm:bulletEnabled val="1"/>
        </dgm:presLayoutVars>
      </dgm:prSet>
      <dgm:spPr/>
      <dgm:t>
        <a:bodyPr/>
        <a:lstStyle/>
        <a:p>
          <a:endParaRPr lang="de-DE"/>
        </a:p>
      </dgm:t>
    </dgm:pt>
  </dgm:ptLst>
  <dgm:cxnLst>
    <dgm:cxn modelId="{B6B79F14-719F-477C-A270-4E2969066385}" srcId="{AE9F609C-F3C7-4D0C-B7FD-B667CEB9A7BB}" destId="{84C96ECC-1684-45B6-9C13-3A9C719FC0D5}" srcOrd="1" destOrd="0" parTransId="{888C4A03-B27E-497A-80A7-36B31496DA86}" sibTransId="{1A70889C-8912-4EA3-BC9C-71F25D77E0F5}"/>
    <dgm:cxn modelId="{C2978901-630B-4051-ABE4-A33343BD8F03}" type="presOf" srcId="{6CBFBD93-B866-4CB7-8958-BA473423062C}" destId="{0D8CEE6C-97CF-4FA0-A4BF-ABC5086B4982}" srcOrd="0" destOrd="0" presId="urn:microsoft.com/office/officeart/2005/8/layout/vList2"/>
    <dgm:cxn modelId="{1B20F484-B5A8-43AC-BF09-A61CD27E4C16}" srcId="{AE9F609C-F3C7-4D0C-B7FD-B667CEB9A7BB}" destId="{6CBFBD93-B866-4CB7-8958-BA473423062C}" srcOrd="0" destOrd="0" parTransId="{4B2B096E-6470-4973-8AED-B8FEAA67DAAA}" sibTransId="{5AAC6E55-1A7F-44CF-B731-9BFF5E70A1F1}"/>
    <dgm:cxn modelId="{89D54321-4464-437D-B882-F1631A2D820D}" type="presOf" srcId="{AE9F609C-F3C7-4D0C-B7FD-B667CEB9A7BB}" destId="{BD400EEA-7DE7-4954-9918-4883964F4318}" srcOrd="0" destOrd="0" presId="urn:microsoft.com/office/officeart/2005/8/layout/vList2"/>
    <dgm:cxn modelId="{6544228D-6405-4218-9846-0DE3A02BE094}" type="presOf" srcId="{84C96ECC-1684-45B6-9C13-3A9C719FC0D5}" destId="{F180BBFB-F52B-473E-B2BB-A7635502F9C2}" srcOrd="0" destOrd="0" presId="urn:microsoft.com/office/officeart/2005/8/layout/vList2"/>
    <dgm:cxn modelId="{FC4444CF-DD12-4B73-BAB8-F0640238991F}" type="presParOf" srcId="{BD400EEA-7DE7-4954-9918-4883964F4318}" destId="{0D8CEE6C-97CF-4FA0-A4BF-ABC5086B4982}" srcOrd="0" destOrd="0" presId="urn:microsoft.com/office/officeart/2005/8/layout/vList2"/>
    <dgm:cxn modelId="{293CE406-8C01-4623-A13D-4C5915D70D06}" type="presParOf" srcId="{BD400EEA-7DE7-4954-9918-4883964F4318}" destId="{13051CFB-DE56-4F82-A614-C290A17D0F5F}" srcOrd="1" destOrd="0" presId="urn:microsoft.com/office/officeart/2005/8/layout/vList2"/>
    <dgm:cxn modelId="{E9E463D4-25F4-483E-8BD1-8D75DFD1E947}" type="presParOf" srcId="{BD400EEA-7DE7-4954-9918-4883964F4318}" destId="{F180BBFB-F52B-473E-B2BB-A7635502F9C2}" srcOrd="2"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9F609C-F3C7-4D0C-B7FD-B667CEB9A7BB}"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de-DE"/>
        </a:p>
      </dgm:t>
    </dgm:pt>
    <dgm:pt modelId="{84C96ECC-1684-45B6-9C13-3A9C719FC0D5}">
      <dgm:prSet custT="1"/>
      <dgm:spPr/>
      <dgm:t>
        <a:bodyPr/>
        <a:lstStyle/>
        <a:p>
          <a:r>
            <a:rPr lang="de-DE" sz="1600" b="1" dirty="0" smtClean="0">
              <a:latin typeface="Arial" panose="020B0604020202020204" pitchFamily="34" charset="0"/>
              <a:cs typeface="Arial" panose="020B0604020202020204" pitchFamily="34" charset="0"/>
            </a:rPr>
            <a:t>Inhaltsfeld 4: Der Koran und die Sunna </a:t>
          </a:r>
        </a:p>
        <a:p>
          <a:r>
            <a:rPr lang="de-DE" sz="1600" i="1" u="sng" dirty="0" smtClean="0">
              <a:latin typeface="Arial" panose="020B0604020202020204" pitchFamily="34" charset="0"/>
              <a:cs typeface="Arial" panose="020B0604020202020204" pitchFamily="34" charset="0"/>
            </a:rPr>
            <a:t>Inhaltliche Schwerpunkte:</a:t>
          </a:r>
          <a:endParaRPr lang="de-DE" sz="1600" dirty="0" smtClean="0">
            <a:latin typeface="Arial" panose="020B0604020202020204" pitchFamily="34" charset="0"/>
            <a:cs typeface="Arial" panose="020B0604020202020204" pitchFamily="34" charset="0"/>
          </a:endParaRPr>
        </a:p>
        <a:p>
          <a:r>
            <a:rPr lang="de-DE" sz="1600" dirty="0" smtClean="0">
              <a:latin typeface="Arial" panose="020B0604020202020204" pitchFamily="34" charset="0"/>
              <a:cs typeface="Arial" panose="020B0604020202020204" pitchFamily="34" charset="0"/>
            </a:rPr>
            <a:t>- Der Koran als Buch und Wort Gottes</a:t>
          </a:r>
        </a:p>
        <a:p>
          <a:r>
            <a:rPr lang="de-DE" sz="1600" dirty="0" smtClean="0">
              <a:latin typeface="Arial" panose="020B0604020202020204" pitchFamily="34" charset="0"/>
              <a:cs typeface="Arial" panose="020B0604020202020204" pitchFamily="34" charset="0"/>
            </a:rPr>
            <a:t>- Die Sunna- Worte und Taten des Propheten</a:t>
          </a:r>
          <a:endParaRPr lang="de-DE" sz="1500" dirty="0">
            <a:latin typeface="Arial" panose="020B0604020202020204" pitchFamily="34" charset="0"/>
            <a:cs typeface="Arial" panose="020B0604020202020204" pitchFamily="34" charset="0"/>
          </a:endParaRPr>
        </a:p>
      </dgm:t>
    </dgm:pt>
    <dgm:pt modelId="{1A70889C-8912-4EA3-BC9C-71F25D77E0F5}" type="sibTrans" cxnId="{B6B79F14-719F-477C-A270-4E2969066385}">
      <dgm:prSet/>
      <dgm:spPr/>
      <dgm:t>
        <a:bodyPr/>
        <a:lstStyle/>
        <a:p>
          <a:endParaRPr lang="de-DE"/>
        </a:p>
      </dgm:t>
    </dgm:pt>
    <dgm:pt modelId="{888C4A03-B27E-497A-80A7-36B31496DA86}" type="parTrans" cxnId="{B6B79F14-719F-477C-A270-4E2969066385}">
      <dgm:prSet/>
      <dgm:spPr/>
      <dgm:t>
        <a:bodyPr/>
        <a:lstStyle/>
        <a:p>
          <a:endParaRPr lang="de-DE"/>
        </a:p>
      </dgm:t>
    </dgm:pt>
    <dgm:pt modelId="{6CBFBD93-B866-4CB7-8958-BA473423062C}">
      <dgm:prSet custT="1"/>
      <dgm:spPr/>
      <dgm:t>
        <a:bodyPr/>
        <a:lstStyle/>
        <a:p>
          <a:r>
            <a:rPr lang="de-DE" sz="1600" b="1" dirty="0" smtClean="0">
              <a:latin typeface="Arial" panose="020B0604020202020204" pitchFamily="34" charset="0"/>
              <a:cs typeface="Arial" panose="020B0604020202020204" pitchFamily="34" charset="0"/>
            </a:rPr>
            <a:t>Inhaltsfeld 3: Entwicklungsgeschichte des Islam</a:t>
          </a:r>
        </a:p>
        <a:p>
          <a:r>
            <a:rPr lang="de-DE" sz="1600" i="1" u="sng" dirty="0" smtClean="0">
              <a:latin typeface="Arial" panose="020B0604020202020204" pitchFamily="34" charset="0"/>
              <a:cs typeface="Arial" panose="020B0604020202020204" pitchFamily="34" charset="0"/>
            </a:rPr>
            <a:t>Inhaltliche Schwerpunkte:</a:t>
          </a:r>
          <a:endParaRPr lang="de-DE" sz="1600" dirty="0" smtClean="0">
            <a:latin typeface="Arial" panose="020B0604020202020204" pitchFamily="34" charset="0"/>
            <a:cs typeface="Arial" panose="020B0604020202020204" pitchFamily="34" charset="0"/>
          </a:endParaRPr>
        </a:p>
        <a:p>
          <a:r>
            <a:rPr lang="de-DE" sz="1600" dirty="0" smtClean="0">
              <a:latin typeface="Arial" panose="020B0604020202020204" pitchFamily="34" charset="0"/>
              <a:cs typeface="Arial" panose="020B0604020202020204" pitchFamily="34" charset="0"/>
            </a:rPr>
            <a:t>- Das Leben des Propheten Muhammads bis zur Auswanderung  (</a:t>
          </a:r>
          <a:r>
            <a:rPr lang="de-DE" sz="1600" i="1" dirty="0" err="1" smtClean="0">
              <a:latin typeface="Arial" panose="020B0604020202020204" pitchFamily="34" charset="0"/>
              <a:cs typeface="Arial" panose="020B0604020202020204" pitchFamily="34" charset="0"/>
            </a:rPr>
            <a:t>Hidschra</a:t>
          </a:r>
          <a:r>
            <a:rPr lang="de-DE" sz="1600" dirty="0" smtClean="0">
              <a:latin typeface="Arial" panose="020B0604020202020204" pitchFamily="34" charset="0"/>
              <a:cs typeface="Arial" panose="020B0604020202020204" pitchFamily="34" charset="0"/>
            </a:rPr>
            <a:t>)</a:t>
          </a:r>
        </a:p>
        <a:p>
          <a:r>
            <a:rPr lang="de-DE" sz="1600" dirty="0" smtClean="0">
              <a:latin typeface="Arial" panose="020B0604020202020204" pitchFamily="34" charset="0"/>
              <a:cs typeface="Arial" panose="020B0604020202020204" pitchFamily="34" charset="0"/>
            </a:rPr>
            <a:t>- Die Anfänge des Islam</a:t>
          </a:r>
        </a:p>
      </dgm:t>
    </dgm:pt>
    <dgm:pt modelId="{5AAC6E55-1A7F-44CF-B731-9BFF5E70A1F1}" type="sibTrans" cxnId="{1B20F484-B5A8-43AC-BF09-A61CD27E4C16}">
      <dgm:prSet/>
      <dgm:spPr/>
      <dgm:t>
        <a:bodyPr/>
        <a:lstStyle/>
        <a:p>
          <a:endParaRPr lang="de-DE"/>
        </a:p>
      </dgm:t>
    </dgm:pt>
    <dgm:pt modelId="{4B2B096E-6470-4973-8AED-B8FEAA67DAAA}" type="parTrans" cxnId="{1B20F484-B5A8-43AC-BF09-A61CD27E4C16}">
      <dgm:prSet/>
      <dgm:spPr/>
      <dgm:t>
        <a:bodyPr/>
        <a:lstStyle/>
        <a:p>
          <a:endParaRPr lang="de-DE"/>
        </a:p>
      </dgm:t>
    </dgm:pt>
    <dgm:pt modelId="{BD400EEA-7DE7-4954-9918-4883964F4318}" type="pres">
      <dgm:prSet presAssocID="{AE9F609C-F3C7-4D0C-B7FD-B667CEB9A7BB}" presName="linear" presStyleCnt="0">
        <dgm:presLayoutVars>
          <dgm:animLvl val="lvl"/>
          <dgm:resizeHandles val="exact"/>
        </dgm:presLayoutVars>
      </dgm:prSet>
      <dgm:spPr/>
      <dgm:t>
        <a:bodyPr/>
        <a:lstStyle/>
        <a:p>
          <a:endParaRPr lang="de-DE"/>
        </a:p>
      </dgm:t>
    </dgm:pt>
    <dgm:pt modelId="{0D8CEE6C-97CF-4FA0-A4BF-ABC5086B4982}" type="pres">
      <dgm:prSet presAssocID="{6CBFBD93-B866-4CB7-8958-BA473423062C}" presName="parentText" presStyleLbl="node1" presStyleIdx="0" presStyleCnt="2" custLinFactNeighborY="-19566">
        <dgm:presLayoutVars>
          <dgm:chMax val="0"/>
          <dgm:bulletEnabled val="1"/>
        </dgm:presLayoutVars>
      </dgm:prSet>
      <dgm:spPr/>
      <dgm:t>
        <a:bodyPr/>
        <a:lstStyle/>
        <a:p>
          <a:endParaRPr lang="de-DE"/>
        </a:p>
      </dgm:t>
    </dgm:pt>
    <dgm:pt modelId="{13051CFB-DE56-4F82-A614-C290A17D0F5F}" type="pres">
      <dgm:prSet presAssocID="{5AAC6E55-1A7F-44CF-B731-9BFF5E70A1F1}" presName="spacer" presStyleCnt="0"/>
      <dgm:spPr/>
    </dgm:pt>
    <dgm:pt modelId="{F180BBFB-F52B-473E-B2BB-A7635502F9C2}" type="pres">
      <dgm:prSet presAssocID="{84C96ECC-1684-45B6-9C13-3A9C719FC0D5}" presName="parentText" presStyleLbl="node1" presStyleIdx="1" presStyleCnt="2">
        <dgm:presLayoutVars>
          <dgm:chMax val="0"/>
          <dgm:bulletEnabled val="1"/>
        </dgm:presLayoutVars>
      </dgm:prSet>
      <dgm:spPr/>
      <dgm:t>
        <a:bodyPr/>
        <a:lstStyle/>
        <a:p>
          <a:endParaRPr lang="de-DE"/>
        </a:p>
      </dgm:t>
    </dgm:pt>
  </dgm:ptLst>
  <dgm:cxnLst>
    <dgm:cxn modelId="{B6B79F14-719F-477C-A270-4E2969066385}" srcId="{AE9F609C-F3C7-4D0C-B7FD-B667CEB9A7BB}" destId="{84C96ECC-1684-45B6-9C13-3A9C719FC0D5}" srcOrd="1" destOrd="0" parTransId="{888C4A03-B27E-497A-80A7-36B31496DA86}" sibTransId="{1A70889C-8912-4EA3-BC9C-71F25D77E0F5}"/>
    <dgm:cxn modelId="{4BB870D0-36B2-4D2E-8D6C-BEB1103EC853}" type="presOf" srcId="{6CBFBD93-B866-4CB7-8958-BA473423062C}" destId="{0D8CEE6C-97CF-4FA0-A4BF-ABC5086B4982}" srcOrd="0" destOrd="0" presId="urn:microsoft.com/office/officeart/2005/8/layout/vList2"/>
    <dgm:cxn modelId="{1B20F484-B5A8-43AC-BF09-A61CD27E4C16}" srcId="{AE9F609C-F3C7-4D0C-B7FD-B667CEB9A7BB}" destId="{6CBFBD93-B866-4CB7-8958-BA473423062C}" srcOrd="0" destOrd="0" parTransId="{4B2B096E-6470-4973-8AED-B8FEAA67DAAA}" sibTransId="{5AAC6E55-1A7F-44CF-B731-9BFF5E70A1F1}"/>
    <dgm:cxn modelId="{E599F514-2293-46FD-AEAF-E140B6043AED}" type="presOf" srcId="{84C96ECC-1684-45B6-9C13-3A9C719FC0D5}" destId="{F180BBFB-F52B-473E-B2BB-A7635502F9C2}" srcOrd="0" destOrd="0" presId="urn:microsoft.com/office/officeart/2005/8/layout/vList2"/>
    <dgm:cxn modelId="{03A6D1C5-0F3C-477D-93DA-7F6F1517E97A}" type="presOf" srcId="{AE9F609C-F3C7-4D0C-B7FD-B667CEB9A7BB}" destId="{BD400EEA-7DE7-4954-9918-4883964F4318}" srcOrd="0" destOrd="0" presId="urn:microsoft.com/office/officeart/2005/8/layout/vList2"/>
    <dgm:cxn modelId="{3A087FA6-8390-4BD3-8090-006E2123BB53}" type="presParOf" srcId="{BD400EEA-7DE7-4954-9918-4883964F4318}" destId="{0D8CEE6C-97CF-4FA0-A4BF-ABC5086B4982}" srcOrd="0" destOrd="0" presId="urn:microsoft.com/office/officeart/2005/8/layout/vList2"/>
    <dgm:cxn modelId="{A47A218F-A37E-47C6-8CE9-0523F910D4EF}" type="presParOf" srcId="{BD400EEA-7DE7-4954-9918-4883964F4318}" destId="{13051CFB-DE56-4F82-A614-C290A17D0F5F}" srcOrd="1" destOrd="0" presId="urn:microsoft.com/office/officeart/2005/8/layout/vList2"/>
    <dgm:cxn modelId="{6A0ED85A-BB18-4DBC-B48D-2F0EFBE1E322}" type="presParOf" srcId="{BD400EEA-7DE7-4954-9918-4883964F4318}" destId="{F180BBFB-F52B-473E-B2BB-A7635502F9C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CEE6C-97CF-4FA0-A4BF-ABC5086B4982}">
      <dsp:nvSpPr>
        <dsp:cNvPr id="0" name=""/>
        <dsp:cNvSpPr/>
      </dsp:nvSpPr>
      <dsp:spPr>
        <a:xfrm>
          <a:off x="0" y="810095"/>
          <a:ext cx="7416824" cy="12168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b="1" kern="1200" dirty="0" smtClean="0">
              <a:latin typeface="Arial" panose="020B0604020202020204" pitchFamily="34" charset="0"/>
              <a:cs typeface="Arial" panose="020B0604020202020204" pitchFamily="34" charset="0"/>
            </a:rPr>
            <a:t>Inhaltsfeld 1: Islamische Glaubenslehre</a:t>
          </a:r>
        </a:p>
        <a:p>
          <a:pPr lvl="0" algn="l" defTabSz="711200">
            <a:lnSpc>
              <a:spcPct val="90000"/>
            </a:lnSpc>
            <a:spcBef>
              <a:spcPct val="0"/>
            </a:spcBef>
            <a:spcAft>
              <a:spcPct val="35000"/>
            </a:spcAft>
          </a:pPr>
          <a:r>
            <a:rPr lang="de-DE" sz="1600" i="1" u="sng" kern="1200" dirty="0" smtClean="0">
              <a:latin typeface="Arial" panose="020B0604020202020204" pitchFamily="34" charset="0"/>
              <a:cs typeface="Arial" panose="020B0604020202020204" pitchFamily="34" charset="0"/>
            </a:rPr>
            <a:t>Inhaltliche Schwerpunkte:</a:t>
          </a:r>
          <a:endParaRPr lang="de-DE" sz="1600" kern="1200" dirty="0" smtClean="0">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 Die sechs Glaubensartikel im Islam</a:t>
          </a:r>
        </a:p>
      </dsp:txBody>
      <dsp:txXfrm>
        <a:off x="59399" y="869494"/>
        <a:ext cx="7298026" cy="1098002"/>
      </dsp:txXfrm>
    </dsp:sp>
    <dsp:sp modelId="{F180BBFB-F52B-473E-B2BB-A7635502F9C2}">
      <dsp:nvSpPr>
        <dsp:cNvPr id="0" name=""/>
        <dsp:cNvSpPr/>
      </dsp:nvSpPr>
      <dsp:spPr>
        <a:xfrm>
          <a:off x="0" y="2244841"/>
          <a:ext cx="7416824" cy="12168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b="1" kern="1200" dirty="0" smtClean="0">
              <a:latin typeface="Arial" panose="020B0604020202020204" pitchFamily="34" charset="0"/>
              <a:cs typeface="Arial" panose="020B0604020202020204" pitchFamily="34" charset="0"/>
            </a:rPr>
            <a:t>Inhaltsfeld 2: Die Gemeinschaft der Propheten</a:t>
          </a:r>
        </a:p>
        <a:p>
          <a:pPr lvl="0" algn="l" defTabSz="711200">
            <a:lnSpc>
              <a:spcPct val="90000"/>
            </a:lnSpc>
            <a:spcBef>
              <a:spcPct val="0"/>
            </a:spcBef>
            <a:spcAft>
              <a:spcPct val="35000"/>
            </a:spcAft>
          </a:pPr>
          <a:r>
            <a:rPr lang="de-DE" sz="1600" i="1" u="sng" kern="1200" dirty="0" smtClean="0">
              <a:latin typeface="Arial" panose="020B0604020202020204" pitchFamily="34" charset="0"/>
              <a:cs typeface="Arial" panose="020B0604020202020204" pitchFamily="34" charset="0"/>
            </a:rPr>
            <a:t>Inhaltlicher Schwerpunkt:</a:t>
          </a:r>
          <a:endParaRPr lang="de-DE" sz="1600" kern="1200" dirty="0" smtClean="0">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 Die im Koran genannten Propheten</a:t>
          </a:r>
          <a:endParaRPr lang="de-DE" sz="1500" kern="1200" dirty="0">
            <a:latin typeface="Arial" panose="020B0604020202020204" pitchFamily="34" charset="0"/>
            <a:cs typeface="Arial" panose="020B0604020202020204" pitchFamily="34" charset="0"/>
          </a:endParaRPr>
        </a:p>
      </dsp:txBody>
      <dsp:txXfrm>
        <a:off x="59399" y="2304240"/>
        <a:ext cx="7298026"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CEE6C-97CF-4FA0-A4BF-ABC5086B4982}">
      <dsp:nvSpPr>
        <dsp:cNvPr id="0" name=""/>
        <dsp:cNvSpPr/>
      </dsp:nvSpPr>
      <dsp:spPr>
        <a:xfrm>
          <a:off x="0" y="652113"/>
          <a:ext cx="7344816" cy="13689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b="1" kern="1200" dirty="0" smtClean="0">
              <a:latin typeface="Arial" panose="020B0604020202020204" pitchFamily="34" charset="0"/>
              <a:cs typeface="Arial" panose="020B0604020202020204" pitchFamily="34" charset="0"/>
            </a:rPr>
            <a:t>Inhaltsfeld 3: Entwicklungsgeschichte des Islam</a:t>
          </a:r>
        </a:p>
        <a:p>
          <a:pPr lvl="0" algn="l" defTabSz="711200">
            <a:lnSpc>
              <a:spcPct val="90000"/>
            </a:lnSpc>
            <a:spcBef>
              <a:spcPct val="0"/>
            </a:spcBef>
            <a:spcAft>
              <a:spcPct val="35000"/>
            </a:spcAft>
          </a:pPr>
          <a:r>
            <a:rPr lang="de-DE" sz="1600" i="1" u="sng" kern="1200" dirty="0" smtClean="0">
              <a:latin typeface="Arial" panose="020B0604020202020204" pitchFamily="34" charset="0"/>
              <a:cs typeface="Arial" panose="020B0604020202020204" pitchFamily="34" charset="0"/>
            </a:rPr>
            <a:t>Inhaltliche Schwerpunkte:</a:t>
          </a:r>
          <a:endParaRPr lang="de-DE" sz="1600" kern="1200" dirty="0" smtClean="0">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 Das Leben des Propheten Muhammads bis zur Auswanderung  (</a:t>
          </a:r>
          <a:r>
            <a:rPr lang="de-DE" sz="1600" i="1" kern="1200" dirty="0" err="1" smtClean="0">
              <a:latin typeface="Arial" panose="020B0604020202020204" pitchFamily="34" charset="0"/>
              <a:cs typeface="Arial" panose="020B0604020202020204" pitchFamily="34" charset="0"/>
            </a:rPr>
            <a:t>Hidschra</a:t>
          </a:r>
          <a:r>
            <a:rPr lang="de-DE" sz="1600" kern="1200" dirty="0" smtClean="0">
              <a:latin typeface="Arial" panose="020B0604020202020204" pitchFamily="34" charset="0"/>
              <a:cs typeface="Arial" panose="020B0604020202020204" pitchFamily="34" charset="0"/>
            </a:rPr>
            <a:t>)</a:t>
          </a:r>
        </a:p>
        <a:p>
          <a:pPr lvl="0" algn="l" defTabSz="71120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 Die Anfänge des Islam</a:t>
          </a:r>
        </a:p>
      </dsp:txBody>
      <dsp:txXfrm>
        <a:off x="66824" y="718937"/>
        <a:ext cx="7211168" cy="1235252"/>
      </dsp:txXfrm>
    </dsp:sp>
    <dsp:sp modelId="{F180BBFB-F52B-473E-B2BB-A7635502F9C2}">
      <dsp:nvSpPr>
        <dsp:cNvPr id="0" name=""/>
        <dsp:cNvSpPr/>
      </dsp:nvSpPr>
      <dsp:spPr>
        <a:xfrm>
          <a:off x="0" y="2244841"/>
          <a:ext cx="7344816" cy="13689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b="1" kern="1200" dirty="0" smtClean="0">
              <a:latin typeface="Arial" panose="020B0604020202020204" pitchFamily="34" charset="0"/>
              <a:cs typeface="Arial" panose="020B0604020202020204" pitchFamily="34" charset="0"/>
            </a:rPr>
            <a:t>Inhaltsfeld 4: Der Koran und die Sunna </a:t>
          </a:r>
        </a:p>
        <a:p>
          <a:pPr lvl="0" algn="l" defTabSz="711200">
            <a:lnSpc>
              <a:spcPct val="90000"/>
            </a:lnSpc>
            <a:spcBef>
              <a:spcPct val="0"/>
            </a:spcBef>
            <a:spcAft>
              <a:spcPct val="35000"/>
            </a:spcAft>
          </a:pPr>
          <a:r>
            <a:rPr lang="de-DE" sz="1600" i="1" u="sng" kern="1200" dirty="0" smtClean="0">
              <a:latin typeface="Arial" panose="020B0604020202020204" pitchFamily="34" charset="0"/>
              <a:cs typeface="Arial" panose="020B0604020202020204" pitchFamily="34" charset="0"/>
            </a:rPr>
            <a:t>Inhaltliche Schwerpunkte:</a:t>
          </a:r>
          <a:endParaRPr lang="de-DE" sz="1600" kern="1200" dirty="0" smtClean="0">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 Der Koran als Buch und Wort Gottes</a:t>
          </a:r>
        </a:p>
        <a:p>
          <a:pPr lvl="0" algn="l" defTabSz="71120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 Die Sunna- Worte und Taten des Propheten</a:t>
          </a:r>
          <a:endParaRPr lang="de-DE" sz="1500" kern="1200" dirty="0">
            <a:latin typeface="Arial" panose="020B0604020202020204" pitchFamily="34" charset="0"/>
            <a:cs typeface="Arial" panose="020B0604020202020204" pitchFamily="34" charset="0"/>
          </a:endParaRPr>
        </a:p>
      </dsp:txBody>
      <dsp:txXfrm>
        <a:off x="66824" y="2311665"/>
        <a:ext cx="7211168" cy="12352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5472B4-A8F5-4AAC-8AF9-E73AECEF49A5}" type="datetimeFigureOut">
              <a:rPr lang="de-DE" smtClean="0"/>
              <a:pPr/>
              <a:t>05.03.2015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EBFD06-840E-465F-BEE3-A3A19D45DCF6}" type="slidenum">
              <a:rPr lang="de-DE" smtClean="0"/>
              <a:pPr/>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pPr/>
              <a:t>1</a:t>
            </a:fld>
            <a:endParaRPr lang="de-DE"/>
          </a:p>
        </p:txBody>
      </p:sp>
    </p:spTree>
    <p:extLst>
      <p:ext uri="{BB962C8B-B14F-4D97-AF65-F5344CB8AC3E}">
        <p14:creationId xmlns:p14="http://schemas.microsoft.com/office/powerpoint/2010/main" val="870149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Rückgriff auf Zitatfolie: Kritische Reflexion: Wie meine</a:t>
            </a:r>
            <a:r>
              <a:rPr lang="de-DE" baseline="0" dirty="0" smtClean="0"/>
              <a:t> ich solche Sätze wirklich? Beispiele angeben: Ich meine …</a:t>
            </a:r>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11</a:t>
            </a:fld>
            <a:endParaRPr lang="de-DE"/>
          </a:p>
        </p:txBody>
      </p:sp>
    </p:spTree>
    <p:extLst>
      <p:ext uri="{BB962C8B-B14F-4D97-AF65-F5344CB8AC3E}">
        <p14:creationId xmlns:p14="http://schemas.microsoft.com/office/powerpoint/2010/main" val="927048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12</a:t>
            </a:fld>
            <a:endParaRPr lang="de-DE"/>
          </a:p>
        </p:txBody>
      </p:sp>
    </p:spTree>
    <p:extLst>
      <p:ext uri="{BB962C8B-B14F-4D97-AF65-F5344CB8AC3E}">
        <p14:creationId xmlns:p14="http://schemas.microsoft.com/office/powerpoint/2010/main" val="4252620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13</a:t>
            </a:fld>
            <a:endParaRPr lang="de-DE"/>
          </a:p>
        </p:txBody>
      </p:sp>
    </p:spTree>
    <p:extLst>
      <p:ext uri="{BB962C8B-B14F-4D97-AF65-F5344CB8AC3E}">
        <p14:creationId xmlns:p14="http://schemas.microsoft.com/office/powerpoint/2010/main" val="4252620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exemplarische Sachkompetenzen</a:t>
            </a:r>
            <a:r>
              <a:rPr lang="de-DE" baseline="0" dirty="0" smtClean="0"/>
              <a:t> und exemplarische Urteilskompetenzen (jeweils konkretisierte) als Beispiele (mit Progression)</a:t>
            </a:r>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14</a:t>
            </a:fld>
            <a:endParaRPr lang="de-DE"/>
          </a:p>
        </p:txBody>
      </p:sp>
    </p:spTree>
    <p:extLst>
      <p:ext uri="{BB962C8B-B14F-4D97-AF65-F5344CB8AC3E}">
        <p14:creationId xmlns:p14="http://schemas.microsoft.com/office/powerpoint/2010/main" val="4252620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649D4DD-C953-4D72-B93B-E2670CD06175}" type="slidenum">
              <a:rPr lang="de-DE" smtClean="0"/>
              <a:pPr/>
              <a:t>15</a:t>
            </a:fld>
            <a:endParaRPr lang="de-DE"/>
          </a:p>
        </p:txBody>
      </p:sp>
    </p:spTree>
    <p:extLst>
      <p:ext uri="{BB962C8B-B14F-4D97-AF65-F5344CB8AC3E}">
        <p14:creationId xmlns:p14="http://schemas.microsoft.com/office/powerpoint/2010/main" val="4252620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de-DE" altLang="de-DE" sz="1200" i="1" dirty="0" smtClean="0">
              <a:solidFill>
                <a:srgbClr val="FF0000"/>
              </a:solidFill>
              <a:latin typeface="Arial" pitchFamily="34" charset="0"/>
            </a:endParaRPr>
          </a:p>
          <a:p>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16</a:t>
            </a:fld>
            <a:endParaRPr lang="de-DE"/>
          </a:p>
        </p:txBody>
      </p:sp>
    </p:spTree>
    <p:extLst>
      <p:ext uri="{BB962C8B-B14F-4D97-AF65-F5344CB8AC3E}">
        <p14:creationId xmlns:p14="http://schemas.microsoft.com/office/powerpoint/2010/main" val="4252620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altLang="de-DE" sz="1200" b="0" i="0" baseline="0" dirty="0" smtClean="0">
                <a:solidFill>
                  <a:srgbClr val="FF0000"/>
                </a:solidFill>
                <a:latin typeface="Arial" pitchFamily="34" charset="0"/>
              </a:rPr>
              <a:t>Was in den Kästchen begrifflich zusammengefasst ist, sollte sich aus dem Austausch im Plenum ergeben</a:t>
            </a:r>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solidFill>
                  <a:srgbClr val="000000"/>
                </a:solidFill>
              </a:rPr>
              <a:pPr/>
              <a:t>17</a:t>
            </a:fld>
            <a:endParaRPr lang="de-DE">
              <a:solidFill>
                <a:srgbClr val="000000"/>
              </a:solidFill>
            </a:endParaRPr>
          </a:p>
        </p:txBody>
      </p:sp>
    </p:spTree>
    <p:extLst>
      <p:ext uri="{BB962C8B-B14F-4D97-AF65-F5344CB8AC3E}">
        <p14:creationId xmlns:p14="http://schemas.microsoft.com/office/powerpoint/2010/main" val="359360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solidFill>
                  <a:srgbClr val="000000"/>
                </a:solidFill>
              </a:rPr>
              <a:pPr/>
              <a:t>18</a:t>
            </a:fld>
            <a:endParaRPr lang="de-DE">
              <a:solidFill>
                <a:srgbClr val="000000"/>
              </a:solidFill>
            </a:endParaRPr>
          </a:p>
        </p:txBody>
      </p:sp>
    </p:spTree>
    <p:extLst>
      <p:ext uri="{BB962C8B-B14F-4D97-AF65-F5344CB8AC3E}">
        <p14:creationId xmlns:p14="http://schemas.microsoft.com/office/powerpoint/2010/main" val="332385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Zusammenfassung</a:t>
            </a:r>
            <a:r>
              <a:rPr lang="de-DE" baseline="0" dirty="0" smtClean="0"/>
              <a:t> anhand von Beispielen aus dem KLP-</a:t>
            </a:r>
            <a:r>
              <a:rPr lang="de-DE" baseline="0" dirty="0" err="1" smtClean="0"/>
              <a:t>Sek.I</a:t>
            </a:r>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solidFill>
                  <a:srgbClr val="000000"/>
                </a:solidFill>
              </a:rPr>
              <a:pPr/>
              <a:t>19</a:t>
            </a:fld>
            <a:endParaRPr lang="de-DE">
              <a:solidFill>
                <a:srgbClr val="000000"/>
              </a:solidFill>
            </a:endParaRPr>
          </a:p>
        </p:txBody>
      </p:sp>
    </p:spTree>
    <p:extLst>
      <p:ext uri="{BB962C8B-B14F-4D97-AF65-F5344CB8AC3E}">
        <p14:creationId xmlns:p14="http://schemas.microsoft.com/office/powerpoint/2010/main" val="2442610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20</a:t>
            </a:fld>
            <a:endParaRPr lang="de-DE"/>
          </a:p>
        </p:txBody>
      </p:sp>
    </p:spTree>
    <p:extLst>
      <p:ext uri="{BB962C8B-B14F-4D97-AF65-F5344CB8AC3E}">
        <p14:creationId xmlns:p14="http://schemas.microsoft.com/office/powerpoint/2010/main" val="92704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649D4DD-C953-4D72-B93B-E2670CD06175}" type="slidenum">
              <a:rPr lang="de-DE" smtClean="0"/>
              <a:pPr/>
              <a:t>2</a:t>
            </a:fld>
            <a:endParaRPr lang="de-DE"/>
          </a:p>
        </p:txBody>
      </p:sp>
    </p:spTree>
    <p:extLst>
      <p:ext uri="{BB962C8B-B14F-4D97-AF65-F5344CB8AC3E}">
        <p14:creationId xmlns:p14="http://schemas.microsoft.com/office/powerpoint/2010/main" val="4252620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lvl1pPr defTabSz="904875" eaLnBrk="0" hangingPunct="0">
              <a:defRPr>
                <a:solidFill>
                  <a:schemeClr val="tx1"/>
                </a:solidFill>
                <a:latin typeface="Arial" pitchFamily="34" charset="0"/>
              </a:defRPr>
            </a:lvl1pPr>
            <a:lvl2pPr marL="742950" indent="-285750" defTabSz="904875" eaLnBrk="0" hangingPunct="0">
              <a:defRPr>
                <a:solidFill>
                  <a:schemeClr val="tx1"/>
                </a:solidFill>
                <a:latin typeface="Arial" pitchFamily="34" charset="0"/>
              </a:defRPr>
            </a:lvl2pPr>
            <a:lvl3pPr marL="1143000" indent="-228600" defTabSz="904875" eaLnBrk="0" hangingPunct="0">
              <a:defRPr>
                <a:solidFill>
                  <a:schemeClr val="tx1"/>
                </a:solidFill>
                <a:latin typeface="Arial" pitchFamily="34" charset="0"/>
              </a:defRPr>
            </a:lvl3pPr>
            <a:lvl4pPr marL="1600200" indent="-228600" defTabSz="904875" eaLnBrk="0" hangingPunct="0">
              <a:defRPr>
                <a:solidFill>
                  <a:schemeClr val="tx1"/>
                </a:solidFill>
                <a:latin typeface="Arial" pitchFamily="34" charset="0"/>
              </a:defRPr>
            </a:lvl4pPr>
            <a:lvl5pPr marL="2057400" indent="-228600" defTabSz="904875" eaLnBrk="0" hangingPunct="0">
              <a:defRPr>
                <a:solidFill>
                  <a:schemeClr val="tx1"/>
                </a:solidFill>
                <a:latin typeface="Arial" pitchFamily="34" charset="0"/>
              </a:defRPr>
            </a:lvl5pPr>
            <a:lvl6pPr marL="2514600" indent="-228600" defTabSz="904875" eaLnBrk="0" fontAlgn="base" hangingPunct="0">
              <a:spcBef>
                <a:spcPct val="0"/>
              </a:spcBef>
              <a:spcAft>
                <a:spcPct val="0"/>
              </a:spcAft>
              <a:defRPr>
                <a:solidFill>
                  <a:schemeClr val="tx1"/>
                </a:solidFill>
                <a:latin typeface="Arial" pitchFamily="34" charset="0"/>
              </a:defRPr>
            </a:lvl6pPr>
            <a:lvl7pPr marL="2971800" indent="-228600" defTabSz="904875" eaLnBrk="0" fontAlgn="base" hangingPunct="0">
              <a:spcBef>
                <a:spcPct val="0"/>
              </a:spcBef>
              <a:spcAft>
                <a:spcPct val="0"/>
              </a:spcAft>
              <a:defRPr>
                <a:solidFill>
                  <a:schemeClr val="tx1"/>
                </a:solidFill>
                <a:latin typeface="Arial" pitchFamily="34" charset="0"/>
              </a:defRPr>
            </a:lvl7pPr>
            <a:lvl8pPr marL="3429000" indent="-228600" defTabSz="904875" eaLnBrk="0" fontAlgn="base" hangingPunct="0">
              <a:spcBef>
                <a:spcPct val="0"/>
              </a:spcBef>
              <a:spcAft>
                <a:spcPct val="0"/>
              </a:spcAft>
              <a:defRPr>
                <a:solidFill>
                  <a:schemeClr val="tx1"/>
                </a:solidFill>
                <a:latin typeface="Arial" pitchFamily="34" charset="0"/>
              </a:defRPr>
            </a:lvl8pPr>
            <a:lvl9pPr marL="3886200" indent="-228600" defTabSz="904875" eaLnBrk="0" fontAlgn="base" hangingPunct="0">
              <a:spcBef>
                <a:spcPct val="0"/>
              </a:spcBef>
              <a:spcAft>
                <a:spcPct val="0"/>
              </a:spcAft>
              <a:defRPr>
                <a:solidFill>
                  <a:schemeClr val="tx1"/>
                </a:solidFill>
                <a:latin typeface="Arial" pitchFamily="34" charset="0"/>
              </a:defRPr>
            </a:lvl9pPr>
          </a:lstStyle>
          <a:p>
            <a:pPr eaLnBrk="1" hangingPunct="1">
              <a:defRPr/>
            </a:pPr>
            <a:fld id="{AD9ECE06-5930-486D-946E-A0CD420F16F5}" type="slidenum">
              <a:rPr lang="de-DE" altLang="de-DE" smtClean="0"/>
              <a:pPr eaLnBrk="1" hangingPunct="1">
                <a:defRPr/>
              </a:pPr>
              <a:t>21</a:t>
            </a:fld>
            <a:endParaRPr lang="de-DE" altLang="de-DE"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de-DE" altLang="de-DE" dirty="0" smtClean="0"/>
          </a:p>
        </p:txBody>
      </p:sp>
    </p:spTree>
    <p:extLst>
      <p:ext uri="{BB962C8B-B14F-4D97-AF65-F5344CB8AC3E}">
        <p14:creationId xmlns:p14="http://schemas.microsoft.com/office/powerpoint/2010/main" val="2828091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a:ln/>
        </p:spPr>
      </p:sp>
      <p:sp>
        <p:nvSpPr>
          <p:cNvPr id="91139" name="Notizenplatzhalter 2"/>
          <p:cNvSpPr>
            <a:spLocks noGrp="1"/>
          </p:cNvSpPr>
          <p:nvPr>
            <p:ph type="body" idx="1"/>
          </p:nvPr>
        </p:nvSpPr>
        <p:spPr>
          <a:noFill/>
        </p:spPr>
        <p:txBody>
          <a:bodyPr/>
          <a:lstStyle/>
          <a:p>
            <a:pPr eaLnBrk="1" hangingPunct="1"/>
            <a:endParaRPr lang="de-DE" altLang="de-DE" dirty="0" smtClean="0"/>
          </a:p>
        </p:txBody>
      </p:sp>
      <p:sp>
        <p:nvSpPr>
          <p:cNvPr id="91140" name="Kopfzeilenplatzhalter 3"/>
          <p:cNvSpPr>
            <a:spLocks noGrp="1"/>
          </p:cNvSpPr>
          <p:nvPr>
            <p:ph type="hdr" sz="quarter"/>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de-DE" altLang="de-DE" smtClean="0"/>
              <a:t>Implementation KLP Katholische Religionslehre SII 2. Halbjahr 2013/14</a:t>
            </a:r>
          </a:p>
        </p:txBody>
      </p:sp>
      <p:sp>
        <p:nvSpPr>
          <p:cNvPr id="91141" name="Foliennummernplatzhalter 4"/>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76403CE-A917-4BEF-B893-146751AA2FDB}" type="slidenum">
              <a:rPr lang="de-DE" altLang="de-DE" smtClean="0"/>
              <a:pPr eaLnBrk="1" hangingPunct="1">
                <a:defRPr/>
              </a:pPr>
              <a:t>22</a:t>
            </a:fld>
            <a:endParaRPr lang="de-DE" altLang="de-DE" smtClean="0"/>
          </a:p>
        </p:txBody>
      </p:sp>
    </p:spTree>
    <p:extLst>
      <p:ext uri="{BB962C8B-B14F-4D97-AF65-F5344CB8AC3E}">
        <p14:creationId xmlns:p14="http://schemas.microsoft.com/office/powerpoint/2010/main" val="484877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noTextEdit="1"/>
          </p:cNvSpPr>
          <p:nvPr>
            <p:ph type="sldImg"/>
          </p:nvPr>
        </p:nvSpPr>
        <p:spPr>
          <a:ln/>
        </p:spPr>
      </p:sp>
      <p:sp>
        <p:nvSpPr>
          <p:cNvPr id="92163" name="Notizenplatzhalter 2"/>
          <p:cNvSpPr>
            <a:spLocks noGrp="1"/>
          </p:cNvSpPr>
          <p:nvPr>
            <p:ph type="body" idx="1"/>
          </p:nvPr>
        </p:nvSpPr>
        <p:spPr>
          <a:noFill/>
        </p:spPr>
        <p:txBody>
          <a:bodyPr/>
          <a:lstStyle/>
          <a:p>
            <a:pPr eaLnBrk="1" hangingPunct="1"/>
            <a:endParaRPr lang="de-DE" altLang="de-DE" dirty="0" smtClean="0"/>
          </a:p>
        </p:txBody>
      </p:sp>
      <p:sp>
        <p:nvSpPr>
          <p:cNvPr id="92164" name="Kopfzeilenplatzhalter 3"/>
          <p:cNvSpPr>
            <a:spLocks noGrp="1"/>
          </p:cNvSpPr>
          <p:nvPr>
            <p:ph type="hdr" sz="quarter"/>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de-DE" altLang="de-DE" smtClean="0"/>
              <a:t>Implementation KLP Katholische Religionslehre SII 2. Halbjahr 2013/14</a:t>
            </a:r>
          </a:p>
        </p:txBody>
      </p:sp>
      <p:sp>
        <p:nvSpPr>
          <p:cNvPr id="92165" name="Foliennummernplatzhalter 4"/>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DEF75E3-C197-4312-B4DB-A4098CCF562A}" type="slidenum">
              <a:rPr lang="de-DE" altLang="de-DE" smtClean="0"/>
              <a:pPr eaLnBrk="1" hangingPunct="1">
                <a:defRPr/>
              </a:pPr>
              <a:t>23</a:t>
            </a:fld>
            <a:endParaRPr lang="de-DE" altLang="de-DE" smtClean="0"/>
          </a:p>
        </p:txBody>
      </p:sp>
    </p:spTree>
    <p:extLst>
      <p:ext uri="{BB962C8B-B14F-4D97-AF65-F5344CB8AC3E}">
        <p14:creationId xmlns:p14="http://schemas.microsoft.com/office/powerpoint/2010/main" val="2204124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24</a:t>
            </a:fld>
            <a:endParaRPr lang="de-DE"/>
          </a:p>
        </p:txBody>
      </p:sp>
    </p:spTree>
    <p:extLst>
      <p:ext uri="{BB962C8B-B14F-4D97-AF65-F5344CB8AC3E}">
        <p14:creationId xmlns:p14="http://schemas.microsoft.com/office/powerpoint/2010/main" val="4252620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bildplatzhalter 1"/>
          <p:cNvSpPr>
            <a:spLocks noGrp="1" noRot="1" noChangeAspect="1" noTextEdit="1"/>
          </p:cNvSpPr>
          <p:nvPr>
            <p:ph type="sldImg"/>
          </p:nvPr>
        </p:nvSpPr>
        <p:spPr>
          <a:ln/>
        </p:spPr>
      </p:sp>
      <p:sp>
        <p:nvSpPr>
          <p:cNvPr id="93187" name="Notizenplatzhalt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de-DE" dirty="0" smtClean="0"/>
              <a:t>Kompetenzbereiche beschreiben Prozesse! Begrifflichkeit/Struktur vgl. andere Religionen</a:t>
            </a:r>
            <a:r>
              <a:rPr lang="de-DE" altLang="de-DE" baseline="0" dirty="0" smtClean="0"/>
              <a:t> und Gesellschaftslehren</a:t>
            </a:r>
            <a:endParaRPr lang="de-DE" altLang="de-DE" dirty="0" smtClean="0"/>
          </a:p>
          <a:p>
            <a:pPr eaLnBrk="1" hangingPunct="1"/>
            <a:endParaRPr lang="de-DE" altLang="de-DE" dirty="0" smtClean="0"/>
          </a:p>
          <a:p>
            <a:pPr eaLnBrk="1" hangingPunct="1"/>
            <a:endParaRPr lang="de-DE" altLang="de-DE" dirty="0" smtClean="0"/>
          </a:p>
          <a:p>
            <a:pPr eaLnBrk="1" hangingPunct="1"/>
            <a:r>
              <a:rPr lang="de-DE" altLang="de-DE" i="1" dirty="0" smtClean="0"/>
              <a:t>Ggf. ER abweichend formuliert – hält Struktur des KLP SI durch:</a:t>
            </a:r>
          </a:p>
          <a:p>
            <a:pPr eaLnBrk="1" hangingPunct="1"/>
            <a:r>
              <a:rPr lang="de-DE" altLang="de-DE" i="1" dirty="0" smtClean="0"/>
              <a:t>SK: Wahrnehmungs- und Deutungskompetenz</a:t>
            </a:r>
          </a:p>
          <a:p>
            <a:pPr eaLnBrk="1" hangingPunct="1"/>
            <a:r>
              <a:rPr lang="de-DE" altLang="de-DE" i="1" dirty="0" smtClean="0"/>
              <a:t>HK: Dialog- und Gestaltungskompetenz</a:t>
            </a:r>
          </a:p>
        </p:txBody>
      </p:sp>
      <p:sp>
        <p:nvSpPr>
          <p:cNvPr id="93188" name="Kopfzeilenplatzhalter 3"/>
          <p:cNvSpPr>
            <a:spLocks noGrp="1"/>
          </p:cNvSpPr>
          <p:nvPr>
            <p:ph type="hdr" sz="quarter"/>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de-DE" altLang="de-DE" smtClean="0"/>
              <a:t>Implementation KLP Katholische Religionslehre SII 2. Halbjahr 2013/14</a:t>
            </a:r>
          </a:p>
        </p:txBody>
      </p:sp>
      <p:sp>
        <p:nvSpPr>
          <p:cNvPr id="93189" name="Foliennummernplatzhalter 4"/>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74EC817-0011-46CE-8EFE-972DE4A447D8}" type="slidenum">
              <a:rPr lang="de-DE" altLang="de-DE" smtClean="0"/>
              <a:pPr eaLnBrk="1" hangingPunct="1">
                <a:defRPr/>
              </a:pPr>
              <a:t>25</a:t>
            </a:fld>
            <a:endParaRPr lang="de-DE" altLang="de-DE" smtClean="0"/>
          </a:p>
        </p:txBody>
      </p:sp>
    </p:spTree>
    <p:extLst>
      <p:ext uri="{BB962C8B-B14F-4D97-AF65-F5344CB8AC3E}">
        <p14:creationId xmlns:p14="http://schemas.microsoft.com/office/powerpoint/2010/main" val="3906649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bildplatzhalter 1"/>
          <p:cNvSpPr>
            <a:spLocks noGrp="1" noRot="1" noChangeAspect="1" noTextEdit="1"/>
          </p:cNvSpPr>
          <p:nvPr>
            <p:ph type="sldImg"/>
          </p:nvPr>
        </p:nvSpPr>
        <p:spPr>
          <a:ln/>
        </p:spPr>
      </p:sp>
      <p:sp>
        <p:nvSpPr>
          <p:cNvPr id="94211" name="Notizenplatzhalter 2"/>
          <p:cNvSpPr>
            <a:spLocks noGrp="1"/>
          </p:cNvSpPr>
          <p:nvPr>
            <p:ph type="body" idx="1"/>
          </p:nvPr>
        </p:nvSpPr>
        <p:spPr>
          <a:noFill/>
        </p:spPr>
        <p:txBody>
          <a:bodyPr/>
          <a:lstStyle/>
          <a:p>
            <a:pPr eaLnBrk="1" hangingPunct="1"/>
            <a:endParaRPr lang="de-DE" altLang="de-DE" sz="1200" i="1" dirty="0" smtClean="0"/>
          </a:p>
          <a:p>
            <a:pPr eaLnBrk="1" hangingPunct="1"/>
            <a:endParaRPr lang="de-DE" altLang="de-DE" sz="1200" i="1" dirty="0" smtClean="0"/>
          </a:p>
          <a:p>
            <a:pPr eaLnBrk="1" hangingPunct="1"/>
            <a:endParaRPr lang="de-DE" altLang="de-DE" sz="1200" i="1" dirty="0" smtClean="0"/>
          </a:p>
          <a:p>
            <a:pPr eaLnBrk="1" hangingPunct="1"/>
            <a:endParaRPr lang="de-DE" altLang="de-DE" i="1" dirty="0" smtClean="0"/>
          </a:p>
        </p:txBody>
      </p:sp>
      <p:sp>
        <p:nvSpPr>
          <p:cNvPr id="94212" name="Kopfzeilenplatzhalter 3"/>
          <p:cNvSpPr>
            <a:spLocks noGrp="1"/>
          </p:cNvSpPr>
          <p:nvPr>
            <p:ph type="hdr" sz="quarter"/>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de-DE" altLang="de-DE" smtClean="0"/>
              <a:t>Implementation KLP Katholische Religionslehre SII 2. Halbjahr 2013/14</a:t>
            </a:r>
          </a:p>
        </p:txBody>
      </p:sp>
      <p:sp>
        <p:nvSpPr>
          <p:cNvPr id="94213" name="Foliennummernplatzhalter 4"/>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E736544-5267-48DF-B0E4-33F57E66DA66}" type="slidenum">
              <a:rPr lang="de-DE" altLang="de-DE" smtClean="0"/>
              <a:pPr eaLnBrk="1" hangingPunct="1">
                <a:defRPr/>
              </a:pPr>
              <a:t>26</a:t>
            </a:fld>
            <a:endParaRPr lang="de-DE" altLang="de-DE" smtClean="0"/>
          </a:p>
        </p:txBody>
      </p:sp>
    </p:spTree>
    <p:extLst>
      <p:ext uri="{BB962C8B-B14F-4D97-AF65-F5344CB8AC3E}">
        <p14:creationId xmlns:p14="http://schemas.microsoft.com/office/powerpoint/2010/main" val="2873412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a:ln/>
        </p:spPr>
      </p:sp>
      <p:sp>
        <p:nvSpPr>
          <p:cNvPr id="102403" name="Notizenplatzhalter 2"/>
          <p:cNvSpPr>
            <a:spLocks noGrp="1"/>
          </p:cNvSpPr>
          <p:nvPr>
            <p:ph type="body" idx="1"/>
          </p:nvPr>
        </p:nvSpPr>
        <p:spPr>
          <a:noFill/>
        </p:spPr>
        <p:txBody>
          <a:bodyPr/>
          <a:lstStyle/>
          <a:p>
            <a:pPr eaLnBrk="1" hangingPunct="1"/>
            <a:endParaRPr lang="de-DE" altLang="de-DE" dirty="0" smtClean="0"/>
          </a:p>
        </p:txBody>
      </p:sp>
      <p:sp>
        <p:nvSpPr>
          <p:cNvPr id="102404" name="Kopfzeilenplatzhalter 3"/>
          <p:cNvSpPr>
            <a:spLocks noGrp="1"/>
          </p:cNvSpPr>
          <p:nvPr>
            <p:ph type="hdr" sz="quarter"/>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de-DE" altLang="de-DE" smtClean="0"/>
              <a:t>Implementation KLP Katholische Religionslehre SII 2. Halbjahr 2013/14</a:t>
            </a:r>
          </a:p>
        </p:txBody>
      </p:sp>
      <p:sp>
        <p:nvSpPr>
          <p:cNvPr id="102405" name="Foliennummernplatzhalter 4"/>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99D7A54-F40B-423F-BAFB-805D61C55F71}" type="slidenum">
              <a:rPr lang="de-DE" altLang="de-DE" smtClean="0"/>
              <a:pPr eaLnBrk="1" hangingPunct="1">
                <a:defRPr/>
              </a:pPr>
              <a:t>27</a:t>
            </a:fld>
            <a:endParaRPr lang="de-DE" altLang="de-DE" smtClean="0"/>
          </a:p>
        </p:txBody>
      </p:sp>
    </p:spTree>
    <p:extLst>
      <p:ext uri="{BB962C8B-B14F-4D97-AF65-F5344CB8AC3E}">
        <p14:creationId xmlns:p14="http://schemas.microsoft.com/office/powerpoint/2010/main" val="1326162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a:ln/>
        </p:spPr>
      </p:sp>
      <p:sp>
        <p:nvSpPr>
          <p:cNvPr id="102403" name="Notizenplatzhalter 2"/>
          <p:cNvSpPr>
            <a:spLocks noGrp="1"/>
          </p:cNvSpPr>
          <p:nvPr>
            <p:ph type="body" idx="1"/>
          </p:nvPr>
        </p:nvSpPr>
        <p:spPr>
          <a:noFill/>
        </p:spPr>
        <p:txBody>
          <a:bodyPr/>
          <a:lstStyle/>
          <a:p>
            <a:pPr eaLnBrk="1" hangingPunct="1"/>
            <a:endParaRPr lang="de-DE" altLang="de-DE" dirty="0" smtClean="0"/>
          </a:p>
        </p:txBody>
      </p:sp>
      <p:sp>
        <p:nvSpPr>
          <p:cNvPr id="102404" name="Kopfzeilenplatzhalter 3"/>
          <p:cNvSpPr>
            <a:spLocks noGrp="1"/>
          </p:cNvSpPr>
          <p:nvPr>
            <p:ph type="hdr" sz="quarter"/>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de-DE" altLang="de-DE" smtClean="0"/>
              <a:t>Implementation KLP Katholische Religionslehre SII 2. Halbjahr 2013/14</a:t>
            </a:r>
          </a:p>
        </p:txBody>
      </p:sp>
      <p:sp>
        <p:nvSpPr>
          <p:cNvPr id="102405" name="Foliennummernplatzhalter 4"/>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99D7A54-F40B-423F-BAFB-805D61C55F71}" type="slidenum">
              <a:rPr lang="de-DE" altLang="de-DE" smtClean="0"/>
              <a:pPr eaLnBrk="1" hangingPunct="1">
                <a:defRPr/>
              </a:pPr>
              <a:t>28</a:t>
            </a:fld>
            <a:endParaRPr lang="de-DE" altLang="de-DE" smtClean="0"/>
          </a:p>
        </p:txBody>
      </p:sp>
    </p:spTree>
    <p:extLst>
      <p:ext uri="{BB962C8B-B14F-4D97-AF65-F5344CB8AC3E}">
        <p14:creationId xmlns:p14="http://schemas.microsoft.com/office/powerpoint/2010/main" val="1326162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ln/>
        </p:spPr>
      </p:sp>
      <p:sp>
        <p:nvSpPr>
          <p:cNvPr id="95235" name="Notizenplatzhalter 2"/>
          <p:cNvSpPr>
            <a:spLocks noGrp="1"/>
          </p:cNvSpPr>
          <p:nvPr>
            <p:ph type="body" idx="1"/>
          </p:nvPr>
        </p:nvSpPr>
        <p:spPr>
          <a:noFill/>
        </p:spPr>
        <p:txBody>
          <a:bodyPr/>
          <a:lstStyle/>
          <a:p>
            <a:pPr>
              <a:spcAft>
                <a:spcPts val="1200"/>
              </a:spcAft>
              <a:buNone/>
            </a:pPr>
            <a:r>
              <a:rPr lang="de-DE" altLang="de-DE" sz="1200" dirty="0" smtClean="0"/>
              <a:t>Kompetenzerwartungen weisen die Zusammenführung von Prozessen (verdeutlicht durch Operatoren wie „beschreiben“, „erläutern“, „erörtern“) und Inhalten/Gegenständen aus, mit Progression (KLP, S. …) – Bsp. heraussuchen</a:t>
            </a:r>
          </a:p>
          <a:p>
            <a:pPr>
              <a:buNone/>
            </a:pPr>
            <a:r>
              <a:rPr lang="de-DE" altLang="de-DE" sz="1200" dirty="0" smtClean="0"/>
              <a:t>	- einige Kompetenzerwartungen werden durch Beispiele veranschaulicht  </a:t>
            </a:r>
          </a:p>
          <a:p>
            <a:pPr>
              <a:spcAft>
                <a:spcPts val="1200"/>
              </a:spcAft>
              <a:buNone/>
            </a:pPr>
            <a:r>
              <a:rPr lang="de-DE" altLang="de-DE" sz="1200" dirty="0" smtClean="0"/>
              <a:t>	(„z. B.“) und bei einigen KE wird durch Klammerzusätze darauf hingewiesen, dass der genannte Aspekt und mindestens ein weiterer zu berücksichtigen sind („u. a.“)</a:t>
            </a:r>
          </a:p>
          <a:p>
            <a:pPr>
              <a:spcAft>
                <a:spcPts val="0"/>
              </a:spcAft>
              <a:buNone/>
            </a:pPr>
            <a:r>
              <a:rPr lang="de-DE" altLang="de-DE" sz="1200" dirty="0" smtClean="0"/>
              <a:t>	</a:t>
            </a:r>
          </a:p>
        </p:txBody>
      </p:sp>
      <p:sp>
        <p:nvSpPr>
          <p:cNvPr id="95236" name="Kopfzeilenplatzhalter 3"/>
          <p:cNvSpPr>
            <a:spLocks noGrp="1"/>
          </p:cNvSpPr>
          <p:nvPr>
            <p:ph type="hdr" sz="quarter"/>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de-DE" altLang="de-DE" smtClean="0"/>
              <a:t>Implementation KLP Katholische Religionslehre SII 2. Halbjahr 2013/14</a:t>
            </a:r>
          </a:p>
        </p:txBody>
      </p:sp>
      <p:sp>
        <p:nvSpPr>
          <p:cNvPr id="95237" name="Foliennummernplatzhalter 4"/>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188369F2-DF9F-4E6C-AD01-CCB537F6CCE2}" type="slidenum">
              <a:rPr lang="de-DE" altLang="de-DE" smtClean="0"/>
              <a:pPr eaLnBrk="1" hangingPunct="1">
                <a:defRPr/>
              </a:pPr>
              <a:t>29</a:t>
            </a:fld>
            <a:endParaRPr lang="de-DE" altLang="de-DE" smtClean="0"/>
          </a:p>
        </p:txBody>
      </p:sp>
    </p:spTree>
    <p:extLst>
      <p:ext uri="{BB962C8B-B14F-4D97-AF65-F5344CB8AC3E}">
        <p14:creationId xmlns:p14="http://schemas.microsoft.com/office/powerpoint/2010/main" val="806414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ln/>
        </p:spPr>
      </p:sp>
      <p:sp>
        <p:nvSpPr>
          <p:cNvPr id="96259" name="Notizenplatzhalter 2"/>
          <p:cNvSpPr>
            <a:spLocks noGrp="1"/>
          </p:cNvSpPr>
          <p:nvPr>
            <p:ph type="body" idx="1"/>
          </p:nvPr>
        </p:nvSpPr>
        <p:spPr>
          <a:noFill/>
        </p:spPr>
        <p:txBody>
          <a:bodyPr/>
          <a:lstStyle/>
          <a:p>
            <a:pPr eaLnBrk="1" hangingPunct="1"/>
            <a:endParaRPr lang="de-DE" altLang="de-DE" dirty="0" smtClean="0"/>
          </a:p>
        </p:txBody>
      </p:sp>
      <p:sp>
        <p:nvSpPr>
          <p:cNvPr id="96260" name="Kopfzeilenplatzhalter 3"/>
          <p:cNvSpPr>
            <a:spLocks noGrp="1"/>
          </p:cNvSpPr>
          <p:nvPr>
            <p:ph type="hdr" sz="quarter"/>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de-DE" altLang="de-DE" smtClean="0"/>
              <a:t>Implementation KLP Katholische Religionslehre SII 2. Halbjahr 2013/14</a:t>
            </a:r>
          </a:p>
        </p:txBody>
      </p:sp>
      <p:sp>
        <p:nvSpPr>
          <p:cNvPr id="96261" name="Foliennummernplatzhalter 4"/>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6385640-7E2C-4418-B3DE-32D95503A18B}" type="slidenum">
              <a:rPr lang="de-DE" altLang="de-DE" smtClean="0"/>
              <a:pPr eaLnBrk="1" hangingPunct="1">
                <a:defRPr/>
              </a:pPr>
              <a:t>30</a:t>
            </a:fld>
            <a:endParaRPr lang="de-DE" altLang="de-DE" smtClean="0"/>
          </a:p>
        </p:txBody>
      </p:sp>
    </p:spTree>
    <p:extLst>
      <p:ext uri="{BB962C8B-B14F-4D97-AF65-F5344CB8AC3E}">
        <p14:creationId xmlns:p14="http://schemas.microsoft.com/office/powerpoint/2010/main" val="193349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3</a:t>
            </a:fld>
            <a:endParaRPr lang="de-DE"/>
          </a:p>
        </p:txBody>
      </p:sp>
    </p:spTree>
    <p:extLst>
      <p:ext uri="{BB962C8B-B14F-4D97-AF65-F5344CB8AC3E}">
        <p14:creationId xmlns:p14="http://schemas.microsoft.com/office/powerpoint/2010/main" val="927048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a:ln/>
        </p:spPr>
      </p:sp>
      <p:sp>
        <p:nvSpPr>
          <p:cNvPr id="97283" name="Notizenplatzhalter 2"/>
          <p:cNvSpPr>
            <a:spLocks noGrp="1"/>
          </p:cNvSpPr>
          <p:nvPr>
            <p:ph type="body" idx="1"/>
          </p:nvPr>
        </p:nvSpPr>
        <p:spPr>
          <a:noFill/>
        </p:spPr>
        <p:txBody>
          <a:bodyPr/>
          <a:lstStyle/>
          <a:p>
            <a:pPr eaLnBrk="1" hangingPunct="1"/>
            <a:endParaRPr lang="de-DE" altLang="de-DE" smtClean="0"/>
          </a:p>
        </p:txBody>
      </p:sp>
      <p:sp>
        <p:nvSpPr>
          <p:cNvPr id="97284" name="Kopfzeilenplatzhalter 3"/>
          <p:cNvSpPr>
            <a:spLocks noGrp="1"/>
          </p:cNvSpPr>
          <p:nvPr>
            <p:ph type="hdr" sz="quarter"/>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de-DE" altLang="de-DE" smtClean="0"/>
              <a:t>Implementation KLP Katholische Religionslehre SII 2. Halbjahr 2013/14</a:t>
            </a:r>
          </a:p>
        </p:txBody>
      </p:sp>
      <p:sp>
        <p:nvSpPr>
          <p:cNvPr id="97285" name="Foliennummernplatzhalter 4"/>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18BA67FB-827D-405F-8A0D-740D291DA2B0}" type="slidenum">
              <a:rPr lang="de-DE" altLang="de-DE" smtClean="0"/>
              <a:pPr eaLnBrk="1" hangingPunct="1">
                <a:defRPr/>
              </a:pPr>
              <a:t>31</a:t>
            </a:fld>
            <a:endParaRPr lang="de-DE" altLang="de-DE" smtClean="0"/>
          </a:p>
        </p:txBody>
      </p:sp>
    </p:spTree>
    <p:extLst>
      <p:ext uri="{BB962C8B-B14F-4D97-AF65-F5344CB8AC3E}">
        <p14:creationId xmlns:p14="http://schemas.microsoft.com/office/powerpoint/2010/main" val="4066009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32</a:t>
            </a:fld>
            <a:endParaRPr lang="de-DE"/>
          </a:p>
        </p:txBody>
      </p:sp>
    </p:spTree>
    <p:extLst>
      <p:ext uri="{BB962C8B-B14F-4D97-AF65-F5344CB8AC3E}">
        <p14:creationId xmlns:p14="http://schemas.microsoft.com/office/powerpoint/2010/main" val="4252620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33</a:t>
            </a:fld>
            <a:endParaRPr lang="de-DE"/>
          </a:p>
        </p:txBody>
      </p:sp>
    </p:spTree>
    <p:extLst>
      <p:ext uri="{BB962C8B-B14F-4D97-AF65-F5344CB8AC3E}">
        <p14:creationId xmlns:p14="http://schemas.microsoft.com/office/powerpoint/2010/main" val="4252620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34</a:t>
            </a:fld>
            <a:endParaRPr lang="de-DE"/>
          </a:p>
        </p:txBody>
      </p:sp>
    </p:spTree>
    <p:extLst>
      <p:ext uri="{BB962C8B-B14F-4D97-AF65-F5344CB8AC3E}">
        <p14:creationId xmlns:p14="http://schemas.microsoft.com/office/powerpoint/2010/main" val="927048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35</a:t>
            </a:fld>
            <a:endParaRPr lang="de-DE"/>
          </a:p>
        </p:txBody>
      </p:sp>
    </p:spTree>
    <p:extLst>
      <p:ext uri="{BB962C8B-B14F-4D97-AF65-F5344CB8AC3E}">
        <p14:creationId xmlns:p14="http://schemas.microsoft.com/office/powerpoint/2010/main" val="4252620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36</a:t>
            </a:fld>
            <a:endParaRPr lang="de-DE"/>
          </a:p>
        </p:txBody>
      </p:sp>
    </p:spTree>
    <p:extLst>
      <p:ext uri="{BB962C8B-B14F-4D97-AF65-F5344CB8AC3E}">
        <p14:creationId xmlns:p14="http://schemas.microsoft.com/office/powerpoint/2010/main" val="4252620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37</a:t>
            </a:fld>
            <a:endParaRPr lang="de-DE"/>
          </a:p>
        </p:txBody>
      </p:sp>
    </p:spTree>
    <p:extLst>
      <p:ext uri="{BB962C8B-B14F-4D97-AF65-F5344CB8AC3E}">
        <p14:creationId xmlns:p14="http://schemas.microsoft.com/office/powerpoint/2010/main" val="4252620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solidFill>
                  <a:srgbClr val="FF0000"/>
                </a:solidFill>
              </a:rPr>
              <a:t>Arbeitsphase:</a:t>
            </a:r>
            <a:r>
              <a:rPr lang="de-DE" baseline="0" dirty="0" smtClean="0">
                <a:solidFill>
                  <a:srgbClr val="FF0000"/>
                </a:solidFill>
              </a:rPr>
              <a:t> Beispiel präsentieren; Austausch bzw. Weiterarbeit in Gruppen</a:t>
            </a:r>
            <a:endParaRPr lang="de-DE" dirty="0">
              <a:solidFill>
                <a:srgbClr val="FF0000"/>
              </a:solidFill>
            </a:endParaRPr>
          </a:p>
        </p:txBody>
      </p:sp>
      <p:sp>
        <p:nvSpPr>
          <p:cNvPr id="4" name="Foliennummernplatzhalter 3"/>
          <p:cNvSpPr>
            <a:spLocks noGrp="1"/>
          </p:cNvSpPr>
          <p:nvPr>
            <p:ph type="sldNum" sz="quarter" idx="10"/>
          </p:nvPr>
        </p:nvSpPr>
        <p:spPr/>
        <p:txBody>
          <a:bodyPr/>
          <a:lstStyle/>
          <a:p>
            <a:fld id="{0649D4DD-C953-4D72-B93B-E2670CD06175}" type="slidenum">
              <a:rPr lang="de-DE" smtClean="0"/>
              <a:pPr/>
              <a:t>38</a:t>
            </a:fld>
            <a:endParaRPr lang="de-DE"/>
          </a:p>
        </p:txBody>
      </p:sp>
    </p:spTree>
    <p:extLst>
      <p:ext uri="{BB962C8B-B14F-4D97-AF65-F5344CB8AC3E}">
        <p14:creationId xmlns:p14="http://schemas.microsoft.com/office/powerpoint/2010/main" val="4252620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solidFill>
                  <a:srgbClr val="FF0000"/>
                </a:solidFill>
              </a:rPr>
              <a:t>Arbeitsphase:</a:t>
            </a:r>
            <a:r>
              <a:rPr lang="de-DE" baseline="0" dirty="0" smtClean="0">
                <a:solidFill>
                  <a:srgbClr val="FF0000"/>
                </a:solidFill>
              </a:rPr>
              <a:t> Beispiel präsentieren; Austausch bzw. Weiterarbeit in Kleingruppen / mit dem Nachbarn</a:t>
            </a:r>
            <a:endParaRPr lang="de-DE" dirty="0">
              <a:solidFill>
                <a:srgbClr val="FF0000"/>
              </a:solidFill>
            </a:endParaRPr>
          </a:p>
        </p:txBody>
      </p:sp>
      <p:sp>
        <p:nvSpPr>
          <p:cNvPr id="4" name="Foliennummernplatzhalter 3"/>
          <p:cNvSpPr>
            <a:spLocks noGrp="1"/>
          </p:cNvSpPr>
          <p:nvPr>
            <p:ph type="sldNum" sz="quarter" idx="10"/>
          </p:nvPr>
        </p:nvSpPr>
        <p:spPr/>
        <p:txBody>
          <a:bodyPr/>
          <a:lstStyle/>
          <a:p>
            <a:fld id="{0649D4DD-C953-4D72-B93B-E2670CD06175}" type="slidenum">
              <a:rPr lang="de-DE" smtClean="0"/>
              <a:pPr/>
              <a:t>39</a:t>
            </a:fld>
            <a:endParaRPr lang="de-DE"/>
          </a:p>
        </p:txBody>
      </p:sp>
    </p:spTree>
    <p:extLst>
      <p:ext uri="{BB962C8B-B14F-4D97-AF65-F5344CB8AC3E}">
        <p14:creationId xmlns:p14="http://schemas.microsoft.com/office/powerpoint/2010/main" val="4252620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Präsentation von erarbeiteten Materialien der Kommission</a:t>
            </a:r>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40</a:t>
            </a:fld>
            <a:endParaRPr lang="de-DE"/>
          </a:p>
        </p:txBody>
      </p:sp>
    </p:spTree>
    <p:extLst>
      <p:ext uri="{BB962C8B-B14F-4D97-AF65-F5344CB8AC3E}">
        <p14:creationId xmlns:p14="http://schemas.microsoft.com/office/powerpoint/2010/main" val="425262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5</a:t>
            </a:fld>
            <a:endParaRPr lang="de-DE"/>
          </a:p>
        </p:txBody>
      </p:sp>
    </p:spTree>
    <p:extLst>
      <p:ext uri="{BB962C8B-B14F-4D97-AF65-F5344CB8AC3E}">
        <p14:creationId xmlns:p14="http://schemas.microsoft.com/office/powerpoint/2010/main" val="1122244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649D4DD-C953-4D72-B93B-E2670CD06175}" type="slidenum">
              <a:rPr lang="de-DE" smtClean="0"/>
              <a:pPr/>
              <a:t>41</a:t>
            </a:fld>
            <a:endParaRPr lang="de-DE"/>
          </a:p>
        </p:txBody>
      </p:sp>
    </p:spTree>
    <p:extLst>
      <p:ext uri="{BB962C8B-B14F-4D97-AF65-F5344CB8AC3E}">
        <p14:creationId xmlns:p14="http://schemas.microsoft.com/office/powerpoint/2010/main" val="110951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49D4DD-C953-4D72-B93B-E2670CD06175}" type="slidenum">
              <a:rPr lang="de-DE" smtClean="0"/>
              <a:pPr/>
              <a:t>6</a:t>
            </a:fld>
            <a:endParaRPr lang="de-DE"/>
          </a:p>
        </p:txBody>
      </p:sp>
    </p:spTree>
    <p:extLst>
      <p:ext uri="{BB962C8B-B14F-4D97-AF65-F5344CB8AC3E}">
        <p14:creationId xmlns:p14="http://schemas.microsoft.com/office/powerpoint/2010/main" val="927048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Es geht nicht darum, solche Aussagen zu verbieten, sondern darum, zu verdeutlichen, dass im Schulalltag stofforientiert/inhaltsorientiert gesprochen wird („Sprachökonomie“). Im Folgenden wird gezeigt, was es heißt, wenn man dies wirklich ganz wörtlich nehmen würde</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pPr/>
              <a:t>7</a:t>
            </a:fld>
            <a:endParaRPr lang="de-DE"/>
          </a:p>
        </p:txBody>
      </p:sp>
    </p:spTree>
    <p:extLst>
      <p:ext uri="{BB962C8B-B14F-4D97-AF65-F5344CB8AC3E}">
        <p14:creationId xmlns:p14="http://schemas.microsoft.com/office/powerpoint/2010/main" val="385924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3643" y="8684826"/>
            <a:ext cx="2972724" cy="45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63" tIns="45382" rIns="90763" bIns="45382" anchor="b"/>
          <a:lstStyle>
            <a:lvl1pPr defTabSz="908050" eaLnBrk="0" hangingPunct="0">
              <a:spcBef>
                <a:spcPct val="30000"/>
              </a:spcBef>
              <a:defRPr sz="1200">
                <a:solidFill>
                  <a:schemeClr val="tx1"/>
                </a:solidFill>
                <a:latin typeface="Arial" pitchFamily="34" charset="0"/>
              </a:defRPr>
            </a:lvl1pPr>
            <a:lvl2pPr marL="742950" indent="-285750" defTabSz="908050" eaLnBrk="0" hangingPunct="0">
              <a:spcBef>
                <a:spcPct val="30000"/>
              </a:spcBef>
              <a:defRPr sz="1200">
                <a:solidFill>
                  <a:schemeClr val="tx1"/>
                </a:solidFill>
                <a:latin typeface="Arial" pitchFamily="34" charset="0"/>
              </a:defRPr>
            </a:lvl2pPr>
            <a:lvl3pPr marL="1143000" indent="-228600" defTabSz="908050" eaLnBrk="0" hangingPunct="0">
              <a:spcBef>
                <a:spcPct val="30000"/>
              </a:spcBef>
              <a:defRPr sz="1200">
                <a:solidFill>
                  <a:schemeClr val="tx1"/>
                </a:solidFill>
                <a:latin typeface="Arial" pitchFamily="34" charset="0"/>
              </a:defRPr>
            </a:lvl3pPr>
            <a:lvl4pPr marL="1600200" indent="-228600" defTabSz="908050" eaLnBrk="0" hangingPunct="0">
              <a:spcBef>
                <a:spcPct val="30000"/>
              </a:spcBef>
              <a:defRPr sz="1200">
                <a:solidFill>
                  <a:schemeClr val="tx1"/>
                </a:solidFill>
                <a:latin typeface="Arial" pitchFamily="34" charset="0"/>
              </a:defRPr>
            </a:lvl4pPr>
            <a:lvl5pPr marL="2057400" indent="-228600" defTabSz="908050" eaLnBrk="0" hangingPunct="0">
              <a:spcBef>
                <a:spcPct val="30000"/>
              </a:spcBef>
              <a:defRPr sz="1200">
                <a:solidFill>
                  <a:schemeClr val="tx1"/>
                </a:solidFill>
                <a:latin typeface="Arial" pitchFamily="34" charset="0"/>
              </a:defRPr>
            </a:lvl5pPr>
            <a:lvl6pPr marL="2514600" indent="-228600" defTabSz="908050" eaLnBrk="0" fontAlgn="base" hangingPunct="0">
              <a:spcBef>
                <a:spcPct val="30000"/>
              </a:spcBef>
              <a:spcAft>
                <a:spcPct val="0"/>
              </a:spcAft>
              <a:defRPr sz="1200">
                <a:solidFill>
                  <a:schemeClr val="tx1"/>
                </a:solidFill>
                <a:latin typeface="Arial" pitchFamily="34" charset="0"/>
              </a:defRPr>
            </a:lvl6pPr>
            <a:lvl7pPr marL="2971800" indent="-228600" defTabSz="908050" eaLnBrk="0" fontAlgn="base" hangingPunct="0">
              <a:spcBef>
                <a:spcPct val="30000"/>
              </a:spcBef>
              <a:spcAft>
                <a:spcPct val="0"/>
              </a:spcAft>
              <a:defRPr sz="1200">
                <a:solidFill>
                  <a:schemeClr val="tx1"/>
                </a:solidFill>
                <a:latin typeface="Arial" pitchFamily="34" charset="0"/>
              </a:defRPr>
            </a:lvl7pPr>
            <a:lvl8pPr marL="3429000" indent="-228600" defTabSz="908050" eaLnBrk="0" fontAlgn="base" hangingPunct="0">
              <a:spcBef>
                <a:spcPct val="30000"/>
              </a:spcBef>
              <a:spcAft>
                <a:spcPct val="0"/>
              </a:spcAft>
              <a:defRPr sz="1200">
                <a:solidFill>
                  <a:schemeClr val="tx1"/>
                </a:solidFill>
                <a:latin typeface="Arial" pitchFamily="34" charset="0"/>
              </a:defRPr>
            </a:lvl8pPr>
            <a:lvl9pPr marL="3886200" indent="-228600" defTabSz="9080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B43E0AE-DB50-4ED0-89AA-7396E67C7CFC}" type="slidenum">
              <a:rPr lang="de-DE" altLang="de-DE"/>
              <a:pPr algn="r" eaLnBrk="1" hangingPunct="1">
                <a:spcBef>
                  <a:spcPct val="0"/>
                </a:spcBef>
              </a:pPr>
              <a:t>8</a:t>
            </a:fld>
            <a:endParaRPr lang="de-DE" altLang="de-DE"/>
          </a:p>
        </p:txBody>
      </p:sp>
      <p:sp>
        <p:nvSpPr>
          <p:cNvPr id="53251" name="Rectangle 7"/>
          <p:cNvSpPr txBox="1">
            <a:spLocks noGrp="1" noChangeArrowheads="1"/>
          </p:cNvSpPr>
          <p:nvPr/>
        </p:nvSpPr>
        <p:spPr bwMode="auto">
          <a:xfrm>
            <a:off x="3883643" y="8684826"/>
            <a:ext cx="2972724"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78" rIns="90355" bIns="45178" anchor="b"/>
          <a:lstStyle>
            <a:lvl1pPr defTabSz="903288" eaLnBrk="0" hangingPunct="0">
              <a:spcBef>
                <a:spcPct val="30000"/>
              </a:spcBef>
              <a:defRPr sz="1200">
                <a:solidFill>
                  <a:schemeClr val="tx1"/>
                </a:solidFill>
                <a:latin typeface="Arial" pitchFamily="34" charset="0"/>
              </a:defRPr>
            </a:lvl1pPr>
            <a:lvl2pPr marL="742950" indent="-285750" defTabSz="903288" eaLnBrk="0" hangingPunct="0">
              <a:spcBef>
                <a:spcPct val="30000"/>
              </a:spcBef>
              <a:defRPr sz="1200">
                <a:solidFill>
                  <a:schemeClr val="tx1"/>
                </a:solidFill>
                <a:latin typeface="Arial" pitchFamily="34" charset="0"/>
              </a:defRPr>
            </a:lvl2pPr>
            <a:lvl3pPr marL="1143000" indent="-228600" defTabSz="903288" eaLnBrk="0" hangingPunct="0">
              <a:spcBef>
                <a:spcPct val="30000"/>
              </a:spcBef>
              <a:defRPr sz="1200">
                <a:solidFill>
                  <a:schemeClr val="tx1"/>
                </a:solidFill>
                <a:latin typeface="Arial" pitchFamily="34" charset="0"/>
              </a:defRPr>
            </a:lvl3pPr>
            <a:lvl4pPr marL="1600200" indent="-228600" defTabSz="903288" eaLnBrk="0" hangingPunct="0">
              <a:spcBef>
                <a:spcPct val="30000"/>
              </a:spcBef>
              <a:defRPr sz="1200">
                <a:solidFill>
                  <a:schemeClr val="tx1"/>
                </a:solidFill>
                <a:latin typeface="Arial" pitchFamily="34" charset="0"/>
              </a:defRPr>
            </a:lvl4pPr>
            <a:lvl5pPr marL="2057400" indent="-228600" defTabSz="903288" eaLnBrk="0" hangingPunct="0">
              <a:spcBef>
                <a:spcPct val="30000"/>
              </a:spcBef>
              <a:defRPr sz="1200">
                <a:solidFill>
                  <a:schemeClr val="tx1"/>
                </a:solidFill>
                <a:latin typeface="Arial" pitchFamily="34" charset="0"/>
              </a:defRPr>
            </a:lvl5pPr>
            <a:lvl6pPr marL="2514600" indent="-228600" defTabSz="903288" eaLnBrk="0" fontAlgn="base" hangingPunct="0">
              <a:spcBef>
                <a:spcPct val="30000"/>
              </a:spcBef>
              <a:spcAft>
                <a:spcPct val="0"/>
              </a:spcAft>
              <a:defRPr sz="1200">
                <a:solidFill>
                  <a:schemeClr val="tx1"/>
                </a:solidFill>
                <a:latin typeface="Arial" pitchFamily="34" charset="0"/>
              </a:defRPr>
            </a:lvl6pPr>
            <a:lvl7pPr marL="2971800" indent="-228600" defTabSz="903288" eaLnBrk="0" fontAlgn="base" hangingPunct="0">
              <a:spcBef>
                <a:spcPct val="30000"/>
              </a:spcBef>
              <a:spcAft>
                <a:spcPct val="0"/>
              </a:spcAft>
              <a:defRPr sz="1200">
                <a:solidFill>
                  <a:schemeClr val="tx1"/>
                </a:solidFill>
                <a:latin typeface="Arial" pitchFamily="34" charset="0"/>
              </a:defRPr>
            </a:lvl7pPr>
            <a:lvl8pPr marL="3429000" indent="-228600" defTabSz="903288" eaLnBrk="0" fontAlgn="base" hangingPunct="0">
              <a:spcBef>
                <a:spcPct val="30000"/>
              </a:spcBef>
              <a:spcAft>
                <a:spcPct val="0"/>
              </a:spcAft>
              <a:defRPr sz="1200">
                <a:solidFill>
                  <a:schemeClr val="tx1"/>
                </a:solidFill>
                <a:latin typeface="Arial" pitchFamily="34" charset="0"/>
              </a:defRPr>
            </a:lvl8pPr>
            <a:lvl9pPr marL="3886200" indent="-228600" defTabSz="9032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457216AD-555F-4904-BA00-4DEBED3BC353}" type="slidenum">
              <a:rPr lang="de-DE" altLang="de-DE">
                <a:ea typeface="ヒラギノ角ゴ Pro W3" pitchFamily="-112" charset="-128"/>
              </a:rPr>
              <a:pPr algn="r" eaLnBrk="1" hangingPunct="1">
                <a:spcBef>
                  <a:spcPct val="0"/>
                </a:spcBef>
              </a:pPr>
              <a:t>8</a:t>
            </a:fld>
            <a:endParaRPr lang="de-DE" altLang="de-DE">
              <a:ea typeface="ヒラギノ角ゴ Pro W3" pitchFamily="-112" charset="-128"/>
            </a:endParaRPr>
          </a:p>
        </p:txBody>
      </p:sp>
      <p:sp>
        <p:nvSpPr>
          <p:cNvPr id="53252" name="Rectangle 2"/>
          <p:cNvSpPr>
            <a:spLocks noGrp="1" noRot="1" noChangeAspect="1" noChangeArrowheads="1" noTextEdit="1"/>
          </p:cNvSpPr>
          <p:nvPr>
            <p:ph type="sldImg"/>
          </p:nvPr>
        </p:nvSpPr>
        <p:spPr>
          <a:xfrm>
            <a:off x="1143000" y="685800"/>
            <a:ext cx="4572000" cy="3429000"/>
          </a:xfrm>
          <a:ln/>
        </p:spPr>
      </p:sp>
      <p:sp>
        <p:nvSpPr>
          <p:cNvPr id="53253" name="Rectangle 3"/>
          <p:cNvSpPr>
            <a:spLocks noGrp="1" noChangeArrowheads="1"/>
          </p:cNvSpPr>
          <p:nvPr>
            <p:ph type="body" idx="1"/>
          </p:nvPr>
        </p:nvSpPr>
        <p:spPr>
          <a:xfrm>
            <a:off x="912551" y="4343144"/>
            <a:ext cx="5032899" cy="4115019"/>
          </a:xfrm>
          <a:noFill/>
        </p:spPr>
        <p:txBody>
          <a:bodyPr lIns="90355" tIns="45178" rIns="90355" bIns="45178"/>
          <a:lstStyle/>
          <a:p>
            <a:pPr eaLnBrk="1" hangingPunct="1"/>
            <a:endParaRPr lang="en-GB" altLang="de-DE" smtClean="0"/>
          </a:p>
        </p:txBody>
      </p:sp>
    </p:spTree>
    <p:extLst>
      <p:ext uri="{BB962C8B-B14F-4D97-AF65-F5344CB8AC3E}">
        <p14:creationId xmlns:p14="http://schemas.microsoft.com/office/powerpoint/2010/main" val="122195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3643" y="8684826"/>
            <a:ext cx="2972724" cy="45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63" tIns="45382" rIns="90763" bIns="45382" anchor="b"/>
          <a:lstStyle>
            <a:lvl1pPr defTabSz="908050" eaLnBrk="0" hangingPunct="0">
              <a:spcBef>
                <a:spcPct val="30000"/>
              </a:spcBef>
              <a:defRPr sz="1200">
                <a:solidFill>
                  <a:schemeClr val="tx1"/>
                </a:solidFill>
                <a:latin typeface="Arial" pitchFamily="34" charset="0"/>
              </a:defRPr>
            </a:lvl1pPr>
            <a:lvl2pPr marL="742950" indent="-285750" defTabSz="908050" eaLnBrk="0" hangingPunct="0">
              <a:spcBef>
                <a:spcPct val="30000"/>
              </a:spcBef>
              <a:defRPr sz="1200">
                <a:solidFill>
                  <a:schemeClr val="tx1"/>
                </a:solidFill>
                <a:latin typeface="Arial" pitchFamily="34" charset="0"/>
              </a:defRPr>
            </a:lvl2pPr>
            <a:lvl3pPr marL="1143000" indent="-228600" defTabSz="908050" eaLnBrk="0" hangingPunct="0">
              <a:spcBef>
                <a:spcPct val="30000"/>
              </a:spcBef>
              <a:defRPr sz="1200">
                <a:solidFill>
                  <a:schemeClr val="tx1"/>
                </a:solidFill>
                <a:latin typeface="Arial" pitchFamily="34" charset="0"/>
              </a:defRPr>
            </a:lvl3pPr>
            <a:lvl4pPr marL="1600200" indent="-228600" defTabSz="908050" eaLnBrk="0" hangingPunct="0">
              <a:spcBef>
                <a:spcPct val="30000"/>
              </a:spcBef>
              <a:defRPr sz="1200">
                <a:solidFill>
                  <a:schemeClr val="tx1"/>
                </a:solidFill>
                <a:latin typeface="Arial" pitchFamily="34" charset="0"/>
              </a:defRPr>
            </a:lvl4pPr>
            <a:lvl5pPr marL="2057400" indent="-228600" defTabSz="908050" eaLnBrk="0" hangingPunct="0">
              <a:spcBef>
                <a:spcPct val="30000"/>
              </a:spcBef>
              <a:defRPr sz="1200">
                <a:solidFill>
                  <a:schemeClr val="tx1"/>
                </a:solidFill>
                <a:latin typeface="Arial" pitchFamily="34" charset="0"/>
              </a:defRPr>
            </a:lvl5pPr>
            <a:lvl6pPr marL="2514600" indent="-228600" defTabSz="908050" eaLnBrk="0" fontAlgn="base" hangingPunct="0">
              <a:spcBef>
                <a:spcPct val="30000"/>
              </a:spcBef>
              <a:spcAft>
                <a:spcPct val="0"/>
              </a:spcAft>
              <a:defRPr sz="1200">
                <a:solidFill>
                  <a:schemeClr val="tx1"/>
                </a:solidFill>
                <a:latin typeface="Arial" pitchFamily="34" charset="0"/>
              </a:defRPr>
            </a:lvl6pPr>
            <a:lvl7pPr marL="2971800" indent="-228600" defTabSz="908050" eaLnBrk="0" fontAlgn="base" hangingPunct="0">
              <a:spcBef>
                <a:spcPct val="30000"/>
              </a:spcBef>
              <a:spcAft>
                <a:spcPct val="0"/>
              </a:spcAft>
              <a:defRPr sz="1200">
                <a:solidFill>
                  <a:schemeClr val="tx1"/>
                </a:solidFill>
                <a:latin typeface="Arial" pitchFamily="34" charset="0"/>
              </a:defRPr>
            </a:lvl7pPr>
            <a:lvl8pPr marL="3429000" indent="-228600" defTabSz="908050" eaLnBrk="0" fontAlgn="base" hangingPunct="0">
              <a:spcBef>
                <a:spcPct val="30000"/>
              </a:spcBef>
              <a:spcAft>
                <a:spcPct val="0"/>
              </a:spcAft>
              <a:defRPr sz="1200">
                <a:solidFill>
                  <a:schemeClr val="tx1"/>
                </a:solidFill>
                <a:latin typeface="Arial" pitchFamily="34" charset="0"/>
              </a:defRPr>
            </a:lvl8pPr>
            <a:lvl9pPr marL="3886200" indent="-228600" defTabSz="9080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387C6E9E-CE49-404E-BC49-1E55076DB0D1}" type="slidenum">
              <a:rPr lang="de-DE" altLang="de-DE"/>
              <a:pPr algn="r" eaLnBrk="1" hangingPunct="1">
                <a:spcBef>
                  <a:spcPct val="0"/>
                </a:spcBef>
              </a:pPr>
              <a:t>9</a:t>
            </a:fld>
            <a:endParaRPr lang="de-DE" altLang="de-DE"/>
          </a:p>
        </p:txBody>
      </p:sp>
      <p:sp>
        <p:nvSpPr>
          <p:cNvPr id="54275" name="Rectangle 7"/>
          <p:cNvSpPr txBox="1">
            <a:spLocks noGrp="1" noChangeArrowheads="1"/>
          </p:cNvSpPr>
          <p:nvPr/>
        </p:nvSpPr>
        <p:spPr bwMode="auto">
          <a:xfrm>
            <a:off x="3883643" y="8684826"/>
            <a:ext cx="2972724"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78" rIns="90355" bIns="45178" anchor="b"/>
          <a:lstStyle>
            <a:lvl1pPr defTabSz="903288" eaLnBrk="0" hangingPunct="0">
              <a:spcBef>
                <a:spcPct val="30000"/>
              </a:spcBef>
              <a:defRPr sz="1200">
                <a:solidFill>
                  <a:schemeClr val="tx1"/>
                </a:solidFill>
                <a:latin typeface="Arial" pitchFamily="34" charset="0"/>
              </a:defRPr>
            </a:lvl1pPr>
            <a:lvl2pPr marL="742950" indent="-285750" defTabSz="903288" eaLnBrk="0" hangingPunct="0">
              <a:spcBef>
                <a:spcPct val="30000"/>
              </a:spcBef>
              <a:defRPr sz="1200">
                <a:solidFill>
                  <a:schemeClr val="tx1"/>
                </a:solidFill>
                <a:latin typeface="Arial" pitchFamily="34" charset="0"/>
              </a:defRPr>
            </a:lvl2pPr>
            <a:lvl3pPr marL="1143000" indent="-228600" defTabSz="903288" eaLnBrk="0" hangingPunct="0">
              <a:spcBef>
                <a:spcPct val="30000"/>
              </a:spcBef>
              <a:defRPr sz="1200">
                <a:solidFill>
                  <a:schemeClr val="tx1"/>
                </a:solidFill>
                <a:latin typeface="Arial" pitchFamily="34" charset="0"/>
              </a:defRPr>
            </a:lvl3pPr>
            <a:lvl4pPr marL="1600200" indent="-228600" defTabSz="903288" eaLnBrk="0" hangingPunct="0">
              <a:spcBef>
                <a:spcPct val="30000"/>
              </a:spcBef>
              <a:defRPr sz="1200">
                <a:solidFill>
                  <a:schemeClr val="tx1"/>
                </a:solidFill>
                <a:latin typeface="Arial" pitchFamily="34" charset="0"/>
              </a:defRPr>
            </a:lvl4pPr>
            <a:lvl5pPr marL="2057400" indent="-228600" defTabSz="903288" eaLnBrk="0" hangingPunct="0">
              <a:spcBef>
                <a:spcPct val="30000"/>
              </a:spcBef>
              <a:defRPr sz="1200">
                <a:solidFill>
                  <a:schemeClr val="tx1"/>
                </a:solidFill>
                <a:latin typeface="Arial" pitchFamily="34" charset="0"/>
              </a:defRPr>
            </a:lvl5pPr>
            <a:lvl6pPr marL="2514600" indent="-228600" defTabSz="903288" eaLnBrk="0" fontAlgn="base" hangingPunct="0">
              <a:spcBef>
                <a:spcPct val="30000"/>
              </a:spcBef>
              <a:spcAft>
                <a:spcPct val="0"/>
              </a:spcAft>
              <a:defRPr sz="1200">
                <a:solidFill>
                  <a:schemeClr val="tx1"/>
                </a:solidFill>
                <a:latin typeface="Arial" pitchFamily="34" charset="0"/>
              </a:defRPr>
            </a:lvl6pPr>
            <a:lvl7pPr marL="2971800" indent="-228600" defTabSz="903288" eaLnBrk="0" fontAlgn="base" hangingPunct="0">
              <a:spcBef>
                <a:spcPct val="30000"/>
              </a:spcBef>
              <a:spcAft>
                <a:spcPct val="0"/>
              </a:spcAft>
              <a:defRPr sz="1200">
                <a:solidFill>
                  <a:schemeClr val="tx1"/>
                </a:solidFill>
                <a:latin typeface="Arial" pitchFamily="34" charset="0"/>
              </a:defRPr>
            </a:lvl7pPr>
            <a:lvl8pPr marL="3429000" indent="-228600" defTabSz="903288" eaLnBrk="0" fontAlgn="base" hangingPunct="0">
              <a:spcBef>
                <a:spcPct val="30000"/>
              </a:spcBef>
              <a:spcAft>
                <a:spcPct val="0"/>
              </a:spcAft>
              <a:defRPr sz="1200">
                <a:solidFill>
                  <a:schemeClr val="tx1"/>
                </a:solidFill>
                <a:latin typeface="Arial" pitchFamily="34" charset="0"/>
              </a:defRPr>
            </a:lvl8pPr>
            <a:lvl9pPr marL="3886200" indent="-228600" defTabSz="9032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285122E6-C13E-48A0-BD28-3ED6685CB64D}" type="slidenum">
              <a:rPr lang="de-DE" altLang="de-DE">
                <a:ea typeface="ヒラギノ角ゴ Pro W3" pitchFamily="-112" charset="-128"/>
              </a:rPr>
              <a:pPr algn="r" eaLnBrk="1" hangingPunct="1">
                <a:spcBef>
                  <a:spcPct val="0"/>
                </a:spcBef>
              </a:pPr>
              <a:t>9</a:t>
            </a:fld>
            <a:endParaRPr lang="de-DE" altLang="de-DE">
              <a:ea typeface="ヒラギノ角ゴ Pro W3" pitchFamily="-112" charset="-128"/>
            </a:endParaRPr>
          </a:p>
        </p:txBody>
      </p:sp>
      <p:sp>
        <p:nvSpPr>
          <p:cNvPr id="54276" name="Rectangle 2"/>
          <p:cNvSpPr>
            <a:spLocks noGrp="1" noRot="1" noChangeAspect="1" noChangeArrowheads="1" noTextEdit="1"/>
          </p:cNvSpPr>
          <p:nvPr>
            <p:ph type="sldImg"/>
          </p:nvPr>
        </p:nvSpPr>
        <p:spPr>
          <a:xfrm>
            <a:off x="1144588" y="685800"/>
            <a:ext cx="4572000" cy="3429000"/>
          </a:xfrm>
          <a:ln/>
        </p:spPr>
      </p:sp>
      <p:sp>
        <p:nvSpPr>
          <p:cNvPr id="54277" name="Rectangle 3"/>
          <p:cNvSpPr>
            <a:spLocks noGrp="1" noChangeArrowheads="1"/>
          </p:cNvSpPr>
          <p:nvPr>
            <p:ph type="body" idx="1"/>
          </p:nvPr>
        </p:nvSpPr>
        <p:spPr>
          <a:noFill/>
        </p:spPr>
        <p:txBody>
          <a:bodyPr lIns="90355" tIns="45178" rIns="90355" bIns="45178"/>
          <a:lstStyle/>
          <a:p>
            <a:pPr eaLnBrk="1" hangingPunct="1"/>
            <a:endParaRPr lang="de-DE" altLang="de-DE" smtClean="0"/>
          </a:p>
        </p:txBody>
      </p:sp>
    </p:spTree>
    <p:extLst>
      <p:ext uri="{BB962C8B-B14F-4D97-AF65-F5344CB8AC3E}">
        <p14:creationId xmlns:p14="http://schemas.microsoft.com/office/powerpoint/2010/main" val="361365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3643" y="8684826"/>
            <a:ext cx="2972724" cy="45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63" tIns="45382" rIns="90763" bIns="45382" anchor="b"/>
          <a:lstStyle>
            <a:lvl1pPr defTabSz="908050" eaLnBrk="0" hangingPunct="0">
              <a:spcBef>
                <a:spcPct val="30000"/>
              </a:spcBef>
              <a:defRPr sz="1200">
                <a:solidFill>
                  <a:schemeClr val="tx1"/>
                </a:solidFill>
                <a:latin typeface="Arial" pitchFamily="34" charset="0"/>
              </a:defRPr>
            </a:lvl1pPr>
            <a:lvl2pPr marL="742950" indent="-285750" defTabSz="908050" eaLnBrk="0" hangingPunct="0">
              <a:spcBef>
                <a:spcPct val="30000"/>
              </a:spcBef>
              <a:defRPr sz="1200">
                <a:solidFill>
                  <a:schemeClr val="tx1"/>
                </a:solidFill>
                <a:latin typeface="Arial" pitchFamily="34" charset="0"/>
              </a:defRPr>
            </a:lvl2pPr>
            <a:lvl3pPr marL="1143000" indent="-228600" defTabSz="908050" eaLnBrk="0" hangingPunct="0">
              <a:spcBef>
                <a:spcPct val="30000"/>
              </a:spcBef>
              <a:defRPr sz="1200">
                <a:solidFill>
                  <a:schemeClr val="tx1"/>
                </a:solidFill>
                <a:latin typeface="Arial" pitchFamily="34" charset="0"/>
              </a:defRPr>
            </a:lvl3pPr>
            <a:lvl4pPr marL="1600200" indent="-228600" defTabSz="908050" eaLnBrk="0" hangingPunct="0">
              <a:spcBef>
                <a:spcPct val="30000"/>
              </a:spcBef>
              <a:defRPr sz="1200">
                <a:solidFill>
                  <a:schemeClr val="tx1"/>
                </a:solidFill>
                <a:latin typeface="Arial" pitchFamily="34" charset="0"/>
              </a:defRPr>
            </a:lvl4pPr>
            <a:lvl5pPr marL="2057400" indent="-228600" defTabSz="908050" eaLnBrk="0" hangingPunct="0">
              <a:spcBef>
                <a:spcPct val="30000"/>
              </a:spcBef>
              <a:defRPr sz="1200">
                <a:solidFill>
                  <a:schemeClr val="tx1"/>
                </a:solidFill>
                <a:latin typeface="Arial" pitchFamily="34" charset="0"/>
              </a:defRPr>
            </a:lvl5pPr>
            <a:lvl6pPr marL="2514600" indent="-228600" defTabSz="908050" eaLnBrk="0" fontAlgn="base" hangingPunct="0">
              <a:spcBef>
                <a:spcPct val="30000"/>
              </a:spcBef>
              <a:spcAft>
                <a:spcPct val="0"/>
              </a:spcAft>
              <a:defRPr sz="1200">
                <a:solidFill>
                  <a:schemeClr val="tx1"/>
                </a:solidFill>
                <a:latin typeface="Arial" pitchFamily="34" charset="0"/>
              </a:defRPr>
            </a:lvl6pPr>
            <a:lvl7pPr marL="2971800" indent="-228600" defTabSz="908050" eaLnBrk="0" fontAlgn="base" hangingPunct="0">
              <a:spcBef>
                <a:spcPct val="30000"/>
              </a:spcBef>
              <a:spcAft>
                <a:spcPct val="0"/>
              </a:spcAft>
              <a:defRPr sz="1200">
                <a:solidFill>
                  <a:schemeClr val="tx1"/>
                </a:solidFill>
                <a:latin typeface="Arial" pitchFamily="34" charset="0"/>
              </a:defRPr>
            </a:lvl7pPr>
            <a:lvl8pPr marL="3429000" indent="-228600" defTabSz="908050" eaLnBrk="0" fontAlgn="base" hangingPunct="0">
              <a:spcBef>
                <a:spcPct val="30000"/>
              </a:spcBef>
              <a:spcAft>
                <a:spcPct val="0"/>
              </a:spcAft>
              <a:defRPr sz="1200">
                <a:solidFill>
                  <a:schemeClr val="tx1"/>
                </a:solidFill>
                <a:latin typeface="Arial" pitchFamily="34" charset="0"/>
              </a:defRPr>
            </a:lvl8pPr>
            <a:lvl9pPr marL="3886200" indent="-228600" defTabSz="9080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E134DA6-E946-460E-8B5D-A1878E8A3A2F}" type="slidenum">
              <a:rPr lang="de-DE" altLang="de-DE"/>
              <a:pPr algn="r" eaLnBrk="1" hangingPunct="1">
                <a:spcBef>
                  <a:spcPct val="0"/>
                </a:spcBef>
              </a:pPr>
              <a:t>10</a:t>
            </a:fld>
            <a:endParaRPr lang="de-DE" altLang="de-DE"/>
          </a:p>
        </p:txBody>
      </p:sp>
      <p:sp>
        <p:nvSpPr>
          <p:cNvPr id="55299" name="Rectangle 7"/>
          <p:cNvSpPr txBox="1">
            <a:spLocks noGrp="1" noChangeArrowheads="1"/>
          </p:cNvSpPr>
          <p:nvPr/>
        </p:nvSpPr>
        <p:spPr bwMode="auto">
          <a:xfrm>
            <a:off x="3883643" y="8684826"/>
            <a:ext cx="2972724"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spcBef>
                <a:spcPct val="30000"/>
              </a:spcBef>
              <a:defRPr sz="1200">
                <a:solidFill>
                  <a:schemeClr val="tx1"/>
                </a:solidFill>
                <a:latin typeface="Arial" pitchFamily="34" charset="0"/>
              </a:defRPr>
            </a:lvl1pPr>
            <a:lvl2pPr marL="742950" indent="-285750" defTabSz="908050" eaLnBrk="0" hangingPunct="0">
              <a:spcBef>
                <a:spcPct val="30000"/>
              </a:spcBef>
              <a:defRPr sz="1200">
                <a:solidFill>
                  <a:schemeClr val="tx1"/>
                </a:solidFill>
                <a:latin typeface="Arial" pitchFamily="34" charset="0"/>
              </a:defRPr>
            </a:lvl2pPr>
            <a:lvl3pPr marL="1143000" indent="-228600" defTabSz="908050" eaLnBrk="0" hangingPunct="0">
              <a:spcBef>
                <a:spcPct val="30000"/>
              </a:spcBef>
              <a:defRPr sz="1200">
                <a:solidFill>
                  <a:schemeClr val="tx1"/>
                </a:solidFill>
                <a:latin typeface="Arial" pitchFamily="34" charset="0"/>
              </a:defRPr>
            </a:lvl3pPr>
            <a:lvl4pPr marL="1600200" indent="-228600" defTabSz="908050" eaLnBrk="0" hangingPunct="0">
              <a:spcBef>
                <a:spcPct val="30000"/>
              </a:spcBef>
              <a:defRPr sz="1200">
                <a:solidFill>
                  <a:schemeClr val="tx1"/>
                </a:solidFill>
                <a:latin typeface="Arial" pitchFamily="34" charset="0"/>
              </a:defRPr>
            </a:lvl4pPr>
            <a:lvl5pPr marL="2057400" indent="-228600" defTabSz="908050" eaLnBrk="0" hangingPunct="0">
              <a:spcBef>
                <a:spcPct val="30000"/>
              </a:spcBef>
              <a:defRPr sz="1200">
                <a:solidFill>
                  <a:schemeClr val="tx1"/>
                </a:solidFill>
                <a:latin typeface="Arial" pitchFamily="34" charset="0"/>
              </a:defRPr>
            </a:lvl5pPr>
            <a:lvl6pPr marL="2514600" indent="-228600" defTabSz="908050" eaLnBrk="0" fontAlgn="base" hangingPunct="0">
              <a:spcBef>
                <a:spcPct val="30000"/>
              </a:spcBef>
              <a:spcAft>
                <a:spcPct val="0"/>
              </a:spcAft>
              <a:defRPr sz="1200">
                <a:solidFill>
                  <a:schemeClr val="tx1"/>
                </a:solidFill>
                <a:latin typeface="Arial" pitchFamily="34" charset="0"/>
              </a:defRPr>
            </a:lvl6pPr>
            <a:lvl7pPr marL="2971800" indent="-228600" defTabSz="908050" eaLnBrk="0" fontAlgn="base" hangingPunct="0">
              <a:spcBef>
                <a:spcPct val="30000"/>
              </a:spcBef>
              <a:spcAft>
                <a:spcPct val="0"/>
              </a:spcAft>
              <a:defRPr sz="1200">
                <a:solidFill>
                  <a:schemeClr val="tx1"/>
                </a:solidFill>
                <a:latin typeface="Arial" pitchFamily="34" charset="0"/>
              </a:defRPr>
            </a:lvl7pPr>
            <a:lvl8pPr marL="3429000" indent="-228600" defTabSz="908050" eaLnBrk="0" fontAlgn="base" hangingPunct="0">
              <a:spcBef>
                <a:spcPct val="30000"/>
              </a:spcBef>
              <a:spcAft>
                <a:spcPct val="0"/>
              </a:spcAft>
              <a:defRPr sz="1200">
                <a:solidFill>
                  <a:schemeClr val="tx1"/>
                </a:solidFill>
                <a:latin typeface="Arial" pitchFamily="34" charset="0"/>
              </a:defRPr>
            </a:lvl8pPr>
            <a:lvl9pPr marL="3886200" indent="-228600" defTabSz="90805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891DFB9-D1EF-4227-BF05-875B9ABAFBC8}" type="slidenum">
              <a:rPr lang="de-DE" altLang="de-DE"/>
              <a:pPr algn="r" eaLnBrk="1" hangingPunct="1">
                <a:spcBef>
                  <a:spcPct val="0"/>
                </a:spcBef>
              </a:pPr>
              <a:t>10</a:t>
            </a:fld>
            <a:endParaRPr lang="de-DE" altLang="de-DE"/>
          </a:p>
        </p:txBody>
      </p:sp>
      <p:sp>
        <p:nvSpPr>
          <p:cNvPr id="55300" name="Rectangle 2"/>
          <p:cNvSpPr>
            <a:spLocks noGrp="1" noRot="1" noChangeAspect="1" noChangeArrowheads="1" noTextEdit="1"/>
          </p:cNvSpPr>
          <p:nvPr>
            <p:ph type="sldImg"/>
          </p:nvPr>
        </p:nvSpPr>
        <p:spPr>
          <a:xfrm>
            <a:off x="1143000" y="685800"/>
            <a:ext cx="4572000" cy="3429000"/>
          </a:xfrm>
          <a:ln/>
        </p:spPr>
      </p:sp>
      <p:sp>
        <p:nvSpPr>
          <p:cNvPr id="55301" name="Rectangle 3"/>
          <p:cNvSpPr>
            <a:spLocks noGrp="1" noChangeArrowheads="1"/>
          </p:cNvSpPr>
          <p:nvPr>
            <p:ph type="body" idx="1"/>
          </p:nvPr>
        </p:nvSpPr>
        <p:spPr>
          <a:xfrm>
            <a:off x="912551" y="4343144"/>
            <a:ext cx="5032899" cy="4115019"/>
          </a:xfrm>
          <a:noFill/>
        </p:spPr>
        <p:txBody>
          <a:bodyPr/>
          <a:lstStyle/>
          <a:p>
            <a:pPr eaLnBrk="1" hangingPunct="1"/>
            <a:endParaRPr lang="en-GB" altLang="de-DE" smtClean="0"/>
          </a:p>
        </p:txBody>
      </p:sp>
    </p:spTree>
    <p:extLst>
      <p:ext uri="{BB962C8B-B14F-4D97-AF65-F5344CB8AC3E}">
        <p14:creationId xmlns:p14="http://schemas.microsoft.com/office/powerpoint/2010/main" val="322316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KLP -Sek.I-Islamischer Religionsunterricht</a:t>
            </a:r>
            <a:endParaRPr lang="de-DE"/>
          </a:p>
        </p:txBody>
      </p:sp>
      <p:sp>
        <p:nvSpPr>
          <p:cNvPr id="5" name="Fußzeilenplatzhalter 4"/>
          <p:cNvSpPr>
            <a:spLocks noGrp="1"/>
          </p:cNvSpPr>
          <p:nvPr>
            <p:ph type="ftr" sz="quarter" idx="11"/>
          </p:nvPr>
        </p:nvSpPr>
        <p:spPr/>
        <p:txBody>
          <a:bodyPr/>
          <a:lstStyle/>
          <a:p>
            <a:r>
              <a:rPr lang="de-DE" smtClean="0"/>
              <a:t>KLP -Sek.I-Islamischer Religionsunterricht                                                                                                       02.03.2015                                                                                                   Cordula Hartwig, QUA-LiS, AB 4</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pPr/>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KLP -Sek.I-Islamischer Religionsunterricht</a:t>
            </a:r>
            <a:endParaRPr lang="de-DE"/>
          </a:p>
        </p:txBody>
      </p:sp>
      <p:sp>
        <p:nvSpPr>
          <p:cNvPr id="5" name="Fußzeilenplatzhalter 4"/>
          <p:cNvSpPr>
            <a:spLocks noGrp="1"/>
          </p:cNvSpPr>
          <p:nvPr>
            <p:ph type="ftr" sz="quarter" idx="11"/>
          </p:nvPr>
        </p:nvSpPr>
        <p:spPr/>
        <p:txBody>
          <a:bodyPr/>
          <a:lstStyle/>
          <a:p>
            <a:r>
              <a:rPr lang="de-DE" smtClean="0"/>
              <a:t>KLP -Sek.I-Islamischer Religionsunterricht                                                                                                       02.03.2015                                                                                                   Cordula Hartwig, QUA-LiS, AB 4</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pPr/>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r>
              <a:rPr lang="de-DE" smtClean="0"/>
              <a:t>KLP -Sek.I-Islamischer Religionsunterricht</a:t>
            </a:r>
            <a:endParaRPr lang="de-DE"/>
          </a:p>
        </p:txBody>
      </p:sp>
      <p:sp>
        <p:nvSpPr>
          <p:cNvPr id="5" name="Fußzeilenplatzhalter 4"/>
          <p:cNvSpPr>
            <a:spLocks noGrp="1"/>
          </p:cNvSpPr>
          <p:nvPr>
            <p:ph type="ftr" sz="quarter" idx="11"/>
          </p:nvPr>
        </p:nvSpPr>
        <p:spPr/>
        <p:txBody>
          <a:bodyPr/>
          <a:lstStyle/>
          <a:p>
            <a:r>
              <a:rPr lang="de-DE" smtClean="0"/>
              <a:t>KLP -Sek.I-Islamischer Religionsunterricht                                                                                                       02.03.2015                                                                                                   Cordula Hartwig, QUA-LiS, AB 4</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pPr/>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smtClean="0"/>
              <a:t>Textmasterformat bearbeiten</a:t>
            </a:r>
          </a:p>
        </p:txBody>
      </p:sp>
      <p:sp>
        <p:nvSpPr>
          <p:cNvPr id="4" name="Datumsplatzhalter 3"/>
          <p:cNvSpPr>
            <a:spLocks noGrp="1"/>
          </p:cNvSpPr>
          <p:nvPr>
            <p:ph type="dt" sz="half" idx="10"/>
          </p:nvPr>
        </p:nvSpPr>
        <p:spPr/>
        <p:txBody>
          <a:bodyPr/>
          <a:lstStyle>
            <a:lvl1pPr>
              <a:defRPr sz="800">
                <a:solidFill>
                  <a:schemeClr val="tx1"/>
                </a:solidFill>
              </a:defRPr>
            </a:lvl1pPr>
          </a:lstStyle>
          <a:p>
            <a:r>
              <a:rPr lang="de-DE" smtClean="0"/>
              <a:t>KLP -Sek.I-Islamischer Religionsunterricht</a:t>
            </a:r>
            <a:endParaRPr lang="de-DE" dirty="0"/>
          </a:p>
        </p:txBody>
      </p:sp>
      <p:sp>
        <p:nvSpPr>
          <p:cNvPr id="5" name="Fußzeilenplatzhalter 4"/>
          <p:cNvSpPr>
            <a:spLocks noGrp="1"/>
          </p:cNvSpPr>
          <p:nvPr>
            <p:ph type="ftr" sz="quarter" idx="11"/>
          </p:nvPr>
        </p:nvSpPr>
        <p:spPr/>
        <p:txBody>
          <a:bodyPr/>
          <a:lstStyle>
            <a:lvl1pPr>
              <a:defRPr sz="800">
                <a:solidFill>
                  <a:schemeClr val="tx1"/>
                </a:solidFill>
              </a:defRPr>
            </a:lvl1pPr>
          </a:lstStyle>
          <a:p>
            <a:r>
              <a:rPr lang="de-DE" smtClean="0"/>
              <a:t>KLP -Sek.I-Islamischer Religionsunterricht                                                                                                       02.03.2015                                                                                                   Cordula Hartwig, QUA-LiS, AB 4</a:t>
            </a:r>
            <a:endParaRPr lang="de-DE" dirty="0"/>
          </a:p>
        </p:txBody>
      </p:sp>
      <p:sp>
        <p:nvSpPr>
          <p:cNvPr id="6" name="Foliennummernplatzhalter 5"/>
          <p:cNvSpPr>
            <a:spLocks noGrp="1"/>
          </p:cNvSpPr>
          <p:nvPr>
            <p:ph type="sldNum" sz="quarter" idx="12"/>
          </p:nvPr>
        </p:nvSpPr>
        <p:spPr/>
        <p:txBody>
          <a:bodyPr/>
          <a:lstStyle/>
          <a:p>
            <a:r>
              <a:rPr lang="de-DE" sz="800" dirty="0" smtClean="0">
                <a:solidFill>
                  <a:schemeClr val="tx1"/>
                </a:solidFill>
              </a:rPr>
              <a:t>Cordula Hartwig, QUA-LiS, AB 4 </a:t>
            </a:r>
            <a:fld id="{512A4277-7E7A-4AAF-BFC7-47646BF5CD0C}" type="slidenum">
              <a:rPr lang="de-DE" smtClean="0"/>
              <a:pPr/>
              <a:t>‹Nr.›</a:t>
            </a:fld>
            <a:endParaRPr lang="de-DE" dirty="0"/>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KLP -Sek.I-Islamischer Religionsunterricht</a:t>
            </a:r>
            <a:endParaRPr lang="de-DE"/>
          </a:p>
        </p:txBody>
      </p:sp>
      <p:sp>
        <p:nvSpPr>
          <p:cNvPr id="5" name="Fußzeilenplatzhalter 4"/>
          <p:cNvSpPr>
            <a:spLocks noGrp="1"/>
          </p:cNvSpPr>
          <p:nvPr>
            <p:ph type="ftr" sz="quarter" idx="11"/>
          </p:nvPr>
        </p:nvSpPr>
        <p:spPr/>
        <p:txBody>
          <a:bodyPr/>
          <a:lstStyle/>
          <a:p>
            <a:r>
              <a:rPr lang="de-DE" smtClean="0"/>
              <a:t>KLP -Sek.I-Islamischer Religionsunterricht                                                                                                       02.03.2015                                                                                                   Cordula Hartwig, QUA-LiS, AB 4</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pPr/>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KLP -Sek.I-Islamischer Religionsunterricht</a:t>
            </a:r>
            <a:endParaRPr lang="de-DE"/>
          </a:p>
        </p:txBody>
      </p:sp>
      <p:sp>
        <p:nvSpPr>
          <p:cNvPr id="5" name="Fußzeilenplatzhalter 4"/>
          <p:cNvSpPr>
            <a:spLocks noGrp="1"/>
          </p:cNvSpPr>
          <p:nvPr>
            <p:ph type="ftr" sz="quarter" idx="11"/>
          </p:nvPr>
        </p:nvSpPr>
        <p:spPr/>
        <p:txBody>
          <a:bodyPr/>
          <a:lstStyle/>
          <a:p>
            <a:r>
              <a:rPr lang="de-DE" smtClean="0"/>
              <a:t>KLP -Sek.I-Islamischer Religionsunterricht                                                                                                       02.03.2015                                                                                                   Cordula Hartwig, QUA-LiS, AB 4</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pPr/>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KLP -Sek.I-Islamischer Religionsunterricht</a:t>
            </a:r>
            <a:endParaRPr lang="de-DE"/>
          </a:p>
        </p:txBody>
      </p:sp>
      <p:sp>
        <p:nvSpPr>
          <p:cNvPr id="6" name="Fußzeilenplatzhalter 5"/>
          <p:cNvSpPr>
            <a:spLocks noGrp="1"/>
          </p:cNvSpPr>
          <p:nvPr>
            <p:ph type="ftr" sz="quarter" idx="11"/>
          </p:nvPr>
        </p:nvSpPr>
        <p:spPr/>
        <p:txBody>
          <a:bodyPr/>
          <a:lstStyle/>
          <a:p>
            <a:r>
              <a:rPr lang="de-DE" smtClean="0"/>
              <a:t>KLP -Sek.I-Islamischer Religionsunterricht                                                                                                       02.03.2015                                                                                                   Cordula Hartwig, QUA-LiS, AB 4</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pPr/>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smtClean="0"/>
              <a:t>KLP -Sek.I-Islamischer Religionsunterricht</a:t>
            </a:r>
            <a:endParaRPr lang="de-DE"/>
          </a:p>
        </p:txBody>
      </p:sp>
      <p:sp>
        <p:nvSpPr>
          <p:cNvPr id="8" name="Fußzeilenplatzhalter 7"/>
          <p:cNvSpPr>
            <a:spLocks noGrp="1"/>
          </p:cNvSpPr>
          <p:nvPr>
            <p:ph type="ftr" sz="quarter" idx="11"/>
          </p:nvPr>
        </p:nvSpPr>
        <p:spPr/>
        <p:txBody>
          <a:bodyPr/>
          <a:lstStyle/>
          <a:p>
            <a:r>
              <a:rPr lang="de-DE" smtClean="0"/>
              <a:t>KLP -Sek.I-Islamischer Religionsunterricht                                                                                                       02.03.2015                                                                                                   Cordula Hartwig, QUA-LiS, AB 4</a:t>
            </a:r>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pPr/>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KLP -Sek.I-Islamischer Religionsunterricht</a:t>
            </a:r>
            <a:endParaRPr lang="de-DE"/>
          </a:p>
        </p:txBody>
      </p:sp>
      <p:sp>
        <p:nvSpPr>
          <p:cNvPr id="4" name="Fußzeilenplatzhalter 3"/>
          <p:cNvSpPr>
            <a:spLocks noGrp="1"/>
          </p:cNvSpPr>
          <p:nvPr>
            <p:ph type="ftr" sz="quarter" idx="11"/>
          </p:nvPr>
        </p:nvSpPr>
        <p:spPr/>
        <p:txBody>
          <a:bodyPr/>
          <a:lstStyle/>
          <a:p>
            <a:r>
              <a:rPr lang="de-DE" smtClean="0"/>
              <a:t>KLP -Sek.I-Islamischer Religionsunterricht                                                                                                       02.03.2015                                                                                                   Cordula Hartwig, QUA-LiS, AB 4</a:t>
            </a:r>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pPr/>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smtClean="0"/>
              <a:t>KLP -Sek.I-Islamischer Religionsunterricht</a:t>
            </a:r>
            <a:endParaRPr lang="de-DE" dirty="0"/>
          </a:p>
        </p:txBody>
      </p:sp>
      <p:sp>
        <p:nvSpPr>
          <p:cNvPr id="3" name="Fußzeilenplatzhalter 2"/>
          <p:cNvSpPr>
            <a:spLocks noGrp="1"/>
          </p:cNvSpPr>
          <p:nvPr>
            <p:ph type="ftr" sz="quarter" idx="11"/>
          </p:nvPr>
        </p:nvSpPr>
        <p:spPr/>
        <p:txBody>
          <a:bodyPr/>
          <a:lstStyle/>
          <a:p>
            <a:r>
              <a:rPr lang="de-DE" smtClean="0"/>
              <a:t>KLP -Sek.I-Islamischer Religionsunterricht                                                                                                       02.03.2015                                                                                                   Cordula Hartwig, QUA-LiS, AB 4</a:t>
            </a:r>
            <a:endParaRPr lang="de-DE" dirty="0"/>
          </a:p>
        </p:txBody>
      </p:sp>
      <p:sp>
        <p:nvSpPr>
          <p:cNvPr id="4" name="Foliennummernplatzhalter 3"/>
          <p:cNvSpPr>
            <a:spLocks noGrp="1"/>
          </p:cNvSpPr>
          <p:nvPr>
            <p:ph type="sldNum" sz="quarter" idx="12"/>
          </p:nvPr>
        </p:nvSpPr>
        <p:spPr/>
        <p:txBody>
          <a:bodyPr/>
          <a:lstStyle/>
          <a:p>
            <a:fld id="{512A4277-7E7A-4AAF-BFC7-47646BF5CD0C}" type="slidenum">
              <a:rPr lang="de-DE" smtClean="0"/>
              <a:pPr/>
              <a:t>‹Nr.›</a:t>
            </a:fld>
            <a:endParaRPr lang="de-DE" dirty="0"/>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KLP -Sek.I-Islamischer Religionsunterricht</a:t>
            </a:r>
            <a:endParaRPr lang="de-DE"/>
          </a:p>
        </p:txBody>
      </p:sp>
      <p:sp>
        <p:nvSpPr>
          <p:cNvPr id="6" name="Fußzeilenplatzhalter 5"/>
          <p:cNvSpPr>
            <a:spLocks noGrp="1"/>
          </p:cNvSpPr>
          <p:nvPr>
            <p:ph type="ftr" sz="quarter" idx="11"/>
          </p:nvPr>
        </p:nvSpPr>
        <p:spPr/>
        <p:txBody>
          <a:bodyPr/>
          <a:lstStyle/>
          <a:p>
            <a:r>
              <a:rPr lang="de-DE" smtClean="0"/>
              <a:t>KLP -Sek.I-Islamischer Religionsunterricht                                                                                                       02.03.2015                                                                                                   Cordula Hartwig, QUA-LiS, AB 4</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pPr/>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KLP -Sek.I-Islamischer Religionsunterricht</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KLP -Sek.I-Islamischer Religionsunterricht                                                                                                       02.03.2015                                                                                                   Cordula Hartwig, QUA-LiS, AB 4</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pPr/>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2" descr="Logo QUA-LiS NRW"/>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4507" y="341329"/>
            <a:ext cx="2511045" cy="72008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2.jpeg"/>
          <p:cNvPicPr/>
          <p:nvPr/>
        </p:nvPicPr>
        <p:blipFill>
          <a:blip r:embed="rId14" cstate="print"/>
          <a:stretch>
            <a:fillRect/>
          </a:stretch>
        </p:blipFill>
        <p:spPr>
          <a:xfrm>
            <a:off x="6516215" y="269321"/>
            <a:ext cx="2129319" cy="792088"/>
          </a:xfrm>
          <a:prstGeom prst="rect">
            <a:avLst/>
          </a:prstGeom>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chulentwicklung.nrw.de/lehrplaene/lehrplannavigator-s-i/"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cordula.hartwig@qua-lis.nrw.d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mailto:ahmet.uenalan@msw.nrw.d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492896"/>
            <a:ext cx="9144000" cy="1512168"/>
          </a:xfrm>
        </p:spPr>
        <p:style>
          <a:lnRef idx="1">
            <a:schemeClr val="accent3"/>
          </a:lnRef>
          <a:fillRef idx="2">
            <a:schemeClr val="accent3"/>
          </a:fillRef>
          <a:effectRef idx="1">
            <a:schemeClr val="accent3"/>
          </a:effectRef>
          <a:fontRef idx="minor">
            <a:schemeClr val="dk1"/>
          </a:fontRef>
        </p:style>
        <p:txBody>
          <a:bodyPr/>
          <a:lstStyle/>
          <a:p>
            <a:pPr algn="ctr"/>
            <a:r>
              <a:rPr lang="de-DE" altLang="de-DE" sz="3600" b="1" dirty="0" smtClean="0"/>
              <a:t>Kernlehrplan </a:t>
            </a:r>
            <a:r>
              <a:rPr lang="de-DE" altLang="de-DE" sz="3600" b="1" dirty="0"/>
              <a:t>für die </a:t>
            </a:r>
            <a:r>
              <a:rPr lang="de-DE" altLang="de-DE" sz="3600" b="1" dirty="0" smtClean="0"/>
              <a:t>Sekundarstufe I</a:t>
            </a:r>
            <a:br>
              <a:rPr lang="de-DE" altLang="de-DE" sz="3600" b="1" dirty="0" smtClean="0"/>
            </a:br>
            <a:r>
              <a:rPr lang="de-DE" altLang="de-DE" sz="3600" b="1" dirty="0" smtClean="0"/>
              <a:t>Islamischer </a:t>
            </a:r>
            <a:r>
              <a:rPr lang="de-DE" altLang="de-DE" sz="3600" b="1" dirty="0"/>
              <a:t>Religionsunterricht</a:t>
            </a:r>
            <a:endParaRPr lang="de-DE" b="1" dirty="0"/>
          </a:p>
        </p:txBody>
      </p:sp>
      <p:sp>
        <p:nvSpPr>
          <p:cNvPr id="3" name="Untertitel 2"/>
          <p:cNvSpPr>
            <a:spLocks noGrp="1"/>
          </p:cNvSpPr>
          <p:nvPr>
            <p:ph type="subTitle" idx="1"/>
          </p:nvPr>
        </p:nvSpPr>
        <p:spPr>
          <a:xfrm>
            <a:off x="1403648" y="4221088"/>
            <a:ext cx="6400800" cy="1201688"/>
          </a:xfrm>
        </p:spPr>
        <p:txBody>
          <a:bodyPr/>
          <a:lstStyle/>
          <a:p>
            <a:r>
              <a:rPr lang="de-DE" dirty="0" smtClean="0">
                <a:solidFill>
                  <a:schemeClr val="tx1"/>
                </a:solidFill>
              </a:rPr>
              <a:t>Implementationsauftakt</a:t>
            </a:r>
          </a:p>
          <a:p>
            <a:r>
              <a:rPr lang="de-DE" dirty="0" smtClean="0">
                <a:solidFill>
                  <a:schemeClr val="tx1"/>
                </a:solidFill>
              </a:rPr>
              <a:t>Soest, 02. März 2015</a:t>
            </a:r>
            <a:endParaRPr lang="de-DE" dirty="0">
              <a:solidFill>
                <a:schemeClr val="tx1"/>
              </a:solidFill>
            </a:endParaRPr>
          </a:p>
        </p:txBody>
      </p:sp>
      <p:sp>
        <p:nvSpPr>
          <p:cNvPr id="6" name="Fußzeilenplatzhalter 5"/>
          <p:cNvSpPr>
            <a:spLocks noGrp="1"/>
          </p:cNvSpPr>
          <p:nvPr>
            <p:ph type="ftr" sz="quarter" idx="11"/>
          </p:nvPr>
        </p:nvSpPr>
        <p:spPr>
          <a:xfrm>
            <a:off x="107504" y="6356350"/>
            <a:ext cx="8928992" cy="365125"/>
          </a:xfrm>
        </p:spPr>
        <p:txBody>
          <a:bodyPr/>
          <a:lstStyle/>
          <a:p>
            <a:pPr algn="l"/>
            <a:r>
              <a:rPr lang="de-DE" sz="800" dirty="0" smtClean="0">
                <a:solidFill>
                  <a:schemeClr val="tx1"/>
                </a:solidFill>
                <a:cs typeface="Arial" panose="020B0604020202020204" pitchFamily="34" charset="0"/>
              </a:rPr>
              <a:t>KLP-</a:t>
            </a:r>
            <a:r>
              <a:rPr lang="de-DE" sz="800" dirty="0" err="1" smtClean="0">
                <a:solidFill>
                  <a:schemeClr val="tx1"/>
                </a:solidFill>
                <a:cs typeface="Arial" panose="020B0604020202020204" pitchFamily="34" charset="0"/>
              </a:rPr>
              <a:t>Sek.I</a:t>
            </a:r>
            <a:r>
              <a:rPr lang="de-DE" sz="800" dirty="0" smtClean="0">
                <a:solidFill>
                  <a:schemeClr val="tx1"/>
                </a:solidFill>
                <a:cs typeface="Arial" panose="020B0604020202020204" pitchFamily="34" charset="0"/>
              </a:rPr>
              <a:t>-Islamischer Religionsunterricht                                                                                                                 </a:t>
            </a:r>
            <a:r>
              <a:rPr lang="de-DE" sz="800" dirty="0">
                <a:solidFill>
                  <a:schemeClr val="tx1"/>
                </a:solidFill>
                <a:cs typeface="Arial" panose="020B0604020202020204" pitchFamily="34" charset="0"/>
              </a:rPr>
              <a:t>02.03.2015                                                                 </a:t>
            </a:r>
            <a:r>
              <a:rPr lang="de-DE" sz="800" dirty="0" smtClean="0">
                <a:solidFill>
                  <a:schemeClr val="tx1"/>
                </a:solidFill>
                <a:cs typeface="Arial" panose="020B0604020202020204" pitchFamily="34" charset="0"/>
              </a:rPr>
              <a:t>                                                      </a:t>
            </a:r>
            <a:r>
              <a:rPr lang="de-DE" sz="800" dirty="0">
                <a:solidFill>
                  <a:schemeClr val="tx1"/>
                </a:solidFill>
                <a:cs typeface="Arial" panose="020B0604020202020204" pitchFamily="34" charset="0"/>
              </a:rPr>
              <a:t>Cordula </a:t>
            </a:r>
            <a:r>
              <a:rPr lang="de-DE" sz="800" dirty="0" smtClean="0">
                <a:solidFill>
                  <a:schemeClr val="tx1"/>
                </a:solidFill>
                <a:cs typeface="Arial" panose="020B0604020202020204" pitchFamily="34" charset="0"/>
              </a:rPr>
              <a:t>Hartwig, QUA-LiS, AB 4</a:t>
            </a:r>
            <a:endParaRPr lang="de-DE" sz="800" dirty="0">
              <a:solidFill>
                <a:schemeClr val="tx1"/>
              </a:solidFill>
              <a:cs typeface="Arial" panose="020B0604020202020204" pitchFamily="34" charset="0"/>
            </a:endParaRPr>
          </a:p>
        </p:txBody>
      </p:sp>
    </p:spTree>
    <p:extLst>
      <p:ext uri="{BB962C8B-B14F-4D97-AF65-F5344CB8AC3E}">
        <p14:creationId xmlns:p14="http://schemas.microsoft.com/office/powerpoint/2010/main" val="307078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descr="grafik_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l="-4999" t="8421" r="-607" b="54451"/>
          <a:stretch>
            <a:fillRect/>
          </a:stretch>
        </p:blipFill>
        <p:spPr bwMode="auto">
          <a:xfrm rot="-1356835">
            <a:off x="2133600" y="3535363"/>
            <a:ext cx="52212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6"/>
          <p:cNvSpPr>
            <a:spLocks noChangeArrowheads="1"/>
          </p:cNvSpPr>
          <p:nvPr/>
        </p:nvSpPr>
        <p:spPr bwMode="auto">
          <a:xfrm>
            <a:off x="827088" y="2571750"/>
            <a:ext cx="3529012" cy="20161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de-DE" altLang="de-DE" sz="1800">
                <a:ea typeface="ヒラギノ角ゴ Pro W3" pitchFamily="-112" charset="-128"/>
              </a:rPr>
              <a:t>unterrichtliches </a:t>
            </a:r>
            <a:br>
              <a:rPr lang="de-DE" altLang="de-DE" sz="1800">
                <a:ea typeface="ヒラギノ角ゴ Pro W3" pitchFamily="-112" charset="-128"/>
              </a:rPr>
            </a:br>
            <a:r>
              <a:rPr lang="de-DE" altLang="de-DE" sz="1800">
                <a:ea typeface="ヒラギノ角ゴ Pro W3" pitchFamily="-112" charset="-128"/>
              </a:rPr>
              <a:t>Angebot i.S.</a:t>
            </a:r>
          </a:p>
          <a:p>
            <a:pPr algn="ctr">
              <a:spcBef>
                <a:spcPct val="0"/>
              </a:spcBef>
              <a:buFontTx/>
              <a:buNone/>
            </a:pPr>
            <a:r>
              <a:rPr lang="de-DE" altLang="de-DE" sz="1600">
                <a:ea typeface="ヒラギノ角ゴ Pro W3" pitchFamily="-112" charset="-128"/>
              </a:rPr>
              <a:t>inhaltlicher Schwerpunktsetzungen,</a:t>
            </a:r>
          </a:p>
          <a:p>
            <a:pPr algn="ctr">
              <a:spcBef>
                <a:spcPct val="0"/>
              </a:spcBef>
              <a:buFontTx/>
              <a:buNone/>
            </a:pPr>
            <a:r>
              <a:rPr lang="de-DE" altLang="de-DE" sz="1600">
                <a:ea typeface="ヒラギノ角ゴ Pro W3" pitchFamily="-112" charset="-128"/>
              </a:rPr>
              <a:t>Lernarrangements,</a:t>
            </a:r>
          </a:p>
          <a:p>
            <a:pPr algn="ctr">
              <a:spcBef>
                <a:spcPct val="0"/>
              </a:spcBef>
              <a:buFontTx/>
              <a:buNone/>
            </a:pPr>
            <a:r>
              <a:rPr lang="de-DE" altLang="de-DE" sz="1600">
                <a:ea typeface="ヒラギノ角ゴ Pro W3" pitchFamily="-112" charset="-128"/>
              </a:rPr>
              <a:t>Problem-, Anwendungsorientierung </a:t>
            </a:r>
          </a:p>
          <a:p>
            <a:pPr algn="ctr">
              <a:spcBef>
                <a:spcPct val="0"/>
              </a:spcBef>
              <a:buFontTx/>
              <a:buNone/>
            </a:pPr>
            <a:r>
              <a:rPr lang="de-DE" altLang="de-DE" sz="1600">
                <a:ea typeface="ヒラギノ角ゴ Pro W3" pitchFamily="-112" charset="-128"/>
              </a:rPr>
              <a:t>etc.</a:t>
            </a:r>
            <a:r>
              <a:rPr lang="de-DE" altLang="de-DE" sz="1800">
                <a:ea typeface="ヒラギノ角ゴ Pro W3" pitchFamily="-112" charset="-128"/>
              </a:rPr>
              <a:t> </a:t>
            </a:r>
          </a:p>
        </p:txBody>
      </p:sp>
      <p:grpSp>
        <p:nvGrpSpPr>
          <p:cNvPr id="3" name="Group 8"/>
          <p:cNvGrpSpPr>
            <a:grpSpLocks/>
          </p:cNvGrpSpPr>
          <p:nvPr/>
        </p:nvGrpSpPr>
        <p:grpSpPr bwMode="auto">
          <a:xfrm>
            <a:off x="4668838" y="1671638"/>
            <a:ext cx="3168650" cy="4425950"/>
            <a:chOff x="1066" y="1117"/>
            <a:chExt cx="1905" cy="2580"/>
          </a:xfrm>
        </p:grpSpPr>
        <p:sp>
          <p:nvSpPr>
            <p:cNvPr id="27659" name="Rectangle 9"/>
            <p:cNvSpPr>
              <a:spLocks noChangeArrowheads="1"/>
            </p:cNvSpPr>
            <p:nvPr/>
          </p:nvSpPr>
          <p:spPr bwMode="auto">
            <a:xfrm>
              <a:off x="1066" y="1117"/>
              <a:ext cx="1905" cy="249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800"/>
            </a:p>
          </p:txBody>
        </p:sp>
        <p:sp>
          <p:nvSpPr>
            <p:cNvPr id="27660" name="Text Box 10"/>
            <p:cNvSpPr txBox="1">
              <a:spLocks noChangeArrowheads="1"/>
            </p:cNvSpPr>
            <p:nvPr/>
          </p:nvSpPr>
          <p:spPr bwMode="auto">
            <a:xfrm>
              <a:off x="1202" y="3430"/>
              <a:ext cx="1588" cy="2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de-DE" altLang="de-DE" sz="1600">
                  <a:solidFill>
                    <a:srgbClr val="CD0921"/>
                  </a:solidFill>
                  <a:ea typeface="ヒラギノ角ゴ Pro W3" pitchFamily="-112" charset="-128"/>
                </a:rPr>
                <a:t>Fokus der Verantwortung</a:t>
              </a:r>
              <a:r>
                <a:rPr lang="de-DE" altLang="de-DE" sz="2400" b="1">
                  <a:ea typeface="ヒラギノ角ゴ Pro W3" pitchFamily="-112" charset="-128"/>
                </a:rPr>
                <a:t> </a:t>
              </a:r>
            </a:p>
          </p:txBody>
        </p:sp>
      </p:grpSp>
      <p:sp>
        <p:nvSpPr>
          <p:cNvPr id="27655" name="Rectangle 11"/>
          <p:cNvSpPr>
            <a:spLocks noChangeArrowheads="1"/>
          </p:cNvSpPr>
          <p:nvPr/>
        </p:nvSpPr>
        <p:spPr bwMode="auto">
          <a:xfrm>
            <a:off x="5003800" y="1831975"/>
            <a:ext cx="2520950" cy="1296988"/>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de-DE" altLang="de-DE" sz="1800">
                <a:ea typeface="ヒラギノ角ゴ Pro W3" pitchFamily="-112" charset="-128"/>
              </a:rPr>
              <a:t>Lernergebnisse</a:t>
            </a:r>
            <a:br>
              <a:rPr lang="de-DE" altLang="de-DE" sz="1800">
                <a:ea typeface="ヒラギノ角ゴ Pro W3" pitchFamily="-112" charset="-128"/>
              </a:rPr>
            </a:br>
            <a:r>
              <a:rPr lang="de-DE" altLang="de-DE" sz="1800">
                <a:ea typeface="ヒラギノ角ゴ Pro W3" pitchFamily="-112" charset="-128"/>
              </a:rPr>
              <a:t>Lernerfolg</a:t>
            </a:r>
            <a:br>
              <a:rPr lang="de-DE" altLang="de-DE" sz="1800">
                <a:ea typeface="ヒラギノ角ゴ Pro W3" pitchFamily="-112" charset="-128"/>
              </a:rPr>
            </a:br>
            <a:r>
              <a:rPr lang="de-DE" altLang="de-DE" sz="1800">
                <a:ea typeface="ヒラギノ角ゴ Pro W3" pitchFamily="-112" charset="-128"/>
              </a:rPr>
              <a:t> (langfristig entwickelte </a:t>
            </a:r>
            <a:br>
              <a:rPr lang="de-DE" altLang="de-DE" sz="1800">
                <a:ea typeface="ヒラギノ角ゴ Pro W3" pitchFamily="-112" charset="-128"/>
              </a:rPr>
            </a:br>
            <a:r>
              <a:rPr lang="de-DE" altLang="de-DE" sz="1800">
                <a:ea typeface="ヒラギノ角ゴ Pro W3" pitchFamily="-112" charset="-128"/>
              </a:rPr>
              <a:t>Kompetenzen)</a:t>
            </a:r>
          </a:p>
        </p:txBody>
      </p:sp>
      <p:sp>
        <p:nvSpPr>
          <p:cNvPr id="27656" name="Rectangle 12"/>
          <p:cNvSpPr>
            <a:spLocks noChangeArrowheads="1"/>
          </p:cNvSpPr>
          <p:nvPr/>
        </p:nvSpPr>
        <p:spPr bwMode="auto">
          <a:xfrm>
            <a:off x="5219700" y="3919538"/>
            <a:ext cx="27368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de-DE" altLang="de-DE" sz="1800">
                <a:ea typeface="ヒラギノ角ゴ Pro W3" pitchFamily="-112" charset="-128"/>
              </a:rPr>
              <a:t>Nutzung des Angebots </a:t>
            </a:r>
            <a:br>
              <a:rPr lang="de-DE" altLang="de-DE" sz="1800">
                <a:ea typeface="ヒラギノ角ゴ Pro W3" pitchFamily="-112" charset="-128"/>
              </a:rPr>
            </a:br>
            <a:r>
              <a:rPr lang="de-DE" altLang="de-DE" sz="1800">
                <a:ea typeface="ヒラギノ角ゴ Pro W3" pitchFamily="-112" charset="-128"/>
              </a:rPr>
              <a:t>seitens der Schülerinnen </a:t>
            </a:r>
            <a:br>
              <a:rPr lang="de-DE" altLang="de-DE" sz="1800">
                <a:ea typeface="ヒラギノ角ゴ Pro W3" pitchFamily="-112" charset="-128"/>
              </a:rPr>
            </a:br>
            <a:r>
              <a:rPr lang="de-DE" altLang="de-DE" sz="1800">
                <a:ea typeface="ヒラギノ角ゴ Pro W3" pitchFamily="-112" charset="-128"/>
              </a:rPr>
              <a:t>und Schüler</a:t>
            </a:r>
          </a:p>
        </p:txBody>
      </p:sp>
      <p:sp>
        <p:nvSpPr>
          <p:cNvPr id="27658" name="Textfeld 16"/>
          <p:cNvSpPr txBox="1">
            <a:spLocks noChangeArrowheads="1"/>
          </p:cNvSpPr>
          <p:nvPr/>
        </p:nvSpPr>
        <p:spPr bwMode="auto">
          <a:xfrm>
            <a:off x="251520" y="838200"/>
            <a:ext cx="846385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DE" altLang="de-DE" sz="2400" b="1" dirty="0" smtClean="0">
                <a:solidFill>
                  <a:schemeClr val="tx1">
                    <a:lumMod val="50000"/>
                    <a:lumOff val="50000"/>
                  </a:schemeClr>
                </a:solidFill>
                <a:ea typeface="ヒラギノ角ゴ Pro W3" pitchFamily="-112" charset="-128"/>
              </a:rPr>
              <a:t>           … zur „Kompetenzorientierung“</a:t>
            </a:r>
            <a:endParaRPr lang="de-DE" altLang="de-DE" sz="2400" b="1" dirty="0">
              <a:solidFill>
                <a:schemeClr val="tx1">
                  <a:lumMod val="50000"/>
                  <a:lumOff val="50000"/>
                </a:schemeClr>
              </a:solidFill>
              <a:ea typeface="ヒラギノ角ゴ Pro W3" pitchFamily="-112" charset="-128"/>
            </a:endParaRPr>
          </a:p>
        </p:txBody>
      </p:sp>
      <p:sp>
        <p:nvSpPr>
          <p:cNvPr id="2" name="Fußzeilenplatzhalter 1"/>
          <p:cNvSpPr>
            <a:spLocks noGrp="1"/>
          </p:cNvSpPr>
          <p:nvPr>
            <p:ph type="ftr" sz="quarter" idx="11"/>
          </p:nvPr>
        </p:nvSpPr>
        <p:spPr>
          <a:xfrm>
            <a:off x="23446" y="6237312"/>
            <a:ext cx="9073008" cy="264941"/>
          </a:xfrm>
        </p:spPr>
        <p:txBody>
          <a:bodyPr/>
          <a:lstStyle/>
          <a:p>
            <a:r>
              <a:rPr lang="de-DE" sz="800" dirty="0" smtClean="0">
                <a:solidFill>
                  <a:schemeClr val="tx1"/>
                </a:solidFill>
              </a:rPr>
              <a:t>KLP -</a:t>
            </a:r>
            <a:r>
              <a:rPr lang="de-DE" sz="800" dirty="0" err="1" smtClean="0">
                <a:solidFill>
                  <a:schemeClr val="tx1"/>
                </a:solidFill>
              </a:rPr>
              <a:t>Sek.I</a:t>
            </a:r>
            <a:r>
              <a:rPr lang="de-DE" sz="800" dirty="0" smtClean="0">
                <a:solidFill>
                  <a:schemeClr val="tx1"/>
                </a:solidFill>
              </a:rPr>
              <a:t>-Islamischer Religionsunterricht                                                                                                       02.03.2015                                                                                                   Cordula Hartwig, QUA-LiS, AB 4</a:t>
            </a:r>
            <a:endParaRPr lang="de-DE" dirty="0">
              <a:solidFill>
                <a:schemeClr val="tx1"/>
              </a:solidFill>
            </a:endParaRPr>
          </a:p>
        </p:txBody>
      </p:sp>
      <p:sp>
        <p:nvSpPr>
          <p:cNvPr id="4" name="Foliennummernplatzhalter 3"/>
          <p:cNvSpPr>
            <a:spLocks noGrp="1"/>
          </p:cNvSpPr>
          <p:nvPr>
            <p:ph type="sldNum" sz="quarter" idx="12"/>
          </p:nvPr>
        </p:nvSpPr>
        <p:spPr/>
        <p:txBody>
          <a:bodyPr/>
          <a:lstStyle/>
          <a:p>
            <a:fld id="{512A4277-7E7A-4AAF-BFC7-47646BF5CD0C}" type="slidenum">
              <a:rPr lang="de-DE" smtClean="0"/>
              <a:pPr/>
              <a:t>10</a:t>
            </a:fld>
            <a:endParaRPr lang="de-DE"/>
          </a:p>
        </p:txBody>
      </p:sp>
    </p:spTree>
    <p:extLst>
      <p:ext uri="{BB962C8B-B14F-4D97-AF65-F5344CB8AC3E}">
        <p14:creationId xmlns:p14="http://schemas.microsoft.com/office/powerpoint/2010/main" val="1657104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DE" dirty="0"/>
          </a:p>
        </p:txBody>
      </p:sp>
      <p:sp>
        <p:nvSpPr>
          <p:cNvPr id="8" name="Inhaltsplatzhalter 7"/>
          <p:cNvSpPr>
            <a:spLocks noGrp="1"/>
          </p:cNvSpPr>
          <p:nvPr>
            <p:ph idx="1"/>
          </p:nvPr>
        </p:nvSpPr>
        <p:spPr>
          <a:xfrm>
            <a:off x="0" y="1700808"/>
            <a:ext cx="9144000" cy="4205064"/>
          </a:xfrm>
          <a:solidFill>
            <a:srgbClr val="EFEFB9"/>
          </a:solidFill>
        </p:spPr>
        <p:txBody>
          <a:bodyPr/>
          <a:lstStyle/>
          <a:p>
            <a:endParaRPr lang="de-DE" dirty="0"/>
          </a:p>
        </p:txBody>
      </p:sp>
      <p:sp>
        <p:nvSpPr>
          <p:cNvPr id="6" name="Rectangle 7"/>
          <p:cNvSpPr>
            <a:spLocks noGrp="1" noChangeArrowheads="1"/>
          </p:cNvSpPr>
          <p:nvPr>
            <p:ph type="ftr" sz="quarter" idx="11"/>
          </p:nvPr>
        </p:nvSpPr>
        <p:spPr bwMode="auto">
          <a:xfrm>
            <a:off x="107504" y="6309321"/>
            <a:ext cx="8928992"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11</a:t>
            </a:fld>
            <a:endParaRPr lang="de-DE"/>
          </a:p>
        </p:txBody>
      </p:sp>
      <p:sp>
        <p:nvSpPr>
          <p:cNvPr id="9" name="Rectangle 5"/>
          <p:cNvSpPr>
            <a:spLocks noChangeArrowheads="1"/>
          </p:cNvSpPr>
          <p:nvPr/>
        </p:nvSpPr>
        <p:spPr bwMode="auto">
          <a:xfrm>
            <a:off x="1660627" y="1772816"/>
            <a:ext cx="5688632" cy="4032448"/>
          </a:xfrm>
          <a:prstGeom prst="rect">
            <a:avLst/>
          </a:prstGeom>
          <a:solidFill>
            <a:schemeClr val="bg1">
              <a:lumMod val="95000"/>
            </a:schemeClr>
          </a:solidFill>
          <a:ln w="9525">
            <a:solidFill>
              <a:srgbClr val="FF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0000"/>
                </a:solidFill>
                <a:effectLst/>
                <a:uLnTx/>
                <a:uFillTx/>
                <a:latin typeface="Arial" charset="0"/>
                <a:ea typeface="ヒラギノ角ゴ Pro W3" charset="0"/>
                <a:cs typeface="ヒラギノ角ゴ Pro W3" charset="0"/>
              </a:rPr>
              <a:t>Von der</a:t>
            </a:r>
            <a:r>
              <a:rPr kumimoji="0" lang="de-DE" sz="2000" b="1" i="0" u="none" strike="noStrike" kern="0" cap="none" spc="0" normalizeH="0" baseline="0" noProof="0" dirty="0" smtClean="0">
                <a:ln>
                  <a:noFill/>
                </a:ln>
                <a:solidFill>
                  <a:srgbClr val="FF0000"/>
                </a:solidFill>
                <a:effectLst/>
                <a:uLnTx/>
                <a:uFillTx/>
                <a:latin typeface="Arial" charset="0"/>
                <a:ea typeface="ヒラギノ角ゴ Pro W3" charset="0"/>
                <a:cs typeface="ヒラギノ角ゴ Pro W3"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sng" strike="noStrike" kern="0" cap="none" spc="0" normalizeH="0" baseline="0" noProof="0" dirty="0" smtClean="0">
                <a:ln>
                  <a:noFill/>
                </a:ln>
                <a:solidFill>
                  <a:srgbClr val="FF0000"/>
                </a:solidFill>
                <a:effectLst/>
                <a:uLnTx/>
                <a:uFillTx/>
                <a:latin typeface="Arial" charset="0"/>
                <a:ea typeface="ヒラギノ角ゴ Pro W3" charset="0"/>
                <a:cs typeface="ヒラギノ角ゴ Pro W3" charset="0"/>
              </a:rPr>
              <a:t>„Input-Steuerung“ und „Stofforientierung“</a:t>
            </a:r>
          </a:p>
          <a:p>
            <a:pPr marL="0" marR="0" lvl="0" indent="0" algn="ctr" defTabSz="914400" eaLnBrk="1" fontAlgn="auto" latinLnBrk="0" hangingPunct="1">
              <a:lnSpc>
                <a:spcPct val="100000"/>
              </a:lnSpc>
              <a:spcBef>
                <a:spcPct val="40000"/>
              </a:spcBef>
              <a:spcAft>
                <a:spcPts val="0"/>
              </a:spcAft>
              <a:buClrTx/>
              <a:buSzTx/>
              <a:buFontTx/>
              <a:buNone/>
              <a:tabLst/>
              <a:defRPr/>
            </a:pPr>
            <a:r>
              <a:rPr kumimoji="0" lang="de-DE" sz="20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Was soll am Ende eines Bildungsabschnitts </a:t>
            </a:r>
            <a:br>
              <a:rPr kumimoji="0" lang="de-DE" sz="20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br>
            <a:r>
              <a:rPr kumimoji="0" lang="de-DE" sz="20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durchgenommen</a:t>
            </a:r>
            <a:r>
              <a:rPr kumimoji="0" lang="de-DE" sz="20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 und behandelt worden sein?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smtClean="0">
                <a:ln>
                  <a:noFill/>
                </a:ln>
                <a:solidFill>
                  <a:srgbClr val="FF0000"/>
                </a:solidFill>
                <a:effectLst/>
                <a:uLnTx/>
                <a:uFillTx/>
                <a:latin typeface="Arial" charset="0"/>
                <a:ea typeface="ヒラギノ角ゴ Pro W3" charset="0"/>
                <a:cs typeface="ヒラギノ角ゴ Pro W3" charset="0"/>
              </a:rPr>
              <a:t>zur</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dirty="0" smtClean="0">
              <a:ln>
                <a:noFill/>
              </a:ln>
              <a:solidFill>
                <a:srgbClr val="FF0000"/>
              </a:solidFill>
              <a:effectLst/>
              <a:uLnTx/>
              <a:uFillTx/>
              <a:latin typeface="Arial" charset="0"/>
              <a:ea typeface="ヒラギノ角ゴ Pro W3" charset="0"/>
              <a:cs typeface="ヒラギノ角ゴ Pro W3"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sng" strike="noStrike" kern="0" cap="none" spc="0" normalizeH="0" baseline="0" noProof="0" dirty="0" smtClean="0">
                <a:ln>
                  <a:noFill/>
                </a:ln>
                <a:solidFill>
                  <a:srgbClr val="FF0000"/>
                </a:solidFill>
                <a:effectLst/>
                <a:uLnTx/>
                <a:uFillTx/>
                <a:latin typeface="Arial" charset="0"/>
                <a:ea typeface="ヒラギノ角ゴ Pro W3" charset="0"/>
                <a:cs typeface="ヒラギノ角ゴ Pro W3" charset="0"/>
              </a:rPr>
              <a:t>Ergebnis- bzw. „Output-Steuerung“ und </a:t>
            </a:r>
            <a:br>
              <a:rPr kumimoji="0" lang="de-DE" sz="2000" b="1" i="0" u="sng" strike="noStrike" kern="0" cap="none" spc="0" normalizeH="0" baseline="0" noProof="0" dirty="0" smtClean="0">
                <a:ln>
                  <a:noFill/>
                </a:ln>
                <a:solidFill>
                  <a:srgbClr val="FF0000"/>
                </a:solidFill>
                <a:effectLst/>
                <a:uLnTx/>
                <a:uFillTx/>
                <a:latin typeface="Arial" charset="0"/>
                <a:ea typeface="ヒラギノ角ゴ Pro W3" charset="0"/>
                <a:cs typeface="ヒラギノ角ゴ Pro W3" charset="0"/>
              </a:rPr>
            </a:br>
            <a:r>
              <a:rPr kumimoji="0" lang="de-DE" sz="2000" b="1" i="0" u="sng" strike="noStrike" kern="0" cap="none" spc="0" normalizeH="0" baseline="0" noProof="0" dirty="0" smtClean="0">
                <a:ln>
                  <a:noFill/>
                </a:ln>
                <a:solidFill>
                  <a:srgbClr val="FF0000"/>
                </a:solidFill>
                <a:effectLst/>
                <a:uLnTx/>
                <a:uFillTx/>
                <a:latin typeface="Arial" charset="0"/>
                <a:ea typeface="ヒラギノ角ゴ Pro W3" charset="0"/>
                <a:cs typeface="ヒラギノ角ゴ Pro W3" charset="0"/>
              </a:rPr>
              <a:t>Kompetenzorientierung</a:t>
            </a:r>
          </a:p>
          <a:p>
            <a:pPr marL="0" marR="0" lvl="0" indent="0" algn="ctr" defTabSz="914400" eaLnBrk="1" fontAlgn="auto" latinLnBrk="0" hangingPunct="1">
              <a:lnSpc>
                <a:spcPct val="100000"/>
              </a:lnSpc>
              <a:spcBef>
                <a:spcPct val="40000"/>
              </a:spcBef>
              <a:spcAft>
                <a:spcPts val="0"/>
              </a:spcAft>
              <a:buClrTx/>
              <a:buSzTx/>
              <a:buFontTx/>
              <a:buNone/>
              <a:tabLst/>
              <a:defRPr/>
            </a:pPr>
            <a:r>
              <a:rPr kumimoji="0" lang="de-DE" sz="20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Was sollen Schülerinnen und Schüler am </a:t>
            </a:r>
            <a:br>
              <a:rPr kumimoji="0" lang="de-DE" sz="20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br>
            <a:r>
              <a:rPr kumimoji="0" lang="de-DE" sz="20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Ende eines Bildungsabschnitts </a:t>
            </a:r>
            <a:r>
              <a:rPr kumimoji="0" lang="de-DE" sz="2000" b="1"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können</a:t>
            </a:r>
            <a:r>
              <a:rPr kumimoji="0" lang="de-DE" sz="20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569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500"/>
                                        <p:tgtEl>
                                          <p:spTgt spid="9">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7" end="7"/>
                                            </p:txEl>
                                          </p:spTgt>
                                        </p:tgtEl>
                                        <p:attrNameLst>
                                          <p:attrName>style.visibility</p:attrName>
                                        </p:attrNameLst>
                                      </p:cBhvr>
                                      <p:to>
                                        <p:strVal val="visible"/>
                                      </p:to>
                                    </p:set>
                                    <p:animEffect transition="in" filter="fade">
                                      <p:cBhvr>
                                        <p:cTn id="24"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80728"/>
            <a:ext cx="8229600" cy="504056"/>
          </a:xfrm>
        </p:spPr>
        <p:txBody>
          <a:bodyPr/>
          <a:lstStyle/>
          <a:p>
            <a:r>
              <a:rPr lang="de-DE" sz="2800" b="1" dirty="0" smtClean="0">
                <a:solidFill>
                  <a:schemeClr val="tx1">
                    <a:lumMod val="50000"/>
                    <a:lumOff val="50000"/>
                  </a:schemeClr>
                </a:solidFill>
                <a:latin typeface="Arial" panose="020B0604020202020204" pitchFamily="34" charset="0"/>
                <a:cs typeface="Arial" panose="020B0604020202020204" pitchFamily="34" charset="0"/>
              </a:rPr>
              <a:t>Lernziele und Kompetenzerwartungen</a:t>
            </a:r>
            <a:endParaRPr lang="de-DE" sz="2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0" y="1700808"/>
            <a:ext cx="9144000" cy="4205064"/>
          </a:xfrm>
          <a:solidFill>
            <a:srgbClr val="EFEFB9"/>
          </a:solidFill>
        </p:spPr>
        <p:txBody>
          <a:bodyPr>
            <a:normAutofit/>
          </a:bodyPr>
          <a:lstStyle/>
          <a:p>
            <a:pPr marL="180000" indent="0">
              <a:buNone/>
            </a:pPr>
            <a:r>
              <a:rPr lang="de-DE" altLang="de-DE" sz="2000" dirty="0" smtClean="0">
                <a:latin typeface="Arial" panose="020B0604020202020204" pitchFamily="34" charset="0"/>
                <a:cs typeface="Arial" panose="020B0604020202020204" pitchFamily="34" charset="0"/>
              </a:rPr>
              <a:t>Sowohl </a:t>
            </a:r>
            <a:r>
              <a:rPr lang="de-DE" altLang="de-DE" sz="2000" b="1" dirty="0" smtClean="0">
                <a:solidFill>
                  <a:srgbClr val="FF0000"/>
                </a:solidFill>
                <a:latin typeface="Arial" panose="020B0604020202020204" pitchFamily="34" charset="0"/>
                <a:cs typeface="Arial" panose="020B0604020202020204" pitchFamily="34" charset="0"/>
              </a:rPr>
              <a:t>Lernziele</a:t>
            </a:r>
            <a:r>
              <a:rPr lang="de-DE" altLang="de-DE" sz="2000" dirty="0" smtClean="0">
                <a:latin typeface="Arial" panose="020B0604020202020204" pitchFamily="34" charset="0"/>
                <a:cs typeface="Arial" panose="020B0604020202020204" pitchFamily="34" charset="0"/>
              </a:rPr>
              <a:t> als auch </a:t>
            </a:r>
            <a:r>
              <a:rPr lang="de-DE" altLang="de-DE" sz="2000" b="1" dirty="0" smtClean="0">
                <a:solidFill>
                  <a:srgbClr val="FF0000"/>
                </a:solidFill>
                <a:latin typeface="Arial" panose="020B0604020202020204" pitchFamily="34" charset="0"/>
                <a:cs typeface="Arial" panose="020B0604020202020204" pitchFamily="34" charset="0"/>
              </a:rPr>
              <a:t>Kompetenzerwartungen</a:t>
            </a:r>
            <a:r>
              <a:rPr lang="de-DE" altLang="de-DE" sz="2000" dirty="0" smtClean="0">
                <a:latin typeface="Arial" panose="020B0604020202020204" pitchFamily="34" charset="0"/>
                <a:cs typeface="Arial" panose="020B0604020202020204" pitchFamily="34" charset="0"/>
              </a:rPr>
              <a:t> geben an, was im Unterricht gelernt </a:t>
            </a:r>
            <a:r>
              <a:rPr lang="de-DE" altLang="de-DE" sz="2000" dirty="0">
                <a:latin typeface="Arial" panose="020B0604020202020204" pitchFamily="34" charset="0"/>
                <a:cs typeface="Arial" panose="020B0604020202020204" pitchFamily="34" charset="0"/>
              </a:rPr>
              <a:t>werden soll</a:t>
            </a:r>
            <a:r>
              <a:rPr lang="de-DE" altLang="de-DE" sz="2000" dirty="0" smtClean="0">
                <a:latin typeface="Arial" panose="020B0604020202020204" pitchFamily="34" charset="0"/>
                <a:cs typeface="Arial" panose="020B0604020202020204" pitchFamily="34" charset="0"/>
              </a:rPr>
              <a:t>.</a:t>
            </a:r>
          </a:p>
          <a:p>
            <a:pPr marL="180000"/>
            <a:endParaRPr lang="de-DE" sz="1600" b="1" dirty="0" smtClean="0">
              <a:solidFill>
                <a:srgbClr val="E2001A"/>
              </a:solidFill>
              <a:latin typeface="Arial" panose="020B0604020202020204" pitchFamily="34" charset="0"/>
              <a:ea typeface="+mj-ea"/>
              <a:cs typeface="Arial" panose="020B0604020202020204" pitchFamily="34" charset="0"/>
            </a:endParaRPr>
          </a:p>
          <a:p>
            <a:pPr marL="180000"/>
            <a:r>
              <a:rPr lang="de-DE" altLang="de-DE" sz="1600" b="1" dirty="0" smtClean="0">
                <a:solidFill>
                  <a:srgbClr val="FF0000"/>
                </a:solidFill>
                <a:latin typeface="Arial" panose="020B0604020202020204" pitchFamily="34" charset="0"/>
                <a:cs typeface="Arial" panose="020B0604020202020204" pitchFamily="34" charset="0"/>
              </a:rPr>
              <a:t>Lernziele</a:t>
            </a:r>
            <a:r>
              <a:rPr lang="de-DE" altLang="de-DE" sz="1600" dirty="0" smtClean="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konzentrieren sich auf einen engen überschaubaren Rahmen, indem sie eine Unterrichtsstunde, ein Unterrichtsvorhaben bzw. eine Projektphase strukturieren.</a:t>
            </a:r>
          </a:p>
          <a:p>
            <a:pPr marL="180000"/>
            <a:r>
              <a:rPr lang="de-DE" altLang="de-DE" sz="1600" b="1" dirty="0">
                <a:solidFill>
                  <a:srgbClr val="FF0000"/>
                </a:solidFill>
                <a:latin typeface="Arial" panose="020B0604020202020204" pitchFamily="34" charset="0"/>
                <a:cs typeface="Arial" panose="020B0604020202020204" pitchFamily="34" charset="0"/>
              </a:rPr>
              <a:t>Kompetenzerwartungen</a:t>
            </a:r>
            <a:r>
              <a:rPr lang="de-DE" altLang="de-DE" sz="1600" dirty="0">
                <a:latin typeface="Arial" panose="020B0604020202020204" pitchFamily="34" charset="0"/>
                <a:cs typeface="Arial" panose="020B0604020202020204" pitchFamily="34" charset="0"/>
              </a:rPr>
              <a:t> geben die letztlich zu erzielenden Ergebnisse der längerfristigen Lernprozesse an: </a:t>
            </a:r>
          </a:p>
          <a:p>
            <a:pPr lvl="2">
              <a:buFontTx/>
              <a:buChar char="-"/>
            </a:pPr>
            <a:r>
              <a:rPr lang="de-DE" altLang="de-DE" sz="1600" dirty="0">
                <a:latin typeface="Arial" panose="020B0604020202020204" pitchFamily="34" charset="0"/>
                <a:cs typeface="Arial" panose="020B0604020202020204" pitchFamily="34" charset="0"/>
              </a:rPr>
              <a:t>Sie zielen ab auf die Anwendung des Gelernten und auf Handeln.</a:t>
            </a:r>
          </a:p>
          <a:p>
            <a:pPr lvl="2">
              <a:buFontTx/>
              <a:buChar char="-"/>
            </a:pPr>
            <a:r>
              <a:rPr lang="de-DE" altLang="de-DE" sz="1600" dirty="0">
                <a:latin typeface="Arial" panose="020B0604020202020204" pitchFamily="34" charset="0"/>
                <a:cs typeface="Arial" panose="020B0604020202020204" pitchFamily="34" charset="0"/>
              </a:rPr>
              <a:t>Sie setzen das Erlernen von Einzelelementen voraus und integrieren sie.</a:t>
            </a:r>
          </a:p>
          <a:p>
            <a:pPr lvl="2">
              <a:buFontTx/>
              <a:buChar char="-"/>
            </a:pPr>
            <a:r>
              <a:rPr lang="de-DE" altLang="de-DE" sz="1600" dirty="0">
                <a:latin typeface="Arial" panose="020B0604020202020204" pitchFamily="34" charset="0"/>
                <a:cs typeface="Arial" panose="020B0604020202020204" pitchFamily="34" charset="0"/>
              </a:rPr>
              <a:t>Sie beschreiben übertragbare Fähigkeiten</a:t>
            </a:r>
            <a:r>
              <a:rPr lang="de-DE" altLang="de-DE" sz="1600" dirty="0" smtClean="0">
                <a:latin typeface="Arial" panose="020B0604020202020204" pitchFamily="34" charset="0"/>
                <a:cs typeface="Arial" panose="020B0604020202020204" pitchFamily="34" charset="0"/>
              </a:rPr>
              <a:t>.</a:t>
            </a:r>
          </a:p>
          <a:p>
            <a:pPr lvl="2">
              <a:buFontTx/>
              <a:buChar char="-"/>
            </a:pPr>
            <a:endParaRPr lang="de-DE" altLang="de-DE" sz="1600" dirty="0">
              <a:latin typeface="Arial" panose="020B0604020202020204" pitchFamily="34" charset="0"/>
              <a:cs typeface="Arial" panose="020B0604020202020204" pitchFamily="34" charset="0"/>
            </a:endParaRPr>
          </a:p>
          <a:p>
            <a:pPr marL="360000" lvl="2" indent="0" algn="ctr">
              <a:buNone/>
            </a:pPr>
            <a:r>
              <a:rPr lang="de-DE" altLang="de-DE" sz="1600" b="1" dirty="0">
                <a:solidFill>
                  <a:srgbClr val="FF0000"/>
                </a:solidFill>
                <a:latin typeface="Arial" panose="020B0604020202020204" pitchFamily="34" charset="0"/>
                <a:cs typeface="Arial" panose="020B0604020202020204" pitchFamily="34" charset="0"/>
              </a:rPr>
              <a:t>Die Kompetenzorientierung der </a:t>
            </a:r>
            <a:r>
              <a:rPr lang="de-DE" altLang="de-DE" sz="1600" b="1" dirty="0" smtClean="0">
                <a:solidFill>
                  <a:srgbClr val="FF0000"/>
                </a:solidFill>
                <a:latin typeface="Arial" panose="020B0604020202020204" pitchFamily="34" charset="0"/>
                <a:cs typeface="Arial" panose="020B0604020202020204" pitchFamily="34" charset="0"/>
              </a:rPr>
              <a:t>(Kern-)</a:t>
            </a:r>
            <a:r>
              <a:rPr lang="de-DE" altLang="de-DE" sz="1600" b="1" dirty="0">
                <a:solidFill>
                  <a:srgbClr val="FF0000"/>
                </a:solidFill>
                <a:latin typeface="Arial" panose="020B0604020202020204" pitchFamily="34" charset="0"/>
                <a:cs typeface="Arial" panose="020B0604020202020204" pitchFamily="34" charset="0"/>
              </a:rPr>
              <a:t>L</a:t>
            </a:r>
            <a:r>
              <a:rPr lang="de-DE" altLang="de-DE" sz="1600" b="1" dirty="0" smtClean="0">
                <a:solidFill>
                  <a:srgbClr val="FF0000"/>
                </a:solidFill>
                <a:latin typeface="Arial" panose="020B0604020202020204" pitchFamily="34" charset="0"/>
                <a:cs typeface="Arial" panose="020B0604020202020204" pitchFamily="34" charset="0"/>
              </a:rPr>
              <a:t>ehrpläne </a:t>
            </a:r>
            <a:r>
              <a:rPr lang="de-DE" altLang="de-DE" sz="1600" b="1" dirty="0">
                <a:solidFill>
                  <a:srgbClr val="FF0000"/>
                </a:solidFill>
                <a:latin typeface="Arial" panose="020B0604020202020204" pitchFamily="34" charset="0"/>
                <a:cs typeface="Arial" panose="020B0604020202020204" pitchFamily="34" charset="0"/>
              </a:rPr>
              <a:t>löst die Lernzielorientierung somit nicht ab, sondern erweitert sie unter der Perspektive klarer Ergebnisvorgaben im Sinne </a:t>
            </a:r>
            <a:endParaRPr lang="de-DE" altLang="de-DE" sz="1600" b="1" dirty="0" smtClean="0">
              <a:solidFill>
                <a:srgbClr val="FF0000"/>
              </a:solidFill>
              <a:latin typeface="Arial" panose="020B0604020202020204" pitchFamily="34" charset="0"/>
              <a:cs typeface="Arial" panose="020B0604020202020204" pitchFamily="34" charset="0"/>
            </a:endParaRPr>
          </a:p>
          <a:p>
            <a:pPr marL="360000" lvl="2" indent="0" algn="ctr">
              <a:buNone/>
            </a:pPr>
            <a:r>
              <a:rPr lang="de-DE" altLang="de-DE" sz="1600" b="1" dirty="0" smtClean="0">
                <a:solidFill>
                  <a:srgbClr val="FF0000"/>
                </a:solidFill>
                <a:latin typeface="Arial" panose="020B0604020202020204" pitchFamily="34" charset="0"/>
                <a:cs typeface="Arial" panose="020B0604020202020204" pitchFamily="34" charset="0"/>
              </a:rPr>
              <a:t>- </a:t>
            </a:r>
            <a:r>
              <a:rPr lang="de-DE" altLang="de-DE" sz="1600" b="1" dirty="0">
                <a:solidFill>
                  <a:srgbClr val="FF0000"/>
                </a:solidFill>
                <a:latin typeface="Arial" panose="020B0604020202020204" pitchFamily="34" charset="0"/>
                <a:cs typeface="Arial" panose="020B0604020202020204" pitchFamily="34" charset="0"/>
              </a:rPr>
              <a:t>langfristiger - zu entwickelnder Kompetenzen.</a:t>
            </a:r>
          </a:p>
          <a:p>
            <a:pPr lvl="2">
              <a:buFontTx/>
              <a:buChar char="-"/>
            </a:pPr>
            <a:endParaRPr lang="de-DE" altLang="de-DE" sz="1600" dirty="0"/>
          </a:p>
        </p:txBody>
      </p:sp>
      <p:sp>
        <p:nvSpPr>
          <p:cNvPr id="6" name="Rectangle 7"/>
          <p:cNvSpPr>
            <a:spLocks noGrp="1" noChangeArrowheads="1"/>
          </p:cNvSpPr>
          <p:nvPr>
            <p:ph type="ftr" sz="quarter" idx="11"/>
          </p:nvPr>
        </p:nvSpPr>
        <p:spPr bwMode="auto">
          <a:xfrm>
            <a:off x="107504" y="6309321"/>
            <a:ext cx="8928992"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12</a:t>
            </a:fld>
            <a:endParaRPr lang="de-DE"/>
          </a:p>
        </p:txBody>
      </p:sp>
    </p:spTree>
    <p:extLst>
      <p:ext uri="{BB962C8B-B14F-4D97-AF65-F5344CB8AC3E}">
        <p14:creationId xmlns:p14="http://schemas.microsoft.com/office/powerpoint/2010/main" val="202382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spcBef>
                <a:spcPct val="35000"/>
              </a:spcBef>
            </a:pPr>
            <a:r>
              <a:rPr lang="de-DE" sz="2400" b="1" dirty="0">
                <a:solidFill>
                  <a:schemeClr val="tx1">
                    <a:lumMod val="50000"/>
                    <a:lumOff val="50000"/>
                  </a:schemeClr>
                </a:solidFill>
                <a:latin typeface="Arial" panose="020B0604020202020204" pitchFamily="34" charset="0"/>
                <a:ea typeface="ヒラギノ角ゴ Pro W3" charset="0"/>
                <a:cs typeface="Arial" panose="020B0604020202020204" pitchFamily="34" charset="0"/>
              </a:rPr>
              <a:t>Merkmale kompetenzorientierter </a:t>
            </a:r>
            <a:r>
              <a:rPr lang="de-DE" sz="2400" b="1" dirty="0" smtClean="0">
                <a:solidFill>
                  <a:schemeClr val="tx1">
                    <a:lumMod val="50000"/>
                    <a:lumOff val="50000"/>
                  </a:schemeClr>
                </a:solidFill>
                <a:latin typeface="Arial" panose="020B0604020202020204" pitchFamily="34" charset="0"/>
                <a:ea typeface="ヒラギノ角ゴ Pro W3" charset="0"/>
                <a:cs typeface="Arial" panose="020B0604020202020204" pitchFamily="34" charset="0"/>
              </a:rPr>
              <a:t>Kernlehrpläne</a:t>
            </a:r>
            <a:endParaRPr lang="de-DE" sz="2400" dirty="0">
              <a:solidFill>
                <a:schemeClr val="tx1">
                  <a:lumMod val="50000"/>
                  <a:lumOff val="50000"/>
                </a:schemeClr>
              </a:solidFill>
              <a:latin typeface="Arial" panose="020B0604020202020204" pitchFamily="34" charset="0"/>
              <a:ea typeface="ヒラギノ角ゴ Pro W3" charset="0"/>
              <a:cs typeface="Arial" panose="020B0604020202020204" pitchFamily="34" charset="0"/>
            </a:endParaRPr>
          </a:p>
        </p:txBody>
      </p:sp>
      <p:sp>
        <p:nvSpPr>
          <p:cNvPr id="3" name="Inhaltsplatzhalter 2"/>
          <p:cNvSpPr>
            <a:spLocks noGrp="1"/>
          </p:cNvSpPr>
          <p:nvPr>
            <p:ph idx="1"/>
          </p:nvPr>
        </p:nvSpPr>
        <p:spPr>
          <a:xfrm>
            <a:off x="0" y="1700808"/>
            <a:ext cx="9144000" cy="4205064"/>
          </a:xfrm>
          <a:solidFill>
            <a:srgbClr val="EFEFB9"/>
          </a:solidFill>
        </p:spPr>
        <p:txBody>
          <a:bodyPr>
            <a:normAutofit/>
          </a:bodyPr>
          <a:lstStyle/>
          <a:p>
            <a:pPr marL="400050" indent="-400050">
              <a:spcBef>
                <a:spcPct val="35000"/>
              </a:spcBef>
              <a:buFont typeface="Arial" panose="020B0604020202020204" pitchFamily="34" charset="0"/>
              <a:buChar char="•"/>
            </a:pPr>
            <a:r>
              <a:rPr lang="de-DE" sz="1800" b="1" i="1" dirty="0" smtClean="0">
                <a:latin typeface="Arial" panose="020B0604020202020204" pitchFamily="34" charset="0"/>
                <a:ea typeface="ヒラギノ角ゴ Pro W3" charset="0"/>
                <a:cs typeface="Arial" panose="020B0604020202020204" pitchFamily="34" charset="0"/>
              </a:rPr>
              <a:t>standardorientiert</a:t>
            </a:r>
            <a:r>
              <a:rPr lang="de-DE" sz="1800" i="1" dirty="0">
                <a:latin typeface="Arial" panose="020B0604020202020204" pitchFamily="34" charset="0"/>
                <a:ea typeface="ヒラギノ角ゴ Pro W3" charset="0"/>
                <a:cs typeface="Arial" panose="020B0604020202020204" pitchFamily="34" charset="0"/>
              </a:rPr>
              <a:t>:</a:t>
            </a:r>
            <a:r>
              <a:rPr lang="de-DE" sz="1800" dirty="0">
                <a:latin typeface="Arial" panose="020B0604020202020204" pitchFamily="34" charset="0"/>
                <a:ea typeface="ヒラギノ角ゴ Pro W3" charset="0"/>
                <a:cs typeface="Arial" panose="020B0604020202020204" pitchFamily="34" charset="0"/>
              </a:rPr>
              <a:t> </a:t>
            </a:r>
            <a:r>
              <a:rPr lang="de-DE" sz="1800" dirty="0" smtClean="0">
                <a:latin typeface="Arial" panose="020B0604020202020204" pitchFamily="34" charset="0"/>
                <a:ea typeface="ヒラギノ角ゴ Pro W3" charset="0"/>
                <a:cs typeface="Arial" panose="020B0604020202020204" pitchFamily="34" charset="0"/>
              </a:rPr>
              <a:t>Kernlehrpläne definieren </a:t>
            </a:r>
            <a:r>
              <a:rPr lang="de-DE" sz="1800" dirty="0">
                <a:latin typeface="Arial" panose="020B0604020202020204" pitchFamily="34" charset="0"/>
                <a:ea typeface="ヒラギノ角ゴ Pro W3" charset="0"/>
                <a:cs typeface="Arial" panose="020B0604020202020204" pitchFamily="34" charset="0"/>
              </a:rPr>
              <a:t>Standards (zu erreichende Ziele).</a:t>
            </a:r>
          </a:p>
          <a:p>
            <a:pPr marL="400050" indent="-400050">
              <a:spcBef>
                <a:spcPct val="35000"/>
              </a:spcBef>
              <a:buFont typeface="Arial" panose="020B0604020202020204" pitchFamily="34" charset="0"/>
              <a:buChar char="•"/>
            </a:pPr>
            <a:r>
              <a:rPr lang="de-DE" sz="1800" b="1" i="1" dirty="0">
                <a:latin typeface="Arial" panose="020B0604020202020204" pitchFamily="34" charset="0"/>
                <a:ea typeface="ヒラギノ角ゴ Pro W3" charset="0"/>
                <a:cs typeface="Arial" panose="020B0604020202020204" pitchFamily="34" charset="0"/>
              </a:rPr>
              <a:t>kompetenzorientiert:</a:t>
            </a:r>
            <a:r>
              <a:rPr lang="de-DE" sz="1800" dirty="0">
                <a:latin typeface="Arial" panose="020B0604020202020204" pitchFamily="34" charset="0"/>
                <a:ea typeface="ヒラギノ角ゴ Pro W3" charset="0"/>
                <a:cs typeface="Arial" panose="020B0604020202020204" pitchFamily="34" charset="0"/>
              </a:rPr>
              <a:t> </a:t>
            </a:r>
            <a:r>
              <a:rPr lang="de-DE" sz="1800" dirty="0" smtClean="0">
                <a:latin typeface="Arial" panose="020B0604020202020204" pitchFamily="34" charset="0"/>
                <a:ea typeface="ヒラギノ角ゴ Pro W3" charset="0"/>
                <a:cs typeface="Arial" panose="020B0604020202020204" pitchFamily="34" charset="0"/>
              </a:rPr>
              <a:t>Kernlehrpläne </a:t>
            </a:r>
            <a:r>
              <a:rPr lang="de-DE" sz="1800" dirty="0">
                <a:latin typeface="Arial" panose="020B0604020202020204" pitchFamily="34" charset="0"/>
                <a:ea typeface="ヒラギノ角ゴ Pro W3" charset="0"/>
                <a:cs typeface="Arial" panose="020B0604020202020204" pitchFamily="34" charset="0"/>
              </a:rPr>
              <a:t>bestehen </a:t>
            </a:r>
            <a:r>
              <a:rPr lang="de-DE" sz="1800" dirty="0" smtClean="0">
                <a:latin typeface="Arial" panose="020B0604020202020204" pitchFamily="34" charset="0"/>
                <a:ea typeface="ヒラギノ角ゴ Pro W3" charset="0"/>
                <a:cs typeface="Arial" panose="020B0604020202020204" pitchFamily="34" charset="0"/>
              </a:rPr>
              <a:t>in ihrem Kern aus </a:t>
            </a:r>
            <a:r>
              <a:rPr lang="de-DE" sz="1800" dirty="0">
                <a:latin typeface="Arial" panose="020B0604020202020204" pitchFamily="34" charset="0"/>
                <a:ea typeface="ヒラギノ角ゴ Pro W3" charset="0"/>
                <a:cs typeface="Arial" panose="020B0604020202020204" pitchFamily="34" charset="0"/>
              </a:rPr>
              <a:t>fachbezogenen </a:t>
            </a:r>
            <a:r>
              <a:rPr lang="de-DE" sz="1800" dirty="0" smtClean="0">
                <a:latin typeface="Arial" panose="020B0604020202020204" pitchFamily="34" charset="0"/>
                <a:ea typeface="ヒラギノ角ゴ Pro W3" charset="0"/>
                <a:cs typeface="Arial" panose="020B0604020202020204" pitchFamily="34" charset="0"/>
              </a:rPr>
              <a:t>Kompetenzerwartungen</a:t>
            </a:r>
            <a:r>
              <a:rPr lang="de-DE" sz="1800" dirty="0">
                <a:latin typeface="Arial" panose="020B0604020202020204" pitchFamily="34" charset="0"/>
                <a:ea typeface="ヒラギノ角ゴ Pro W3" charset="0"/>
                <a:cs typeface="Arial" panose="020B0604020202020204" pitchFamily="34" charset="0"/>
              </a:rPr>
              <a:t>.</a:t>
            </a:r>
          </a:p>
          <a:p>
            <a:pPr marL="400050" indent="-400050">
              <a:spcBef>
                <a:spcPct val="35000"/>
              </a:spcBef>
              <a:buFont typeface="Arial" panose="020B0604020202020204" pitchFamily="34" charset="0"/>
              <a:buChar char="•"/>
            </a:pPr>
            <a:r>
              <a:rPr lang="de-DE" sz="1800" b="1" i="1" dirty="0" err="1">
                <a:latin typeface="Arial" panose="020B0604020202020204" pitchFamily="34" charset="0"/>
                <a:ea typeface="ヒラギノ角ゴ Pro W3" charset="0"/>
                <a:cs typeface="Arial" panose="020B0604020202020204" pitchFamily="34" charset="0"/>
              </a:rPr>
              <a:t>outputorientiert</a:t>
            </a:r>
            <a:r>
              <a:rPr lang="de-DE" sz="1800" b="1" i="1" dirty="0">
                <a:latin typeface="Arial" panose="020B0604020202020204" pitchFamily="34" charset="0"/>
                <a:ea typeface="ヒラギノ角ゴ Pro W3" charset="0"/>
                <a:cs typeface="Arial" panose="020B0604020202020204" pitchFamily="34" charset="0"/>
              </a:rPr>
              <a:t>:</a:t>
            </a:r>
            <a:r>
              <a:rPr lang="de-DE" sz="1800" dirty="0">
                <a:latin typeface="Arial" panose="020B0604020202020204" pitchFamily="34" charset="0"/>
                <a:ea typeface="ヒラギノ角ゴ Pro W3" charset="0"/>
                <a:cs typeface="Arial" panose="020B0604020202020204" pitchFamily="34" charset="0"/>
              </a:rPr>
              <a:t> </a:t>
            </a:r>
            <a:r>
              <a:rPr lang="de-DE" sz="1800" dirty="0" smtClean="0">
                <a:latin typeface="Arial" panose="020B0604020202020204" pitchFamily="34" charset="0"/>
                <a:ea typeface="ヒラギノ角ゴ Pro W3" charset="0"/>
                <a:cs typeface="Arial" panose="020B0604020202020204" pitchFamily="34" charset="0"/>
              </a:rPr>
              <a:t>Kernlehrpläne </a:t>
            </a:r>
            <a:r>
              <a:rPr lang="de-DE" sz="1800" dirty="0">
                <a:latin typeface="Arial" panose="020B0604020202020204" pitchFamily="34" charset="0"/>
                <a:ea typeface="ヒラギノ角ゴ Pro W3" charset="0"/>
                <a:cs typeface="Arial" panose="020B0604020202020204" pitchFamily="34" charset="0"/>
              </a:rPr>
              <a:t>beschreiben die erwarteten </a:t>
            </a:r>
            <a:r>
              <a:rPr lang="de-DE" sz="1800" dirty="0" smtClean="0">
                <a:latin typeface="Arial" panose="020B0604020202020204" pitchFamily="34" charset="0"/>
                <a:ea typeface="ヒラギノ角ゴ Pro W3" charset="0"/>
                <a:cs typeface="Arial" panose="020B0604020202020204" pitchFamily="34" charset="0"/>
              </a:rPr>
              <a:t>Lernergebnisse</a:t>
            </a:r>
            <a:r>
              <a:rPr lang="de-DE" sz="1800" dirty="0">
                <a:latin typeface="Arial" panose="020B0604020202020204" pitchFamily="34" charset="0"/>
                <a:ea typeface="ヒラギノ角ゴ Pro W3" charset="0"/>
                <a:cs typeface="Arial" panose="020B0604020202020204" pitchFamily="34" charset="0"/>
              </a:rPr>
              <a:t>.</a:t>
            </a:r>
          </a:p>
          <a:p>
            <a:pPr marL="400050" indent="-400050">
              <a:spcBef>
                <a:spcPct val="35000"/>
              </a:spcBef>
              <a:buFont typeface="Arial" panose="020B0604020202020204" pitchFamily="34" charset="0"/>
              <a:buChar char="•"/>
            </a:pPr>
            <a:r>
              <a:rPr lang="de-DE" sz="1800" b="1" i="1" dirty="0">
                <a:latin typeface="Arial" panose="020B0604020202020204" pitchFamily="34" charset="0"/>
                <a:ea typeface="ヒラギノ角ゴ Pro W3" charset="0"/>
                <a:cs typeface="Arial" panose="020B0604020202020204" pitchFamily="34" charset="0"/>
              </a:rPr>
              <a:t>verbindlich:</a:t>
            </a:r>
            <a:r>
              <a:rPr lang="de-DE" sz="1800" dirty="0">
                <a:latin typeface="Arial" panose="020B0604020202020204" pitchFamily="34" charset="0"/>
                <a:ea typeface="ヒラギノ角ゴ Pro W3" charset="0"/>
                <a:cs typeface="Arial" panose="020B0604020202020204" pitchFamily="34" charset="0"/>
              </a:rPr>
              <a:t> </a:t>
            </a:r>
            <a:r>
              <a:rPr lang="de-DE" sz="1800" dirty="0" smtClean="0">
                <a:latin typeface="Arial" panose="020B0604020202020204" pitchFamily="34" charset="0"/>
                <a:ea typeface="ヒラギノ角ゴ Pro W3" charset="0"/>
                <a:cs typeface="Arial" panose="020B0604020202020204" pitchFamily="34" charset="0"/>
              </a:rPr>
              <a:t>Kernlehrpläne </a:t>
            </a:r>
            <a:r>
              <a:rPr lang="de-DE" sz="1800" dirty="0">
                <a:latin typeface="Arial" panose="020B0604020202020204" pitchFamily="34" charset="0"/>
                <a:ea typeface="ヒラギノ角ゴ Pro W3" charset="0"/>
                <a:cs typeface="Arial" panose="020B0604020202020204" pitchFamily="34" charset="0"/>
              </a:rPr>
              <a:t>beschreiben eine landesweit verbindliche Obligatorik; sie formulieren klare Ergebniserwartungen und keine </a:t>
            </a:r>
            <a:r>
              <a:rPr lang="de-DE" sz="1800" dirty="0" smtClean="0">
                <a:latin typeface="Arial" panose="020B0604020202020204" pitchFamily="34" charset="0"/>
                <a:ea typeface="ヒラギノ角ゴ Pro W3" charset="0"/>
                <a:cs typeface="Arial" panose="020B0604020202020204" pitchFamily="34" charset="0"/>
              </a:rPr>
              <a:t>Wahlmöglichkeiten</a:t>
            </a:r>
            <a:r>
              <a:rPr lang="de-DE" sz="1800" dirty="0">
                <a:latin typeface="Arial" panose="020B0604020202020204" pitchFamily="34" charset="0"/>
                <a:ea typeface="ヒラギノ角ゴ Pro W3" charset="0"/>
                <a:cs typeface="Arial" panose="020B0604020202020204" pitchFamily="34" charset="0"/>
              </a:rPr>
              <a:t>.</a:t>
            </a:r>
          </a:p>
          <a:p>
            <a:pPr marL="400050" indent="-400050">
              <a:spcBef>
                <a:spcPct val="35000"/>
              </a:spcBef>
              <a:buFont typeface="Arial" panose="020B0604020202020204" pitchFamily="34" charset="0"/>
              <a:buChar char="•"/>
            </a:pPr>
            <a:r>
              <a:rPr lang="de-DE" sz="1800" b="1" i="1" dirty="0">
                <a:latin typeface="Arial" panose="020B0604020202020204" pitchFamily="34" charset="0"/>
                <a:ea typeface="ヒラギノ角ゴ Pro W3" charset="0"/>
                <a:cs typeface="Arial" panose="020B0604020202020204" pitchFamily="34" charset="0"/>
              </a:rPr>
              <a:t>w</a:t>
            </a:r>
            <a:r>
              <a:rPr lang="de-DE" sz="1800" b="1" i="1" dirty="0" smtClean="0">
                <a:latin typeface="Arial" panose="020B0604020202020204" pitchFamily="34" charset="0"/>
                <a:ea typeface="ヒラギノ角ゴ Pro W3" charset="0"/>
                <a:cs typeface="Arial" panose="020B0604020202020204" pitchFamily="34" charset="0"/>
              </a:rPr>
              <a:t>eitgehend „</a:t>
            </a:r>
            <a:r>
              <a:rPr lang="de-DE" sz="1800" b="1" i="1" dirty="0" err="1" smtClean="0">
                <a:latin typeface="Arial" panose="020B0604020202020204" pitchFamily="34" charset="0"/>
                <a:ea typeface="ヒラギノ角ゴ Pro W3" charset="0"/>
                <a:cs typeface="Arial" panose="020B0604020202020204" pitchFamily="34" charset="0"/>
              </a:rPr>
              <a:t>entdidaktisiert</a:t>
            </a:r>
            <a:r>
              <a:rPr lang="ja-JP" altLang="de-DE" sz="1800" b="1" i="1" dirty="0">
                <a:latin typeface="Arial" panose="020B0604020202020204" pitchFamily="34" charset="0"/>
                <a:ea typeface="ヒラギノ角ゴ Pro W3" charset="0"/>
                <a:cs typeface="Arial" panose="020B0604020202020204" pitchFamily="34" charset="0"/>
              </a:rPr>
              <a:t>“</a:t>
            </a:r>
            <a:r>
              <a:rPr lang="de-DE" sz="1800" b="1" i="1" dirty="0">
                <a:latin typeface="Arial" panose="020B0604020202020204" pitchFamily="34" charset="0"/>
                <a:ea typeface="ヒラギノ角ゴ Pro W3" charset="0"/>
                <a:cs typeface="Arial" panose="020B0604020202020204" pitchFamily="34" charset="0"/>
              </a:rPr>
              <a:t>: </a:t>
            </a:r>
            <a:r>
              <a:rPr lang="de-DE" sz="1800" dirty="0" smtClean="0">
                <a:latin typeface="Arial" panose="020B0604020202020204" pitchFamily="34" charset="0"/>
                <a:ea typeface="ヒラギノ角ゴ Pro W3" charset="0"/>
                <a:cs typeface="Arial" panose="020B0604020202020204" pitchFamily="34" charset="0"/>
              </a:rPr>
              <a:t>Kernlehrpläne </a:t>
            </a:r>
            <a:r>
              <a:rPr lang="de-DE" sz="1800" dirty="0">
                <a:latin typeface="Arial" panose="020B0604020202020204" pitchFamily="34" charset="0"/>
                <a:ea typeface="ヒラギノ角ゴ Pro W3" charset="0"/>
                <a:cs typeface="Arial" panose="020B0604020202020204" pitchFamily="34" charset="0"/>
              </a:rPr>
              <a:t>beschränken sich auf die Formulierung der zu erreichenden Ergebnisse und treffen keine Aussagen zu Wegen und Verfahren der Zielerreichung. Didaktische Entscheidungen werden in den Schulen </a:t>
            </a:r>
            <a:r>
              <a:rPr lang="de-DE" sz="1800" dirty="0" smtClean="0">
                <a:latin typeface="Arial" panose="020B0604020202020204" pitchFamily="34" charset="0"/>
                <a:ea typeface="ヒラギノ角ゴ Pro W3" charset="0"/>
                <a:cs typeface="Arial" panose="020B0604020202020204" pitchFamily="34" charset="0"/>
              </a:rPr>
              <a:t>– u.a. bei der Erstellung des schulinternen Lehrplans – getroffen. </a:t>
            </a:r>
            <a:endParaRPr lang="de-DE" sz="1800" b="1" dirty="0" smtClean="0">
              <a:solidFill>
                <a:srgbClr val="E2001A"/>
              </a:solidFill>
              <a:latin typeface="Arial" panose="020B0604020202020204" pitchFamily="34" charset="0"/>
              <a:ea typeface="+mj-ea"/>
              <a:cs typeface="Arial" panose="020B0604020202020204" pitchFamily="34" charset="0"/>
            </a:endParaRPr>
          </a:p>
        </p:txBody>
      </p:sp>
      <p:sp>
        <p:nvSpPr>
          <p:cNvPr id="6" name="Rectangle 7"/>
          <p:cNvSpPr>
            <a:spLocks noGrp="1" noChangeArrowheads="1"/>
          </p:cNvSpPr>
          <p:nvPr>
            <p:ph type="ftr" sz="quarter" idx="11"/>
          </p:nvPr>
        </p:nvSpPr>
        <p:spPr bwMode="auto">
          <a:xfrm>
            <a:off x="251520" y="6356350"/>
            <a:ext cx="871296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r>
              <a:rPr lang="de-DE" dirty="0" smtClean="0"/>
              <a:t> </a:t>
            </a:r>
            <a:fld id="{2500DCB6-1DC8-4927-B0E4-2113AC664239}" type="slidenum">
              <a:rPr lang="de-DE" smtClean="0"/>
              <a:pPr/>
              <a:t>13</a:t>
            </a:fld>
            <a:endParaRPr lang="de-DE" dirty="0"/>
          </a:p>
        </p:txBody>
      </p:sp>
    </p:spTree>
    <p:extLst>
      <p:ext uri="{BB962C8B-B14F-4D97-AF65-F5344CB8AC3E}">
        <p14:creationId xmlns:p14="http://schemas.microsoft.com/office/powerpoint/2010/main" val="1190390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800" b="1" dirty="0" smtClean="0">
                <a:solidFill>
                  <a:schemeClr val="tx1">
                    <a:lumMod val="50000"/>
                    <a:lumOff val="50000"/>
                  </a:schemeClr>
                </a:solidFill>
                <a:latin typeface="Arial" pitchFamily="34" charset="0"/>
              </a:rPr>
              <a:t/>
            </a:r>
            <a:br>
              <a:rPr lang="de-DE" altLang="de-DE" sz="2800" b="1" dirty="0" smtClean="0">
                <a:solidFill>
                  <a:schemeClr val="tx1">
                    <a:lumMod val="50000"/>
                    <a:lumOff val="50000"/>
                  </a:schemeClr>
                </a:solidFill>
                <a:latin typeface="Arial" pitchFamily="34" charset="0"/>
              </a:rPr>
            </a:br>
            <a:r>
              <a:rPr lang="de-DE" altLang="de-DE" sz="2800" b="1" dirty="0" smtClean="0">
                <a:solidFill>
                  <a:schemeClr val="tx1">
                    <a:lumMod val="50000"/>
                    <a:lumOff val="50000"/>
                  </a:schemeClr>
                </a:solidFill>
                <a:latin typeface="Arial" pitchFamily="34" charset="0"/>
              </a:rPr>
              <a:t>Kompetenzerwartungen </a:t>
            </a:r>
            <a:r>
              <a:rPr lang="de-DE" altLang="de-DE" sz="2800" dirty="0">
                <a:solidFill>
                  <a:schemeClr val="tx1">
                    <a:lumMod val="50000"/>
                    <a:lumOff val="50000"/>
                  </a:schemeClr>
                </a:solidFill>
                <a:latin typeface="Arial" pitchFamily="34" charset="0"/>
              </a:rPr>
              <a:t>(in Auszügen)</a:t>
            </a:r>
            <a:r>
              <a:rPr lang="de-DE" altLang="de-DE" sz="3600" dirty="0">
                <a:solidFill>
                  <a:schemeClr val="tx1">
                    <a:lumMod val="50000"/>
                    <a:lumOff val="50000"/>
                  </a:schemeClr>
                </a:solidFill>
                <a:latin typeface="Arial" pitchFamily="34" charset="0"/>
              </a:rPr>
              <a:t/>
            </a:r>
            <a:br>
              <a:rPr lang="de-DE" altLang="de-DE" sz="3600" dirty="0">
                <a:solidFill>
                  <a:schemeClr val="tx1">
                    <a:lumMod val="50000"/>
                    <a:lumOff val="50000"/>
                  </a:schemeClr>
                </a:solidFill>
                <a:latin typeface="Arial" pitchFamily="34" charset="0"/>
              </a:rPr>
            </a:br>
            <a:endParaRPr lang="de-DE" dirty="0"/>
          </a:p>
        </p:txBody>
      </p:sp>
      <p:sp>
        <p:nvSpPr>
          <p:cNvPr id="3" name="Inhaltsplatzhalter 2"/>
          <p:cNvSpPr>
            <a:spLocks noGrp="1"/>
          </p:cNvSpPr>
          <p:nvPr>
            <p:ph sz="half" idx="1"/>
          </p:nvPr>
        </p:nvSpPr>
        <p:spPr>
          <a:solidFill>
            <a:srgbClr val="EFEFB9"/>
          </a:solidFill>
        </p:spPr>
        <p:txBody>
          <a:bodyPr>
            <a:normAutofit fontScale="92500" lnSpcReduction="10000"/>
          </a:bodyPr>
          <a:lstStyle/>
          <a:p>
            <a:pPr marL="0" indent="0">
              <a:spcBef>
                <a:spcPct val="35000"/>
              </a:spcBef>
              <a:buNone/>
            </a:pPr>
            <a:r>
              <a:rPr lang="de-DE" altLang="de-DE" sz="1800" b="1" u="sng" dirty="0" err="1" smtClean="0">
                <a:latin typeface="Arial" pitchFamily="34" charset="0"/>
              </a:rPr>
              <a:t>Jgst</a:t>
            </a:r>
            <a:r>
              <a:rPr lang="de-DE" altLang="de-DE" sz="1800" b="1" u="sng" dirty="0" smtClean="0">
                <a:latin typeface="Arial" pitchFamily="34" charset="0"/>
              </a:rPr>
              <a:t>. 5/6 </a:t>
            </a:r>
          </a:p>
          <a:p>
            <a:pPr marL="0" indent="0">
              <a:spcBef>
                <a:spcPct val="35000"/>
              </a:spcBef>
              <a:buNone/>
            </a:pPr>
            <a:r>
              <a:rPr lang="de-DE" altLang="de-DE" sz="1800" u="sng" dirty="0" smtClean="0">
                <a:latin typeface="Arial" pitchFamily="34" charset="0"/>
              </a:rPr>
              <a:t>Sachkompetenz </a:t>
            </a:r>
          </a:p>
          <a:p>
            <a:pPr marL="0" indent="0">
              <a:spcBef>
                <a:spcPct val="35000"/>
              </a:spcBef>
              <a:buNone/>
            </a:pPr>
            <a:r>
              <a:rPr lang="de-DE" altLang="de-DE" sz="1800" dirty="0" smtClean="0">
                <a:latin typeface="Arial" pitchFamily="34" charset="0"/>
              </a:rPr>
              <a:t>Die Schülerinnen und Schüler</a:t>
            </a:r>
          </a:p>
          <a:p>
            <a:pPr marL="342900" indent="-342900">
              <a:spcBef>
                <a:spcPct val="35000"/>
              </a:spcBef>
              <a:buFont typeface="Symbol" panose="05050102010706020507" pitchFamily="18" charset="2"/>
              <a:buChar char="-"/>
            </a:pPr>
            <a:r>
              <a:rPr lang="de-DE" altLang="de-DE" sz="1800" dirty="0" smtClean="0">
                <a:latin typeface="Arial" pitchFamily="34" charset="0"/>
              </a:rPr>
              <a:t>benennen die sechs Glaubensartikel und erklären in Grundzügen deren inhaltliche Bedeutung (IF 1)</a:t>
            </a:r>
          </a:p>
          <a:p>
            <a:pPr marL="0" indent="0">
              <a:spcBef>
                <a:spcPct val="35000"/>
              </a:spcBef>
              <a:buNone/>
            </a:pPr>
            <a:endParaRPr lang="de-DE" altLang="de-DE" sz="1800" dirty="0" smtClean="0">
              <a:latin typeface="Arial" pitchFamily="34" charset="0"/>
            </a:endParaRPr>
          </a:p>
          <a:p>
            <a:pPr marL="0" indent="0">
              <a:spcBef>
                <a:spcPct val="35000"/>
              </a:spcBef>
              <a:buNone/>
            </a:pPr>
            <a:endParaRPr lang="de-DE" altLang="de-DE" sz="1800" u="sng" dirty="0" smtClean="0">
              <a:latin typeface="Arial" pitchFamily="34" charset="0"/>
            </a:endParaRPr>
          </a:p>
          <a:p>
            <a:pPr marL="0" indent="0">
              <a:spcBef>
                <a:spcPct val="35000"/>
              </a:spcBef>
              <a:buNone/>
            </a:pPr>
            <a:r>
              <a:rPr lang="de-DE" altLang="de-DE" sz="1800" u="sng" dirty="0" smtClean="0">
                <a:latin typeface="Arial" pitchFamily="34" charset="0"/>
              </a:rPr>
              <a:t>Urteilskompetenz</a:t>
            </a:r>
          </a:p>
          <a:p>
            <a:pPr marL="0" indent="0">
              <a:spcBef>
                <a:spcPct val="35000"/>
              </a:spcBef>
              <a:buNone/>
            </a:pPr>
            <a:r>
              <a:rPr lang="de-DE" altLang="de-DE" sz="1800" dirty="0">
                <a:latin typeface="Arial" pitchFamily="34" charset="0"/>
              </a:rPr>
              <a:t>Die Schülerinnen und </a:t>
            </a:r>
            <a:r>
              <a:rPr lang="de-DE" altLang="de-DE" sz="1800" dirty="0" smtClean="0">
                <a:latin typeface="Arial" pitchFamily="34" charset="0"/>
              </a:rPr>
              <a:t>Schüler</a:t>
            </a:r>
          </a:p>
          <a:p>
            <a:pPr>
              <a:spcBef>
                <a:spcPct val="35000"/>
              </a:spcBef>
              <a:buFont typeface="Symbol" panose="05050102010706020507" pitchFamily="18" charset="2"/>
              <a:buChar char="-"/>
            </a:pPr>
            <a:r>
              <a:rPr lang="de-DE" altLang="de-DE" sz="1800" dirty="0" smtClean="0">
                <a:latin typeface="Arial" pitchFamily="34" charset="0"/>
              </a:rPr>
              <a:t>beurteilen die Bedeutung der prophetischen Botschaften für das soziale Miteinander (IF 2)</a:t>
            </a:r>
          </a:p>
          <a:p>
            <a:pPr>
              <a:spcBef>
                <a:spcPct val="35000"/>
              </a:spcBef>
              <a:buFont typeface="Symbol" panose="05050102010706020507" pitchFamily="18" charset="2"/>
              <a:buChar char="-"/>
            </a:pPr>
            <a:endParaRPr lang="de-DE" altLang="de-DE" sz="2000" dirty="0" smtClean="0">
              <a:latin typeface="Arial" pitchFamily="34" charset="0"/>
            </a:endParaRPr>
          </a:p>
        </p:txBody>
      </p:sp>
      <p:sp>
        <p:nvSpPr>
          <p:cNvPr id="7" name="Inhaltsplatzhalter 6"/>
          <p:cNvSpPr>
            <a:spLocks noGrp="1"/>
          </p:cNvSpPr>
          <p:nvPr>
            <p:ph sz="half" idx="2"/>
          </p:nvPr>
        </p:nvSpPr>
        <p:spPr>
          <a:solidFill>
            <a:srgbClr val="EFEFB9"/>
          </a:solidFill>
        </p:spPr>
        <p:txBody>
          <a:bodyPr>
            <a:normAutofit fontScale="92500" lnSpcReduction="10000"/>
          </a:bodyPr>
          <a:lstStyle/>
          <a:p>
            <a:pPr marL="0" indent="0">
              <a:buNone/>
            </a:pPr>
            <a:r>
              <a:rPr lang="de-DE" sz="1800" b="1" u="sng" dirty="0" smtClean="0">
                <a:latin typeface="Arial" panose="020B0604020202020204" pitchFamily="34" charset="0"/>
                <a:cs typeface="Arial" panose="020B0604020202020204" pitchFamily="34" charset="0"/>
              </a:rPr>
              <a:t>Ende </a:t>
            </a:r>
            <a:r>
              <a:rPr lang="de-DE" sz="1800" b="1" u="sng" dirty="0" err="1" smtClean="0">
                <a:latin typeface="Arial" panose="020B0604020202020204" pitchFamily="34" charset="0"/>
                <a:cs typeface="Arial" panose="020B0604020202020204" pitchFamily="34" charset="0"/>
              </a:rPr>
              <a:t>Sek.I</a:t>
            </a:r>
            <a:endParaRPr lang="de-DE" sz="1800" b="1" u="sng" dirty="0" smtClean="0">
              <a:latin typeface="Arial" panose="020B0604020202020204" pitchFamily="34" charset="0"/>
              <a:cs typeface="Arial" panose="020B0604020202020204" pitchFamily="34" charset="0"/>
            </a:endParaRPr>
          </a:p>
          <a:p>
            <a:pPr marL="0" indent="0">
              <a:spcBef>
                <a:spcPct val="35000"/>
              </a:spcBef>
              <a:buNone/>
            </a:pPr>
            <a:r>
              <a:rPr lang="de-DE" altLang="de-DE" sz="1800" u="sng" dirty="0">
                <a:latin typeface="Arial" pitchFamily="34" charset="0"/>
              </a:rPr>
              <a:t>Sachkompetenz</a:t>
            </a:r>
          </a:p>
          <a:p>
            <a:pPr marL="0" indent="0">
              <a:spcBef>
                <a:spcPct val="35000"/>
              </a:spcBef>
              <a:buNone/>
            </a:pPr>
            <a:r>
              <a:rPr lang="de-DE" altLang="de-DE" sz="1800" dirty="0">
                <a:latin typeface="Arial" pitchFamily="34" charset="0"/>
              </a:rPr>
              <a:t>Die Schülerinnen und Schüler</a:t>
            </a:r>
          </a:p>
          <a:p>
            <a:pPr>
              <a:spcBef>
                <a:spcPct val="35000"/>
              </a:spcBef>
              <a:buFont typeface="Symbol" panose="05050102010706020507" pitchFamily="18" charset="2"/>
              <a:buChar char="-"/>
            </a:pPr>
            <a:r>
              <a:rPr lang="de-DE" altLang="de-DE" sz="1800" dirty="0">
                <a:latin typeface="Arial" pitchFamily="34" charset="0"/>
              </a:rPr>
              <a:t>analysieren ausgewählte Textstellen aus Koran und Sunna – als den wichtigsten Quellen der Glaubenslehre – im Hinblick auf die sechs Glaubensartikel (IF 1)</a:t>
            </a:r>
          </a:p>
          <a:p>
            <a:pPr marL="0" indent="0">
              <a:buNone/>
            </a:pPr>
            <a:endParaRPr lang="de-DE" sz="1800" b="1" u="sng" dirty="0">
              <a:latin typeface="Arial" pitchFamily="34" charset="0"/>
              <a:cs typeface="Arial" panose="020B0604020202020204" pitchFamily="34" charset="0"/>
            </a:endParaRPr>
          </a:p>
          <a:p>
            <a:pPr marL="0" indent="0">
              <a:buNone/>
            </a:pPr>
            <a:r>
              <a:rPr lang="de-DE" altLang="de-DE" sz="1800" u="sng" dirty="0" smtClean="0">
                <a:latin typeface="Arial" pitchFamily="34" charset="0"/>
              </a:rPr>
              <a:t>Urteilskompetenz</a:t>
            </a:r>
          </a:p>
          <a:p>
            <a:pPr marL="0" indent="0">
              <a:buNone/>
            </a:pPr>
            <a:r>
              <a:rPr lang="de-DE" altLang="de-DE" sz="1800" dirty="0">
                <a:latin typeface="Arial" pitchFamily="34" charset="0"/>
              </a:rPr>
              <a:t>Die Schülerinnen und </a:t>
            </a:r>
            <a:r>
              <a:rPr lang="de-DE" altLang="de-DE" sz="1800" dirty="0" smtClean="0">
                <a:latin typeface="Arial" pitchFamily="34" charset="0"/>
              </a:rPr>
              <a:t>Schüler</a:t>
            </a:r>
          </a:p>
          <a:p>
            <a:pPr>
              <a:buFont typeface="Symbol" panose="05050102010706020507" pitchFamily="18" charset="2"/>
              <a:buChar char="-"/>
            </a:pPr>
            <a:r>
              <a:rPr lang="de-DE" altLang="de-DE" sz="1800" dirty="0" smtClean="0">
                <a:latin typeface="Arial" pitchFamily="34" charset="0"/>
              </a:rPr>
              <a:t>erörtern vor dem Hintergrund unterschiedlicher Auffassungen des Prophetentums Möglichkeiten zum interreligiösen Dialog (IF 2)</a:t>
            </a:r>
            <a:endParaRPr lang="de-DE" altLang="de-DE" sz="1800" dirty="0">
              <a:latin typeface="Arial" pitchFamily="34" charset="0"/>
            </a:endParaRPr>
          </a:p>
          <a:p>
            <a:pPr marL="0" indent="0">
              <a:buNone/>
            </a:pPr>
            <a:endParaRPr lang="de-DE" altLang="de-DE" sz="1800" u="sng" dirty="0">
              <a:latin typeface="Arial" pitchFamily="34" charset="0"/>
            </a:endParaRPr>
          </a:p>
          <a:p>
            <a:pPr>
              <a:buFont typeface="Symbol" panose="05050102010706020507" pitchFamily="18" charset="2"/>
              <a:buChar char="-"/>
            </a:pPr>
            <a:endParaRPr lang="de-DE" sz="1800" b="1" u="sng" dirty="0">
              <a:latin typeface="Arial" panose="020B0604020202020204" pitchFamily="34" charset="0"/>
              <a:cs typeface="Arial" panose="020B0604020202020204" pitchFamily="34" charset="0"/>
            </a:endParaRPr>
          </a:p>
        </p:txBody>
      </p:sp>
      <p:sp>
        <p:nvSpPr>
          <p:cNvPr id="6" name="Rectangle 7"/>
          <p:cNvSpPr>
            <a:spLocks noGrp="1" noChangeArrowheads="1"/>
          </p:cNvSpPr>
          <p:nvPr>
            <p:ph type="ftr" sz="quarter" idx="11"/>
          </p:nvPr>
        </p:nvSpPr>
        <p:spPr bwMode="auto">
          <a:xfrm>
            <a:off x="179512" y="6309320"/>
            <a:ext cx="8856984"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solidFill>
                  <a:schemeClr val="tx1"/>
                </a:solidFill>
              </a:rPr>
              <a:t>KLP -</a:t>
            </a:r>
            <a:r>
              <a:rPr lang="de-DE" b="0" dirty="0" err="1" smtClean="0">
                <a:solidFill>
                  <a:schemeClr val="tx1"/>
                </a:solidFill>
              </a:rPr>
              <a:t>Sek.I</a:t>
            </a:r>
            <a:r>
              <a:rPr lang="de-DE" b="0" dirty="0" smtClean="0">
                <a:solidFill>
                  <a:schemeClr val="tx1"/>
                </a:solidFill>
              </a:rPr>
              <a:t>-Islamischer Religionsunterricht                                                                                                                  02.03.2015                                                                                                   Cordula Hartwig, QUA-LiS, AB 4</a:t>
            </a:r>
            <a:endParaRPr lang="de-DE" b="0" dirty="0">
              <a:solidFill>
                <a:schemeClr val="tx1"/>
              </a:solidFill>
            </a:endParaRPr>
          </a:p>
        </p:txBody>
      </p:sp>
      <p:sp>
        <p:nvSpPr>
          <p:cNvPr id="5" name="Foliennummernplatzhalter 4"/>
          <p:cNvSpPr>
            <a:spLocks noGrp="1"/>
          </p:cNvSpPr>
          <p:nvPr>
            <p:ph type="sldNum" sz="quarter" idx="12"/>
          </p:nvPr>
        </p:nvSpPr>
        <p:spPr/>
        <p:txBody>
          <a:bodyPr/>
          <a:lstStyle/>
          <a:p>
            <a:fld id="{2500DCB6-1DC8-4927-B0E4-2113AC664239}" type="slidenum">
              <a:rPr lang="de-DE"/>
              <a:pPr/>
              <a:t>14</a:t>
            </a:fld>
            <a:endParaRPr lang="de-DE"/>
          </a:p>
        </p:txBody>
      </p:sp>
    </p:spTree>
    <p:extLst>
      <p:ext uri="{BB962C8B-B14F-4D97-AF65-F5344CB8AC3E}">
        <p14:creationId xmlns:p14="http://schemas.microsoft.com/office/powerpoint/2010/main" val="147228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xEl>
                                              <p:pRg st="5" end="5"/>
                                            </p:txEl>
                                          </p:spTgt>
                                        </p:tgtEl>
                                        <p:attrNameLst>
                                          <p:attrName>style.visibility</p:attrName>
                                        </p:attrNameLst>
                                      </p:cBhvr>
                                      <p:to>
                                        <p:strVal val="visible"/>
                                      </p:to>
                                    </p:set>
                                    <p:animEffect transition="in" filter="fade">
                                      <p:cBhvr>
                                        <p:cTn id="46" dur="500"/>
                                        <p:tgtEl>
                                          <p:spTgt spid="7">
                                            <p:txEl>
                                              <p:pRg st="5" end="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500"/>
                                        <p:tgtEl>
                                          <p:spTgt spid="7">
                                            <p:txEl>
                                              <p:pRg st="6" end="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fade">
                                      <p:cBhvr>
                                        <p:cTn id="5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68760"/>
            <a:ext cx="8229600" cy="288032"/>
          </a:xfrm>
        </p:spPr>
        <p:txBody>
          <a:bodyPr/>
          <a:lstStyle/>
          <a:p>
            <a:r>
              <a:rPr lang="de-DE" altLang="de-DE" sz="2000" b="1" dirty="0">
                <a:solidFill>
                  <a:schemeClr val="tx1">
                    <a:lumMod val="50000"/>
                    <a:lumOff val="50000"/>
                  </a:schemeClr>
                </a:solidFill>
                <a:latin typeface="Arial" pitchFamily="34" charset="0"/>
              </a:rPr>
              <a:t>Kompetenzorientierte Kernlehrpläne machen Vorgaben  und lassen den Lehrkräften Freiräume:</a:t>
            </a:r>
            <a:br>
              <a:rPr lang="de-DE" altLang="de-DE" sz="2000" b="1" dirty="0">
                <a:solidFill>
                  <a:schemeClr val="tx1">
                    <a:lumMod val="50000"/>
                    <a:lumOff val="50000"/>
                  </a:schemeClr>
                </a:solidFill>
                <a:latin typeface="Arial" pitchFamily="34" charset="0"/>
              </a:rPr>
            </a:br>
            <a:endParaRPr lang="de-DE" sz="2000" dirty="0">
              <a:solidFill>
                <a:schemeClr val="tx1">
                  <a:lumMod val="50000"/>
                  <a:lumOff val="50000"/>
                </a:schemeClr>
              </a:solidFill>
            </a:endParaRPr>
          </a:p>
        </p:txBody>
      </p:sp>
      <p:sp>
        <p:nvSpPr>
          <p:cNvPr id="3" name="Inhaltsplatzhalter 2"/>
          <p:cNvSpPr>
            <a:spLocks noGrp="1"/>
          </p:cNvSpPr>
          <p:nvPr>
            <p:ph idx="1"/>
          </p:nvPr>
        </p:nvSpPr>
        <p:spPr>
          <a:xfrm>
            <a:off x="0" y="1700808"/>
            <a:ext cx="9144000" cy="4205064"/>
          </a:xfrm>
          <a:solidFill>
            <a:srgbClr val="EFEFB9"/>
          </a:solidFill>
        </p:spPr>
        <p:txBody>
          <a:bodyPr>
            <a:normAutofit/>
          </a:bodyPr>
          <a:lstStyle/>
          <a:p>
            <a:pPr marL="360000">
              <a:buFont typeface="Wingdings" pitchFamily="2" charset="2"/>
              <a:buChar char="Ø"/>
              <a:defRPr/>
            </a:pPr>
            <a:r>
              <a:rPr lang="de-DE" sz="1800" b="1" dirty="0" smtClean="0">
                <a:latin typeface="Arial" panose="020B0604020202020204" pitchFamily="34" charset="0"/>
                <a:cs typeface="Arial" panose="020B0604020202020204" pitchFamily="34" charset="0"/>
              </a:rPr>
              <a:t>Kompetenzerwartungen als Ausgangspunkt für die Unterrichtsplanung: Welche </a:t>
            </a:r>
            <a:r>
              <a:rPr lang="de-DE" sz="1800" b="1" dirty="0">
                <a:latin typeface="Arial" panose="020B0604020202020204" pitchFamily="34" charset="0"/>
                <a:cs typeface="Arial" panose="020B0604020202020204" pitchFamily="34" charset="0"/>
              </a:rPr>
              <a:t>Kompetenzen</a:t>
            </a:r>
            <a:r>
              <a:rPr lang="de-DE" sz="1800" dirty="0">
                <a:latin typeface="Arial" panose="020B0604020202020204" pitchFamily="34" charset="0"/>
                <a:cs typeface="Arial" panose="020B0604020202020204" pitchFamily="34" charset="0"/>
              </a:rPr>
              <a:t> sollen bis zum Ende des Bildungsabschnitts erworben </a:t>
            </a:r>
            <a:r>
              <a:rPr lang="de-DE" sz="1800" dirty="0" smtClean="0">
                <a:latin typeface="Arial" panose="020B0604020202020204" pitchFamily="34" charset="0"/>
                <a:cs typeface="Arial" panose="020B0604020202020204" pitchFamily="34" charset="0"/>
              </a:rPr>
              <a:t>werden (KLP-Vorgabe) und welche spielen in dem konkreten Unterrichtsvorhaben eine Rolle?</a:t>
            </a:r>
            <a:endParaRPr lang="de-DE" sz="1800" dirty="0">
              <a:latin typeface="Arial" panose="020B0604020202020204" pitchFamily="34" charset="0"/>
              <a:cs typeface="Arial" panose="020B0604020202020204" pitchFamily="34" charset="0"/>
            </a:endParaRPr>
          </a:p>
          <a:p>
            <a:pPr marL="360000" indent="0">
              <a:buNone/>
              <a:defRPr/>
            </a:pPr>
            <a:endParaRPr lang="de-DE" sz="1800" dirty="0">
              <a:latin typeface="Arial" panose="020B0604020202020204" pitchFamily="34" charset="0"/>
              <a:cs typeface="Arial" panose="020B0604020202020204" pitchFamily="34" charset="0"/>
            </a:endParaRPr>
          </a:p>
          <a:p>
            <a:pPr marL="360000">
              <a:buFont typeface="Wingdings" pitchFamily="2" charset="2"/>
              <a:buChar char="Ø"/>
              <a:defRPr/>
            </a:pPr>
            <a:r>
              <a:rPr lang="de-DE" sz="1800" b="1" dirty="0">
                <a:latin typeface="Arial" panose="020B0604020202020204" pitchFamily="34" charset="0"/>
                <a:cs typeface="Arial" panose="020B0604020202020204" pitchFamily="34" charset="0"/>
              </a:rPr>
              <a:t>Welche Inhalte </a:t>
            </a:r>
            <a:r>
              <a:rPr lang="de-DE" sz="1800" dirty="0" smtClean="0">
                <a:latin typeface="Arial" panose="020B0604020202020204" pitchFamily="34" charset="0"/>
                <a:cs typeface="Arial" panose="020B0604020202020204" pitchFamily="34" charset="0"/>
              </a:rPr>
              <a:t>(</a:t>
            </a:r>
            <a:r>
              <a:rPr lang="de-DE" sz="1800" dirty="0" err="1" smtClean="0">
                <a:latin typeface="Arial" panose="020B0604020202020204" pitchFamily="34" charset="0"/>
                <a:cs typeface="Arial" panose="020B0604020202020204" pitchFamily="34" charset="0"/>
              </a:rPr>
              <a:t>Lehrplanobligatorik</a:t>
            </a:r>
            <a:r>
              <a:rPr lang="de-DE" sz="1800" dirty="0" smtClean="0">
                <a:latin typeface="Arial" panose="020B0604020202020204" pitchFamily="34" charset="0"/>
                <a:cs typeface="Arial" panose="020B0604020202020204" pitchFamily="34" charset="0"/>
              </a:rPr>
              <a:t>, Fachsystematik) sind </a:t>
            </a:r>
            <a:r>
              <a:rPr lang="de-DE" sz="1800" dirty="0">
                <a:latin typeface="Arial" panose="020B0604020202020204" pitchFamily="34" charset="0"/>
                <a:cs typeface="Arial" panose="020B0604020202020204" pitchFamily="34" charset="0"/>
              </a:rPr>
              <a:t>geeignet, um diese Kompetenzen zu entwickeln? </a:t>
            </a:r>
            <a:r>
              <a:rPr lang="de-DE" sz="1800" dirty="0" smtClean="0">
                <a:latin typeface="Arial" panose="020B0604020202020204" pitchFamily="34" charset="0"/>
                <a:cs typeface="Arial" panose="020B0604020202020204" pitchFamily="34" charset="0"/>
              </a:rPr>
              <a:t>(Wie kann ich die Inhalte miteinander verknüpfen? Welche inhaltlichen Akzentuierungen kann ich vornehmen, bieten sich an mit Blick auf die zu entwickelnden Kompetenzen? …)</a:t>
            </a:r>
            <a:endParaRPr lang="de-DE" sz="1800" dirty="0">
              <a:latin typeface="Arial" panose="020B0604020202020204" pitchFamily="34" charset="0"/>
              <a:cs typeface="Arial" panose="020B0604020202020204" pitchFamily="34" charset="0"/>
            </a:endParaRPr>
          </a:p>
          <a:p>
            <a:pPr marL="360000" indent="0">
              <a:buNone/>
              <a:defRPr/>
            </a:pPr>
            <a:endParaRPr lang="de-DE" sz="1800" dirty="0">
              <a:latin typeface="Arial" panose="020B0604020202020204" pitchFamily="34" charset="0"/>
              <a:cs typeface="Arial" panose="020B0604020202020204" pitchFamily="34" charset="0"/>
            </a:endParaRPr>
          </a:p>
          <a:p>
            <a:pPr marL="360000">
              <a:buFont typeface="Wingdings" pitchFamily="2" charset="2"/>
              <a:buChar char="Ø"/>
              <a:defRPr/>
            </a:pPr>
            <a:r>
              <a:rPr lang="de-DE" sz="1800" dirty="0">
                <a:latin typeface="Arial" panose="020B0604020202020204" pitchFamily="34" charset="0"/>
                <a:cs typeface="Arial" panose="020B0604020202020204" pitchFamily="34" charset="0"/>
              </a:rPr>
              <a:t>Wie </a:t>
            </a:r>
            <a:r>
              <a:rPr lang="de-DE" sz="1800" dirty="0" smtClean="0">
                <a:latin typeface="Arial" panose="020B0604020202020204" pitchFamily="34" charset="0"/>
                <a:cs typeface="Arial" panose="020B0604020202020204" pitchFamily="34" charset="0"/>
              </a:rPr>
              <a:t>müssen die </a:t>
            </a:r>
            <a:r>
              <a:rPr lang="de-DE" sz="1800" dirty="0">
                <a:latin typeface="Arial" panose="020B0604020202020204" pitchFamily="34" charset="0"/>
                <a:cs typeface="Arial" panose="020B0604020202020204" pitchFamily="34" charset="0"/>
              </a:rPr>
              <a:t>dafür </a:t>
            </a:r>
            <a:r>
              <a:rPr lang="de-DE" sz="1800" dirty="0" smtClean="0">
                <a:latin typeface="Arial" panose="020B0604020202020204" pitchFamily="34" charset="0"/>
                <a:cs typeface="Arial" panose="020B0604020202020204" pitchFamily="34" charset="0"/>
              </a:rPr>
              <a:t>geeigneten </a:t>
            </a:r>
            <a:r>
              <a:rPr lang="de-DE" sz="1800" b="1" dirty="0" smtClean="0">
                <a:latin typeface="Arial" panose="020B0604020202020204" pitchFamily="34" charset="0"/>
                <a:cs typeface="Arial" panose="020B0604020202020204" pitchFamily="34" charset="0"/>
              </a:rPr>
              <a:t>Lernsituationen</a:t>
            </a:r>
            <a:r>
              <a:rPr lang="de-DE" sz="1800" dirty="0" smtClean="0">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gestaltet sein</a:t>
            </a:r>
            <a:r>
              <a:rPr lang="de-DE" sz="1800" dirty="0" smtClean="0">
                <a:latin typeface="Arial" panose="020B0604020202020204" pitchFamily="34" charset="0"/>
                <a:cs typeface="Arial" panose="020B0604020202020204" pitchFamily="34" charset="0"/>
              </a:rPr>
              <a:t>? (Welche didaktisch-methodischen Zugänge sollte ich wählen? …)</a:t>
            </a:r>
            <a:endParaRPr lang="de-DE" sz="1800" dirty="0">
              <a:latin typeface="Arial" panose="020B0604020202020204" pitchFamily="34" charset="0"/>
              <a:cs typeface="Arial" panose="020B0604020202020204" pitchFamily="34" charset="0"/>
            </a:endParaRPr>
          </a:p>
        </p:txBody>
      </p:sp>
      <p:sp>
        <p:nvSpPr>
          <p:cNvPr id="6" name="Rectangle 7"/>
          <p:cNvSpPr>
            <a:spLocks noGrp="1" noChangeArrowheads="1"/>
          </p:cNvSpPr>
          <p:nvPr>
            <p:ph type="ftr" sz="quarter" idx="11"/>
          </p:nvPr>
        </p:nvSpPr>
        <p:spPr bwMode="auto">
          <a:xfrm>
            <a:off x="179512" y="6309320"/>
            <a:ext cx="8856984" cy="29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15</a:t>
            </a:fld>
            <a:endParaRPr lang="de-DE"/>
          </a:p>
        </p:txBody>
      </p:sp>
    </p:spTree>
    <p:extLst>
      <p:ext uri="{BB962C8B-B14F-4D97-AF65-F5344CB8AC3E}">
        <p14:creationId xmlns:p14="http://schemas.microsoft.com/office/powerpoint/2010/main" val="1658888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288032"/>
          </a:xfrm>
        </p:spPr>
        <p:txBody>
          <a:bodyPr/>
          <a:lstStyle/>
          <a:p>
            <a:pPr marL="0" indent="0">
              <a:spcBef>
                <a:spcPct val="35000"/>
              </a:spcBef>
            </a:pPr>
            <a:r>
              <a:rPr lang="de-DE" altLang="de-DE" sz="2000" b="1" dirty="0" smtClean="0">
                <a:solidFill>
                  <a:schemeClr val="tx1">
                    <a:lumMod val="50000"/>
                    <a:lumOff val="50000"/>
                  </a:schemeClr>
                </a:solidFill>
                <a:latin typeface="Arial" pitchFamily="34" charset="0"/>
              </a:rPr>
              <a:t>Kompetenzerwartungen als Ausgangspunkt für die Unterrichtsplanung („</a:t>
            </a:r>
            <a:r>
              <a:rPr lang="de-DE" altLang="de-DE" sz="2000" b="1" dirty="0">
                <a:solidFill>
                  <a:schemeClr val="tx1">
                    <a:lumMod val="50000"/>
                    <a:lumOff val="50000"/>
                  </a:schemeClr>
                </a:solidFill>
                <a:latin typeface="Arial" pitchFamily="34" charset="0"/>
              </a:rPr>
              <a:t>V</a:t>
            </a:r>
            <a:r>
              <a:rPr lang="de-DE" altLang="de-DE" sz="2000" b="1" dirty="0" smtClean="0">
                <a:solidFill>
                  <a:schemeClr val="tx1">
                    <a:lumMod val="50000"/>
                    <a:lumOff val="50000"/>
                  </a:schemeClr>
                </a:solidFill>
                <a:latin typeface="Arial" pitchFamily="34" charset="0"/>
              </a:rPr>
              <a:t>ernetzung“)</a:t>
            </a:r>
            <a:endParaRPr lang="de-DE" altLang="de-DE" sz="2000" b="1" dirty="0">
              <a:solidFill>
                <a:schemeClr val="tx1">
                  <a:lumMod val="50000"/>
                  <a:lumOff val="50000"/>
                </a:schemeClr>
              </a:solidFill>
              <a:latin typeface="Arial" pitchFamily="34" charset="0"/>
            </a:endParaRPr>
          </a:p>
        </p:txBody>
      </p:sp>
      <p:sp>
        <p:nvSpPr>
          <p:cNvPr id="3" name="Inhaltsplatzhalter 2"/>
          <p:cNvSpPr>
            <a:spLocks noGrp="1"/>
          </p:cNvSpPr>
          <p:nvPr>
            <p:ph idx="1"/>
          </p:nvPr>
        </p:nvSpPr>
        <p:spPr>
          <a:xfrm>
            <a:off x="0" y="1700808"/>
            <a:ext cx="9144000" cy="4205064"/>
          </a:xfrm>
          <a:solidFill>
            <a:srgbClr val="EFEFB9"/>
          </a:solidFill>
        </p:spPr>
        <p:txBody>
          <a:bodyPr/>
          <a:lstStyle/>
          <a:p>
            <a:pPr marL="0" indent="0">
              <a:spcBef>
                <a:spcPct val="35000"/>
              </a:spcBef>
              <a:buNone/>
            </a:pPr>
            <a:r>
              <a:rPr lang="de-DE" altLang="de-DE" sz="2000" dirty="0" smtClean="0">
                <a:latin typeface="Arial" pitchFamily="34" charset="0"/>
              </a:rPr>
              <a:t>Beispiel aus dem Inhaltsfeld „</a:t>
            </a:r>
            <a:r>
              <a:rPr lang="tr-TR" altLang="de-DE" sz="2000" dirty="0" err="1" smtClean="0">
                <a:latin typeface="Arial" pitchFamily="34" charset="0"/>
              </a:rPr>
              <a:t>Islam</a:t>
            </a:r>
            <a:r>
              <a:rPr lang="de-DE" altLang="de-DE" sz="2000" dirty="0" smtClean="0">
                <a:latin typeface="Arial" pitchFamily="34" charset="0"/>
              </a:rPr>
              <a:t>i</a:t>
            </a:r>
            <a:r>
              <a:rPr lang="tr-TR" altLang="de-DE" sz="2000" dirty="0" err="1" smtClean="0">
                <a:latin typeface="Arial" pitchFamily="34" charset="0"/>
              </a:rPr>
              <a:t>sche</a:t>
            </a:r>
            <a:r>
              <a:rPr lang="tr-TR" altLang="de-DE" sz="2000" dirty="0" smtClean="0">
                <a:latin typeface="Arial" pitchFamily="34" charset="0"/>
              </a:rPr>
              <a:t> Re</a:t>
            </a:r>
            <a:r>
              <a:rPr lang="de-DE" altLang="de-DE" sz="2000" dirty="0" err="1" smtClean="0">
                <a:latin typeface="Arial" pitchFamily="34" charset="0"/>
              </a:rPr>
              <a:t>ligionspraxis</a:t>
            </a:r>
            <a:r>
              <a:rPr lang="de-DE" altLang="de-DE" sz="2000" dirty="0" smtClean="0">
                <a:latin typeface="Arial" pitchFamily="34" charset="0"/>
              </a:rPr>
              <a:t>“ (IF 5) (Urteilskompetenz, </a:t>
            </a:r>
            <a:r>
              <a:rPr lang="de-DE" altLang="de-DE" sz="2000" dirty="0" err="1" smtClean="0">
                <a:latin typeface="Arial" pitchFamily="34" charset="0"/>
              </a:rPr>
              <a:t>Jgst</a:t>
            </a:r>
            <a:r>
              <a:rPr lang="de-DE" altLang="de-DE" sz="2000" dirty="0" smtClean="0">
                <a:latin typeface="Arial" pitchFamily="34" charset="0"/>
              </a:rPr>
              <a:t>. 5/6):</a:t>
            </a:r>
          </a:p>
          <a:p>
            <a:pPr marL="0" indent="0">
              <a:spcBef>
                <a:spcPct val="35000"/>
              </a:spcBef>
              <a:buNone/>
            </a:pPr>
            <a:endParaRPr lang="de-DE" altLang="de-DE" sz="2000" dirty="0">
              <a:solidFill>
                <a:schemeClr val="tx2"/>
              </a:solidFill>
              <a:latin typeface="Arial" pitchFamily="34" charset="0"/>
            </a:endParaRPr>
          </a:p>
          <a:p>
            <a:pPr marL="0" indent="0" algn="ctr">
              <a:spcBef>
                <a:spcPts val="0"/>
              </a:spcBef>
              <a:buNone/>
            </a:pPr>
            <a:r>
              <a:rPr lang="de-DE" altLang="de-DE" sz="2000" dirty="0" smtClean="0">
                <a:latin typeface="Arial" pitchFamily="34" charset="0"/>
              </a:rPr>
              <a:t>Die Schülerinnen und Schüler </a:t>
            </a:r>
          </a:p>
          <a:p>
            <a:pPr marL="0" indent="0" algn="ctr">
              <a:spcBef>
                <a:spcPts val="0"/>
              </a:spcBef>
              <a:buNone/>
            </a:pPr>
            <a:endParaRPr lang="de-DE" altLang="de-DE" sz="2000" dirty="0" smtClean="0">
              <a:solidFill>
                <a:schemeClr val="tx2"/>
              </a:solidFill>
              <a:latin typeface="Arial" pitchFamily="34" charset="0"/>
            </a:endParaRPr>
          </a:p>
          <a:p>
            <a:pPr marL="0" indent="0" algn="ctr">
              <a:spcBef>
                <a:spcPts val="0"/>
              </a:spcBef>
              <a:buNone/>
            </a:pPr>
            <a:r>
              <a:rPr lang="de-DE" altLang="de-DE" sz="2000" dirty="0">
                <a:latin typeface="Arial" pitchFamily="34" charset="0"/>
              </a:rPr>
              <a:t>e</a:t>
            </a:r>
            <a:r>
              <a:rPr lang="de-DE" altLang="de-DE" sz="2000" dirty="0" smtClean="0">
                <a:latin typeface="Arial" pitchFamily="34" charset="0"/>
              </a:rPr>
              <a:t>rörtern die Bedeutung und </a:t>
            </a:r>
          </a:p>
          <a:p>
            <a:pPr marL="0" indent="0" algn="ctr">
              <a:spcBef>
                <a:spcPts val="0"/>
              </a:spcBef>
              <a:buNone/>
            </a:pPr>
            <a:r>
              <a:rPr lang="de-DE" altLang="de-DE" sz="2000" dirty="0" smtClean="0">
                <a:latin typeface="Arial" pitchFamily="34" charset="0"/>
              </a:rPr>
              <a:t>praktische Umsetzungsmöglichkeiten</a:t>
            </a:r>
          </a:p>
          <a:p>
            <a:pPr marL="0" indent="0" algn="ctr">
              <a:spcBef>
                <a:spcPts val="0"/>
              </a:spcBef>
              <a:buNone/>
            </a:pPr>
            <a:r>
              <a:rPr lang="de-DE" altLang="de-DE" sz="2000" dirty="0" smtClean="0">
                <a:latin typeface="Arial" pitchFamily="34" charset="0"/>
              </a:rPr>
              <a:t>der fünf Säulen </a:t>
            </a:r>
          </a:p>
          <a:p>
            <a:pPr marL="0" indent="0" algn="ctr">
              <a:spcBef>
                <a:spcPts val="0"/>
              </a:spcBef>
              <a:buNone/>
            </a:pPr>
            <a:r>
              <a:rPr lang="de-DE" altLang="de-DE" sz="2000" dirty="0" smtClean="0">
                <a:latin typeface="Arial" pitchFamily="34" charset="0"/>
              </a:rPr>
              <a:t>für den Einzelnen </a:t>
            </a:r>
          </a:p>
          <a:p>
            <a:pPr marL="0" indent="0" algn="ctr">
              <a:spcBef>
                <a:spcPts val="0"/>
              </a:spcBef>
              <a:buNone/>
            </a:pPr>
            <a:r>
              <a:rPr lang="de-DE" altLang="de-DE" sz="2000" dirty="0" smtClean="0">
                <a:latin typeface="Arial" pitchFamily="34" charset="0"/>
              </a:rPr>
              <a:t>wie auch für die </a:t>
            </a:r>
            <a:r>
              <a:rPr lang="de-DE" altLang="de-DE" sz="2000" i="1" dirty="0" err="1" smtClean="0">
                <a:latin typeface="Arial" pitchFamily="34" charset="0"/>
              </a:rPr>
              <a:t>Umma</a:t>
            </a:r>
            <a:r>
              <a:rPr lang="de-DE" altLang="de-DE" sz="2000" dirty="0" smtClean="0">
                <a:latin typeface="Arial" pitchFamily="34" charset="0"/>
              </a:rPr>
              <a:t> </a:t>
            </a:r>
          </a:p>
          <a:p>
            <a:pPr marL="0" indent="0" algn="ctr">
              <a:spcBef>
                <a:spcPts val="0"/>
              </a:spcBef>
              <a:buNone/>
            </a:pPr>
            <a:r>
              <a:rPr lang="de-DE" altLang="de-DE" sz="2000" dirty="0" smtClean="0">
                <a:latin typeface="Arial" pitchFamily="34" charset="0"/>
              </a:rPr>
              <a:t>in der heutigen Zeit</a:t>
            </a:r>
            <a:endParaRPr lang="de-DE" altLang="de-DE" sz="2000" dirty="0">
              <a:latin typeface="Arial" pitchFamily="34" charset="0"/>
            </a:endParaRPr>
          </a:p>
        </p:txBody>
      </p:sp>
      <p:sp>
        <p:nvSpPr>
          <p:cNvPr id="6" name="Rectangle 7"/>
          <p:cNvSpPr>
            <a:spLocks noGrp="1" noChangeArrowheads="1"/>
          </p:cNvSpPr>
          <p:nvPr>
            <p:ph type="ftr" sz="quarter" idx="11"/>
          </p:nvPr>
        </p:nvSpPr>
        <p:spPr bwMode="auto">
          <a:xfrm>
            <a:off x="107504" y="6309320"/>
            <a:ext cx="9001000" cy="41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16</a:t>
            </a:fld>
            <a:endParaRPr lang="de-DE" dirty="0"/>
          </a:p>
        </p:txBody>
      </p:sp>
      <p:sp>
        <p:nvSpPr>
          <p:cNvPr id="4" name="Rechteck 3"/>
          <p:cNvSpPr/>
          <p:nvPr/>
        </p:nvSpPr>
        <p:spPr>
          <a:xfrm>
            <a:off x="5940152" y="4005064"/>
            <a:ext cx="3096562" cy="1706488"/>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dirty="0" smtClean="0">
                <a:solidFill>
                  <a:schemeClr val="tx1"/>
                </a:solidFill>
              </a:rPr>
              <a:t>Was kann ein(e) Schüler(in), der/die das kann?</a:t>
            </a:r>
          </a:p>
          <a:p>
            <a:pPr marL="285750" indent="-285750">
              <a:buFont typeface="Arial" panose="020B0604020202020204" pitchFamily="34" charset="0"/>
              <a:buChar char="•"/>
            </a:pPr>
            <a:r>
              <a:rPr lang="de-DE" dirty="0" smtClean="0">
                <a:solidFill>
                  <a:schemeClr val="tx1"/>
                </a:solidFill>
              </a:rPr>
              <a:t>Welche Inhalte und Methoden dienen zur Entwicklung dieser Kompetenz?</a:t>
            </a:r>
            <a:endParaRPr lang="de-DE" dirty="0">
              <a:solidFill>
                <a:schemeClr val="tx1"/>
              </a:solidFill>
            </a:endParaRPr>
          </a:p>
        </p:txBody>
      </p:sp>
    </p:spTree>
    <p:extLst>
      <p:ext uri="{BB962C8B-B14F-4D97-AF65-F5344CB8AC3E}">
        <p14:creationId xmlns:p14="http://schemas.microsoft.com/office/powerpoint/2010/main" val="404758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a:xfrm>
            <a:off x="3124200" y="6356350"/>
            <a:ext cx="5912296" cy="365125"/>
          </a:xfrm>
        </p:spPr>
        <p:txBody>
          <a:bodyPr/>
          <a:lstStyle/>
          <a:p>
            <a:pPr algn="r"/>
            <a:r>
              <a:rPr lang="de-DE" dirty="0" smtClean="0">
                <a:solidFill>
                  <a:srgbClr val="000000"/>
                </a:solidFill>
              </a:rPr>
              <a:t>                                                                           </a:t>
            </a:r>
            <a:fld id="{903635A7-511E-4429-9E7A-CFF2B74C6EDE}" type="slidenum">
              <a:rPr lang="de-DE" smtClean="0">
                <a:solidFill>
                  <a:schemeClr val="tx1">
                    <a:lumMod val="50000"/>
                    <a:lumOff val="50000"/>
                  </a:schemeClr>
                </a:solidFill>
              </a:rPr>
              <a:t>17</a:t>
            </a:fld>
            <a:endParaRPr lang="de-DE" dirty="0">
              <a:solidFill>
                <a:schemeClr val="tx1">
                  <a:lumMod val="50000"/>
                  <a:lumOff val="50000"/>
                </a:schemeClr>
              </a:solidFill>
            </a:endParaRPr>
          </a:p>
        </p:txBody>
      </p:sp>
      <p:sp>
        <p:nvSpPr>
          <p:cNvPr id="6" name="Rectangle 7"/>
          <p:cNvSpPr>
            <a:spLocks noGrp="1" noChangeArrowheads="1"/>
          </p:cNvSpPr>
          <p:nvPr>
            <p:ph type="ftr" sz="quarter" idx="4294967295"/>
          </p:nvPr>
        </p:nvSpPr>
        <p:spPr bwMode="auto">
          <a:xfrm>
            <a:off x="251520" y="6309320"/>
            <a:ext cx="8769878"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solidFill>
                  <a:schemeClr val="tx1"/>
                </a:solidFill>
              </a:rPr>
              <a:t>KLP -</a:t>
            </a:r>
            <a:r>
              <a:rPr lang="de-DE" b="0" dirty="0" err="1" smtClean="0">
                <a:solidFill>
                  <a:schemeClr val="tx1"/>
                </a:solidFill>
              </a:rPr>
              <a:t>Sek.I</a:t>
            </a:r>
            <a:r>
              <a:rPr lang="de-DE" b="0" dirty="0" smtClean="0">
                <a:solidFill>
                  <a:schemeClr val="tx1"/>
                </a:solidFill>
              </a:rPr>
              <a:t>-Islamischer Religionsunterricht                                                                                                               02.03.2015                                                                                                   Cordula Hartwig, QUA-LiS, AB 4</a:t>
            </a:r>
            <a:endParaRPr lang="de-DE" b="0" dirty="0">
              <a:solidFill>
                <a:schemeClr val="tx1"/>
              </a:solidFill>
            </a:endParaRPr>
          </a:p>
        </p:txBody>
      </p:sp>
      <p:sp>
        <p:nvSpPr>
          <p:cNvPr id="7" name="Legende mit Linie 2 5"/>
          <p:cNvSpPr/>
          <p:nvPr/>
        </p:nvSpPr>
        <p:spPr>
          <a:xfrm>
            <a:off x="251520" y="1727703"/>
            <a:ext cx="2335262" cy="648000"/>
          </a:xfrm>
          <a:prstGeom prst="borderCallout2">
            <a:avLst>
              <a:gd name="adj1" fmla="val 49944"/>
              <a:gd name="adj2" fmla="val 99673"/>
              <a:gd name="adj3" fmla="val 85303"/>
              <a:gd name="adj4" fmla="val 112998"/>
              <a:gd name="adj5" fmla="val 81273"/>
              <a:gd name="adj6" fmla="val 111013"/>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anchor="t"/>
          <a:lstStyle/>
          <a:p>
            <a:pPr>
              <a:defRPr/>
            </a:pPr>
            <a:r>
              <a:rPr lang="de-DE" b="1" dirty="0">
                <a:solidFill>
                  <a:schemeClr val="tx1"/>
                </a:solidFill>
              </a:rPr>
              <a:t>Operator</a:t>
            </a:r>
            <a:r>
              <a:rPr lang="de-DE" dirty="0">
                <a:solidFill>
                  <a:schemeClr val="tx1"/>
                </a:solidFill>
              </a:rPr>
              <a:t> </a:t>
            </a:r>
            <a:r>
              <a:rPr lang="de-DE" dirty="0" smtClean="0">
                <a:solidFill>
                  <a:schemeClr val="tx1"/>
                </a:solidFill>
                <a:sym typeface="Wingdings" pitchFamily="2" charset="2"/>
              </a:rPr>
              <a:t>Anforderungsbereich</a:t>
            </a:r>
            <a:endParaRPr lang="de-DE" dirty="0">
              <a:solidFill>
                <a:schemeClr val="tx1"/>
              </a:solidFill>
            </a:endParaRPr>
          </a:p>
        </p:txBody>
      </p:sp>
      <p:sp>
        <p:nvSpPr>
          <p:cNvPr id="8" name="Legende mit Linie 2 3"/>
          <p:cNvSpPr/>
          <p:nvPr/>
        </p:nvSpPr>
        <p:spPr>
          <a:xfrm>
            <a:off x="4237581" y="1706076"/>
            <a:ext cx="2496853" cy="469530"/>
          </a:xfrm>
          <a:prstGeom prst="borderCallout2">
            <a:avLst>
              <a:gd name="adj1" fmla="val 98208"/>
              <a:gd name="adj2" fmla="val 36938"/>
              <a:gd name="adj3" fmla="val 164480"/>
              <a:gd name="adj4" fmla="val 34850"/>
              <a:gd name="adj5" fmla="val 121743"/>
              <a:gd name="adj6" fmla="val 36277"/>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de-DE" b="1" dirty="0">
                <a:solidFill>
                  <a:schemeClr val="tx1"/>
                </a:solidFill>
              </a:rPr>
              <a:t>Subjektorientierung</a:t>
            </a:r>
            <a:endParaRPr lang="de-DE" dirty="0">
              <a:solidFill>
                <a:schemeClr val="tx1"/>
              </a:solidFill>
            </a:endParaRPr>
          </a:p>
        </p:txBody>
      </p:sp>
      <p:sp>
        <p:nvSpPr>
          <p:cNvPr id="9" name="Inhaltsplatzhalter 1"/>
          <p:cNvSpPr txBox="1">
            <a:spLocks/>
          </p:cNvSpPr>
          <p:nvPr/>
        </p:nvSpPr>
        <p:spPr bwMode="auto">
          <a:xfrm>
            <a:off x="2102386" y="2636912"/>
            <a:ext cx="5184801" cy="2252340"/>
          </a:xfrm>
          <a:prstGeom prst="rect">
            <a:avLst/>
          </a:prstGeom>
          <a:solidFill>
            <a:srgbClr val="EFEFB9"/>
          </a:solidFill>
          <a:ln>
            <a:noFill/>
          </a:ln>
          <a:effectLs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100">
                <a:solidFill>
                  <a:schemeClr val="tx1"/>
                </a:solidFill>
                <a:latin typeface="+mn-lt"/>
              </a:defRPr>
            </a:lvl2pPr>
            <a:lvl3pPr marL="1143000" indent="-228600" algn="l" rtl="0" eaLnBrk="1" fontAlgn="base" hangingPunct="1">
              <a:spcBef>
                <a:spcPct val="20000"/>
              </a:spcBef>
              <a:spcAft>
                <a:spcPct val="0"/>
              </a:spcAft>
              <a:buChar char="•"/>
              <a:defRPr sz="21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ts val="0"/>
              </a:spcBef>
              <a:buFontTx/>
              <a:buNone/>
            </a:pPr>
            <a:r>
              <a:rPr lang="de-DE" altLang="de-DE" sz="2000" kern="0" dirty="0" smtClean="0">
                <a:latin typeface="Arial" pitchFamily="34" charset="0"/>
              </a:rPr>
              <a:t>Die Schülerinnen und Schüler </a:t>
            </a:r>
          </a:p>
          <a:p>
            <a:pPr marL="0" lvl="0" indent="0" algn="ctr" fontAlgn="auto">
              <a:spcBef>
                <a:spcPts val="0"/>
              </a:spcBef>
              <a:spcAft>
                <a:spcPts val="0"/>
              </a:spcAft>
              <a:buNone/>
            </a:pPr>
            <a:r>
              <a:rPr lang="de-DE" altLang="de-DE" sz="2000" dirty="0">
                <a:solidFill>
                  <a:prstClr val="black"/>
                </a:solidFill>
                <a:latin typeface="Arial" pitchFamily="34" charset="0"/>
              </a:rPr>
              <a:t>erörtern die Bedeutung und </a:t>
            </a:r>
          </a:p>
          <a:p>
            <a:pPr marL="0" lvl="0" indent="0" algn="ctr" fontAlgn="auto">
              <a:spcBef>
                <a:spcPts val="0"/>
              </a:spcBef>
              <a:spcAft>
                <a:spcPts val="0"/>
              </a:spcAft>
              <a:buNone/>
            </a:pPr>
            <a:r>
              <a:rPr lang="de-DE" altLang="de-DE" sz="2000" dirty="0" smtClean="0">
                <a:solidFill>
                  <a:prstClr val="black"/>
                </a:solidFill>
                <a:latin typeface="Arial" pitchFamily="34" charset="0"/>
              </a:rPr>
              <a:t>praktische </a:t>
            </a:r>
            <a:r>
              <a:rPr lang="de-DE" altLang="de-DE" sz="2000" dirty="0">
                <a:solidFill>
                  <a:prstClr val="black"/>
                </a:solidFill>
                <a:latin typeface="Arial" pitchFamily="34" charset="0"/>
              </a:rPr>
              <a:t>Umsetzungsmöglichkeiten</a:t>
            </a:r>
          </a:p>
          <a:p>
            <a:pPr marL="0" lvl="0" indent="0" algn="ctr" fontAlgn="auto">
              <a:spcBef>
                <a:spcPts val="0"/>
              </a:spcBef>
              <a:spcAft>
                <a:spcPts val="0"/>
              </a:spcAft>
              <a:buNone/>
            </a:pPr>
            <a:r>
              <a:rPr lang="de-DE" altLang="de-DE" sz="2000" dirty="0">
                <a:solidFill>
                  <a:prstClr val="black"/>
                </a:solidFill>
                <a:latin typeface="Arial" pitchFamily="34" charset="0"/>
              </a:rPr>
              <a:t>der fünf Säulen </a:t>
            </a:r>
          </a:p>
          <a:p>
            <a:pPr marL="0" lvl="0" indent="0" algn="ctr" fontAlgn="auto">
              <a:spcBef>
                <a:spcPts val="0"/>
              </a:spcBef>
              <a:spcAft>
                <a:spcPts val="0"/>
              </a:spcAft>
              <a:buNone/>
            </a:pPr>
            <a:r>
              <a:rPr lang="de-DE" altLang="de-DE" sz="2000" dirty="0">
                <a:solidFill>
                  <a:prstClr val="black"/>
                </a:solidFill>
                <a:latin typeface="Arial" pitchFamily="34" charset="0"/>
              </a:rPr>
              <a:t>für den Einzelnen </a:t>
            </a:r>
          </a:p>
          <a:p>
            <a:pPr marL="0" lvl="0" indent="0" algn="ctr" fontAlgn="auto">
              <a:spcBef>
                <a:spcPts val="0"/>
              </a:spcBef>
              <a:spcAft>
                <a:spcPts val="0"/>
              </a:spcAft>
              <a:buNone/>
            </a:pPr>
            <a:r>
              <a:rPr lang="de-DE" altLang="de-DE" sz="2000" dirty="0">
                <a:solidFill>
                  <a:prstClr val="black"/>
                </a:solidFill>
                <a:latin typeface="Arial" pitchFamily="34" charset="0"/>
              </a:rPr>
              <a:t>wie auch für die</a:t>
            </a:r>
            <a:r>
              <a:rPr lang="de-DE" altLang="de-DE" sz="2000" i="1" dirty="0">
                <a:solidFill>
                  <a:prstClr val="black"/>
                </a:solidFill>
                <a:latin typeface="Arial" pitchFamily="34" charset="0"/>
              </a:rPr>
              <a:t> </a:t>
            </a:r>
            <a:r>
              <a:rPr lang="de-DE" altLang="de-DE" sz="2000" i="1" dirty="0" err="1">
                <a:solidFill>
                  <a:prstClr val="black"/>
                </a:solidFill>
                <a:latin typeface="Arial" pitchFamily="34" charset="0"/>
              </a:rPr>
              <a:t>Umma</a:t>
            </a:r>
            <a:r>
              <a:rPr lang="de-DE" altLang="de-DE" sz="2000" i="1" dirty="0">
                <a:solidFill>
                  <a:prstClr val="black"/>
                </a:solidFill>
                <a:latin typeface="Arial" pitchFamily="34" charset="0"/>
              </a:rPr>
              <a:t> </a:t>
            </a:r>
          </a:p>
          <a:p>
            <a:pPr marL="0" lvl="0" indent="0" algn="ctr" fontAlgn="auto">
              <a:spcBef>
                <a:spcPts val="0"/>
              </a:spcBef>
              <a:spcAft>
                <a:spcPts val="0"/>
              </a:spcAft>
              <a:buNone/>
            </a:pPr>
            <a:r>
              <a:rPr lang="de-DE" altLang="de-DE" sz="2000" dirty="0">
                <a:solidFill>
                  <a:prstClr val="black"/>
                </a:solidFill>
                <a:latin typeface="Arial" pitchFamily="34" charset="0"/>
              </a:rPr>
              <a:t>in der heutigen Zeit</a:t>
            </a:r>
          </a:p>
          <a:p>
            <a:pPr marL="109538" indent="0">
              <a:buFont typeface="Wingdings 3" pitchFamily="18" charset="2"/>
              <a:buNone/>
            </a:pPr>
            <a:endParaRPr lang="de-DE" kern="0" dirty="0" smtClean="0">
              <a:solidFill>
                <a:schemeClr val="tx2"/>
              </a:solidFill>
            </a:endParaRPr>
          </a:p>
        </p:txBody>
      </p:sp>
      <p:sp>
        <p:nvSpPr>
          <p:cNvPr id="10" name="Legende mit Linie 1 7"/>
          <p:cNvSpPr/>
          <p:nvPr/>
        </p:nvSpPr>
        <p:spPr>
          <a:xfrm>
            <a:off x="7524328" y="2892865"/>
            <a:ext cx="1381242" cy="1144215"/>
          </a:xfrm>
          <a:prstGeom prst="borderCallout1">
            <a:avLst>
              <a:gd name="adj1" fmla="val 50038"/>
              <a:gd name="adj2" fmla="val -2108"/>
              <a:gd name="adj3" fmla="val 57330"/>
              <a:gd name="adj4" fmla="val -15608"/>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anchor="ctr"/>
          <a:lstStyle/>
          <a:p>
            <a:pPr lvl="0"/>
            <a:r>
              <a:rPr lang="de-DE" b="1" dirty="0">
                <a:solidFill>
                  <a:schemeClr val="tx1"/>
                </a:solidFill>
                <a:latin typeface="Arial" pitchFamily="34" charset="0"/>
              </a:rPr>
              <a:t>Inhaltliche Dimension</a:t>
            </a:r>
          </a:p>
        </p:txBody>
      </p:sp>
      <p:sp>
        <p:nvSpPr>
          <p:cNvPr id="11" name="Legende mit Linie 1 12"/>
          <p:cNvSpPr/>
          <p:nvPr/>
        </p:nvSpPr>
        <p:spPr>
          <a:xfrm>
            <a:off x="6516216" y="5150461"/>
            <a:ext cx="1291753" cy="482600"/>
          </a:xfrm>
          <a:prstGeom prst="borderCallout1">
            <a:avLst>
              <a:gd name="adj1" fmla="val 1150"/>
              <a:gd name="adj2" fmla="val 137"/>
              <a:gd name="adj3" fmla="val -20368"/>
              <a:gd name="adj4" fmla="val -28115"/>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de-DE" b="1" dirty="0" smtClean="0">
                <a:solidFill>
                  <a:schemeClr val="tx1"/>
                </a:solidFill>
              </a:rPr>
              <a:t>Transfer</a:t>
            </a:r>
            <a:endParaRPr lang="de-DE" b="1" dirty="0">
              <a:solidFill>
                <a:schemeClr val="tx1"/>
              </a:solidFill>
            </a:endParaRPr>
          </a:p>
        </p:txBody>
      </p:sp>
      <p:sp>
        <p:nvSpPr>
          <p:cNvPr id="12" name="Legende mit Linie 1 10"/>
          <p:cNvSpPr/>
          <p:nvPr/>
        </p:nvSpPr>
        <p:spPr>
          <a:xfrm>
            <a:off x="816740" y="5230373"/>
            <a:ext cx="4187308" cy="790916"/>
          </a:xfrm>
          <a:prstGeom prst="borderCallout1">
            <a:avLst>
              <a:gd name="adj1" fmla="val 856"/>
              <a:gd name="adj2" fmla="val 62993"/>
              <a:gd name="adj3" fmla="val -15157"/>
              <a:gd name="adj4" fmla="val 76338"/>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anchor="ctr"/>
          <a:lstStyle/>
          <a:p>
            <a:pPr>
              <a:spcBef>
                <a:spcPts val="600"/>
              </a:spcBef>
            </a:pPr>
            <a:r>
              <a:rPr lang="de-DE" sz="2000" b="1" dirty="0">
                <a:solidFill>
                  <a:schemeClr val="tx1"/>
                </a:solidFill>
              </a:rPr>
              <a:t>Vernetzung</a:t>
            </a:r>
            <a:r>
              <a:rPr lang="de-DE" sz="2000" dirty="0">
                <a:solidFill>
                  <a:schemeClr val="tx1"/>
                </a:solidFill>
              </a:rPr>
              <a:t> </a:t>
            </a:r>
            <a:endParaRPr lang="de-DE" sz="2000" dirty="0" smtClean="0">
              <a:solidFill>
                <a:schemeClr val="tx1"/>
              </a:solidFill>
            </a:endParaRPr>
          </a:p>
          <a:p>
            <a:pPr>
              <a:spcBef>
                <a:spcPts val="0"/>
              </a:spcBef>
            </a:pPr>
            <a:r>
              <a:rPr lang="de-DE" dirty="0" smtClean="0">
                <a:solidFill>
                  <a:schemeClr val="tx1"/>
                </a:solidFill>
              </a:rPr>
              <a:t>hier z.B.: Islamische Religionspraxis (IF 5) u.</a:t>
            </a:r>
          </a:p>
          <a:p>
            <a:pPr>
              <a:spcBef>
                <a:spcPts val="0"/>
              </a:spcBef>
            </a:pPr>
            <a:r>
              <a:rPr lang="de-DE" dirty="0" smtClean="0">
                <a:solidFill>
                  <a:schemeClr val="tx1"/>
                </a:solidFill>
              </a:rPr>
              <a:t>Der Koran und die Sunna (IF 4) </a:t>
            </a:r>
            <a:endParaRPr lang="de-DE" dirty="0">
              <a:solidFill>
                <a:schemeClr val="tx1"/>
              </a:solidFill>
            </a:endParaRPr>
          </a:p>
        </p:txBody>
      </p:sp>
    </p:spTree>
    <p:extLst>
      <p:ext uri="{BB962C8B-B14F-4D97-AF65-F5344CB8AC3E}">
        <p14:creationId xmlns:p14="http://schemas.microsoft.com/office/powerpoint/2010/main" val="727937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linds(horizontal)">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a:xfrm>
            <a:off x="3124200" y="6356350"/>
            <a:ext cx="5912296" cy="365125"/>
          </a:xfrm>
        </p:spPr>
        <p:txBody>
          <a:bodyPr/>
          <a:lstStyle/>
          <a:p>
            <a:pPr algn="r"/>
            <a:r>
              <a:rPr lang="de-DE" dirty="0" smtClean="0">
                <a:solidFill>
                  <a:srgbClr val="000000"/>
                </a:solidFill>
              </a:rPr>
              <a:t> </a:t>
            </a:r>
            <a:fld id="{73C2B80D-2F8A-4B73-AD3C-849EE7DD1839}" type="slidenum">
              <a:rPr lang="de-DE" smtClean="0">
                <a:solidFill>
                  <a:schemeClr val="tx1">
                    <a:lumMod val="50000"/>
                    <a:lumOff val="50000"/>
                  </a:schemeClr>
                </a:solidFill>
              </a:rPr>
              <a:t>18</a:t>
            </a:fld>
            <a:endParaRPr lang="de-DE" dirty="0">
              <a:solidFill>
                <a:schemeClr val="tx1">
                  <a:lumMod val="50000"/>
                  <a:lumOff val="50000"/>
                </a:schemeClr>
              </a:solidFill>
            </a:endParaRPr>
          </a:p>
        </p:txBody>
      </p:sp>
      <p:sp>
        <p:nvSpPr>
          <p:cNvPr id="6" name="Rectangle 7"/>
          <p:cNvSpPr>
            <a:spLocks noGrp="1" noChangeArrowheads="1"/>
          </p:cNvSpPr>
          <p:nvPr>
            <p:ph type="ftr" sz="quarter" idx="4294967295"/>
          </p:nvPr>
        </p:nvSpPr>
        <p:spPr bwMode="auto">
          <a:xfrm>
            <a:off x="107504" y="6309320"/>
            <a:ext cx="8928992"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solidFill>
                  <a:schemeClr val="tx1"/>
                </a:solidFill>
              </a:rPr>
              <a:t>KLP -</a:t>
            </a:r>
            <a:r>
              <a:rPr lang="de-DE" b="0" dirty="0" err="1" smtClean="0">
                <a:solidFill>
                  <a:schemeClr val="tx1"/>
                </a:solidFill>
              </a:rPr>
              <a:t>Sek.I</a:t>
            </a:r>
            <a:r>
              <a:rPr lang="de-DE" b="0" dirty="0" smtClean="0">
                <a:solidFill>
                  <a:schemeClr val="tx1"/>
                </a:solidFill>
              </a:rPr>
              <a:t>-Islamischer Religionsunterricht                                                                                                                    02.03.2015                                                                                                   Cordula Hartwig, QUA-LiS, AB 4</a:t>
            </a:r>
            <a:endParaRPr lang="de-DE" b="0" dirty="0">
              <a:solidFill>
                <a:schemeClr val="tx1"/>
              </a:solidFill>
            </a:endParaRPr>
          </a:p>
        </p:txBody>
      </p:sp>
      <p:grpSp>
        <p:nvGrpSpPr>
          <p:cNvPr id="10" name="Grup 9"/>
          <p:cNvGrpSpPr/>
          <p:nvPr/>
        </p:nvGrpSpPr>
        <p:grpSpPr>
          <a:xfrm>
            <a:off x="318145" y="1589584"/>
            <a:ext cx="5047409" cy="4402786"/>
            <a:chOff x="102121" y="1589584"/>
            <a:chExt cx="5047409" cy="4402786"/>
          </a:xfrm>
          <a:noFill/>
        </p:grpSpPr>
        <p:pic>
          <p:nvPicPr>
            <p:cNvPr id="4" name="Resim 3"/>
            <p:cNvPicPr>
              <a:picLocks noChangeAspect="1"/>
            </p:cNvPicPr>
            <p:nvPr/>
          </p:nvPicPr>
          <p:blipFill>
            <a:blip r:embed="rId3" cstate="print"/>
            <a:stretch>
              <a:fillRect/>
            </a:stretch>
          </p:blipFill>
          <p:spPr>
            <a:xfrm>
              <a:off x="102121" y="1589584"/>
              <a:ext cx="5047409" cy="4402786"/>
            </a:xfrm>
            <a:prstGeom prst="rect">
              <a:avLst/>
            </a:prstGeom>
            <a:grpFill/>
          </p:spPr>
        </p:pic>
        <p:sp>
          <p:nvSpPr>
            <p:cNvPr id="9" name="Rechteck 1"/>
            <p:cNvSpPr>
              <a:spLocks noChangeArrowheads="1"/>
            </p:cNvSpPr>
            <p:nvPr/>
          </p:nvSpPr>
          <p:spPr bwMode="auto">
            <a:xfrm>
              <a:off x="449585" y="2006838"/>
              <a:ext cx="4464496" cy="2554545"/>
            </a:xfrm>
            <a:prstGeom prst="rect">
              <a:avLst/>
            </a:prstGeom>
            <a:grpFill/>
            <a:ln w="9525">
              <a:noFill/>
              <a:miter lim="800000"/>
              <a:headEnd/>
              <a:tailEnd/>
            </a:ln>
          </p:spPr>
          <p:txBody>
            <a:bodyPr wrap="square">
              <a:spAutoFit/>
            </a:bodyPr>
            <a:lstStyle/>
            <a:p>
              <a:pPr marL="0" indent="0">
                <a:spcBef>
                  <a:spcPts val="0"/>
                </a:spcBef>
                <a:buNone/>
              </a:pPr>
              <a:r>
                <a:rPr lang="de-DE" altLang="de-DE" sz="2000" dirty="0">
                  <a:latin typeface="Arial" panose="020B0604020202020204" pitchFamily="34" charset="0"/>
                  <a:cs typeface="Arial" panose="020B0604020202020204" pitchFamily="34" charset="0"/>
                </a:rPr>
                <a:t>Die Schülerinnen und Schüler </a:t>
              </a:r>
            </a:p>
            <a:p>
              <a:r>
                <a:rPr lang="de-DE" altLang="de-DE" sz="2000" dirty="0">
                  <a:latin typeface="Arial" panose="020B0604020202020204" pitchFamily="34" charset="0"/>
                  <a:cs typeface="Arial" panose="020B0604020202020204" pitchFamily="34" charset="0"/>
                </a:rPr>
                <a:t>erörtern die Bedeutung und </a:t>
              </a:r>
            </a:p>
            <a:p>
              <a:r>
                <a:rPr lang="de-DE" altLang="de-DE" sz="2000" dirty="0">
                  <a:latin typeface="Arial" panose="020B0604020202020204" pitchFamily="34" charset="0"/>
                  <a:cs typeface="Arial" panose="020B0604020202020204" pitchFamily="34" charset="0"/>
                </a:rPr>
                <a:t>p</a:t>
              </a:r>
              <a:r>
                <a:rPr lang="de-DE" altLang="de-DE" sz="2000" dirty="0" smtClean="0">
                  <a:latin typeface="Arial" panose="020B0604020202020204" pitchFamily="34" charset="0"/>
                  <a:cs typeface="Arial" panose="020B0604020202020204" pitchFamily="34" charset="0"/>
                </a:rPr>
                <a:t>raktische Umsetzungsmöglichkeiten</a:t>
              </a:r>
              <a:endParaRPr lang="de-DE" altLang="de-DE" sz="2000" dirty="0">
                <a:latin typeface="Arial" panose="020B0604020202020204" pitchFamily="34" charset="0"/>
                <a:cs typeface="Arial" panose="020B0604020202020204" pitchFamily="34" charset="0"/>
              </a:endParaRPr>
            </a:p>
            <a:p>
              <a:r>
                <a:rPr lang="de-DE" altLang="de-DE" sz="2000" dirty="0">
                  <a:latin typeface="Arial" panose="020B0604020202020204" pitchFamily="34" charset="0"/>
                  <a:cs typeface="Arial" panose="020B0604020202020204" pitchFamily="34" charset="0"/>
                </a:rPr>
                <a:t>der fünf Säulen </a:t>
              </a:r>
            </a:p>
            <a:p>
              <a:r>
                <a:rPr lang="de-DE" altLang="de-DE" sz="2000" dirty="0">
                  <a:latin typeface="Arial" panose="020B0604020202020204" pitchFamily="34" charset="0"/>
                  <a:cs typeface="Arial" panose="020B0604020202020204" pitchFamily="34" charset="0"/>
                </a:rPr>
                <a:t>für den Einzelnen </a:t>
              </a:r>
            </a:p>
            <a:p>
              <a:r>
                <a:rPr lang="de-DE" altLang="de-DE" sz="2000" dirty="0">
                  <a:latin typeface="Arial" panose="020B0604020202020204" pitchFamily="34" charset="0"/>
                  <a:cs typeface="Arial" panose="020B0604020202020204" pitchFamily="34" charset="0"/>
                </a:rPr>
                <a:t>wie auch für die </a:t>
              </a:r>
              <a:r>
                <a:rPr lang="de-DE" altLang="de-DE" sz="2000" i="1" dirty="0" err="1">
                  <a:latin typeface="Arial" panose="020B0604020202020204" pitchFamily="34" charset="0"/>
                  <a:cs typeface="Arial" panose="020B0604020202020204" pitchFamily="34" charset="0"/>
                </a:rPr>
                <a:t>Umma</a:t>
              </a:r>
              <a:r>
                <a:rPr lang="de-DE" altLang="de-DE" sz="2000" dirty="0">
                  <a:latin typeface="Arial" panose="020B0604020202020204" pitchFamily="34" charset="0"/>
                  <a:cs typeface="Arial" panose="020B0604020202020204" pitchFamily="34" charset="0"/>
                </a:rPr>
                <a:t> </a:t>
              </a:r>
            </a:p>
            <a:p>
              <a:r>
                <a:rPr lang="de-DE" altLang="de-DE" sz="2000" dirty="0">
                  <a:latin typeface="Arial" panose="020B0604020202020204" pitchFamily="34" charset="0"/>
                  <a:cs typeface="Arial" panose="020B0604020202020204" pitchFamily="34" charset="0"/>
                </a:rPr>
                <a:t>in der heutigen Zeit</a:t>
              </a:r>
            </a:p>
            <a:p>
              <a:pPr marL="0" indent="0">
                <a:spcBef>
                  <a:spcPts val="0"/>
                </a:spcBef>
                <a:buNone/>
              </a:pPr>
              <a:endParaRPr lang="de-DE" altLang="de-DE" sz="2000" dirty="0">
                <a:latin typeface="Arial" panose="020B0604020202020204" pitchFamily="34" charset="0"/>
                <a:cs typeface="Arial" panose="020B0604020202020204" pitchFamily="34" charset="0"/>
              </a:endParaRPr>
            </a:p>
          </p:txBody>
        </p:sp>
      </p:grpSp>
      <p:sp>
        <p:nvSpPr>
          <p:cNvPr id="11" name="Textfeld 4"/>
          <p:cNvSpPr txBox="1"/>
          <p:nvPr/>
        </p:nvSpPr>
        <p:spPr>
          <a:xfrm>
            <a:off x="5472186" y="2852936"/>
            <a:ext cx="3168650" cy="1569660"/>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de-DE" sz="2400" dirty="0">
                <a:solidFill>
                  <a:schemeClr val="tx1"/>
                </a:solidFill>
                <a:sym typeface="Wingdings" pitchFamily="2" charset="2"/>
              </a:rPr>
              <a:t> </a:t>
            </a:r>
            <a:r>
              <a:rPr lang="de-DE" sz="2400" b="1" dirty="0">
                <a:solidFill>
                  <a:schemeClr val="tx1"/>
                </a:solidFill>
                <a:latin typeface="Arial" panose="020B0604020202020204" pitchFamily="34" charset="0"/>
                <a:cs typeface="Arial" panose="020B0604020202020204" pitchFamily="34" charset="0"/>
              </a:rPr>
              <a:t>Kompetenzen werden nicht isoliert, sondern im Verbund erworben</a:t>
            </a:r>
            <a:r>
              <a:rPr lang="de-DE"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63607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p:cNvPicPr>
          <p:nvPr/>
        </p:nvPicPr>
        <p:blipFill rotWithShape="1">
          <a:blip r:embed="rId3" cstate="print"/>
          <a:srcRect l="1011" t="3536" r="608" b="5624"/>
          <a:stretch/>
        </p:blipFill>
        <p:spPr>
          <a:xfrm>
            <a:off x="0" y="1171279"/>
            <a:ext cx="9144000" cy="4968552"/>
          </a:xfrm>
          <a:prstGeom prst="rect">
            <a:avLst/>
          </a:prstGeom>
        </p:spPr>
      </p:pic>
      <p:sp>
        <p:nvSpPr>
          <p:cNvPr id="5" name="Foliennummernplatzhalter 4"/>
          <p:cNvSpPr>
            <a:spLocks noGrp="1"/>
          </p:cNvSpPr>
          <p:nvPr>
            <p:ph type="sldNum" sz="quarter" idx="11"/>
          </p:nvPr>
        </p:nvSpPr>
        <p:spPr>
          <a:xfrm>
            <a:off x="3124200" y="6356350"/>
            <a:ext cx="5912296" cy="365125"/>
          </a:xfrm>
        </p:spPr>
        <p:txBody>
          <a:bodyPr/>
          <a:lstStyle/>
          <a:p>
            <a:pPr algn="r"/>
            <a:fld id="{52623393-5E34-42CC-A91F-FCB4B263235D}" type="slidenum">
              <a:rPr lang="de-DE" smtClean="0">
                <a:solidFill>
                  <a:schemeClr val="tx1">
                    <a:lumMod val="50000"/>
                    <a:lumOff val="50000"/>
                  </a:schemeClr>
                </a:solidFill>
              </a:rPr>
              <a:t>19</a:t>
            </a:fld>
            <a:endParaRPr lang="de-DE" dirty="0">
              <a:solidFill>
                <a:schemeClr val="tx1">
                  <a:lumMod val="50000"/>
                  <a:lumOff val="50000"/>
                </a:schemeClr>
              </a:solidFill>
            </a:endParaRPr>
          </a:p>
        </p:txBody>
      </p:sp>
      <p:sp>
        <p:nvSpPr>
          <p:cNvPr id="6" name="Rectangle 7"/>
          <p:cNvSpPr>
            <a:spLocks noGrp="1" noChangeArrowheads="1"/>
          </p:cNvSpPr>
          <p:nvPr>
            <p:ph type="ftr" sz="quarter" idx="4294967295"/>
          </p:nvPr>
        </p:nvSpPr>
        <p:spPr bwMode="auto">
          <a:xfrm>
            <a:off x="215848" y="6325002"/>
            <a:ext cx="8820647" cy="30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solidFill>
                  <a:schemeClr val="tx1"/>
                </a:solidFill>
              </a:rPr>
              <a:t>KLP -</a:t>
            </a:r>
            <a:r>
              <a:rPr lang="de-DE" b="0" dirty="0" err="1" smtClean="0">
                <a:solidFill>
                  <a:schemeClr val="tx1"/>
                </a:solidFill>
              </a:rPr>
              <a:t>Sek.I</a:t>
            </a:r>
            <a:r>
              <a:rPr lang="de-DE" b="0" dirty="0" smtClean="0">
                <a:solidFill>
                  <a:schemeClr val="tx1"/>
                </a:solidFill>
              </a:rPr>
              <a:t>-Islamischer Religionsunterricht                                                                                                            02.03.2015                                                                                                   Cordula Hartwig, QUA-LiS, AB 4</a:t>
            </a:r>
            <a:endParaRPr lang="de-DE" b="0" dirty="0">
              <a:solidFill>
                <a:schemeClr val="tx1"/>
              </a:solidFill>
            </a:endParaRPr>
          </a:p>
        </p:txBody>
      </p:sp>
      <p:sp>
        <p:nvSpPr>
          <p:cNvPr id="12" name="Rechteck 1"/>
          <p:cNvSpPr>
            <a:spLocks noChangeArrowheads="1"/>
          </p:cNvSpPr>
          <p:nvPr/>
        </p:nvSpPr>
        <p:spPr bwMode="auto">
          <a:xfrm>
            <a:off x="215848" y="1369770"/>
            <a:ext cx="2988000" cy="1600438"/>
          </a:xfrm>
          <a:prstGeom prst="rect">
            <a:avLst/>
          </a:prstGeom>
          <a:noFill/>
          <a:ln w="9525">
            <a:noFill/>
            <a:miter lim="800000"/>
            <a:headEnd/>
            <a:tailEnd/>
          </a:ln>
        </p:spPr>
        <p:txBody>
          <a:bodyPr wrap="square">
            <a:spAutoFit/>
          </a:bodyPr>
          <a:lstStyle/>
          <a:p>
            <a:r>
              <a:rPr lang="de-DE" altLang="de-DE" sz="1400" b="1" dirty="0" smtClean="0">
                <a:latin typeface="Arial" panose="020B0604020202020204" pitchFamily="34" charset="0"/>
                <a:cs typeface="Arial" panose="020B0604020202020204" pitchFamily="34" charset="0"/>
              </a:rPr>
              <a:t>… erörtern </a:t>
            </a:r>
            <a:r>
              <a:rPr lang="de-DE" altLang="de-DE" sz="1400" b="1" dirty="0">
                <a:latin typeface="Arial" panose="020B0604020202020204" pitchFamily="34" charset="0"/>
                <a:cs typeface="Arial" panose="020B0604020202020204" pitchFamily="34" charset="0"/>
              </a:rPr>
              <a:t>die Bedeutung und </a:t>
            </a:r>
          </a:p>
          <a:p>
            <a:r>
              <a:rPr lang="de-DE" altLang="de-DE" sz="1400" b="1" dirty="0" smtClean="0">
                <a:latin typeface="Arial" panose="020B0604020202020204" pitchFamily="34" charset="0"/>
                <a:cs typeface="Arial" panose="020B0604020202020204" pitchFamily="34" charset="0"/>
              </a:rPr>
              <a:t>praktische </a:t>
            </a:r>
            <a:r>
              <a:rPr lang="de-DE" altLang="de-DE" sz="1400" b="1" dirty="0">
                <a:latin typeface="Arial" panose="020B0604020202020204" pitchFamily="34" charset="0"/>
                <a:cs typeface="Arial" panose="020B0604020202020204" pitchFamily="34" charset="0"/>
              </a:rPr>
              <a:t>Umsetzungsmöglichkeiten</a:t>
            </a:r>
          </a:p>
          <a:p>
            <a:r>
              <a:rPr lang="de-DE" altLang="de-DE" sz="1400" b="1" dirty="0">
                <a:latin typeface="Arial" panose="020B0604020202020204" pitchFamily="34" charset="0"/>
                <a:cs typeface="Arial" panose="020B0604020202020204" pitchFamily="34" charset="0"/>
              </a:rPr>
              <a:t>der fünf Säulen </a:t>
            </a:r>
          </a:p>
          <a:p>
            <a:r>
              <a:rPr lang="de-DE" altLang="de-DE" sz="1400" b="1" dirty="0">
                <a:latin typeface="Arial" panose="020B0604020202020204" pitchFamily="34" charset="0"/>
                <a:cs typeface="Arial" panose="020B0604020202020204" pitchFamily="34" charset="0"/>
              </a:rPr>
              <a:t>für den Einzelnen </a:t>
            </a:r>
          </a:p>
          <a:p>
            <a:r>
              <a:rPr lang="de-DE" altLang="de-DE" sz="1400" b="1" dirty="0">
                <a:latin typeface="Arial" panose="020B0604020202020204" pitchFamily="34" charset="0"/>
                <a:cs typeface="Arial" panose="020B0604020202020204" pitchFamily="34" charset="0"/>
              </a:rPr>
              <a:t>wie auch für die </a:t>
            </a:r>
            <a:r>
              <a:rPr lang="de-DE" altLang="de-DE" sz="1400" b="1" i="1" dirty="0" err="1">
                <a:latin typeface="Arial" panose="020B0604020202020204" pitchFamily="34" charset="0"/>
                <a:cs typeface="Arial" panose="020B0604020202020204" pitchFamily="34" charset="0"/>
              </a:rPr>
              <a:t>Umma</a:t>
            </a:r>
            <a:r>
              <a:rPr lang="de-DE" altLang="de-DE" sz="1400" b="1" dirty="0">
                <a:latin typeface="Arial" panose="020B0604020202020204" pitchFamily="34" charset="0"/>
                <a:cs typeface="Arial" panose="020B0604020202020204" pitchFamily="34" charset="0"/>
              </a:rPr>
              <a:t> </a:t>
            </a:r>
          </a:p>
          <a:p>
            <a:r>
              <a:rPr lang="de-DE" altLang="de-DE" sz="1400" b="1" dirty="0">
                <a:latin typeface="Arial" panose="020B0604020202020204" pitchFamily="34" charset="0"/>
                <a:cs typeface="Arial" panose="020B0604020202020204" pitchFamily="34" charset="0"/>
              </a:rPr>
              <a:t>in der heutigen </a:t>
            </a:r>
            <a:r>
              <a:rPr lang="de-DE" altLang="de-DE" sz="1400" b="1" dirty="0" smtClean="0">
                <a:latin typeface="Arial" panose="020B0604020202020204" pitchFamily="34" charset="0"/>
                <a:cs typeface="Arial" panose="020B0604020202020204" pitchFamily="34" charset="0"/>
              </a:rPr>
              <a:t>Zeit</a:t>
            </a:r>
            <a:r>
              <a:rPr lang="de-DE" altLang="de-DE" sz="1400" b="1" dirty="0">
                <a:latin typeface="Arial" panose="020B0604020202020204" pitchFamily="34" charset="0"/>
                <a:cs typeface="Arial" panose="020B0604020202020204" pitchFamily="34" charset="0"/>
              </a:rPr>
              <a:t> </a:t>
            </a:r>
            <a:r>
              <a:rPr lang="de-DE" altLang="de-DE" sz="1400" dirty="0" smtClean="0">
                <a:latin typeface="Arial" panose="020B0604020202020204" pitchFamily="34" charset="0"/>
                <a:cs typeface="Arial" panose="020B0604020202020204" pitchFamily="34" charset="0"/>
              </a:rPr>
              <a:t>(IF 5, UK)</a:t>
            </a:r>
            <a:endParaRPr lang="de-DE" altLang="de-DE" sz="1400" dirty="0">
              <a:latin typeface="Arial" panose="020B0604020202020204" pitchFamily="34" charset="0"/>
              <a:cs typeface="Arial" panose="020B0604020202020204" pitchFamily="34" charset="0"/>
            </a:endParaRPr>
          </a:p>
        </p:txBody>
      </p:sp>
      <p:sp>
        <p:nvSpPr>
          <p:cNvPr id="13" name="Textfeld 3"/>
          <p:cNvSpPr txBox="1">
            <a:spLocks noChangeArrowheads="1"/>
          </p:cNvSpPr>
          <p:nvPr/>
        </p:nvSpPr>
        <p:spPr bwMode="auto">
          <a:xfrm>
            <a:off x="3635895" y="1473651"/>
            <a:ext cx="2633179" cy="1631216"/>
          </a:xfrm>
          <a:prstGeom prst="rect">
            <a:avLst/>
          </a:prstGeom>
          <a:noFill/>
          <a:ln w="9525">
            <a:noFill/>
            <a:miter lim="800000"/>
            <a:headEnd/>
            <a:tailEnd/>
          </a:ln>
        </p:spPr>
        <p:txBody>
          <a:bodyPr wrap="square">
            <a:spAutoFit/>
          </a:bodyPr>
          <a:lstStyle/>
          <a:p>
            <a:r>
              <a:rPr lang="de-DE" sz="1400" dirty="0" smtClean="0">
                <a:latin typeface="Arial" panose="020B0604020202020204" pitchFamily="34" charset="0"/>
                <a:cs typeface="Arial" panose="020B0604020202020204" pitchFamily="34" charset="0"/>
              </a:rPr>
              <a:t>… erörtern einfache Glaubensfragen und religiöse Überzeugungen und </a:t>
            </a:r>
          </a:p>
          <a:p>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     identifizieren religiöse</a:t>
            </a:r>
          </a:p>
          <a:p>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     Vorurteile sowie Missverständnisse </a:t>
            </a:r>
            <a:r>
              <a:rPr lang="de-DE" sz="1400" dirty="0">
                <a:latin typeface="Arial" panose="020B0604020202020204" pitchFamily="34" charset="0"/>
                <a:cs typeface="Arial" panose="020B0604020202020204" pitchFamily="34" charset="0"/>
              </a:rPr>
              <a:t>(IF </a:t>
            </a:r>
            <a:r>
              <a:rPr lang="de-DE" sz="1400" dirty="0" smtClean="0">
                <a:latin typeface="Arial" panose="020B0604020202020204" pitchFamily="34" charset="0"/>
                <a:cs typeface="Arial" panose="020B0604020202020204" pitchFamily="34" charset="0"/>
              </a:rPr>
              <a:t>1, UK)</a:t>
            </a:r>
            <a:endParaRPr lang="de-DE" sz="1400" dirty="0">
              <a:solidFill>
                <a:schemeClr val="accent2">
                  <a:lumMod val="50000"/>
                </a:schemeClr>
              </a:solidFill>
              <a:latin typeface="Arial" panose="020B0604020202020204" pitchFamily="34" charset="0"/>
              <a:cs typeface="Arial" panose="020B0604020202020204" pitchFamily="34" charset="0"/>
            </a:endParaRPr>
          </a:p>
          <a:p>
            <a:endParaRPr lang="de-DE" sz="1600" dirty="0"/>
          </a:p>
        </p:txBody>
      </p:sp>
      <p:sp>
        <p:nvSpPr>
          <p:cNvPr id="14" name="Textfeld 4"/>
          <p:cNvSpPr txBox="1">
            <a:spLocks noChangeArrowheads="1"/>
          </p:cNvSpPr>
          <p:nvPr/>
        </p:nvSpPr>
        <p:spPr bwMode="auto">
          <a:xfrm>
            <a:off x="6342331" y="1486992"/>
            <a:ext cx="2592040" cy="1815882"/>
          </a:xfrm>
          <a:prstGeom prst="rect">
            <a:avLst/>
          </a:prstGeom>
          <a:noFill/>
          <a:ln w="9525">
            <a:noFill/>
            <a:miter lim="800000"/>
            <a:headEnd/>
            <a:tailEnd/>
          </a:ln>
        </p:spPr>
        <p:txBody>
          <a:bodyPr wrap="square">
            <a:spAutoFit/>
          </a:bodyPr>
          <a:lstStyle/>
          <a:p>
            <a:r>
              <a:rPr lang="de-DE" sz="1400" dirty="0" smtClean="0">
                <a:latin typeface="Arial" panose="020B0604020202020204" pitchFamily="34" charset="0"/>
                <a:cs typeface="Arial" panose="020B0604020202020204" pitchFamily="34" charset="0"/>
              </a:rPr>
              <a:t>… beschreiben eigenständig die fünf Säulen des Islam und die damit zusammen-hängenden Rituale der Glaubenspraxis (z.B. Ritualwaschung (</a:t>
            </a:r>
            <a:r>
              <a:rPr lang="de-DE" sz="1400" i="1" dirty="0" smtClean="0">
                <a:latin typeface="Arial" panose="020B0604020202020204" pitchFamily="34" charset="0"/>
                <a:cs typeface="Arial" panose="020B0604020202020204" pitchFamily="34" charset="0"/>
              </a:rPr>
              <a:t>Wudu /</a:t>
            </a:r>
            <a:r>
              <a:rPr lang="de-DE" sz="1400" i="1" dirty="0" err="1" smtClean="0">
                <a:latin typeface="Arial" panose="020B0604020202020204" pitchFamily="34" charset="0"/>
                <a:cs typeface="Arial" panose="020B0604020202020204" pitchFamily="34" charset="0"/>
              </a:rPr>
              <a:t>Abdest</a:t>
            </a:r>
            <a:r>
              <a:rPr lang="de-DE" sz="1400" dirty="0" smtClean="0">
                <a:latin typeface="Arial" panose="020B0604020202020204" pitchFamily="34" charset="0"/>
                <a:cs typeface="Arial" panose="020B0604020202020204" pitchFamily="34" charset="0"/>
              </a:rPr>
              <a:t>))</a:t>
            </a:r>
          </a:p>
          <a:p>
            <a:r>
              <a:rPr lang="de-DE" sz="1400" dirty="0" smtClean="0">
                <a:latin typeface="Arial" panose="020B0604020202020204" pitchFamily="34" charset="0"/>
                <a:cs typeface="Arial" panose="020B0604020202020204" pitchFamily="34" charset="0"/>
              </a:rPr>
              <a:t>(IF 5, SK)</a:t>
            </a:r>
            <a:endParaRPr lang="de-DE" sz="1400" dirty="0">
              <a:latin typeface="Arial" panose="020B0604020202020204" pitchFamily="34" charset="0"/>
              <a:cs typeface="Arial" panose="020B0604020202020204" pitchFamily="34" charset="0"/>
            </a:endParaRPr>
          </a:p>
        </p:txBody>
      </p:sp>
      <p:sp>
        <p:nvSpPr>
          <p:cNvPr id="15" name="Textfeld 5"/>
          <p:cNvSpPr txBox="1">
            <a:spLocks noChangeArrowheads="1"/>
          </p:cNvSpPr>
          <p:nvPr/>
        </p:nvSpPr>
        <p:spPr bwMode="auto">
          <a:xfrm>
            <a:off x="3605093" y="3316873"/>
            <a:ext cx="2604236" cy="1877437"/>
          </a:xfrm>
          <a:prstGeom prst="rect">
            <a:avLst/>
          </a:prstGeom>
          <a:noFill/>
          <a:ln w="9525">
            <a:noFill/>
            <a:miter lim="800000"/>
            <a:headEnd/>
            <a:tailEnd/>
          </a:ln>
        </p:spPr>
        <p:txBody>
          <a:bodyPr wrap="square">
            <a:spAutoFit/>
          </a:bodyPr>
          <a:lstStyle/>
          <a:p>
            <a:r>
              <a:rPr lang="de-DE" sz="1400" spc="-10" dirty="0" smtClean="0">
                <a:latin typeface="Arial" panose="020B0604020202020204" pitchFamily="34" charset="0"/>
                <a:cs typeface="Arial" panose="020B0604020202020204" pitchFamily="34" charset="0"/>
              </a:rPr>
              <a:t>… erörtern              an       ausgewählten Beispielen grundlegende </a:t>
            </a:r>
            <a:r>
              <a:rPr lang="de-DE" sz="1400" spc="-10" dirty="0" err="1" smtClean="0">
                <a:latin typeface="Arial" panose="020B0604020202020204" pitchFamily="34" charset="0"/>
                <a:cs typeface="Arial" panose="020B0604020202020204" pitchFamily="34" charset="0"/>
              </a:rPr>
              <a:t>Gemeinsamkei-ten</a:t>
            </a:r>
            <a:r>
              <a:rPr lang="de-DE" sz="1400" spc="-10" dirty="0" smtClean="0">
                <a:latin typeface="Arial" panose="020B0604020202020204" pitchFamily="34" charset="0"/>
                <a:cs typeface="Arial" panose="020B0604020202020204" pitchFamily="34" charset="0"/>
              </a:rPr>
              <a:t> und Unterschiede von Judentum, Christentum </a:t>
            </a:r>
          </a:p>
          <a:p>
            <a:r>
              <a:rPr lang="de-DE" sz="1400" spc="-10" dirty="0" smtClean="0">
                <a:latin typeface="Arial" panose="020B0604020202020204" pitchFamily="34" charset="0"/>
                <a:cs typeface="Arial" panose="020B0604020202020204" pitchFamily="34" charset="0"/>
              </a:rPr>
              <a:t> und </a:t>
            </a:r>
            <a:r>
              <a:rPr lang="de-DE" sz="1400" spc="-10" dirty="0">
                <a:latin typeface="Arial" panose="020B0604020202020204" pitchFamily="34" charset="0"/>
                <a:cs typeface="Arial" panose="020B0604020202020204" pitchFamily="34" charset="0"/>
              </a:rPr>
              <a:t>Islam </a:t>
            </a:r>
            <a:endParaRPr lang="de-DE" sz="1400" spc="-10" dirty="0" smtClean="0">
              <a:latin typeface="Arial" panose="020B0604020202020204" pitchFamily="34" charset="0"/>
              <a:cs typeface="Arial" panose="020B0604020202020204" pitchFamily="34" charset="0"/>
            </a:endParaRPr>
          </a:p>
          <a:p>
            <a:r>
              <a:rPr lang="de-DE" sz="1400" spc="-10" dirty="0">
                <a:latin typeface="Arial" panose="020B0604020202020204" pitchFamily="34" charset="0"/>
                <a:cs typeface="Arial" panose="020B0604020202020204" pitchFamily="34" charset="0"/>
              </a:rPr>
              <a:t> </a:t>
            </a:r>
            <a:r>
              <a:rPr lang="de-DE" sz="1400" spc="-10" dirty="0" smtClean="0">
                <a:latin typeface="Arial" panose="020B0604020202020204" pitchFamily="34" charset="0"/>
                <a:cs typeface="Arial" panose="020B0604020202020204" pitchFamily="34" charset="0"/>
              </a:rPr>
              <a:t> (</a:t>
            </a:r>
            <a:r>
              <a:rPr lang="de-DE" sz="1400" spc="-10" dirty="0">
                <a:latin typeface="Arial" panose="020B0604020202020204" pitchFamily="34" charset="0"/>
                <a:cs typeface="Arial" panose="020B0604020202020204" pitchFamily="34" charset="0"/>
              </a:rPr>
              <a:t>IF </a:t>
            </a:r>
            <a:r>
              <a:rPr lang="de-DE" sz="1400" spc="-10" dirty="0" smtClean="0">
                <a:latin typeface="Arial" panose="020B0604020202020204" pitchFamily="34" charset="0"/>
                <a:cs typeface="Arial" panose="020B0604020202020204" pitchFamily="34" charset="0"/>
              </a:rPr>
              <a:t>7, UK</a:t>
            </a:r>
            <a:r>
              <a:rPr lang="de-DE" sz="1600" spc="-10" dirty="0" smtClean="0">
                <a:latin typeface="Arial" panose="020B0604020202020204" pitchFamily="34" charset="0"/>
                <a:cs typeface="Arial" panose="020B0604020202020204" pitchFamily="34" charset="0"/>
              </a:rPr>
              <a:t>)</a:t>
            </a:r>
            <a:endParaRPr lang="de-DE" sz="1600" spc="-10" dirty="0">
              <a:latin typeface="Arial" panose="020B0604020202020204" pitchFamily="34" charset="0"/>
              <a:cs typeface="Arial" panose="020B0604020202020204" pitchFamily="34" charset="0"/>
            </a:endParaRPr>
          </a:p>
          <a:p>
            <a:endParaRPr lang="de-DE" sz="1600" b="1" dirty="0"/>
          </a:p>
        </p:txBody>
      </p:sp>
      <p:sp>
        <p:nvSpPr>
          <p:cNvPr id="16" name="Textfeld 6"/>
          <p:cNvSpPr txBox="1">
            <a:spLocks noChangeArrowheads="1"/>
          </p:cNvSpPr>
          <p:nvPr/>
        </p:nvSpPr>
        <p:spPr bwMode="auto">
          <a:xfrm>
            <a:off x="900111" y="3977769"/>
            <a:ext cx="2416387" cy="1384995"/>
          </a:xfrm>
          <a:prstGeom prst="rect">
            <a:avLst/>
          </a:prstGeom>
          <a:noFill/>
          <a:ln w="9525">
            <a:noFill/>
            <a:miter lim="800000"/>
            <a:headEnd/>
            <a:tailEnd/>
          </a:ln>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defRPr/>
            </a:pPr>
            <a:r>
              <a:rPr lang="de-DE" sz="1400" dirty="0" smtClean="0">
                <a:latin typeface="Arial" panose="020B0604020202020204" pitchFamily="34" charset="0"/>
                <a:cs typeface="Arial" panose="020B0604020202020204" pitchFamily="34" charset="0"/>
              </a:rPr>
              <a:t>… bewerten Einstellungen und Verhaltensweisen vor dem Hintergrund von Koran,</a:t>
            </a:r>
          </a:p>
          <a:p>
            <a:pPr eaLnBrk="1" hangingPunct="1">
              <a:defRPr/>
            </a:pP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     Sunna und ggf. </a:t>
            </a:r>
          </a:p>
          <a:p>
            <a:pPr eaLnBrk="1" hangingPunct="1">
              <a:defRPr/>
            </a:pPr>
            <a:r>
              <a:rPr lang="de-DE" sz="1400" i="1" dirty="0">
                <a:latin typeface="Arial" panose="020B0604020202020204" pitchFamily="34" charset="0"/>
                <a:cs typeface="Arial" panose="020B0604020202020204" pitchFamily="34" charset="0"/>
              </a:rPr>
              <a:t> </a:t>
            </a:r>
            <a:r>
              <a:rPr lang="de-DE" sz="1400" i="1" dirty="0" smtClean="0">
                <a:latin typeface="Arial" panose="020B0604020202020204" pitchFamily="34" charset="0"/>
                <a:cs typeface="Arial" panose="020B0604020202020204" pitchFamily="34" charset="0"/>
              </a:rPr>
              <a:t>     </a:t>
            </a:r>
            <a:r>
              <a:rPr lang="de-DE" sz="1400" i="1" dirty="0" err="1" smtClean="0">
                <a:latin typeface="Arial" panose="020B0604020202020204" pitchFamily="34" charset="0"/>
                <a:cs typeface="Arial" panose="020B0604020202020204" pitchFamily="34" charset="0"/>
              </a:rPr>
              <a:t>Idschma</a:t>
            </a:r>
            <a:r>
              <a:rPr lang="de-DE" sz="1400" dirty="0" smtClean="0">
                <a:latin typeface="Arial" panose="020B0604020202020204" pitchFamily="34" charset="0"/>
                <a:cs typeface="Arial" panose="020B0604020202020204" pitchFamily="34" charset="0"/>
              </a:rPr>
              <a:t>‘ und </a:t>
            </a:r>
            <a:r>
              <a:rPr lang="de-DE" sz="1400" i="1" dirty="0" err="1" smtClean="0">
                <a:latin typeface="Arial" panose="020B0604020202020204" pitchFamily="34" charset="0"/>
                <a:cs typeface="Arial" panose="020B0604020202020204" pitchFamily="34" charset="0"/>
              </a:rPr>
              <a:t>Qiyas</a:t>
            </a:r>
            <a:r>
              <a:rPr lang="de-DE" sz="1400" i="1" dirty="0" smtClean="0">
                <a:latin typeface="Arial" panose="020B0604020202020204" pitchFamily="34" charset="0"/>
                <a:cs typeface="Arial" panose="020B0604020202020204" pitchFamily="34" charset="0"/>
              </a:rPr>
              <a:t> </a:t>
            </a:r>
          </a:p>
          <a:p>
            <a:pPr eaLnBrk="1" hangingPunct="1">
              <a:defRPr/>
            </a:pP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rPr>
              <a:t>IF </a:t>
            </a:r>
            <a:r>
              <a:rPr lang="de-DE" sz="1400" dirty="0" smtClean="0">
                <a:latin typeface="Arial" panose="020B0604020202020204" pitchFamily="34" charset="0"/>
                <a:cs typeface="Arial" panose="020B0604020202020204" pitchFamily="34" charset="0"/>
              </a:rPr>
              <a:t>4, UK)</a:t>
            </a:r>
          </a:p>
        </p:txBody>
      </p:sp>
      <p:sp>
        <p:nvSpPr>
          <p:cNvPr id="17" name="Textfeld 7"/>
          <p:cNvSpPr txBox="1">
            <a:spLocks noChangeArrowheads="1"/>
          </p:cNvSpPr>
          <p:nvPr/>
        </p:nvSpPr>
        <p:spPr bwMode="auto">
          <a:xfrm>
            <a:off x="4952484" y="4509120"/>
            <a:ext cx="2644100" cy="1815882"/>
          </a:xfrm>
          <a:prstGeom prst="rect">
            <a:avLst/>
          </a:prstGeom>
          <a:noFill/>
          <a:ln w="9525">
            <a:noFill/>
            <a:miter lim="800000"/>
            <a:headEnd/>
            <a:tailEnd/>
          </a:ln>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defRPr/>
            </a:pPr>
            <a:r>
              <a:rPr lang="de-DE" sz="1400" dirty="0" smtClean="0">
                <a:latin typeface="Arial" panose="020B0604020202020204" pitchFamily="34" charset="0"/>
                <a:cs typeface="Arial" panose="020B0604020202020204" pitchFamily="34" charset="0"/>
              </a:rPr>
              <a:t>… unterscheiden unter-schiedlich starke  Aus- </a:t>
            </a:r>
            <a:r>
              <a:rPr lang="de-DE" sz="1400" dirty="0" err="1" smtClean="0">
                <a:latin typeface="Arial" panose="020B0604020202020204" pitchFamily="34" charset="0"/>
                <a:cs typeface="Arial" panose="020B0604020202020204" pitchFamily="34" charset="0"/>
              </a:rPr>
              <a:t>prägungen</a:t>
            </a:r>
            <a:r>
              <a:rPr lang="de-DE" sz="1400" dirty="0" smtClean="0">
                <a:latin typeface="Arial" panose="020B0604020202020204" pitchFamily="34" charset="0"/>
                <a:cs typeface="Arial" panose="020B0604020202020204" pitchFamily="34" charset="0"/>
              </a:rPr>
              <a:t> religiöser </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Zu- </a:t>
            </a:r>
          </a:p>
          <a:p>
            <a:pPr eaLnBrk="1" hangingPunct="1">
              <a:defRPr/>
            </a:pP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gehörigkeit</a:t>
            </a:r>
            <a:r>
              <a:rPr lang="de-DE" sz="1400" dirty="0" smtClean="0">
                <a:latin typeface="Arial" panose="020B0604020202020204" pitchFamily="34" charset="0"/>
                <a:cs typeface="Arial" panose="020B0604020202020204" pitchFamily="34" charset="0"/>
              </a:rPr>
              <a:t> in ihrem Le-</a:t>
            </a:r>
          </a:p>
          <a:p>
            <a:pPr eaLnBrk="1" hangingPunct="1">
              <a:defRPr/>
            </a:pP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bensumfeld</a:t>
            </a:r>
            <a:r>
              <a:rPr lang="de-DE" sz="1400" dirty="0" smtClean="0">
                <a:latin typeface="Arial" panose="020B0604020202020204" pitchFamily="34" charset="0"/>
                <a:cs typeface="Arial" panose="020B0604020202020204" pitchFamily="34" charset="0"/>
              </a:rPr>
              <a:t> und ordnen</a:t>
            </a:r>
          </a:p>
          <a:p>
            <a:pPr eaLnBrk="1" hangingPunct="1">
              <a:defRPr/>
            </a:pPr>
            <a:r>
              <a:rPr lang="de-DE" sz="1400" dirty="0" smtClean="0">
                <a:latin typeface="Arial" panose="020B0604020202020204" pitchFamily="34" charset="0"/>
                <a:cs typeface="Arial" panose="020B0604020202020204" pitchFamily="34" charset="0"/>
              </a:rPr>
              <a:t> ihre eigene religiöse Zugehörigkeit bzw. Bindung </a:t>
            </a:r>
            <a:r>
              <a:rPr lang="de-DE" sz="1400" dirty="0">
                <a:latin typeface="Arial" panose="020B0604020202020204" pitchFamily="34" charset="0"/>
                <a:cs typeface="Arial" panose="020B0604020202020204" pitchFamily="34" charset="0"/>
              </a:rPr>
              <a:t>ein (IF 5, </a:t>
            </a:r>
            <a:r>
              <a:rPr lang="de-DE" sz="1400" dirty="0" smtClean="0">
                <a:latin typeface="Arial" panose="020B0604020202020204" pitchFamily="34" charset="0"/>
                <a:cs typeface="Arial" panose="020B0604020202020204" pitchFamily="34" charset="0"/>
              </a:rPr>
              <a:t>SK)</a:t>
            </a:r>
            <a:endParaRPr lang="de-DE" sz="1400" dirty="0" smtClean="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5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linds(horizont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blinds(horizontal)">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smtClean="0">
                <a:solidFill>
                  <a:schemeClr val="tx1">
                    <a:lumMod val="50000"/>
                    <a:lumOff val="50000"/>
                  </a:schemeClr>
                </a:solidFill>
                <a:latin typeface="Arial" panose="020B0604020202020204" pitchFamily="34" charset="0"/>
                <a:cs typeface="Arial" panose="020B0604020202020204" pitchFamily="34" charset="0"/>
              </a:rPr>
              <a:t>Agenda</a:t>
            </a:r>
            <a:endParaRPr lang="de-DE" sz="2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0" y="1700808"/>
            <a:ext cx="9144000" cy="4205064"/>
          </a:xfrm>
          <a:solidFill>
            <a:srgbClr val="EFEFB9"/>
          </a:solidFill>
        </p:spPr>
        <p:txBody>
          <a:bodyPr>
            <a:normAutofit fontScale="85000" lnSpcReduction="10000"/>
          </a:bodyPr>
          <a:lstStyle/>
          <a:p>
            <a:pPr marL="0" indent="0">
              <a:buNone/>
            </a:pPr>
            <a:endParaRPr lang="de-DE" sz="2400" b="1" dirty="0" smtClean="0">
              <a:solidFill>
                <a:srgbClr val="FF0000"/>
              </a:solidFill>
              <a:latin typeface="Arial-BoldMT"/>
              <a:ea typeface="+mj-ea"/>
              <a:cs typeface="+mj-cs"/>
            </a:endParaRPr>
          </a:p>
          <a:p>
            <a:pPr marL="0" indent="0">
              <a:buNone/>
            </a:pPr>
            <a:endParaRPr lang="de-DE" sz="1600" b="1" dirty="0" smtClean="0">
              <a:solidFill>
                <a:srgbClr val="E2001A"/>
              </a:solidFill>
              <a:latin typeface="Arial-BoldMT"/>
              <a:ea typeface="+mj-ea"/>
              <a:cs typeface="+mj-cs"/>
            </a:endParaRPr>
          </a:p>
          <a:p>
            <a:pPr marL="514350" indent="-514350">
              <a:spcBef>
                <a:spcPct val="0"/>
              </a:spcBef>
              <a:spcAft>
                <a:spcPts val="1800"/>
              </a:spcAft>
              <a:buFont typeface="Arial-BoldMT" charset="0"/>
              <a:buAutoNum type="romanUcPeriod"/>
            </a:pPr>
            <a:r>
              <a:rPr lang="de-DE" altLang="de-DE" sz="2400" dirty="0" smtClean="0">
                <a:latin typeface="Arial-BoldMT" charset="0"/>
              </a:rPr>
              <a:t>Allgemeine </a:t>
            </a:r>
            <a:r>
              <a:rPr lang="de-DE" altLang="de-DE" sz="2400" dirty="0">
                <a:latin typeface="Arial-BoldMT" charset="0"/>
              </a:rPr>
              <a:t>Informationen zur </a:t>
            </a:r>
            <a:r>
              <a:rPr lang="de-DE" altLang="de-DE" sz="2400" dirty="0" smtClean="0">
                <a:latin typeface="Arial-BoldMT" charset="0"/>
              </a:rPr>
              <a:t>Kernlehrplanentwicklung und </a:t>
            </a:r>
            <a:r>
              <a:rPr lang="de-DE" altLang="de-DE" sz="2400" dirty="0">
                <a:latin typeface="Arial-BoldMT" charset="0"/>
              </a:rPr>
              <a:t>zum Fach </a:t>
            </a:r>
            <a:r>
              <a:rPr lang="de-DE" altLang="de-DE" sz="2400" dirty="0" smtClean="0">
                <a:latin typeface="Arial-BoldMT" charset="0"/>
              </a:rPr>
              <a:t>IRU</a:t>
            </a:r>
          </a:p>
          <a:p>
            <a:pPr marL="514350" indent="-514350">
              <a:spcBef>
                <a:spcPct val="0"/>
              </a:spcBef>
              <a:spcAft>
                <a:spcPts val="1800"/>
              </a:spcAft>
              <a:buFont typeface="Arial-BoldMT" charset="0"/>
              <a:buAutoNum type="romanUcPeriod"/>
            </a:pPr>
            <a:r>
              <a:rPr lang="de-DE" altLang="de-DE" sz="2400" dirty="0" smtClean="0">
                <a:latin typeface="Arial-BoldMT" charset="0"/>
              </a:rPr>
              <a:t>Von </a:t>
            </a:r>
            <a:r>
              <a:rPr lang="de-DE" altLang="de-DE" sz="2400" dirty="0">
                <a:latin typeface="Arial-BoldMT" charset="0"/>
              </a:rPr>
              <a:t>der Stofforientierung zur </a:t>
            </a:r>
            <a:r>
              <a:rPr lang="de-DE" altLang="de-DE" sz="2400" dirty="0" smtClean="0">
                <a:latin typeface="Arial-BoldMT" charset="0"/>
              </a:rPr>
              <a:t>Kompetenzorientierung</a:t>
            </a:r>
          </a:p>
          <a:p>
            <a:pPr marL="514350" indent="-514350">
              <a:spcBef>
                <a:spcPct val="0"/>
              </a:spcBef>
              <a:spcAft>
                <a:spcPts val="1800"/>
              </a:spcAft>
              <a:buFont typeface="Arial-BoldMT" charset="0"/>
              <a:buAutoNum type="romanUcPeriod"/>
            </a:pPr>
            <a:r>
              <a:rPr lang="de-DE" altLang="de-DE" sz="2400" dirty="0" smtClean="0">
                <a:latin typeface="Arial-BoldMT" charset="0"/>
              </a:rPr>
              <a:t>Kernlehrplan </a:t>
            </a:r>
            <a:r>
              <a:rPr lang="de-DE" altLang="de-DE" sz="2400" dirty="0">
                <a:latin typeface="Arial-BoldMT" charset="0"/>
              </a:rPr>
              <a:t>Islamischer </a:t>
            </a:r>
            <a:r>
              <a:rPr lang="de-DE" altLang="de-DE" sz="2400" dirty="0" smtClean="0">
                <a:latin typeface="Arial-BoldMT" charset="0"/>
              </a:rPr>
              <a:t>Religionsunterricht - Sekundarstufe I: </a:t>
            </a:r>
            <a:r>
              <a:rPr lang="de-DE" altLang="de-DE" sz="2400" dirty="0">
                <a:latin typeface="Arial-BoldMT" charset="0"/>
              </a:rPr>
              <a:t>Konstrukt, </a:t>
            </a:r>
            <a:r>
              <a:rPr lang="de-DE" altLang="de-DE" sz="2400" dirty="0" smtClean="0">
                <a:latin typeface="Arial-BoldMT" charset="0"/>
              </a:rPr>
              <a:t>Struktur </a:t>
            </a:r>
            <a:r>
              <a:rPr lang="de-DE" altLang="de-DE" sz="2400" dirty="0">
                <a:latin typeface="Arial-BoldMT" charset="0"/>
              </a:rPr>
              <a:t>und zentrale </a:t>
            </a:r>
            <a:r>
              <a:rPr lang="de-DE" altLang="de-DE" sz="2400" dirty="0" smtClean="0">
                <a:latin typeface="Arial-BoldMT" charset="0"/>
              </a:rPr>
              <a:t>Elemente</a:t>
            </a:r>
          </a:p>
          <a:p>
            <a:pPr marL="514350" indent="-514350">
              <a:spcBef>
                <a:spcPct val="0"/>
              </a:spcBef>
              <a:buFont typeface="Arial-BoldMT" charset="0"/>
              <a:buAutoNum type="romanUcPeriod"/>
            </a:pPr>
            <a:r>
              <a:rPr lang="de-DE" altLang="de-DE" sz="2400" dirty="0" smtClean="0">
                <a:latin typeface="Arial-BoldMT" charset="0"/>
              </a:rPr>
              <a:t>Aufgaben der Lehrkräfte/ Unterstützungsangebot „Lehrplannavigator“</a:t>
            </a:r>
          </a:p>
          <a:p>
            <a:pPr marL="0" indent="0">
              <a:spcBef>
                <a:spcPct val="0"/>
              </a:spcBef>
              <a:buNone/>
            </a:pPr>
            <a:endParaRPr lang="de-DE" altLang="de-DE" sz="2400" dirty="0">
              <a:latin typeface="Arial-BoldMT" charset="0"/>
            </a:endParaRPr>
          </a:p>
          <a:p>
            <a:pPr marL="0" indent="0">
              <a:spcBef>
                <a:spcPct val="0"/>
              </a:spcBef>
              <a:buNone/>
            </a:pPr>
            <a:endParaRPr lang="de-DE" altLang="de-DE" sz="2400" dirty="0">
              <a:latin typeface="Arial-BoldMT" charset="0"/>
            </a:endParaRPr>
          </a:p>
          <a:p>
            <a:pPr marL="0" indent="0">
              <a:spcBef>
                <a:spcPct val="0"/>
              </a:spcBef>
              <a:buNone/>
            </a:pPr>
            <a:r>
              <a:rPr lang="de-DE" altLang="de-DE" sz="2400" dirty="0" smtClean="0">
                <a:latin typeface="Arial-BoldMT" charset="0"/>
              </a:rPr>
              <a:t>   </a:t>
            </a:r>
            <a:endParaRPr lang="de-DE" altLang="de-DE" sz="2400" dirty="0">
              <a:latin typeface="Arial-BoldMT" charset="0"/>
            </a:endParaRPr>
          </a:p>
          <a:p>
            <a:pPr marL="514350" indent="-514350">
              <a:spcBef>
                <a:spcPct val="0"/>
              </a:spcBef>
              <a:buFont typeface="Arial-BoldMT" charset="0"/>
              <a:buAutoNum type="romanUcPeriod"/>
            </a:pPr>
            <a:endParaRPr lang="de-DE" altLang="de-DE" sz="2400" dirty="0">
              <a:latin typeface="Arial-BoldMT" charset="0"/>
            </a:endParaRPr>
          </a:p>
          <a:p>
            <a:pPr marL="0" indent="0">
              <a:spcBef>
                <a:spcPct val="0"/>
              </a:spcBef>
              <a:buNone/>
            </a:pPr>
            <a:r>
              <a:rPr lang="de-DE" altLang="de-DE" sz="2400" dirty="0" smtClean="0">
                <a:latin typeface="Arial-BoldMT" charset="0"/>
              </a:rPr>
              <a:t>  </a:t>
            </a:r>
            <a:endParaRPr lang="de-DE" altLang="de-DE" sz="2400" dirty="0">
              <a:latin typeface="Arial-BoldMT" charset="0"/>
            </a:endParaRPr>
          </a:p>
          <a:p>
            <a:pPr marL="514350" indent="-514350">
              <a:spcBef>
                <a:spcPct val="0"/>
              </a:spcBef>
              <a:buFont typeface="Arial-BoldMT" charset="0"/>
              <a:buAutoNum type="romanUcPeriod"/>
            </a:pPr>
            <a:endParaRPr lang="de-DE" altLang="de-DE" sz="2400" dirty="0">
              <a:latin typeface="Arial-BoldMT" charset="0"/>
            </a:endParaRPr>
          </a:p>
          <a:p>
            <a:pPr marL="514350" indent="-514350">
              <a:spcBef>
                <a:spcPct val="0"/>
              </a:spcBef>
              <a:buFont typeface="Arial-BoldMT" charset="0"/>
              <a:buAutoNum type="romanUcPeriod"/>
            </a:pPr>
            <a:endParaRPr lang="de-DE" sz="1600" b="1" dirty="0" smtClean="0">
              <a:solidFill>
                <a:srgbClr val="E2001A"/>
              </a:solidFill>
              <a:latin typeface="Arial-BoldMT"/>
              <a:ea typeface="+mj-ea"/>
              <a:cs typeface="+mj-cs"/>
            </a:endParaRPr>
          </a:p>
        </p:txBody>
      </p:sp>
      <p:sp>
        <p:nvSpPr>
          <p:cNvPr id="6" name="Rectangle 7"/>
          <p:cNvSpPr>
            <a:spLocks noGrp="1" noChangeArrowheads="1"/>
          </p:cNvSpPr>
          <p:nvPr>
            <p:ph type="ftr" sz="quarter" idx="11"/>
          </p:nvPr>
        </p:nvSpPr>
        <p:spPr bwMode="auto">
          <a:xfrm>
            <a:off x="467544" y="6356350"/>
            <a:ext cx="8424936"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a:xfrm>
            <a:off x="6588224" y="6381328"/>
            <a:ext cx="2133600" cy="365125"/>
          </a:xfrm>
        </p:spPr>
        <p:txBody>
          <a:bodyPr/>
          <a:lstStyle/>
          <a:p>
            <a:r>
              <a:rPr lang="de-DE" dirty="0" smtClean="0"/>
              <a:t> </a:t>
            </a:r>
            <a:fld id="{2500DCB6-1DC8-4927-B0E4-2113AC664239}" type="slidenum">
              <a:rPr lang="de-DE" smtClean="0"/>
              <a:pPr/>
              <a:t>2</a:t>
            </a:fld>
            <a:endParaRPr lang="de-DE" dirty="0"/>
          </a:p>
        </p:txBody>
      </p:sp>
    </p:spTree>
    <p:extLst>
      <p:ext uri="{BB962C8B-B14F-4D97-AF65-F5344CB8AC3E}">
        <p14:creationId xmlns:p14="http://schemas.microsoft.com/office/powerpoint/2010/main" val="3736239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7" name="Inhaltsplatzhalter 6"/>
          <p:cNvSpPr>
            <a:spLocks noGrp="1"/>
          </p:cNvSpPr>
          <p:nvPr>
            <p:ph idx="1"/>
          </p:nvPr>
        </p:nvSpPr>
        <p:spPr>
          <a:xfrm>
            <a:off x="23301" y="1700808"/>
            <a:ext cx="9144000" cy="4205064"/>
          </a:xfrm>
          <a:solidFill>
            <a:srgbClr val="EFEFB9"/>
          </a:solidFill>
        </p:spPr>
        <p:txBody>
          <a:bodyPr>
            <a:normAutofit/>
          </a:bodyPr>
          <a:lstStyle/>
          <a:p>
            <a:pPr marL="0" indent="0" algn="ctr">
              <a:spcBef>
                <a:spcPct val="0"/>
              </a:spcBef>
              <a:buNone/>
            </a:pPr>
            <a:endParaRPr lang="de-DE" altLang="de-DE" sz="2400" b="1" dirty="0" smtClean="0">
              <a:solidFill>
                <a:srgbClr val="FF0000"/>
              </a:solidFill>
              <a:latin typeface="Arial-BoldMT" charset="0"/>
            </a:endParaRPr>
          </a:p>
          <a:p>
            <a:pPr marL="0" indent="0" algn="ctr">
              <a:spcBef>
                <a:spcPct val="0"/>
              </a:spcBef>
              <a:buNone/>
            </a:pPr>
            <a:endParaRPr lang="de-DE" altLang="de-DE" sz="2400" b="1" dirty="0">
              <a:solidFill>
                <a:srgbClr val="FF0000"/>
              </a:solidFill>
              <a:latin typeface="Arial-BoldMT" charset="0"/>
            </a:endParaRPr>
          </a:p>
          <a:p>
            <a:pPr marL="0" indent="0" algn="ctr">
              <a:spcBef>
                <a:spcPct val="0"/>
              </a:spcBef>
              <a:buNone/>
            </a:pPr>
            <a:endParaRPr lang="de-DE" altLang="de-DE" sz="2400" b="1" dirty="0" smtClean="0">
              <a:solidFill>
                <a:srgbClr val="FF0000"/>
              </a:solidFill>
              <a:latin typeface="Arial-BoldMT" charset="0"/>
            </a:endParaRPr>
          </a:p>
          <a:p>
            <a:pPr marL="0" indent="0" algn="ctr">
              <a:spcBef>
                <a:spcPct val="0"/>
              </a:spcBef>
              <a:buNone/>
            </a:pPr>
            <a:endParaRPr lang="de-DE" altLang="de-DE" sz="2400" b="1" dirty="0">
              <a:solidFill>
                <a:srgbClr val="FF0000"/>
              </a:solidFill>
              <a:latin typeface="Arial-BoldMT" charset="0"/>
            </a:endParaRPr>
          </a:p>
          <a:p>
            <a:pPr marL="0" indent="0" algn="ctr">
              <a:spcBef>
                <a:spcPct val="0"/>
              </a:spcBef>
              <a:buNone/>
            </a:pPr>
            <a:r>
              <a:rPr lang="de-DE" altLang="de-DE" sz="2400" b="1" dirty="0" smtClean="0">
                <a:solidFill>
                  <a:srgbClr val="FF0000"/>
                </a:solidFill>
                <a:latin typeface="Arial-BoldMT" charset="0"/>
              </a:rPr>
              <a:t>III. Kernlehrplan Islamischer Religionsunterricht – </a:t>
            </a:r>
          </a:p>
          <a:p>
            <a:pPr marL="0" indent="0" algn="ctr">
              <a:spcBef>
                <a:spcPct val="0"/>
              </a:spcBef>
              <a:buNone/>
            </a:pPr>
            <a:r>
              <a:rPr lang="de-DE" altLang="de-DE" sz="2400" b="1" dirty="0" smtClean="0">
                <a:solidFill>
                  <a:srgbClr val="FF0000"/>
                </a:solidFill>
                <a:latin typeface="Arial-BoldMT" charset="0"/>
              </a:rPr>
              <a:t>Sekundarstufe I: Konstrukt</a:t>
            </a:r>
            <a:r>
              <a:rPr lang="de-DE" altLang="de-DE" sz="2400" b="1" dirty="0">
                <a:solidFill>
                  <a:srgbClr val="FF0000"/>
                </a:solidFill>
                <a:latin typeface="Arial-BoldMT" charset="0"/>
              </a:rPr>
              <a:t>, Struktur und zentrale Elemente</a:t>
            </a:r>
          </a:p>
        </p:txBody>
      </p:sp>
      <p:sp>
        <p:nvSpPr>
          <p:cNvPr id="6" name="Rectangle 7"/>
          <p:cNvSpPr>
            <a:spLocks noGrp="1" noChangeArrowheads="1"/>
          </p:cNvSpPr>
          <p:nvPr>
            <p:ph type="ftr" sz="quarter" idx="11"/>
          </p:nvPr>
        </p:nvSpPr>
        <p:spPr bwMode="auto">
          <a:xfrm>
            <a:off x="107504" y="6356350"/>
            <a:ext cx="892899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20</a:t>
            </a:fld>
            <a:endParaRPr lang="de-DE"/>
          </a:p>
        </p:txBody>
      </p:sp>
    </p:spTree>
    <p:extLst>
      <p:ext uri="{BB962C8B-B14F-4D97-AF65-F5344CB8AC3E}">
        <p14:creationId xmlns:p14="http://schemas.microsoft.com/office/powerpoint/2010/main" val="1057971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2800" b="1" dirty="0" smtClean="0">
                <a:solidFill>
                  <a:schemeClr val="tx1">
                    <a:lumMod val="50000"/>
                    <a:lumOff val="50000"/>
                  </a:schemeClr>
                </a:solidFill>
              </a:rPr>
              <a:t>Die Struktur des </a:t>
            </a:r>
            <a:r>
              <a:rPr lang="de-DE" sz="2800" b="1" dirty="0">
                <a:solidFill>
                  <a:schemeClr val="tx1">
                    <a:lumMod val="50000"/>
                    <a:lumOff val="50000"/>
                  </a:schemeClr>
                </a:solidFill>
              </a:rPr>
              <a:t>K</a:t>
            </a:r>
            <a:r>
              <a:rPr lang="de-DE" sz="2800" b="1" dirty="0" smtClean="0">
                <a:solidFill>
                  <a:schemeClr val="tx1">
                    <a:lumMod val="50000"/>
                    <a:lumOff val="50000"/>
                  </a:schemeClr>
                </a:solidFill>
              </a:rPr>
              <a:t>ernlehrplans </a:t>
            </a:r>
            <a:r>
              <a:rPr lang="de-DE" sz="2800" b="1" dirty="0" err="1" smtClean="0">
                <a:solidFill>
                  <a:schemeClr val="tx1">
                    <a:lumMod val="50000"/>
                    <a:lumOff val="50000"/>
                  </a:schemeClr>
                </a:solidFill>
              </a:rPr>
              <a:t>Sek.I</a:t>
            </a:r>
            <a:endParaRPr lang="de-DE" sz="2800" b="1" dirty="0">
              <a:solidFill>
                <a:schemeClr val="tx1">
                  <a:lumMod val="50000"/>
                  <a:lumOff val="50000"/>
                </a:schemeClr>
              </a:solidFill>
            </a:endParaRPr>
          </a:p>
        </p:txBody>
      </p:sp>
      <p:graphicFrame>
        <p:nvGraphicFramePr>
          <p:cNvPr id="783410" name="Group 50"/>
          <p:cNvGraphicFramePr>
            <a:graphicFrameLocks noGrp="1"/>
          </p:cNvGraphicFramePr>
          <p:nvPr>
            <p:ph idx="1"/>
            <p:extLst>
              <p:ext uri="{D42A27DB-BD31-4B8C-83A1-F6EECF244321}">
                <p14:modId xmlns:p14="http://schemas.microsoft.com/office/powerpoint/2010/main" val="1202304138"/>
              </p:ext>
            </p:extLst>
          </p:nvPr>
        </p:nvGraphicFramePr>
        <p:xfrm>
          <a:off x="457200" y="1700213"/>
          <a:ext cx="8230151" cy="3884265"/>
        </p:xfrm>
        <a:graphic>
          <a:graphicData uri="http://schemas.openxmlformats.org/drawingml/2006/table">
            <a:tbl>
              <a:tblPr/>
              <a:tblGrid>
                <a:gridCol w="964484"/>
                <a:gridCol w="7265667"/>
              </a:tblGrid>
              <a:tr h="4786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rPr>
                        <a:t>Kapitel</a:t>
                      </a:r>
                    </a:p>
                  </a:txBody>
                  <a:tcPr marL="102268" marR="10226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rPr>
                        <a:t>Gliederungspunkt</a:t>
                      </a:r>
                    </a:p>
                  </a:txBody>
                  <a:tcPr marL="102268" marR="10226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91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pitchFamily="34" charset="0"/>
                      </a:endParaRPr>
                    </a:p>
                  </a:txBody>
                  <a:tcPr marL="102268" marR="10226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B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pitchFamily="34" charset="0"/>
                        </a:rPr>
                        <a:t>Vorbemerkungen</a:t>
                      </a:r>
                    </a:p>
                  </a:txBody>
                  <a:tcPr marL="102268" marR="10226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B9"/>
                    </a:solidFill>
                  </a:tcPr>
                </a:tc>
              </a:tr>
              <a:tr h="3657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rPr>
                        <a:t>1</a:t>
                      </a:r>
                    </a:p>
                  </a:txBody>
                  <a:tcPr marL="102268" marR="10226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Arial" pitchFamily="34" charset="0"/>
                          <a:ea typeface="ヒラギノ角ゴ Pro W3" pitchFamily="-112" charset="-128"/>
                        </a:rPr>
                        <a:t>Aufgaben und Ziele des Faches</a:t>
                      </a:r>
                      <a:r>
                        <a:rPr kumimoji="0" lang="de-DE" sz="1400" b="1" i="0" u="none" strike="noStrike" cap="none" normalizeH="0" baseline="0" dirty="0" smtClean="0">
                          <a:ln>
                            <a:noFill/>
                          </a:ln>
                          <a:solidFill>
                            <a:srgbClr val="000000"/>
                          </a:solidFill>
                          <a:effectLst/>
                          <a:latin typeface="Arial" pitchFamily="34" charset="0"/>
                        </a:rPr>
                        <a:t> </a:t>
                      </a:r>
                    </a:p>
                  </a:txBody>
                  <a:tcPr marL="102268" marR="10226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3948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rPr>
                        <a:t>2</a:t>
                      </a:r>
                    </a:p>
                  </a:txBody>
                  <a:tcPr marL="102268" marR="10226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B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Arial" pitchFamily="34" charset="0"/>
                          <a:ea typeface="ヒラギノ角ゴ Pro W3" pitchFamily="-112" charset="-128"/>
                        </a:rPr>
                        <a:t>Kompetenzbereiche, Inhaltsfelder und Kompetenzerwartungen</a:t>
                      </a:r>
                      <a:r>
                        <a:rPr kumimoji="0" lang="de-DE" sz="1400" b="1" i="0" u="none" strike="noStrike" cap="none" normalizeH="0" baseline="0" dirty="0" smtClean="0">
                          <a:ln>
                            <a:noFill/>
                          </a:ln>
                          <a:solidFill>
                            <a:srgbClr val="000000"/>
                          </a:solidFill>
                          <a:effectLst/>
                          <a:latin typeface="Arial" pitchFamily="34" charset="0"/>
                        </a:rPr>
                        <a:t> </a:t>
                      </a:r>
                    </a:p>
                  </a:txBody>
                  <a:tcPr marL="102268" marR="10226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B9"/>
                    </a:solidFill>
                  </a:tcPr>
                </a:tc>
              </a:tr>
              <a:tr h="3930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2.1</a:t>
                      </a:r>
                    </a:p>
                  </a:txBody>
                  <a:tcPr marL="102268" marR="10226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Arial" pitchFamily="34" charset="0"/>
                          <a:ea typeface="ヒラギノ角ゴ Pro W3" pitchFamily="-112" charset="-128"/>
                        </a:rPr>
                        <a:t>Kompetenzbereiche und Inhaltsfelder des Faches</a:t>
                      </a:r>
                      <a:r>
                        <a:rPr kumimoji="0" lang="de-DE" sz="1400" b="0" i="0" u="none" strike="noStrike" cap="none" normalizeH="0" baseline="0" dirty="0" smtClean="0">
                          <a:ln>
                            <a:noFill/>
                          </a:ln>
                          <a:solidFill>
                            <a:srgbClr val="000000"/>
                          </a:solidFill>
                          <a:effectLst/>
                          <a:latin typeface="Arial" pitchFamily="34" charset="0"/>
                        </a:rPr>
                        <a:t> </a:t>
                      </a:r>
                    </a:p>
                  </a:txBody>
                  <a:tcPr marL="102268" marR="10226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565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2.2</a:t>
                      </a:r>
                    </a:p>
                  </a:txBody>
                  <a:tcPr marL="102268" marR="10226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B9"/>
                    </a:solid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Arial" pitchFamily="34" charset="0"/>
                          <a:ea typeface="ヒラギノ角ゴ Pro W3" pitchFamily="-112" charset="-128"/>
                        </a:rPr>
                        <a:t>Kompetenzerwartungen und inhaltliche Schwerpunkte in den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Arial" pitchFamily="34" charset="0"/>
                          <a:ea typeface="ヒラギノ角ゴ Pro W3" pitchFamily="-112" charset="-128"/>
                        </a:rPr>
                        <a:t>Jahrgangsstufen 5/6</a:t>
                      </a:r>
                      <a:endParaRPr kumimoji="0" lang="de-DE" sz="1400" b="0" i="0" u="none" strike="noStrike" cap="none" normalizeH="0" baseline="0" dirty="0" smtClean="0">
                        <a:ln>
                          <a:noFill/>
                        </a:ln>
                        <a:solidFill>
                          <a:srgbClr val="000000"/>
                        </a:solidFill>
                        <a:effectLst/>
                        <a:latin typeface="Arial" pitchFamily="34" charset="0"/>
                      </a:endParaRPr>
                    </a:p>
                  </a:txBody>
                  <a:tcPr marL="102268" marR="10226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B9"/>
                    </a:solidFill>
                  </a:tcPr>
                </a:tc>
              </a:tr>
              <a:tr h="565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2.3</a:t>
                      </a:r>
                    </a:p>
                  </a:txBody>
                  <a:tcPr marL="102268" marR="10226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Arial" pitchFamily="34" charset="0"/>
                          <a:ea typeface="ヒラギノ角ゴ Pro W3" pitchFamily="-112" charset="-128"/>
                        </a:rPr>
                        <a:t>Kompetenzerwartungen und inhaltliche Schwerpunkte bis zum Ende der Sekundarstufe I</a:t>
                      </a:r>
                    </a:p>
                  </a:txBody>
                  <a:tcPr marL="102268" marR="10226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3948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rPr>
                        <a:t>3</a:t>
                      </a:r>
                    </a:p>
                  </a:txBody>
                  <a:tcPr marL="102268" marR="10226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B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Arial" pitchFamily="34" charset="0"/>
                          <a:ea typeface="ヒラギノ角ゴ Pro W3" pitchFamily="-112" charset="-128"/>
                        </a:rPr>
                        <a:t>Lernerfolgsüberprüfung und Leistungsbewertung</a:t>
                      </a:r>
                      <a:r>
                        <a:rPr kumimoji="0" lang="de-DE" sz="1400" b="1" i="0" u="none" strike="noStrike" cap="none" normalizeH="0" baseline="0" dirty="0" smtClean="0">
                          <a:ln>
                            <a:noFill/>
                          </a:ln>
                          <a:solidFill>
                            <a:srgbClr val="000000"/>
                          </a:solidFill>
                          <a:effectLst/>
                          <a:latin typeface="Arial" pitchFamily="34" charset="0"/>
                        </a:rPr>
                        <a:t> </a:t>
                      </a:r>
                    </a:p>
                  </a:txBody>
                  <a:tcPr marL="102268" marR="10226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B9"/>
                    </a:solidFill>
                  </a:tcPr>
                </a:tc>
              </a:tr>
              <a:tr h="3352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pitchFamily="34" charset="0"/>
                      </a:endParaRPr>
                    </a:p>
                  </a:txBody>
                  <a:tcPr marL="102268" marR="102268"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pitchFamily="34" charset="0"/>
                        </a:rPr>
                        <a:t>Anhang</a:t>
                      </a:r>
                    </a:p>
                  </a:txBody>
                  <a:tcPr marL="102268" marR="102268"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2" name="Fußzeilenplatzhalter 1"/>
          <p:cNvSpPr>
            <a:spLocks noGrp="1"/>
          </p:cNvSpPr>
          <p:nvPr>
            <p:ph type="ftr" sz="quarter" idx="11"/>
          </p:nvPr>
        </p:nvSpPr>
        <p:spPr>
          <a:xfrm>
            <a:off x="107504" y="6237313"/>
            <a:ext cx="8928992" cy="288032"/>
          </a:xfrm>
        </p:spPr>
        <p:txBody>
          <a:bodyPr/>
          <a:lstStyle/>
          <a:p>
            <a:r>
              <a:rPr lang="de-DE" sz="800" dirty="0" smtClean="0">
                <a:cs typeface="Arial" panose="020B0604020202020204" pitchFamily="34" charset="0"/>
              </a:rPr>
              <a:t>KLP -</a:t>
            </a:r>
            <a:r>
              <a:rPr lang="de-DE" sz="800" dirty="0" err="1" smtClean="0">
                <a:cs typeface="Arial" panose="020B0604020202020204" pitchFamily="34" charset="0"/>
              </a:rPr>
              <a:t>Sek.I</a:t>
            </a:r>
            <a:r>
              <a:rPr lang="de-DE" sz="800" dirty="0" smtClean="0">
                <a:cs typeface="Arial" panose="020B0604020202020204" pitchFamily="34" charset="0"/>
              </a:rPr>
              <a:t>-Islamischer Religionsunterricht                                                                                                       02.03.2015                                                                                                   Cordula Hartwig, QUA-LiS, AB 4</a:t>
            </a:r>
            <a:endParaRPr lang="de-DE" sz="800" dirty="0"/>
          </a:p>
        </p:txBody>
      </p:sp>
      <p:sp>
        <p:nvSpPr>
          <p:cNvPr id="36866" name="Foliennummernplatzhalter 4"/>
          <p:cNvSpPr>
            <a:spLocks noGrp="1"/>
          </p:cNvSpPr>
          <p:nvPr>
            <p:ph type="sldNum" sz="quarter" idx="12"/>
          </p:nvPr>
        </p:nvSpPr>
        <p:spPr/>
        <p:txBody>
          <a:bodyPr lIns="91440" tIns="45720" rIns="91440" bIns="4572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1D80B9C5-0CF2-466A-A2FC-F023964B9049}" type="slidenum">
              <a:rPr lang="de-DE" altLang="de-DE" smtClean="0">
                <a:solidFill>
                  <a:schemeClr val="tx1">
                    <a:lumMod val="50000"/>
                    <a:lumOff val="50000"/>
                  </a:schemeClr>
                </a:solidFill>
              </a:rPr>
              <a:pPr eaLnBrk="1" hangingPunct="1">
                <a:defRPr/>
              </a:pPr>
              <a:t>21</a:t>
            </a:fld>
            <a:endParaRPr lang="de-DE" altLang="de-DE" dirty="0" smtClean="0">
              <a:solidFill>
                <a:schemeClr val="tx1">
                  <a:lumMod val="50000"/>
                  <a:lumOff val="50000"/>
                </a:schemeClr>
              </a:solidFill>
            </a:endParaRPr>
          </a:p>
        </p:txBody>
      </p:sp>
    </p:spTree>
    <p:extLst>
      <p:ext uri="{BB962C8B-B14F-4D97-AF65-F5344CB8AC3E}">
        <p14:creationId xmlns:p14="http://schemas.microsoft.com/office/powerpoint/2010/main" val="23888099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3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4"/>
          <p:cNvSpPr txBox="1">
            <a:spLocks noChangeArrowheads="1"/>
          </p:cNvSpPr>
          <p:nvPr/>
        </p:nvSpPr>
        <p:spPr bwMode="auto">
          <a:xfrm>
            <a:off x="179388" y="228600"/>
            <a:ext cx="4948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DE" altLang="de-DE" sz="2400" b="1" dirty="0" smtClean="0">
                <a:solidFill>
                  <a:srgbClr val="0070C0"/>
                </a:solidFill>
              </a:rPr>
              <a:t>                              </a:t>
            </a:r>
            <a:endParaRPr lang="de-DE" altLang="de-DE" sz="2400" b="1" dirty="0">
              <a:solidFill>
                <a:srgbClr val="0070C0"/>
              </a:solidFill>
            </a:endParaRPr>
          </a:p>
        </p:txBody>
      </p:sp>
      <p:sp>
        <p:nvSpPr>
          <p:cNvPr id="37891" name="Text Box 42"/>
          <p:cNvSpPr txBox="1">
            <a:spLocks noChangeArrowheads="1"/>
          </p:cNvSpPr>
          <p:nvPr/>
        </p:nvSpPr>
        <p:spPr bwMode="auto">
          <a:xfrm>
            <a:off x="457200" y="25146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DE" altLang="de-DE" sz="2400" dirty="0"/>
              <a:t>Kompetenzbereiche</a:t>
            </a:r>
          </a:p>
        </p:txBody>
      </p:sp>
      <p:sp>
        <p:nvSpPr>
          <p:cNvPr id="37892" name="Text Box 43"/>
          <p:cNvSpPr txBox="1">
            <a:spLocks noChangeArrowheads="1"/>
          </p:cNvSpPr>
          <p:nvPr/>
        </p:nvSpPr>
        <p:spPr bwMode="auto">
          <a:xfrm>
            <a:off x="5772150" y="25146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DE" altLang="de-DE" sz="2400" dirty="0"/>
              <a:t>Inhaltsfelder</a:t>
            </a:r>
          </a:p>
        </p:txBody>
      </p:sp>
      <p:grpSp>
        <p:nvGrpSpPr>
          <p:cNvPr id="37893" name="Group 44"/>
          <p:cNvGrpSpPr>
            <a:grpSpLocks/>
          </p:cNvGrpSpPr>
          <p:nvPr/>
        </p:nvGrpSpPr>
        <p:grpSpPr bwMode="auto">
          <a:xfrm>
            <a:off x="254794" y="1113312"/>
            <a:ext cx="8458200" cy="5437188"/>
            <a:chOff x="144" y="576"/>
            <a:chExt cx="5328" cy="3567"/>
          </a:xfrm>
        </p:grpSpPr>
        <p:cxnSp>
          <p:nvCxnSpPr>
            <p:cNvPr id="37896" name="AutoShape 45"/>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37897" name="Text Box 46"/>
            <p:cNvSpPr txBox="1">
              <a:spLocks noChangeArrowheads="1"/>
            </p:cNvSpPr>
            <p:nvPr/>
          </p:nvSpPr>
          <p:spPr bwMode="auto">
            <a:xfrm>
              <a:off x="1736" y="3840"/>
              <a:ext cx="2429" cy="3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DE" altLang="de-DE" sz="2400" dirty="0"/>
                <a:t>Kompetenzerwartungen</a:t>
              </a:r>
            </a:p>
          </p:txBody>
        </p:sp>
        <p:cxnSp>
          <p:nvCxnSpPr>
            <p:cNvPr id="37898" name="AutoShape 47"/>
            <p:cNvCxnSpPr>
              <a:cxnSpLocks noChangeShapeType="1"/>
            </p:cNvCxnSpPr>
            <p:nvPr/>
          </p:nvCxnSpPr>
          <p:spPr bwMode="auto">
            <a:xfrm>
              <a:off x="2792" y="1152"/>
              <a:ext cx="1523" cy="28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7899" name="AutoShape 48"/>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7900" name="Text Box 49"/>
            <p:cNvSpPr txBox="1">
              <a:spLocks noChangeArrowheads="1"/>
            </p:cNvSpPr>
            <p:nvPr/>
          </p:nvSpPr>
          <p:spPr bwMode="auto">
            <a:xfrm>
              <a:off x="1622" y="576"/>
              <a:ext cx="2429" cy="2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endParaRPr lang="de-DE" altLang="de-DE" sz="2400"/>
            </a:p>
          </p:txBody>
        </p:sp>
        <p:cxnSp>
          <p:nvCxnSpPr>
            <p:cNvPr id="37901" name="AutoShape 50"/>
            <p:cNvCxnSpPr>
              <a:cxnSpLocks noChangeShapeType="1"/>
            </p:cNvCxnSpPr>
            <p:nvPr/>
          </p:nvCxnSpPr>
          <p:spPr bwMode="auto">
            <a:xfrm rot="10800000">
              <a:off x="1199" y="3263"/>
              <a:ext cx="1742"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7902" name="AutoShape 51"/>
            <p:cNvCxnSpPr>
              <a:cxnSpLocks noChangeShapeType="1"/>
            </p:cNvCxnSpPr>
            <p:nvPr/>
          </p:nvCxnSpPr>
          <p:spPr bwMode="auto">
            <a:xfrm rot="-5400000">
              <a:off x="3367" y="2787"/>
              <a:ext cx="570" cy="1523"/>
            </a:xfrm>
            <a:prstGeom prst="bentConnector3">
              <a:avLst>
                <a:gd name="adj1" fmla="val 50000"/>
              </a:avLst>
            </a:prstGeom>
            <a:noFill/>
            <a:ln w="9525">
              <a:solidFill>
                <a:schemeClr val="tx1"/>
              </a:solidFill>
              <a:miter lim="800000"/>
              <a:headEnd type="triangle" w="med" len="med"/>
              <a:tailEnd/>
            </a:ln>
            <a:extLst>
              <a:ext uri="{909E8E84-426E-40DD-AFC4-6F175D3DCCD1}">
                <a14:hiddenFill xmlns:a14="http://schemas.microsoft.com/office/drawing/2010/main">
                  <a:noFill/>
                </a14:hiddenFill>
              </a:ext>
            </a:extLst>
          </p:spPr>
        </p:cxnSp>
        <p:sp>
          <p:nvSpPr>
            <p:cNvPr id="37903" name="Rectangle 52"/>
            <p:cNvSpPr>
              <a:spLocks noChangeArrowheads="1"/>
            </p:cNvSpPr>
            <p:nvPr/>
          </p:nvSpPr>
          <p:spPr bwMode="auto">
            <a:xfrm>
              <a:off x="144" y="1440"/>
              <a:ext cx="2304" cy="1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800"/>
            </a:p>
          </p:txBody>
        </p:sp>
        <p:sp>
          <p:nvSpPr>
            <p:cNvPr id="37904" name="Rectangle 53"/>
            <p:cNvSpPr>
              <a:spLocks noChangeArrowheads="1"/>
            </p:cNvSpPr>
            <p:nvPr/>
          </p:nvSpPr>
          <p:spPr bwMode="auto">
            <a:xfrm>
              <a:off x="3216" y="1440"/>
              <a:ext cx="2256" cy="1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800"/>
            </a:p>
          </p:txBody>
        </p:sp>
      </p:grpSp>
      <p:sp>
        <p:nvSpPr>
          <p:cNvPr id="26630" name="Text Box 54"/>
          <p:cNvSpPr txBox="1">
            <a:spLocks noChangeArrowheads="1"/>
          </p:cNvSpPr>
          <p:nvPr/>
        </p:nvSpPr>
        <p:spPr bwMode="auto">
          <a:xfrm>
            <a:off x="1763688" y="1093397"/>
            <a:ext cx="5552607" cy="461963"/>
          </a:xfrm>
          <a:prstGeom prst="rect">
            <a:avLst/>
          </a:prstGeom>
          <a:solidFill>
            <a:srgbClr val="EFEFB9"/>
          </a:solidFill>
          <a:ln>
            <a:solidFill>
              <a:schemeClr val="tx1">
                <a:lumMod val="50000"/>
                <a:lumOff val="50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spcBef>
                <a:spcPct val="50000"/>
              </a:spcBef>
              <a:defRPr/>
            </a:pPr>
            <a:r>
              <a:rPr lang="de-DE" sz="2400" dirty="0">
                <a:solidFill>
                  <a:schemeClr val="tx1"/>
                </a:solidFill>
              </a:rPr>
              <a:t>übergreifende fachliche Kompetenz</a:t>
            </a:r>
          </a:p>
        </p:txBody>
      </p:sp>
      <p:sp>
        <p:nvSpPr>
          <p:cNvPr id="2" name="Fußzeilenplatzhalter 1"/>
          <p:cNvSpPr>
            <a:spLocks noGrp="1"/>
          </p:cNvSpPr>
          <p:nvPr>
            <p:ph type="ftr" sz="quarter" idx="11"/>
          </p:nvPr>
        </p:nvSpPr>
        <p:spPr>
          <a:xfrm>
            <a:off x="179074" y="6550500"/>
            <a:ext cx="9001000" cy="190868"/>
          </a:xfrm>
        </p:spPr>
        <p:txBody>
          <a:bodyPr/>
          <a:lstStyle/>
          <a:p>
            <a:pPr algn="l"/>
            <a:r>
              <a:rPr lang="de-DE" sz="800" dirty="0" smtClean="0"/>
              <a:t>KLP -</a:t>
            </a:r>
            <a:r>
              <a:rPr lang="de-DE" sz="800" dirty="0" err="1" smtClean="0"/>
              <a:t>Sek.I</a:t>
            </a:r>
            <a:r>
              <a:rPr lang="de-DE" sz="800" dirty="0" smtClean="0"/>
              <a:t>-Islamischer Religionsunterricht                                                                                                                  02.03.2015                                                                                                   Cordula Hartwig, QUA-LiS, AB 4</a:t>
            </a:r>
            <a:endParaRPr lang="de-DE" sz="800" dirty="0"/>
          </a:p>
        </p:txBody>
      </p:sp>
    </p:spTree>
    <p:extLst>
      <p:ext uri="{BB962C8B-B14F-4D97-AF65-F5344CB8AC3E}">
        <p14:creationId xmlns:p14="http://schemas.microsoft.com/office/powerpoint/2010/main" val="2536508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feld 1"/>
          <p:cNvSpPr txBox="1">
            <a:spLocks noChangeArrowheads="1"/>
          </p:cNvSpPr>
          <p:nvPr/>
        </p:nvSpPr>
        <p:spPr bwMode="auto">
          <a:xfrm>
            <a:off x="539749" y="1664614"/>
            <a:ext cx="27352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DE" altLang="de-DE" sz="2000" b="1" dirty="0" smtClean="0"/>
              <a:t>übergreifende </a:t>
            </a:r>
            <a:r>
              <a:rPr lang="de-DE" altLang="de-DE" sz="2000" b="1" dirty="0"/>
              <a:t>fachliche Kompetenz:</a:t>
            </a:r>
          </a:p>
        </p:txBody>
      </p:sp>
      <p:sp>
        <p:nvSpPr>
          <p:cNvPr id="2" name="Textfeld 1"/>
          <p:cNvSpPr txBox="1"/>
          <p:nvPr/>
        </p:nvSpPr>
        <p:spPr>
          <a:xfrm>
            <a:off x="684213" y="2708275"/>
            <a:ext cx="1727200" cy="1754326"/>
          </a:xfrm>
          <a:prstGeom prst="rect">
            <a:avLst/>
          </a:prstGeom>
          <a:solidFill>
            <a:srgbClr val="EFEFB9"/>
          </a:solidFill>
          <a:ln>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endParaRPr lang="de-DE" dirty="0"/>
          </a:p>
          <a:p>
            <a:pPr algn="ctr">
              <a:defRPr/>
            </a:pPr>
            <a:endParaRPr lang="de-DE" dirty="0" smtClean="0">
              <a:solidFill>
                <a:schemeClr val="tx1"/>
              </a:solidFill>
            </a:endParaRPr>
          </a:p>
          <a:p>
            <a:pPr algn="ctr">
              <a:defRPr/>
            </a:pPr>
            <a:r>
              <a:rPr lang="de-DE" dirty="0" smtClean="0">
                <a:solidFill>
                  <a:schemeClr val="tx1"/>
                </a:solidFill>
                <a:latin typeface="Arial" panose="020B0604020202020204" pitchFamily="34" charset="0"/>
                <a:cs typeface="Arial" panose="020B0604020202020204" pitchFamily="34" charset="0"/>
              </a:rPr>
              <a:t>religiöse </a:t>
            </a:r>
            <a:r>
              <a:rPr lang="de-DE" dirty="0">
                <a:solidFill>
                  <a:schemeClr val="tx1"/>
                </a:solidFill>
                <a:latin typeface="Arial" panose="020B0604020202020204" pitchFamily="34" charset="0"/>
                <a:cs typeface="Arial" panose="020B0604020202020204" pitchFamily="34" charset="0"/>
              </a:rPr>
              <a:t>Bildung</a:t>
            </a:r>
          </a:p>
          <a:p>
            <a:pPr algn="ctr">
              <a:defRPr/>
            </a:pPr>
            <a:endParaRPr lang="de-DE" dirty="0"/>
          </a:p>
          <a:p>
            <a:pPr algn="ctr">
              <a:defRPr/>
            </a:pPr>
            <a:endParaRPr lang="de-DE" dirty="0"/>
          </a:p>
        </p:txBody>
      </p:sp>
      <p:sp>
        <p:nvSpPr>
          <p:cNvPr id="3" name="Textfeld 2"/>
          <p:cNvSpPr txBox="1"/>
          <p:nvPr/>
        </p:nvSpPr>
        <p:spPr>
          <a:xfrm>
            <a:off x="3635896" y="1664614"/>
            <a:ext cx="5340424" cy="4247317"/>
          </a:xfrm>
          <a:prstGeom prst="rect">
            <a:avLst/>
          </a:prstGeom>
          <a:solidFill>
            <a:srgbClr val="EFEFB9"/>
          </a:solidFill>
          <a:ln>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1800"/>
              </a:spcAft>
              <a:defRPr/>
            </a:pPr>
            <a:r>
              <a:rPr lang="de-DE" b="1" dirty="0">
                <a:latin typeface="Arial" panose="020B0604020202020204" pitchFamily="34" charset="0"/>
                <a:cs typeface="Arial" panose="020B0604020202020204" pitchFamily="34" charset="0"/>
              </a:rPr>
              <a:t>Fähigkeit zu </a:t>
            </a:r>
            <a:r>
              <a:rPr lang="de-DE" b="1" dirty="0" smtClean="0">
                <a:latin typeface="Arial" panose="020B0604020202020204" pitchFamily="34" charset="0"/>
                <a:cs typeface="Arial" panose="020B0604020202020204" pitchFamily="34" charset="0"/>
              </a:rPr>
              <a:t>einem verantwortlichen Umgang …</a:t>
            </a:r>
            <a:endParaRPr lang="de-DE" dirty="0">
              <a:latin typeface="Arial" panose="020B0604020202020204" pitchFamily="34" charset="0"/>
              <a:cs typeface="Arial" panose="020B0604020202020204" pitchFamily="34" charset="0"/>
            </a:endParaRPr>
          </a:p>
          <a:p>
            <a:pPr marL="342900" indent="-342900">
              <a:spcAft>
                <a:spcPts val="1800"/>
              </a:spcAft>
              <a:buFontTx/>
              <a:buChar char="-"/>
              <a:defRPr/>
            </a:pPr>
            <a:r>
              <a:rPr lang="de-DE" dirty="0" smtClean="0">
                <a:latin typeface="Arial" panose="020B0604020202020204" pitchFamily="34" charset="0"/>
                <a:cs typeface="Arial" panose="020B0604020202020204" pitchFamily="34" charset="0"/>
              </a:rPr>
              <a:t>mit islamischem Glauben und seinen Grundlagen</a:t>
            </a:r>
            <a:endParaRPr lang="de-DE" dirty="0">
              <a:latin typeface="Arial" panose="020B0604020202020204" pitchFamily="34" charset="0"/>
              <a:cs typeface="Arial" panose="020B0604020202020204" pitchFamily="34" charset="0"/>
            </a:endParaRPr>
          </a:p>
          <a:p>
            <a:pPr marL="342900" indent="-342900">
              <a:spcAft>
                <a:spcPts val="1800"/>
              </a:spcAft>
              <a:buFontTx/>
              <a:buChar char="-"/>
              <a:defRPr/>
            </a:pPr>
            <a:r>
              <a:rPr lang="de-DE" dirty="0">
                <a:latin typeface="Arial" panose="020B0604020202020204" pitchFamily="34" charset="0"/>
                <a:cs typeface="Arial" panose="020B0604020202020204" pitchFamily="34" charset="0"/>
              </a:rPr>
              <a:t>mit anderen Religionen und Weltanschauungen</a:t>
            </a:r>
          </a:p>
          <a:p>
            <a:pPr marL="342900" indent="-342900">
              <a:spcAft>
                <a:spcPts val="1800"/>
              </a:spcAft>
              <a:buFontTx/>
              <a:buChar char="-"/>
              <a:defRPr/>
            </a:pPr>
            <a:r>
              <a:rPr lang="de-DE" dirty="0">
                <a:latin typeface="Arial" panose="020B0604020202020204" pitchFamily="34" charset="0"/>
                <a:cs typeface="Arial" panose="020B0604020202020204" pitchFamily="34" charset="0"/>
              </a:rPr>
              <a:t>mit der eigenen Religiosität in </a:t>
            </a:r>
            <a:r>
              <a:rPr lang="de-DE" dirty="0" smtClean="0">
                <a:latin typeface="Arial" panose="020B0604020202020204" pitchFamily="34" charset="0"/>
                <a:cs typeface="Arial" panose="020B0604020202020204" pitchFamily="34" charset="0"/>
              </a:rPr>
              <a:t>einer </a:t>
            </a:r>
            <a:r>
              <a:rPr lang="de-DE" dirty="0">
                <a:latin typeface="Arial" panose="020B0604020202020204" pitchFamily="34" charset="0"/>
                <a:cs typeface="Arial" panose="020B0604020202020204" pitchFamily="34" charset="0"/>
              </a:rPr>
              <a:t>pluralen Welt sowie </a:t>
            </a:r>
          </a:p>
          <a:p>
            <a:pPr>
              <a:spcAft>
                <a:spcPts val="1800"/>
              </a:spcAft>
              <a:defRPr/>
            </a:pPr>
            <a:r>
              <a:rPr lang="de-DE" b="1" dirty="0">
                <a:latin typeface="Arial" panose="020B0604020202020204" pitchFamily="34" charset="0"/>
                <a:cs typeface="Arial" panose="020B0604020202020204" pitchFamily="34" charset="0"/>
              </a:rPr>
              <a:t>Fähigkeit zu verantwortlichem </a:t>
            </a:r>
            <a:r>
              <a:rPr lang="de-DE" dirty="0">
                <a:latin typeface="Arial" panose="020B0604020202020204" pitchFamily="34" charset="0"/>
                <a:cs typeface="Arial" panose="020B0604020202020204" pitchFamily="34" charset="0"/>
              </a:rPr>
              <a:t>…</a:t>
            </a:r>
          </a:p>
          <a:p>
            <a:pPr>
              <a:spcAft>
                <a:spcPts val="1800"/>
              </a:spcAft>
              <a:defRPr/>
            </a:pPr>
            <a:r>
              <a:rPr lang="de-DE" dirty="0">
                <a:latin typeface="Arial" panose="020B0604020202020204" pitchFamily="34" charset="0"/>
                <a:cs typeface="Arial" panose="020B0604020202020204" pitchFamily="34" charset="0"/>
              </a:rPr>
              <a:t>-     Handeln in Gesellschaft und </a:t>
            </a:r>
            <a:r>
              <a:rPr lang="de-DE" dirty="0" smtClean="0">
                <a:latin typeface="Arial" panose="020B0604020202020204" pitchFamily="34" charset="0"/>
                <a:cs typeface="Arial" panose="020B0604020202020204" pitchFamily="34" charset="0"/>
              </a:rPr>
              <a:t>Gemeinde</a:t>
            </a:r>
            <a:endParaRPr lang="de-DE" dirty="0">
              <a:latin typeface="Arial" panose="020B0604020202020204" pitchFamily="34" charset="0"/>
              <a:cs typeface="Arial" panose="020B0604020202020204" pitchFamily="34" charset="0"/>
            </a:endParaRPr>
          </a:p>
          <a:p>
            <a:pPr>
              <a:defRPr/>
            </a:pPr>
            <a:r>
              <a:rPr lang="de-DE" dirty="0">
                <a:latin typeface="Arial" panose="020B0604020202020204" pitchFamily="34" charset="0"/>
                <a:cs typeface="Arial" panose="020B0604020202020204" pitchFamily="34" charset="0"/>
              </a:rPr>
              <a:t>(vgl. Kap. 1)</a:t>
            </a:r>
          </a:p>
        </p:txBody>
      </p:sp>
      <p:sp>
        <p:nvSpPr>
          <p:cNvPr id="5" name="Richtungspfeil 4"/>
          <p:cNvSpPr/>
          <p:nvPr/>
        </p:nvSpPr>
        <p:spPr>
          <a:xfrm>
            <a:off x="2605088" y="3349625"/>
            <a:ext cx="792162" cy="252413"/>
          </a:xfrm>
          <a:prstGeom prst="homePlate">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de-DE"/>
          </a:p>
        </p:txBody>
      </p:sp>
      <p:sp>
        <p:nvSpPr>
          <p:cNvPr id="4" name="Fußzeilenplatzhalter 3"/>
          <p:cNvSpPr>
            <a:spLocks noGrp="1"/>
          </p:cNvSpPr>
          <p:nvPr>
            <p:ph type="ftr" sz="quarter" idx="11"/>
          </p:nvPr>
        </p:nvSpPr>
        <p:spPr>
          <a:xfrm>
            <a:off x="107504" y="6356350"/>
            <a:ext cx="8868816" cy="365125"/>
          </a:xfrm>
        </p:spPr>
        <p:txBody>
          <a:bodyPr/>
          <a:lstStyle/>
          <a:p>
            <a:pPr algn="l"/>
            <a:r>
              <a:rPr lang="de-DE" sz="800" dirty="0" smtClean="0">
                <a:solidFill>
                  <a:schemeClr val="tx1"/>
                </a:solidFill>
              </a:rPr>
              <a:t>KLP -</a:t>
            </a:r>
            <a:r>
              <a:rPr lang="de-DE" sz="800" dirty="0" err="1" smtClean="0">
                <a:solidFill>
                  <a:schemeClr val="tx1"/>
                </a:solidFill>
              </a:rPr>
              <a:t>Sek.I</a:t>
            </a:r>
            <a:r>
              <a:rPr lang="de-DE" sz="800" dirty="0" smtClean="0">
                <a:solidFill>
                  <a:schemeClr val="tx1"/>
                </a:solidFill>
              </a:rPr>
              <a:t>-Islamischer Religionsunterricht                                                                                                               02.03.2015                                                                                                            Cordula Hartwig, QUA-LiS, AB 4</a:t>
            </a:r>
            <a:endParaRPr lang="de-DE" sz="800" dirty="0">
              <a:solidFill>
                <a:schemeClr val="tx1"/>
              </a:solidFill>
            </a:endParaRPr>
          </a:p>
        </p:txBody>
      </p:sp>
    </p:spTree>
    <p:extLst>
      <p:ext uri="{BB962C8B-B14F-4D97-AF65-F5344CB8AC3E}">
        <p14:creationId xmlns:p14="http://schemas.microsoft.com/office/powerpoint/2010/main" val="1670393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spcBef>
                <a:spcPct val="35000"/>
              </a:spcBef>
            </a:pPr>
            <a:r>
              <a:rPr lang="de-DE" altLang="de-DE" sz="2800" b="1" dirty="0">
                <a:solidFill>
                  <a:schemeClr val="tx1">
                    <a:lumMod val="50000"/>
                    <a:lumOff val="50000"/>
                  </a:schemeClr>
                </a:solidFill>
                <a:latin typeface="Arial" pitchFamily="34" charset="0"/>
              </a:rPr>
              <a:t>Kapitel 1: Aufgaben und Ziele des Faches </a:t>
            </a:r>
          </a:p>
        </p:txBody>
      </p:sp>
      <p:sp>
        <p:nvSpPr>
          <p:cNvPr id="3" name="Inhaltsplatzhalter 2"/>
          <p:cNvSpPr>
            <a:spLocks noGrp="1"/>
          </p:cNvSpPr>
          <p:nvPr>
            <p:ph idx="1"/>
          </p:nvPr>
        </p:nvSpPr>
        <p:spPr>
          <a:xfrm>
            <a:off x="0" y="1700808"/>
            <a:ext cx="9144000" cy="4205064"/>
          </a:xfrm>
          <a:solidFill>
            <a:srgbClr val="EFEFB9"/>
          </a:solidFill>
        </p:spPr>
        <p:txBody>
          <a:bodyPr>
            <a:normAutofit fontScale="92500" lnSpcReduction="20000"/>
          </a:bodyPr>
          <a:lstStyle/>
          <a:p>
            <a:pPr marL="0" indent="0">
              <a:spcBef>
                <a:spcPct val="35000"/>
              </a:spcBef>
              <a:buNone/>
            </a:pPr>
            <a:r>
              <a:rPr lang="de-DE" altLang="de-DE" sz="2400" b="1" dirty="0" smtClean="0">
                <a:solidFill>
                  <a:schemeClr val="tx1">
                    <a:lumMod val="50000"/>
                    <a:lumOff val="50000"/>
                  </a:schemeClr>
                </a:solidFill>
                <a:latin typeface="Arial" pitchFamily="34" charset="0"/>
              </a:rPr>
              <a:t>Aussagen (Auszüge)</a:t>
            </a:r>
            <a:endParaRPr lang="de-DE" altLang="de-DE" sz="2400" b="1" dirty="0">
              <a:solidFill>
                <a:schemeClr val="tx1">
                  <a:lumMod val="50000"/>
                  <a:lumOff val="50000"/>
                </a:schemeClr>
              </a:solidFill>
              <a:latin typeface="Arial" pitchFamily="34" charset="0"/>
            </a:endParaRPr>
          </a:p>
          <a:p>
            <a:pPr>
              <a:spcBef>
                <a:spcPct val="30000"/>
              </a:spcBef>
              <a:defRPr/>
            </a:pPr>
            <a:r>
              <a:rPr lang="de-DE" altLang="de-DE" sz="2000" dirty="0" smtClean="0"/>
              <a:t>… Grundsätzliche Aufgabe des IRU ist es, in der Begegnung mit islamischer Glaubensüberzeugung und -praxis zu einer tragfähigen Lebensorientierung beizutragen</a:t>
            </a:r>
          </a:p>
          <a:p>
            <a:pPr>
              <a:spcBef>
                <a:spcPct val="30000"/>
              </a:spcBef>
              <a:defRPr/>
            </a:pPr>
            <a:endParaRPr lang="de-DE" altLang="de-DE" sz="2000" dirty="0" smtClean="0"/>
          </a:p>
          <a:p>
            <a:pPr>
              <a:spcBef>
                <a:spcPct val="30000"/>
              </a:spcBef>
              <a:defRPr/>
            </a:pPr>
            <a:r>
              <a:rPr lang="de-DE" altLang="de-DE" sz="2000" dirty="0" smtClean="0"/>
              <a:t>… Er trägt </a:t>
            </a:r>
            <a:r>
              <a:rPr lang="de-DE" altLang="de-DE" sz="2000" dirty="0"/>
              <a:t>zur religiösen Identitätsfindung der Schülerinnen und Schüler bei. …</a:t>
            </a:r>
          </a:p>
          <a:p>
            <a:pPr>
              <a:spcBef>
                <a:spcPct val="30000"/>
              </a:spcBef>
              <a:defRPr/>
            </a:pPr>
            <a:endParaRPr lang="de-DE" altLang="de-DE" sz="2000" dirty="0" smtClean="0"/>
          </a:p>
          <a:p>
            <a:pPr>
              <a:spcBef>
                <a:spcPct val="30000"/>
              </a:spcBef>
              <a:defRPr/>
            </a:pPr>
            <a:r>
              <a:rPr lang="de-DE" altLang="de-DE" sz="2000" dirty="0" smtClean="0"/>
              <a:t>… Er bietet Raum für </a:t>
            </a:r>
            <a:r>
              <a:rPr lang="de-DE" altLang="de-DE" sz="2000" dirty="0"/>
              <a:t>die kommunikativ-reflexive Auseinandersetzung mit Glauben und Religion, für das </a:t>
            </a:r>
            <a:r>
              <a:rPr lang="de-DE" altLang="de-DE" sz="2000" dirty="0" err="1"/>
              <a:t>Vertrautmachen</a:t>
            </a:r>
            <a:r>
              <a:rPr lang="de-DE" altLang="de-DE" sz="2000" dirty="0"/>
              <a:t> mit unterschiedlichen Formen gelebten Glaubens sowie für die Entwicklung einer religiösen Dialog- und Urteilsfähigkeit. </a:t>
            </a:r>
            <a:r>
              <a:rPr lang="de-DE" altLang="de-DE" sz="2000" dirty="0" smtClean="0"/>
              <a:t>…</a:t>
            </a:r>
          </a:p>
          <a:p>
            <a:pPr>
              <a:spcBef>
                <a:spcPct val="30000"/>
              </a:spcBef>
              <a:defRPr/>
            </a:pPr>
            <a:endParaRPr lang="de-DE" altLang="de-DE" sz="2000" dirty="0" smtClean="0"/>
          </a:p>
          <a:p>
            <a:pPr>
              <a:spcBef>
                <a:spcPct val="30000"/>
              </a:spcBef>
              <a:defRPr/>
            </a:pPr>
            <a:r>
              <a:rPr lang="de-DE" altLang="de-DE" sz="2000" dirty="0" smtClean="0"/>
              <a:t>… Er ermutigt Schülerinnen und Schüler zu einer eigenen Stellungnahme. …</a:t>
            </a:r>
          </a:p>
          <a:p>
            <a:pPr>
              <a:spcBef>
                <a:spcPct val="30000"/>
              </a:spcBef>
              <a:defRPr/>
            </a:pPr>
            <a:endParaRPr lang="de-DE" altLang="de-DE" sz="2000" dirty="0" smtClean="0"/>
          </a:p>
          <a:p>
            <a:pPr>
              <a:spcBef>
                <a:spcPct val="30000"/>
              </a:spcBef>
              <a:defRPr/>
            </a:pPr>
            <a:r>
              <a:rPr lang="de-DE" altLang="de-DE" sz="2000" dirty="0" smtClean="0"/>
              <a:t>…</a:t>
            </a:r>
            <a:r>
              <a:rPr lang="de-DE" altLang="de-DE" sz="2000" dirty="0"/>
              <a:t> </a:t>
            </a:r>
            <a:r>
              <a:rPr lang="de-DE" altLang="de-DE" sz="2000" dirty="0" smtClean="0"/>
              <a:t>der Unterricht nimmt die Fragen und Antwortversuche der </a:t>
            </a:r>
            <a:r>
              <a:rPr lang="de-DE" altLang="de-DE" sz="2000" dirty="0" err="1" smtClean="0"/>
              <a:t>SuS</a:t>
            </a:r>
            <a:r>
              <a:rPr lang="de-DE" altLang="de-DE" sz="2000" dirty="0" smtClean="0"/>
              <a:t> ernst, die sich insbesondere in der Umbruchsituation von der Kindheit ins Jugendalter ergeben. …</a:t>
            </a:r>
            <a:endParaRPr lang="de-DE" altLang="de-DE" sz="2000" dirty="0"/>
          </a:p>
          <a:p>
            <a:pPr>
              <a:spcBef>
                <a:spcPct val="30000"/>
              </a:spcBef>
              <a:defRPr/>
            </a:pPr>
            <a:endParaRPr lang="de-DE" altLang="de-DE" sz="2400" b="1" i="1" dirty="0" smtClean="0">
              <a:solidFill>
                <a:srgbClr val="FF0000"/>
              </a:solidFill>
              <a:latin typeface="Arial" pitchFamily="34" charset="0"/>
            </a:endParaRPr>
          </a:p>
        </p:txBody>
      </p:sp>
      <p:sp>
        <p:nvSpPr>
          <p:cNvPr id="6" name="Rectangle 7"/>
          <p:cNvSpPr>
            <a:spLocks noGrp="1" noChangeArrowheads="1"/>
          </p:cNvSpPr>
          <p:nvPr>
            <p:ph type="ftr" sz="quarter" idx="11"/>
          </p:nvPr>
        </p:nvSpPr>
        <p:spPr bwMode="auto">
          <a:xfrm>
            <a:off x="179512" y="6356350"/>
            <a:ext cx="8856984"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24</a:t>
            </a:fld>
            <a:endParaRPr lang="de-DE"/>
          </a:p>
        </p:txBody>
      </p:sp>
    </p:spTree>
    <p:extLst>
      <p:ext uri="{BB962C8B-B14F-4D97-AF65-F5344CB8AC3E}">
        <p14:creationId xmlns:p14="http://schemas.microsoft.com/office/powerpoint/2010/main" val="3714867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2"/>
          <p:cNvSpPr txBox="1">
            <a:spLocks noChangeArrowheads="1"/>
          </p:cNvSpPr>
          <p:nvPr/>
        </p:nvSpPr>
        <p:spPr bwMode="auto">
          <a:xfrm>
            <a:off x="250825" y="2276475"/>
            <a:ext cx="3673475" cy="2770188"/>
          </a:xfrm>
          <a:prstGeom prst="rect">
            <a:avLst/>
          </a:prstGeom>
          <a:solidFill>
            <a:srgbClr val="EFEFB9"/>
          </a:solidFill>
          <a:ln/>
          <a:extLst/>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defRPr/>
            </a:pPr>
            <a:r>
              <a:rPr lang="de-DE" sz="2400" b="1" dirty="0" smtClean="0">
                <a:solidFill>
                  <a:schemeClr val="tx2">
                    <a:lumMod val="50000"/>
                  </a:schemeClr>
                </a:solidFill>
                <a:latin typeface="Arial" charset="0"/>
              </a:rPr>
              <a:t>Kompetenzbereiche</a:t>
            </a:r>
          </a:p>
          <a:p>
            <a:pPr marL="342900" indent="-342900" eaLnBrk="1" hangingPunct="1">
              <a:spcBef>
                <a:spcPct val="50000"/>
              </a:spcBef>
              <a:buFont typeface="Symbol" pitchFamily="18" charset="2"/>
              <a:buChar char="-"/>
              <a:defRPr/>
            </a:pPr>
            <a:r>
              <a:rPr lang="de-DE" sz="2000" dirty="0" smtClean="0">
                <a:latin typeface="Arial" charset="0"/>
              </a:rPr>
              <a:t>Sachkompetenz</a:t>
            </a:r>
          </a:p>
          <a:p>
            <a:pPr marL="342900" indent="-342900" eaLnBrk="1" hangingPunct="1">
              <a:spcBef>
                <a:spcPct val="50000"/>
              </a:spcBef>
              <a:buFont typeface="Symbol" pitchFamily="18" charset="2"/>
              <a:buChar char="-"/>
              <a:defRPr/>
            </a:pPr>
            <a:r>
              <a:rPr lang="de-DE" sz="2000" dirty="0" smtClean="0">
                <a:latin typeface="Arial" charset="0"/>
              </a:rPr>
              <a:t>Methodenkompetenz</a:t>
            </a:r>
          </a:p>
          <a:p>
            <a:pPr marL="342900" indent="-342900" eaLnBrk="1" hangingPunct="1">
              <a:spcBef>
                <a:spcPct val="50000"/>
              </a:spcBef>
              <a:buFont typeface="Symbol" pitchFamily="18" charset="2"/>
              <a:buChar char="-"/>
              <a:defRPr/>
            </a:pPr>
            <a:r>
              <a:rPr lang="de-DE" sz="2000" dirty="0" smtClean="0">
                <a:latin typeface="Arial" charset="0"/>
              </a:rPr>
              <a:t>Urteilskompetenz</a:t>
            </a:r>
          </a:p>
          <a:p>
            <a:pPr marL="342900" indent="-342900" eaLnBrk="1" hangingPunct="1">
              <a:spcBef>
                <a:spcPct val="50000"/>
              </a:spcBef>
              <a:buFont typeface="Symbol" pitchFamily="18" charset="2"/>
              <a:buChar char="-"/>
              <a:defRPr/>
            </a:pPr>
            <a:r>
              <a:rPr lang="de-DE" sz="2000" dirty="0" smtClean="0">
                <a:latin typeface="Arial" charset="0"/>
              </a:rPr>
              <a:t>Handlungskompetenz</a:t>
            </a:r>
          </a:p>
          <a:p>
            <a:pPr marL="342900" indent="-342900" eaLnBrk="1" hangingPunct="1">
              <a:spcBef>
                <a:spcPct val="50000"/>
              </a:spcBef>
              <a:buFont typeface="Symbol" pitchFamily="18" charset="2"/>
              <a:buChar char="-"/>
              <a:defRPr/>
            </a:pPr>
            <a:endParaRPr lang="de-DE" sz="2000" dirty="0" smtClean="0">
              <a:solidFill>
                <a:schemeClr val="tx2"/>
              </a:solidFill>
              <a:latin typeface="Arial" charset="0"/>
            </a:endParaRPr>
          </a:p>
        </p:txBody>
      </p:sp>
      <p:grpSp>
        <p:nvGrpSpPr>
          <p:cNvPr id="39940" name="Group 44"/>
          <p:cNvGrpSpPr>
            <a:grpSpLocks/>
          </p:cNvGrpSpPr>
          <p:nvPr/>
        </p:nvGrpSpPr>
        <p:grpSpPr bwMode="auto">
          <a:xfrm>
            <a:off x="250825" y="981075"/>
            <a:ext cx="8458200" cy="5437188"/>
            <a:chOff x="144" y="576"/>
            <a:chExt cx="5328" cy="3567"/>
          </a:xfrm>
        </p:grpSpPr>
        <p:cxnSp>
          <p:nvCxnSpPr>
            <p:cNvPr id="39943" name="AutoShape 45"/>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39944" name="Text Box 46"/>
            <p:cNvSpPr txBox="1">
              <a:spLocks noChangeArrowheads="1"/>
            </p:cNvSpPr>
            <p:nvPr/>
          </p:nvSpPr>
          <p:spPr bwMode="auto">
            <a:xfrm>
              <a:off x="1736" y="3840"/>
              <a:ext cx="2429" cy="3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de-DE" altLang="de-DE" sz="2400">
                <a:solidFill>
                  <a:schemeClr val="tx2"/>
                </a:solidFill>
              </a:endParaRPr>
            </a:p>
          </p:txBody>
        </p:sp>
        <p:cxnSp>
          <p:nvCxnSpPr>
            <p:cNvPr id="39945" name="AutoShape 47"/>
            <p:cNvCxnSpPr>
              <a:cxnSpLocks noChangeShapeType="1"/>
            </p:cNvCxnSpPr>
            <p:nvPr/>
          </p:nvCxnSpPr>
          <p:spPr bwMode="auto">
            <a:xfrm>
              <a:off x="2792" y="1152"/>
              <a:ext cx="1523" cy="28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9946" name="AutoShape 48"/>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9947" name="Text Box 49"/>
            <p:cNvSpPr txBox="1">
              <a:spLocks noChangeArrowheads="1"/>
            </p:cNvSpPr>
            <p:nvPr/>
          </p:nvSpPr>
          <p:spPr bwMode="auto">
            <a:xfrm>
              <a:off x="1622" y="576"/>
              <a:ext cx="2429" cy="2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endParaRPr lang="de-DE" altLang="de-DE" sz="2400"/>
            </a:p>
          </p:txBody>
        </p:sp>
        <p:cxnSp>
          <p:nvCxnSpPr>
            <p:cNvPr id="39948" name="AutoShape 50"/>
            <p:cNvCxnSpPr>
              <a:cxnSpLocks noChangeShapeType="1"/>
            </p:cNvCxnSpPr>
            <p:nvPr/>
          </p:nvCxnSpPr>
          <p:spPr bwMode="auto">
            <a:xfrm rot="10800000">
              <a:off x="1199" y="3263"/>
              <a:ext cx="1742"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39949" name="AutoShape 51"/>
            <p:cNvCxnSpPr>
              <a:cxnSpLocks noChangeShapeType="1"/>
            </p:cNvCxnSpPr>
            <p:nvPr/>
          </p:nvCxnSpPr>
          <p:spPr bwMode="auto">
            <a:xfrm rot="-5400000">
              <a:off x="3367" y="2787"/>
              <a:ext cx="570" cy="1523"/>
            </a:xfrm>
            <a:prstGeom prst="bentConnector3">
              <a:avLst>
                <a:gd name="adj1" fmla="val 50000"/>
              </a:avLst>
            </a:prstGeom>
            <a:noFill/>
            <a:ln w="9525">
              <a:solidFill>
                <a:schemeClr val="tx1"/>
              </a:solidFill>
              <a:miter lim="800000"/>
              <a:headEnd type="triangle" w="med" len="med"/>
              <a:tailEnd/>
            </a:ln>
            <a:extLst>
              <a:ext uri="{909E8E84-426E-40DD-AFC4-6F175D3DCCD1}">
                <a14:hiddenFill xmlns:a14="http://schemas.microsoft.com/office/drawing/2010/main">
                  <a:noFill/>
                </a14:hiddenFill>
              </a:ext>
            </a:extLst>
          </p:spPr>
        </p:cxnSp>
        <p:sp>
          <p:nvSpPr>
            <p:cNvPr id="39950" name="Rectangle 52"/>
            <p:cNvSpPr>
              <a:spLocks noChangeArrowheads="1"/>
            </p:cNvSpPr>
            <p:nvPr/>
          </p:nvSpPr>
          <p:spPr bwMode="auto">
            <a:xfrm>
              <a:off x="144" y="1440"/>
              <a:ext cx="2304" cy="1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800"/>
            </a:p>
          </p:txBody>
        </p:sp>
        <p:sp>
          <p:nvSpPr>
            <p:cNvPr id="39951" name="Rectangle 53"/>
            <p:cNvSpPr>
              <a:spLocks noChangeArrowheads="1"/>
            </p:cNvSpPr>
            <p:nvPr/>
          </p:nvSpPr>
          <p:spPr bwMode="auto">
            <a:xfrm>
              <a:off x="3216" y="1440"/>
              <a:ext cx="2256" cy="1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800"/>
            </a:p>
          </p:txBody>
        </p:sp>
      </p:grpSp>
      <p:sp>
        <p:nvSpPr>
          <p:cNvPr id="39941" name="Text Box 54"/>
          <p:cNvSpPr txBox="1">
            <a:spLocks noChangeArrowheads="1"/>
          </p:cNvSpPr>
          <p:nvPr/>
        </p:nvSpPr>
        <p:spPr bwMode="auto">
          <a:xfrm>
            <a:off x="2195513" y="981075"/>
            <a:ext cx="4676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DE" altLang="de-DE" sz="2000" dirty="0">
                <a:solidFill>
                  <a:schemeClr val="tx2"/>
                </a:solidFill>
              </a:rPr>
              <a:t>    </a:t>
            </a:r>
            <a:r>
              <a:rPr lang="de-DE" altLang="de-DE" sz="2000" dirty="0"/>
              <a:t>übergreifende fachliche </a:t>
            </a:r>
            <a:r>
              <a:rPr lang="de-DE" altLang="de-DE" sz="1800" dirty="0"/>
              <a:t>Kompetenz</a:t>
            </a:r>
            <a:endParaRPr lang="de-DE" altLang="de-DE" sz="2000" dirty="0"/>
          </a:p>
        </p:txBody>
      </p:sp>
      <p:sp>
        <p:nvSpPr>
          <p:cNvPr id="2" name="Fußzeilenplatzhalter 1"/>
          <p:cNvSpPr>
            <a:spLocks noGrp="1"/>
          </p:cNvSpPr>
          <p:nvPr>
            <p:ph type="ftr" sz="quarter" idx="11"/>
          </p:nvPr>
        </p:nvSpPr>
        <p:spPr>
          <a:xfrm>
            <a:off x="179512" y="6309320"/>
            <a:ext cx="8856984" cy="365125"/>
          </a:xfrm>
        </p:spPr>
        <p:txBody>
          <a:bodyPr/>
          <a:lstStyle/>
          <a:p>
            <a:pPr algn="l"/>
            <a:r>
              <a:rPr lang="de-DE" sz="800" dirty="0" smtClean="0">
                <a:solidFill>
                  <a:schemeClr val="tx1"/>
                </a:solidFill>
              </a:rPr>
              <a:t>KLP -</a:t>
            </a:r>
            <a:r>
              <a:rPr lang="de-DE" sz="800" dirty="0" err="1" smtClean="0">
                <a:solidFill>
                  <a:schemeClr val="tx1"/>
                </a:solidFill>
              </a:rPr>
              <a:t>Sek.I</a:t>
            </a:r>
            <a:r>
              <a:rPr lang="de-DE" sz="800" dirty="0" smtClean="0">
                <a:solidFill>
                  <a:schemeClr val="tx1"/>
                </a:solidFill>
              </a:rPr>
              <a:t>-Islamischer Religionsunterricht                                                                                                             02.03.2015                                                                                                   Cordula Hartwig, QUA-LiS, AB 4</a:t>
            </a:r>
            <a:endParaRPr lang="de-DE" sz="800" dirty="0">
              <a:solidFill>
                <a:schemeClr val="tx1"/>
              </a:solidFill>
            </a:endParaRPr>
          </a:p>
        </p:txBody>
      </p:sp>
      <p:sp>
        <p:nvSpPr>
          <p:cNvPr id="3" name="Textfeld 2"/>
          <p:cNvSpPr txBox="1"/>
          <p:nvPr/>
        </p:nvSpPr>
        <p:spPr>
          <a:xfrm>
            <a:off x="395536" y="4725144"/>
            <a:ext cx="1296144" cy="261610"/>
          </a:xfrm>
          <a:prstGeom prst="rect">
            <a:avLst/>
          </a:prstGeom>
          <a:solidFill>
            <a:schemeClr val="bg2"/>
          </a:solidFill>
          <a:ln>
            <a:solidFill>
              <a:schemeClr val="tx1">
                <a:lumMod val="50000"/>
                <a:lumOff val="50000"/>
              </a:schemeClr>
            </a:solidFill>
          </a:ln>
        </p:spPr>
        <p:txBody>
          <a:bodyPr wrap="square" rtlCol="0">
            <a:spAutoFit/>
          </a:bodyPr>
          <a:lstStyle/>
          <a:p>
            <a:r>
              <a:rPr lang="de-DE" sz="1100" dirty="0" smtClean="0">
                <a:latin typeface="Arial" panose="020B0604020202020204" pitchFamily="34" charset="0"/>
                <a:cs typeface="Arial" panose="020B0604020202020204" pitchFamily="34" charset="0"/>
              </a:rPr>
              <a:t>Prozesse</a:t>
            </a:r>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145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500"/>
                                        <p:tgtEl>
                                          <p:spTgt spid="245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fade">
                                      <p:cBhvr>
                                        <p:cTn id="12" dur="500"/>
                                        <p:tgtEl>
                                          <p:spTgt spid="245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fade">
                                      <p:cBhvr>
                                        <p:cTn id="17" dur="500"/>
                                        <p:tgtEl>
                                          <p:spTgt spid="245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fade">
                                      <p:cBhvr>
                                        <p:cTn id="22" dur="500"/>
                                        <p:tgtEl>
                                          <p:spTgt spid="245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3" name="Group 44"/>
          <p:cNvGrpSpPr>
            <a:grpSpLocks/>
          </p:cNvGrpSpPr>
          <p:nvPr/>
        </p:nvGrpSpPr>
        <p:grpSpPr bwMode="auto">
          <a:xfrm>
            <a:off x="250825" y="950163"/>
            <a:ext cx="8458200" cy="5437188"/>
            <a:chOff x="144" y="576"/>
            <a:chExt cx="5328" cy="3567"/>
          </a:xfrm>
        </p:grpSpPr>
        <p:cxnSp>
          <p:nvCxnSpPr>
            <p:cNvPr id="40967" name="AutoShape 45"/>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40968" name="Text Box 46"/>
            <p:cNvSpPr txBox="1">
              <a:spLocks noChangeArrowheads="1"/>
            </p:cNvSpPr>
            <p:nvPr/>
          </p:nvSpPr>
          <p:spPr bwMode="auto">
            <a:xfrm>
              <a:off x="1736" y="3840"/>
              <a:ext cx="2429" cy="3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de-DE" altLang="de-DE" sz="2400">
                <a:solidFill>
                  <a:schemeClr val="tx2"/>
                </a:solidFill>
              </a:endParaRPr>
            </a:p>
          </p:txBody>
        </p:sp>
        <p:cxnSp>
          <p:nvCxnSpPr>
            <p:cNvPr id="40969" name="AutoShape 47"/>
            <p:cNvCxnSpPr>
              <a:cxnSpLocks noChangeShapeType="1"/>
            </p:cNvCxnSpPr>
            <p:nvPr/>
          </p:nvCxnSpPr>
          <p:spPr bwMode="auto">
            <a:xfrm>
              <a:off x="2792" y="1152"/>
              <a:ext cx="1523" cy="28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0970" name="AutoShape 48"/>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0971" name="Text Box 49"/>
            <p:cNvSpPr txBox="1">
              <a:spLocks noChangeArrowheads="1"/>
            </p:cNvSpPr>
            <p:nvPr/>
          </p:nvSpPr>
          <p:spPr bwMode="auto">
            <a:xfrm>
              <a:off x="1622" y="576"/>
              <a:ext cx="2429" cy="2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endParaRPr lang="de-DE" altLang="de-DE" sz="2400"/>
            </a:p>
          </p:txBody>
        </p:sp>
        <p:cxnSp>
          <p:nvCxnSpPr>
            <p:cNvPr id="40972" name="AutoShape 50"/>
            <p:cNvCxnSpPr>
              <a:cxnSpLocks noChangeShapeType="1"/>
            </p:cNvCxnSpPr>
            <p:nvPr/>
          </p:nvCxnSpPr>
          <p:spPr bwMode="auto">
            <a:xfrm rot="10800000">
              <a:off x="1199" y="3263"/>
              <a:ext cx="1742"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0973" name="AutoShape 51"/>
            <p:cNvCxnSpPr>
              <a:cxnSpLocks noChangeShapeType="1"/>
            </p:cNvCxnSpPr>
            <p:nvPr/>
          </p:nvCxnSpPr>
          <p:spPr bwMode="auto">
            <a:xfrm rot="-5400000">
              <a:off x="3367" y="2787"/>
              <a:ext cx="570" cy="1523"/>
            </a:xfrm>
            <a:prstGeom prst="bentConnector3">
              <a:avLst>
                <a:gd name="adj1" fmla="val 50000"/>
              </a:avLst>
            </a:prstGeom>
            <a:noFill/>
            <a:ln w="9525">
              <a:solidFill>
                <a:schemeClr val="tx1"/>
              </a:solidFill>
              <a:miter lim="800000"/>
              <a:headEnd type="triangle" w="med" len="med"/>
              <a:tailEnd/>
            </a:ln>
            <a:extLst>
              <a:ext uri="{909E8E84-426E-40DD-AFC4-6F175D3DCCD1}">
                <a14:hiddenFill xmlns:a14="http://schemas.microsoft.com/office/drawing/2010/main">
                  <a:noFill/>
                </a14:hiddenFill>
              </a:ext>
            </a:extLst>
          </p:spPr>
        </p:cxnSp>
        <p:sp>
          <p:nvSpPr>
            <p:cNvPr id="40974" name="Rectangle 52"/>
            <p:cNvSpPr>
              <a:spLocks noChangeArrowheads="1"/>
            </p:cNvSpPr>
            <p:nvPr/>
          </p:nvSpPr>
          <p:spPr bwMode="auto">
            <a:xfrm>
              <a:off x="144" y="1440"/>
              <a:ext cx="2304" cy="1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800"/>
            </a:p>
          </p:txBody>
        </p:sp>
        <p:sp>
          <p:nvSpPr>
            <p:cNvPr id="40975" name="Rectangle 53"/>
            <p:cNvSpPr>
              <a:spLocks noChangeArrowheads="1"/>
            </p:cNvSpPr>
            <p:nvPr/>
          </p:nvSpPr>
          <p:spPr bwMode="auto">
            <a:xfrm>
              <a:off x="3216" y="1440"/>
              <a:ext cx="2256" cy="1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800"/>
            </a:p>
          </p:txBody>
        </p:sp>
      </p:grpSp>
      <p:sp>
        <p:nvSpPr>
          <p:cNvPr id="40964" name="Text Box 54"/>
          <p:cNvSpPr txBox="1">
            <a:spLocks noChangeArrowheads="1"/>
          </p:cNvSpPr>
          <p:nvPr/>
        </p:nvSpPr>
        <p:spPr bwMode="auto">
          <a:xfrm>
            <a:off x="2522538" y="1000125"/>
            <a:ext cx="4176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DE" altLang="de-DE" sz="2000" dirty="0"/>
              <a:t>übergreifende fachliche </a:t>
            </a:r>
            <a:r>
              <a:rPr lang="de-DE" altLang="de-DE" sz="1800" dirty="0"/>
              <a:t>Kompetenz</a:t>
            </a:r>
            <a:endParaRPr lang="de-DE" altLang="de-DE" sz="2000" dirty="0"/>
          </a:p>
        </p:txBody>
      </p:sp>
      <p:sp>
        <p:nvSpPr>
          <p:cNvPr id="15" name="Rechteck 1"/>
          <p:cNvSpPr>
            <a:spLocks noChangeArrowheads="1"/>
          </p:cNvSpPr>
          <p:nvPr/>
        </p:nvSpPr>
        <p:spPr bwMode="auto">
          <a:xfrm>
            <a:off x="5127625" y="2267161"/>
            <a:ext cx="3610461" cy="2893100"/>
          </a:xfrm>
          <a:prstGeom prst="rect">
            <a:avLst/>
          </a:prstGeom>
          <a:solidFill>
            <a:srgbClr val="EFEFB9"/>
          </a:solidFill>
          <a:ln>
            <a:solidFill>
              <a:schemeClr val="tx1">
                <a:lumMod val="50000"/>
                <a:lumOff val="50000"/>
              </a:schemeClr>
            </a:solidFill>
          </a:ln>
          <a:extLst/>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sz="1400" b="1" dirty="0" smtClean="0">
                <a:solidFill>
                  <a:schemeClr val="tx2">
                    <a:lumMod val="50000"/>
                  </a:schemeClr>
                </a:solidFill>
                <a:latin typeface="Arial" panose="020B0604020202020204" pitchFamily="34" charset="0"/>
                <a:cs typeface="Arial" panose="020B0604020202020204" pitchFamily="34" charset="0"/>
              </a:rPr>
              <a:t>Inhaltsfelder</a:t>
            </a:r>
          </a:p>
          <a:p>
            <a:pPr>
              <a:defRPr/>
            </a:pPr>
            <a:endParaRPr lang="de-DE" sz="1400" b="1" dirty="0">
              <a:solidFill>
                <a:schemeClr val="tx2">
                  <a:lumMod val="50000"/>
                </a:schemeClr>
              </a:solidFill>
              <a:latin typeface="Arial" panose="020B0604020202020204" pitchFamily="34" charset="0"/>
              <a:cs typeface="Arial" panose="020B0604020202020204" pitchFamily="34" charset="0"/>
            </a:endParaRPr>
          </a:p>
          <a:p>
            <a:pPr marL="342900" indent="-342900">
              <a:buFont typeface="+mj-lt"/>
              <a:buAutoNum type="arabicPeriod"/>
              <a:defRPr/>
            </a:pPr>
            <a:r>
              <a:rPr lang="de-DE" sz="1400" dirty="0" smtClean="0">
                <a:solidFill>
                  <a:schemeClr val="tx2">
                    <a:lumMod val="50000"/>
                  </a:schemeClr>
                </a:solidFill>
                <a:latin typeface="Arial" panose="020B0604020202020204" pitchFamily="34" charset="0"/>
                <a:cs typeface="Arial" panose="020B0604020202020204" pitchFamily="34" charset="0"/>
              </a:rPr>
              <a:t>Islamische Glaubenslehre</a:t>
            </a:r>
            <a:endParaRPr lang="de-DE" sz="1400" dirty="0">
              <a:solidFill>
                <a:schemeClr val="tx2">
                  <a:lumMod val="50000"/>
                </a:schemeClr>
              </a:solidFill>
              <a:latin typeface="Arial" panose="020B0604020202020204" pitchFamily="34" charset="0"/>
              <a:cs typeface="Arial" panose="020B0604020202020204" pitchFamily="34" charset="0"/>
            </a:endParaRPr>
          </a:p>
          <a:p>
            <a:pPr marL="342900" indent="-342900">
              <a:buFont typeface="+mj-lt"/>
              <a:buAutoNum type="arabicPeriod"/>
              <a:defRPr/>
            </a:pPr>
            <a:r>
              <a:rPr lang="de-DE" sz="1400" dirty="0" smtClean="0">
                <a:solidFill>
                  <a:schemeClr val="tx2">
                    <a:lumMod val="50000"/>
                  </a:schemeClr>
                </a:solidFill>
                <a:latin typeface="Arial" panose="020B0604020202020204" pitchFamily="34" charset="0"/>
                <a:cs typeface="Arial" panose="020B0604020202020204" pitchFamily="34" charset="0"/>
              </a:rPr>
              <a:t>Die Gemeinschaft des Propheten</a:t>
            </a:r>
            <a:endParaRPr lang="de-DE" sz="1400" dirty="0">
              <a:solidFill>
                <a:schemeClr val="tx2">
                  <a:lumMod val="50000"/>
                </a:schemeClr>
              </a:solidFill>
              <a:latin typeface="Arial" panose="020B0604020202020204" pitchFamily="34" charset="0"/>
              <a:cs typeface="Arial" panose="020B0604020202020204" pitchFamily="34" charset="0"/>
            </a:endParaRPr>
          </a:p>
          <a:p>
            <a:pPr marL="342900" indent="-342900">
              <a:buFont typeface="+mj-lt"/>
              <a:buAutoNum type="arabicPeriod"/>
              <a:defRPr/>
            </a:pPr>
            <a:r>
              <a:rPr lang="de-DE" sz="1400" dirty="0" smtClean="0">
                <a:solidFill>
                  <a:schemeClr val="tx2">
                    <a:lumMod val="50000"/>
                  </a:schemeClr>
                </a:solidFill>
                <a:latin typeface="Arial" panose="020B0604020202020204" pitchFamily="34" charset="0"/>
                <a:cs typeface="Arial" panose="020B0604020202020204" pitchFamily="34" charset="0"/>
              </a:rPr>
              <a:t>Die Entwicklungsgeschichte des Islam</a:t>
            </a:r>
            <a:endParaRPr lang="de-DE" sz="1400" dirty="0">
              <a:solidFill>
                <a:schemeClr val="tx2">
                  <a:lumMod val="50000"/>
                </a:schemeClr>
              </a:solidFill>
              <a:latin typeface="Arial" panose="020B0604020202020204" pitchFamily="34" charset="0"/>
              <a:cs typeface="Arial" panose="020B0604020202020204" pitchFamily="34" charset="0"/>
            </a:endParaRPr>
          </a:p>
          <a:p>
            <a:pPr marL="342900" indent="-342900">
              <a:buFont typeface="+mj-lt"/>
              <a:buAutoNum type="arabicPeriod"/>
              <a:defRPr/>
            </a:pPr>
            <a:r>
              <a:rPr lang="de-DE" sz="1400" dirty="0" smtClean="0">
                <a:solidFill>
                  <a:schemeClr val="tx2">
                    <a:lumMod val="50000"/>
                  </a:schemeClr>
                </a:solidFill>
                <a:latin typeface="Arial" panose="020B0604020202020204" pitchFamily="34" charset="0"/>
                <a:cs typeface="Arial" panose="020B0604020202020204" pitchFamily="34" charset="0"/>
              </a:rPr>
              <a:t>Der Koran und die Sunna</a:t>
            </a:r>
            <a:endParaRPr lang="de-DE" sz="1400" dirty="0">
              <a:solidFill>
                <a:schemeClr val="tx2">
                  <a:lumMod val="50000"/>
                </a:schemeClr>
              </a:solidFill>
              <a:latin typeface="Arial" panose="020B0604020202020204" pitchFamily="34" charset="0"/>
              <a:cs typeface="Arial" panose="020B0604020202020204" pitchFamily="34" charset="0"/>
            </a:endParaRPr>
          </a:p>
          <a:p>
            <a:pPr marL="342900" indent="-342900">
              <a:buFont typeface="+mj-lt"/>
              <a:buAutoNum type="arabicPeriod"/>
              <a:defRPr/>
            </a:pPr>
            <a:r>
              <a:rPr lang="de-DE" sz="1400" dirty="0" smtClean="0">
                <a:solidFill>
                  <a:schemeClr val="tx2">
                    <a:lumMod val="50000"/>
                  </a:schemeClr>
                </a:solidFill>
                <a:latin typeface="Arial" panose="020B0604020202020204" pitchFamily="34" charset="0"/>
                <a:cs typeface="Arial" panose="020B0604020202020204" pitchFamily="34" charset="0"/>
              </a:rPr>
              <a:t>Islamische Religionspraxis</a:t>
            </a:r>
            <a:endParaRPr lang="de-DE" sz="1400" dirty="0">
              <a:solidFill>
                <a:schemeClr val="tx2">
                  <a:lumMod val="50000"/>
                </a:schemeClr>
              </a:solidFill>
              <a:latin typeface="Arial" panose="020B0604020202020204" pitchFamily="34" charset="0"/>
              <a:cs typeface="Arial" panose="020B0604020202020204" pitchFamily="34" charset="0"/>
            </a:endParaRPr>
          </a:p>
          <a:p>
            <a:pPr marL="342900" indent="-342900">
              <a:buFont typeface="+mj-lt"/>
              <a:buAutoNum type="arabicPeriod"/>
              <a:defRPr/>
            </a:pPr>
            <a:r>
              <a:rPr lang="de-DE" sz="1400" dirty="0" smtClean="0">
                <a:solidFill>
                  <a:schemeClr val="tx2">
                    <a:lumMod val="50000"/>
                  </a:schemeClr>
                </a:solidFill>
                <a:latin typeface="Arial" panose="020B0604020202020204" pitchFamily="34" charset="0"/>
                <a:cs typeface="Arial" panose="020B0604020202020204" pitchFamily="34" charset="0"/>
              </a:rPr>
              <a:t>Verantwortliches Handeln</a:t>
            </a:r>
          </a:p>
          <a:p>
            <a:pPr marL="342900" indent="-342900">
              <a:buFont typeface="+mj-lt"/>
              <a:buAutoNum type="arabicPeriod"/>
              <a:defRPr/>
            </a:pPr>
            <a:r>
              <a:rPr lang="de-DE" sz="1400" dirty="0" smtClean="0">
                <a:solidFill>
                  <a:schemeClr val="tx2">
                    <a:lumMod val="50000"/>
                  </a:schemeClr>
                </a:solidFill>
                <a:latin typeface="Arial" panose="020B0604020202020204" pitchFamily="34" charset="0"/>
                <a:cs typeface="Arial" panose="020B0604020202020204" pitchFamily="34" charset="0"/>
              </a:rPr>
              <a:t>Andere Religionen und Weltanschauungen </a:t>
            </a:r>
          </a:p>
          <a:p>
            <a:pPr>
              <a:defRPr/>
            </a:pPr>
            <a:endParaRPr lang="de-DE" sz="1400" dirty="0" smtClean="0">
              <a:solidFill>
                <a:schemeClr val="tx2">
                  <a:lumMod val="50000"/>
                </a:schemeClr>
              </a:solidFill>
              <a:cs typeface="Arial" charset="0"/>
            </a:endParaRPr>
          </a:p>
          <a:p>
            <a:pPr>
              <a:defRPr/>
            </a:pPr>
            <a:endParaRPr lang="de-DE" sz="1400" dirty="0" smtClean="0">
              <a:solidFill>
                <a:schemeClr val="tx2">
                  <a:lumMod val="50000"/>
                </a:schemeClr>
              </a:solidFill>
              <a:cs typeface="Arial" charset="0"/>
            </a:endParaRPr>
          </a:p>
          <a:p>
            <a:pPr>
              <a:defRPr/>
            </a:pPr>
            <a:endParaRPr lang="de-DE" sz="1400" dirty="0">
              <a:solidFill>
                <a:schemeClr val="tx2">
                  <a:lumMod val="50000"/>
                </a:schemeClr>
              </a:solidFill>
              <a:cs typeface="Arial" charset="0"/>
            </a:endParaRPr>
          </a:p>
        </p:txBody>
      </p:sp>
      <p:sp>
        <p:nvSpPr>
          <p:cNvPr id="2" name="Fußzeilenplatzhalter 1"/>
          <p:cNvSpPr>
            <a:spLocks noGrp="1"/>
          </p:cNvSpPr>
          <p:nvPr>
            <p:ph type="ftr" sz="quarter" idx="11"/>
          </p:nvPr>
        </p:nvSpPr>
        <p:spPr>
          <a:xfrm>
            <a:off x="107504" y="6309320"/>
            <a:ext cx="9001000" cy="365125"/>
          </a:xfrm>
        </p:spPr>
        <p:txBody>
          <a:bodyPr/>
          <a:lstStyle/>
          <a:p>
            <a:pPr algn="l"/>
            <a:r>
              <a:rPr lang="de-DE" sz="800" dirty="0" smtClean="0">
                <a:solidFill>
                  <a:schemeClr val="tx1"/>
                </a:solidFill>
              </a:rPr>
              <a:t>KLP -</a:t>
            </a:r>
            <a:r>
              <a:rPr lang="de-DE" sz="800" dirty="0" err="1" smtClean="0">
                <a:solidFill>
                  <a:schemeClr val="tx1"/>
                </a:solidFill>
              </a:rPr>
              <a:t>Sek.I</a:t>
            </a:r>
            <a:r>
              <a:rPr lang="de-DE" sz="800" dirty="0" smtClean="0">
                <a:solidFill>
                  <a:schemeClr val="tx1"/>
                </a:solidFill>
              </a:rPr>
              <a:t>-Islamischer Religionsunterricht                                                                                                                   02.03.2015                                                                                                   Cordula Hartwig, QUA-LiS, AB 4</a:t>
            </a:r>
            <a:endParaRPr lang="de-DE" sz="800" dirty="0">
              <a:solidFill>
                <a:schemeClr val="tx1"/>
              </a:solidFill>
            </a:endParaRPr>
          </a:p>
        </p:txBody>
      </p:sp>
      <p:sp>
        <p:nvSpPr>
          <p:cNvPr id="3" name="Textfeld 2"/>
          <p:cNvSpPr txBox="1"/>
          <p:nvPr/>
        </p:nvSpPr>
        <p:spPr>
          <a:xfrm>
            <a:off x="7092280" y="4437112"/>
            <a:ext cx="1944216" cy="938719"/>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a:defRPr/>
            </a:pPr>
            <a:r>
              <a:rPr lang="de-DE" altLang="de-DE" sz="1100" dirty="0">
                <a:latin typeface="Arial" panose="020B0604020202020204" pitchFamily="34" charset="0"/>
                <a:cs typeface="Arial" panose="020B0604020202020204" pitchFamily="34" charset="0"/>
              </a:rPr>
              <a:t>IF systematisieren die Gegenstände/Inhalte; sie sind </a:t>
            </a:r>
            <a:r>
              <a:rPr lang="de-DE" altLang="de-DE" sz="1100" u="sng" dirty="0">
                <a:latin typeface="Arial" panose="020B0604020202020204" pitchFamily="34" charset="0"/>
                <a:cs typeface="Arial" panose="020B0604020202020204" pitchFamily="34" charset="0"/>
              </a:rPr>
              <a:t>nicht mit Unterrichtsvorhaben</a:t>
            </a:r>
            <a:r>
              <a:rPr lang="de-DE" altLang="de-DE" sz="1100" dirty="0">
                <a:latin typeface="Arial" panose="020B0604020202020204" pitchFamily="34" charset="0"/>
                <a:cs typeface="Arial" panose="020B0604020202020204" pitchFamily="34" charset="0"/>
              </a:rPr>
              <a:t> gleichzusetzen</a:t>
            </a:r>
            <a:endParaRPr lang="de-DE" altLang="de-DE"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66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Effect transition="in" filter="fade">
                                      <p:cBhvr>
                                        <p:cTn id="12" dur="500"/>
                                        <p:tgtEl>
                                          <p:spTgt spid="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fade">
                                      <p:cBhvr>
                                        <p:cTn id="22" dur="500"/>
                                        <p:tgtEl>
                                          <p:spTgt spid="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Effect transition="in" filter="fade">
                                      <p:cBhvr>
                                        <p:cTn id="27" dur="500"/>
                                        <p:tgtEl>
                                          <p:spTgt spid="1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7" end="7"/>
                                            </p:txEl>
                                          </p:spTgt>
                                        </p:tgtEl>
                                        <p:attrNameLst>
                                          <p:attrName>style.visibility</p:attrName>
                                        </p:attrNameLst>
                                      </p:cBhvr>
                                      <p:to>
                                        <p:strVal val="visible"/>
                                      </p:to>
                                    </p:set>
                                    <p:animEffect transition="in" filter="fade">
                                      <p:cBhvr>
                                        <p:cTn id="32" dur="500"/>
                                        <p:tgtEl>
                                          <p:spTgt spid="1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8" end="8"/>
                                            </p:txEl>
                                          </p:spTgt>
                                        </p:tgtEl>
                                        <p:attrNameLst>
                                          <p:attrName>style.visibility</p:attrName>
                                        </p:attrNameLst>
                                      </p:cBhvr>
                                      <p:to>
                                        <p:strVal val="visible"/>
                                      </p:to>
                                    </p:set>
                                    <p:animEffect transition="in" filter="fade">
                                      <p:cBhvr>
                                        <p:cTn id="37" dur="500"/>
                                        <p:tgtEl>
                                          <p:spTgt spid="1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de-DE"/>
          </a:p>
        </p:txBody>
      </p:sp>
      <p:sp>
        <p:nvSpPr>
          <p:cNvPr id="2" name="Inhaltsplatzhalter 1"/>
          <p:cNvSpPr>
            <a:spLocks noGrp="1"/>
          </p:cNvSpPr>
          <p:nvPr>
            <p:ph idx="1"/>
          </p:nvPr>
        </p:nvSpPr>
        <p:spPr>
          <a:xfrm>
            <a:off x="0" y="1700808"/>
            <a:ext cx="9144000" cy="4205064"/>
          </a:xfrm>
          <a:solidFill>
            <a:srgbClr val="EFEFB9"/>
          </a:solidFill>
        </p:spPr>
        <p:txBody>
          <a:bodyPr>
            <a:normAutofit/>
          </a:bodyPr>
          <a:lstStyle/>
          <a:p>
            <a:pPr marL="0" indent="0" eaLnBrk="1" fontAlgn="auto" hangingPunct="1">
              <a:spcAft>
                <a:spcPts val="0"/>
              </a:spcAft>
              <a:buFont typeface="Wingdings 2" pitchFamily="18" charset="2"/>
              <a:buNone/>
              <a:defRPr/>
            </a:pPr>
            <a:r>
              <a:rPr lang="de-DE" sz="2400" b="1" dirty="0" smtClean="0"/>
              <a:t>Inhaltsfelder </a:t>
            </a:r>
            <a:r>
              <a:rPr lang="de-DE" sz="2400" b="1" dirty="0"/>
              <a:t>und inhaltliche </a:t>
            </a:r>
            <a:r>
              <a:rPr lang="de-DE" sz="2400" b="1" dirty="0" smtClean="0"/>
              <a:t>Schwerpunkte (Auszüge, </a:t>
            </a:r>
            <a:r>
              <a:rPr lang="de-DE" sz="2400" b="1" dirty="0" err="1" smtClean="0"/>
              <a:t>Jgst</a:t>
            </a:r>
            <a:r>
              <a:rPr lang="de-DE" sz="2400" b="1" dirty="0" smtClean="0"/>
              <a:t>. 5/6)</a:t>
            </a:r>
          </a:p>
          <a:p>
            <a:pPr marL="0" indent="0" eaLnBrk="1" fontAlgn="auto" hangingPunct="1">
              <a:spcAft>
                <a:spcPts val="0"/>
              </a:spcAft>
              <a:buFont typeface="Wingdings 2" pitchFamily="18" charset="2"/>
              <a:buNone/>
              <a:defRPr/>
            </a:pPr>
            <a:endParaRPr lang="de-DE" sz="1800" b="1" dirty="0" smtClean="0"/>
          </a:p>
          <a:p>
            <a:pPr marL="109728" eaLnBrk="1" fontAlgn="auto" hangingPunct="1">
              <a:spcAft>
                <a:spcPts val="0"/>
              </a:spcAft>
              <a:defRPr/>
            </a:pPr>
            <a:endParaRPr lang="de-DE" dirty="0"/>
          </a:p>
        </p:txBody>
      </p:sp>
      <p:sp>
        <p:nvSpPr>
          <p:cNvPr id="5" name="Fußzeilenplatzhalter 4"/>
          <p:cNvSpPr>
            <a:spLocks noGrp="1"/>
          </p:cNvSpPr>
          <p:nvPr>
            <p:ph type="ftr" sz="quarter" idx="11"/>
          </p:nvPr>
        </p:nvSpPr>
        <p:spPr>
          <a:xfrm>
            <a:off x="179512" y="6309320"/>
            <a:ext cx="8825691" cy="365125"/>
          </a:xfrm>
        </p:spPr>
        <p:txBody>
          <a:bodyPr/>
          <a:lstStyle/>
          <a:p>
            <a:pPr algn="l"/>
            <a:r>
              <a:rPr lang="de-DE" dirty="0" smtClean="0"/>
              <a:t>KLP -</a:t>
            </a:r>
            <a:r>
              <a:rPr lang="de-DE" dirty="0" err="1" smtClean="0"/>
              <a:t>Sek.I</a:t>
            </a:r>
            <a:r>
              <a:rPr lang="de-DE" dirty="0" smtClean="0"/>
              <a:t>-Islamischer Religionsunterricht                                                                                                             02.03.2015                                                                                                   Cordula Hartwig, QUA-LiS, AB 4</a:t>
            </a:r>
            <a:endParaRPr lang="de-DE" dirty="0"/>
          </a:p>
        </p:txBody>
      </p:sp>
      <p:sp>
        <p:nvSpPr>
          <p:cNvPr id="49154" name="Foliennummernplatzhalter 4"/>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70F2094-8239-40E5-A737-0C30F7448989}" type="slidenum">
              <a:rPr lang="de-DE" altLang="de-DE" smtClean="0">
                <a:solidFill>
                  <a:schemeClr val="tx1">
                    <a:lumMod val="50000"/>
                    <a:lumOff val="50000"/>
                  </a:schemeClr>
                </a:solidFill>
              </a:rPr>
              <a:pPr eaLnBrk="1" hangingPunct="1">
                <a:defRPr/>
              </a:pPr>
              <a:t>27</a:t>
            </a:fld>
            <a:endParaRPr lang="de-DE" altLang="de-DE" dirty="0" smtClean="0">
              <a:solidFill>
                <a:schemeClr val="tx1">
                  <a:lumMod val="50000"/>
                  <a:lumOff val="50000"/>
                </a:schemeClr>
              </a:solidFill>
            </a:endParaRPr>
          </a:p>
        </p:txBody>
      </p:sp>
      <p:graphicFrame>
        <p:nvGraphicFramePr>
          <p:cNvPr id="3" name="Diagramm 2"/>
          <p:cNvGraphicFramePr/>
          <p:nvPr>
            <p:extLst>
              <p:ext uri="{D42A27DB-BD31-4B8C-83A1-F6EECF244321}">
                <p14:modId xmlns:p14="http://schemas.microsoft.com/office/powerpoint/2010/main" val="3633235219"/>
              </p:ext>
            </p:extLst>
          </p:nvPr>
        </p:nvGraphicFramePr>
        <p:xfrm>
          <a:off x="683568" y="2132856"/>
          <a:ext cx="7416824" cy="4302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p:cNvSpPr txBox="1"/>
          <p:nvPr/>
        </p:nvSpPr>
        <p:spPr>
          <a:xfrm>
            <a:off x="6876256" y="2780928"/>
            <a:ext cx="2128947" cy="369332"/>
          </a:xfrm>
          <a:prstGeom prst="rect">
            <a:avLst/>
          </a:prstGeom>
          <a:noFill/>
        </p:spPr>
        <p:txBody>
          <a:bodyPr wrap="square" rtlCol="0">
            <a:spAutoFit/>
          </a:bodyPr>
          <a:lstStyle/>
          <a:p>
            <a:endParaRPr lang="de-DE" dirty="0"/>
          </a:p>
        </p:txBody>
      </p:sp>
      <p:sp>
        <p:nvSpPr>
          <p:cNvPr id="9" name="Textfeld 8"/>
          <p:cNvSpPr txBox="1"/>
          <p:nvPr/>
        </p:nvSpPr>
        <p:spPr>
          <a:xfrm>
            <a:off x="5696843" y="2596262"/>
            <a:ext cx="3353083" cy="738664"/>
          </a:xfrm>
          <a:prstGeom prst="rect">
            <a:avLst/>
          </a:prstGeom>
          <a:solidFill>
            <a:schemeClr val="bg1">
              <a:lumMod val="95000"/>
            </a:schemeClr>
          </a:solidFill>
          <a:ln>
            <a:solidFill>
              <a:schemeClr val="tx1">
                <a:lumMod val="50000"/>
                <a:lumOff val="50000"/>
              </a:schemeClr>
            </a:solidFill>
          </a:ln>
        </p:spPr>
        <p:txBody>
          <a:bodyPr wrap="square" rtlCol="0">
            <a:spAutoFit/>
          </a:bodyPr>
          <a:lstStyle/>
          <a:p>
            <a:r>
              <a:rPr lang="de-DE" altLang="de-DE" sz="1400" b="1" dirty="0">
                <a:latin typeface="Arial" panose="020B0604020202020204" pitchFamily="34" charset="0"/>
                <a:cs typeface="Arial" panose="020B0604020202020204" pitchFamily="34" charset="0"/>
              </a:rPr>
              <a:t>Inhaltliche Schwerpunkte</a:t>
            </a:r>
            <a:r>
              <a:rPr lang="de-DE" altLang="de-DE" sz="1400" dirty="0">
                <a:latin typeface="Arial" panose="020B0604020202020204" pitchFamily="34" charset="0"/>
                <a:cs typeface="Arial" panose="020B0604020202020204" pitchFamily="34" charset="0"/>
              </a:rPr>
              <a:t> sind Untergliederungselemente der </a:t>
            </a:r>
            <a:r>
              <a:rPr lang="de-DE" altLang="de-DE" sz="1400" dirty="0" smtClean="0">
                <a:latin typeface="Arial" panose="020B0604020202020204" pitchFamily="34" charset="0"/>
                <a:cs typeface="Arial" panose="020B0604020202020204" pitchFamily="34" charset="0"/>
              </a:rPr>
              <a:t>Inhaltsfelder</a:t>
            </a:r>
            <a:endParaRPr lang="de-DE" alt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364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de-DE"/>
          </a:p>
        </p:txBody>
      </p:sp>
      <p:sp>
        <p:nvSpPr>
          <p:cNvPr id="2" name="Inhaltsplatzhalter 1"/>
          <p:cNvSpPr>
            <a:spLocks noGrp="1"/>
          </p:cNvSpPr>
          <p:nvPr>
            <p:ph idx="1"/>
          </p:nvPr>
        </p:nvSpPr>
        <p:spPr>
          <a:xfrm>
            <a:off x="0" y="1700808"/>
            <a:ext cx="9144000" cy="4205064"/>
          </a:xfrm>
          <a:solidFill>
            <a:srgbClr val="EFEFB9"/>
          </a:solidFill>
        </p:spPr>
        <p:txBody>
          <a:bodyPr>
            <a:normAutofit/>
          </a:bodyPr>
          <a:lstStyle/>
          <a:p>
            <a:pPr marL="0" indent="0" eaLnBrk="1" fontAlgn="auto" hangingPunct="1">
              <a:spcAft>
                <a:spcPts val="0"/>
              </a:spcAft>
              <a:buFont typeface="Wingdings 2" pitchFamily="18" charset="2"/>
              <a:buNone/>
              <a:defRPr/>
            </a:pPr>
            <a:r>
              <a:rPr lang="de-DE" sz="2400" b="1" dirty="0" smtClean="0"/>
              <a:t>Inhaltsfelder </a:t>
            </a:r>
            <a:r>
              <a:rPr lang="de-DE" sz="2400" b="1" dirty="0"/>
              <a:t>und inhaltliche </a:t>
            </a:r>
            <a:r>
              <a:rPr lang="de-DE" sz="2400" b="1" dirty="0" smtClean="0"/>
              <a:t>Schwerpunkte (Auszüge, </a:t>
            </a:r>
            <a:r>
              <a:rPr lang="de-DE" sz="2400" b="1" dirty="0" err="1" smtClean="0"/>
              <a:t>Jgst</a:t>
            </a:r>
            <a:r>
              <a:rPr lang="de-DE" sz="2400" b="1" dirty="0" smtClean="0"/>
              <a:t>. 5/6)</a:t>
            </a:r>
            <a:endParaRPr lang="de-DE" sz="1800" b="1" dirty="0" smtClean="0"/>
          </a:p>
          <a:p>
            <a:pPr marL="365760" indent="-256032" eaLnBrk="1" fontAlgn="auto" hangingPunct="1">
              <a:spcAft>
                <a:spcPts val="0"/>
              </a:spcAft>
              <a:buFont typeface="Wingdings 3"/>
              <a:buChar char=""/>
              <a:defRPr/>
            </a:pPr>
            <a:endParaRPr lang="de-DE" dirty="0"/>
          </a:p>
        </p:txBody>
      </p:sp>
      <p:sp>
        <p:nvSpPr>
          <p:cNvPr id="5" name="Fußzeilenplatzhalter 4"/>
          <p:cNvSpPr>
            <a:spLocks noGrp="1"/>
          </p:cNvSpPr>
          <p:nvPr>
            <p:ph type="ftr" sz="quarter" idx="11"/>
          </p:nvPr>
        </p:nvSpPr>
        <p:spPr>
          <a:xfrm>
            <a:off x="107504" y="6309321"/>
            <a:ext cx="8856984" cy="288032"/>
          </a:xfrm>
        </p:spPr>
        <p:txBody>
          <a:bodyPr/>
          <a:lstStyle/>
          <a:p>
            <a:pPr algn="l"/>
            <a:r>
              <a:rPr lang="de-DE" dirty="0" smtClean="0"/>
              <a:t>KLP -</a:t>
            </a:r>
            <a:r>
              <a:rPr lang="de-DE" dirty="0" err="1" smtClean="0"/>
              <a:t>Sek.I</a:t>
            </a:r>
            <a:r>
              <a:rPr lang="de-DE" dirty="0" smtClean="0"/>
              <a:t>-Islamischer Religionsunterricht                                                                                                              02.03.2015                                                                                                   Cordula Hartwig, QUA-LiS, AB 4</a:t>
            </a:r>
            <a:endParaRPr lang="de-DE" dirty="0"/>
          </a:p>
        </p:txBody>
      </p:sp>
      <p:sp>
        <p:nvSpPr>
          <p:cNvPr id="49154" name="Foliennummernplatzhalter 4"/>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70F2094-8239-40E5-A737-0C30F7448989}" type="slidenum">
              <a:rPr lang="de-DE" altLang="de-DE" smtClean="0">
                <a:solidFill>
                  <a:schemeClr val="tx1">
                    <a:lumMod val="50000"/>
                    <a:lumOff val="50000"/>
                  </a:schemeClr>
                </a:solidFill>
              </a:rPr>
              <a:pPr eaLnBrk="1" hangingPunct="1">
                <a:defRPr/>
              </a:pPr>
              <a:t>28</a:t>
            </a:fld>
            <a:endParaRPr lang="de-DE" altLang="de-DE" dirty="0" smtClean="0">
              <a:solidFill>
                <a:schemeClr val="tx1">
                  <a:lumMod val="50000"/>
                  <a:lumOff val="50000"/>
                </a:schemeClr>
              </a:solidFill>
            </a:endParaRPr>
          </a:p>
        </p:txBody>
      </p:sp>
      <p:graphicFrame>
        <p:nvGraphicFramePr>
          <p:cNvPr id="3" name="Diagramm 2"/>
          <p:cNvGraphicFramePr/>
          <p:nvPr>
            <p:extLst>
              <p:ext uri="{D42A27DB-BD31-4B8C-83A1-F6EECF244321}">
                <p14:modId xmlns:p14="http://schemas.microsoft.com/office/powerpoint/2010/main" val="1705500666"/>
              </p:ext>
            </p:extLst>
          </p:nvPr>
        </p:nvGraphicFramePr>
        <p:xfrm>
          <a:off x="755576" y="2132856"/>
          <a:ext cx="7344816" cy="4302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5940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42"/>
          <p:cNvSpPr txBox="1">
            <a:spLocks noChangeArrowheads="1"/>
          </p:cNvSpPr>
          <p:nvPr/>
        </p:nvSpPr>
        <p:spPr bwMode="auto">
          <a:xfrm>
            <a:off x="422275" y="22987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de-DE" altLang="de-DE" sz="2400" b="1" dirty="0"/>
              <a:t>Kompetenzbereiche</a:t>
            </a:r>
          </a:p>
        </p:txBody>
      </p:sp>
      <p:grpSp>
        <p:nvGrpSpPr>
          <p:cNvPr id="41988" name="Group 44"/>
          <p:cNvGrpSpPr>
            <a:grpSpLocks/>
          </p:cNvGrpSpPr>
          <p:nvPr/>
        </p:nvGrpSpPr>
        <p:grpSpPr bwMode="auto">
          <a:xfrm>
            <a:off x="250825" y="981075"/>
            <a:ext cx="8458200" cy="5437188"/>
            <a:chOff x="144" y="576"/>
            <a:chExt cx="5328" cy="3567"/>
          </a:xfrm>
        </p:grpSpPr>
        <p:cxnSp>
          <p:nvCxnSpPr>
            <p:cNvPr id="41995" name="AutoShape 45"/>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41996" name="Text Box 46"/>
            <p:cNvSpPr txBox="1">
              <a:spLocks noChangeArrowheads="1"/>
            </p:cNvSpPr>
            <p:nvPr/>
          </p:nvSpPr>
          <p:spPr bwMode="auto">
            <a:xfrm>
              <a:off x="1736" y="3840"/>
              <a:ext cx="2429" cy="3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de-DE" altLang="de-DE" sz="2400">
                <a:solidFill>
                  <a:schemeClr val="tx2"/>
                </a:solidFill>
              </a:endParaRPr>
            </a:p>
          </p:txBody>
        </p:sp>
        <p:cxnSp>
          <p:nvCxnSpPr>
            <p:cNvPr id="41997" name="AutoShape 47"/>
            <p:cNvCxnSpPr>
              <a:cxnSpLocks noChangeShapeType="1"/>
            </p:cNvCxnSpPr>
            <p:nvPr/>
          </p:nvCxnSpPr>
          <p:spPr bwMode="auto">
            <a:xfrm>
              <a:off x="2792" y="1152"/>
              <a:ext cx="1523" cy="28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1998" name="AutoShape 48"/>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1999" name="Text Box 49"/>
            <p:cNvSpPr txBox="1">
              <a:spLocks noChangeArrowheads="1"/>
            </p:cNvSpPr>
            <p:nvPr/>
          </p:nvSpPr>
          <p:spPr bwMode="auto">
            <a:xfrm>
              <a:off x="1622" y="576"/>
              <a:ext cx="2429" cy="2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endParaRPr lang="de-DE" altLang="de-DE" sz="2400"/>
            </a:p>
          </p:txBody>
        </p:sp>
        <p:cxnSp>
          <p:nvCxnSpPr>
            <p:cNvPr id="42000" name="AutoShape 50"/>
            <p:cNvCxnSpPr>
              <a:cxnSpLocks noChangeShapeType="1"/>
            </p:cNvCxnSpPr>
            <p:nvPr/>
          </p:nvCxnSpPr>
          <p:spPr bwMode="auto">
            <a:xfrm rot="10800000">
              <a:off x="1199" y="3263"/>
              <a:ext cx="1742"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2001" name="AutoShape 51"/>
            <p:cNvCxnSpPr>
              <a:cxnSpLocks noChangeShapeType="1"/>
            </p:cNvCxnSpPr>
            <p:nvPr/>
          </p:nvCxnSpPr>
          <p:spPr bwMode="auto">
            <a:xfrm rot="-5400000">
              <a:off x="3367" y="2787"/>
              <a:ext cx="570" cy="1523"/>
            </a:xfrm>
            <a:prstGeom prst="bentConnector3">
              <a:avLst>
                <a:gd name="adj1" fmla="val 50000"/>
              </a:avLst>
            </a:prstGeom>
            <a:noFill/>
            <a:ln w="9525">
              <a:solidFill>
                <a:schemeClr val="tx1"/>
              </a:solidFill>
              <a:miter lim="800000"/>
              <a:headEnd type="triangle" w="med" len="med"/>
              <a:tailEnd/>
            </a:ln>
            <a:extLst>
              <a:ext uri="{909E8E84-426E-40DD-AFC4-6F175D3DCCD1}">
                <a14:hiddenFill xmlns:a14="http://schemas.microsoft.com/office/drawing/2010/main">
                  <a:noFill/>
                </a14:hiddenFill>
              </a:ext>
            </a:extLst>
          </p:spPr>
        </p:cxnSp>
        <p:sp>
          <p:nvSpPr>
            <p:cNvPr id="42002" name="Rectangle 52"/>
            <p:cNvSpPr>
              <a:spLocks noChangeArrowheads="1"/>
            </p:cNvSpPr>
            <p:nvPr/>
          </p:nvSpPr>
          <p:spPr bwMode="auto">
            <a:xfrm>
              <a:off x="144" y="1440"/>
              <a:ext cx="2304" cy="1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800"/>
            </a:p>
          </p:txBody>
        </p:sp>
        <p:sp>
          <p:nvSpPr>
            <p:cNvPr id="42003" name="Rectangle 53"/>
            <p:cNvSpPr>
              <a:spLocks noChangeArrowheads="1"/>
            </p:cNvSpPr>
            <p:nvPr/>
          </p:nvSpPr>
          <p:spPr bwMode="auto">
            <a:xfrm>
              <a:off x="3216" y="1440"/>
              <a:ext cx="2256" cy="1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800"/>
            </a:p>
          </p:txBody>
        </p:sp>
      </p:grpSp>
      <p:sp>
        <p:nvSpPr>
          <p:cNvPr id="41989" name="Text Box 54"/>
          <p:cNvSpPr txBox="1">
            <a:spLocks noChangeArrowheads="1"/>
          </p:cNvSpPr>
          <p:nvPr/>
        </p:nvSpPr>
        <p:spPr bwMode="auto">
          <a:xfrm>
            <a:off x="2060575" y="1001713"/>
            <a:ext cx="5175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DE" altLang="de-DE" sz="2000" dirty="0">
                <a:solidFill>
                  <a:schemeClr val="tx2"/>
                </a:solidFill>
              </a:rPr>
              <a:t>        </a:t>
            </a:r>
            <a:r>
              <a:rPr lang="de-DE" altLang="de-DE" sz="1800" dirty="0"/>
              <a:t>übergreifende fachliche Kompetenz</a:t>
            </a:r>
          </a:p>
        </p:txBody>
      </p:sp>
      <p:sp>
        <p:nvSpPr>
          <p:cNvPr id="41990" name="Rechteck 1"/>
          <p:cNvSpPr>
            <a:spLocks noChangeArrowheads="1"/>
          </p:cNvSpPr>
          <p:nvPr/>
        </p:nvSpPr>
        <p:spPr bwMode="auto">
          <a:xfrm>
            <a:off x="5219700" y="2298700"/>
            <a:ext cx="348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e-DE" altLang="de-DE" sz="2400" b="1" dirty="0"/>
              <a:t>Inhaltsfelder</a:t>
            </a:r>
          </a:p>
        </p:txBody>
      </p:sp>
      <p:sp>
        <p:nvSpPr>
          <p:cNvPr id="30727" name="Textfeld 1"/>
          <p:cNvSpPr txBox="1">
            <a:spLocks noChangeArrowheads="1"/>
          </p:cNvSpPr>
          <p:nvPr/>
        </p:nvSpPr>
        <p:spPr bwMode="auto">
          <a:xfrm>
            <a:off x="2778125" y="5949950"/>
            <a:ext cx="3856038" cy="460375"/>
          </a:xfrm>
          <a:prstGeom prst="rect">
            <a:avLst/>
          </a:prstGeom>
          <a:solidFill>
            <a:srgbClr val="EFEFB9"/>
          </a:solidFill>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de-DE" sz="2400" b="1" dirty="0">
                <a:solidFill>
                  <a:schemeClr val="tx2">
                    <a:lumMod val="50000"/>
                  </a:schemeClr>
                </a:solidFill>
              </a:rPr>
              <a:t>Kompetenzerwartungen</a:t>
            </a:r>
          </a:p>
        </p:txBody>
      </p:sp>
      <p:sp>
        <p:nvSpPr>
          <p:cNvPr id="3" name="Textfeld 2"/>
          <p:cNvSpPr txBox="1"/>
          <p:nvPr/>
        </p:nvSpPr>
        <p:spPr>
          <a:xfrm>
            <a:off x="422275" y="4527550"/>
            <a:ext cx="2681288" cy="646113"/>
          </a:xfrm>
          <a:prstGeom prst="rect">
            <a:avLst/>
          </a:prstGeom>
          <a:solidFill>
            <a:srgbClr val="EFEFB9"/>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de-DE" dirty="0">
                <a:solidFill>
                  <a:schemeClr val="tx1"/>
                </a:solidFill>
              </a:rPr>
              <a:t>übergeordnete </a:t>
            </a:r>
            <a:r>
              <a:rPr lang="de-DE" dirty="0" smtClean="0">
                <a:solidFill>
                  <a:schemeClr val="tx1"/>
                </a:solidFill>
              </a:rPr>
              <a:t>Kompetenzerwartungen</a:t>
            </a:r>
            <a:endParaRPr lang="de-DE" dirty="0">
              <a:solidFill>
                <a:schemeClr val="tx1"/>
              </a:solidFill>
            </a:endParaRPr>
          </a:p>
        </p:txBody>
      </p:sp>
      <p:sp>
        <p:nvSpPr>
          <p:cNvPr id="18" name="Textfeld 17"/>
          <p:cNvSpPr txBox="1"/>
          <p:nvPr/>
        </p:nvSpPr>
        <p:spPr>
          <a:xfrm>
            <a:off x="6588125" y="5634038"/>
            <a:ext cx="2555875" cy="1200329"/>
          </a:xfrm>
          <a:prstGeom prst="rect">
            <a:avLst/>
          </a:prstGeom>
          <a:solidFill>
            <a:srgbClr val="EFEFB9"/>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de-DE" dirty="0">
                <a:solidFill>
                  <a:schemeClr val="tx1"/>
                </a:solidFill>
              </a:rPr>
              <a:t>konkretisierte </a:t>
            </a:r>
            <a:r>
              <a:rPr lang="de-DE" dirty="0" err="1">
                <a:solidFill>
                  <a:schemeClr val="tx1"/>
                </a:solidFill>
              </a:rPr>
              <a:t>Kom-petenzerwartungen</a:t>
            </a:r>
            <a:endParaRPr lang="de-DE" dirty="0">
              <a:solidFill>
                <a:schemeClr val="tx1"/>
              </a:solidFill>
            </a:endParaRPr>
          </a:p>
          <a:p>
            <a:pPr>
              <a:defRPr/>
            </a:pPr>
            <a:r>
              <a:rPr lang="de-DE" dirty="0" smtClean="0">
                <a:solidFill>
                  <a:schemeClr val="tx1"/>
                </a:solidFill>
              </a:rPr>
              <a:t>(SK</a:t>
            </a:r>
            <a:r>
              <a:rPr lang="de-DE" dirty="0">
                <a:solidFill>
                  <a:schemeClr val="tx1"/>
                </a:solidFill>
              </a:rPr>
              <a:t>, </a:t>
            </a:r>
            <a:r>
              <a:rPr lang="de-DE" dirty="0" smtClean="0">
                <a:solidFill>
                  <a:schemeClr val="tx1"/>
                </a:solidFill>
              </a:rPr>
              <a:t>UK</a:t>
            </a:r>
            <a:r>
              <a:rPr lang="de-DE" dirty="0">
                <a:solidFill>
                  <a:schemeClr val="tx1"/>
                </a:solidFill>
              </a:rPr>
              <a:t> </a:t>
            </a:r>
            <a:r>
              <a:rPr lang="de-DE" dirty="0" smtClean="0">
                <a:solidFill>
                  <a:schemeClr val="tx1"/>
                </a:solidFill>
              </a:rPr>
              <a:t>– inhaltsfeldbezogen)</a:t>
            </a:r>
            <a:endParaRPr lang="de-DE" dirty="0">
              <a:solidFill>
                <a:schemeClr val="tx1"/>
              </a:solidFill>
            </a:endParaRPr>
          </a:p>
        </p:txBody>
      </p:sp>
      <p:sp>
        <p:nvSpPr>
          <p:cNvPr id="2" name="Fußzeilenplatzhalter 1"/>
          <p:cNvSpPr>
            <a:spLocks noGrp="1"/>
          </p:cNvSpPr>
          <p:nvPr>
            <p:ph type="ftr" sz="quarter" idx="11"/>
          </p:nvPr>
        </p:nvSpPr>
        <p:spPr>
          <a:xfrm>
            <a:off x="179512" y="6356350"/>
            <a:ext cx="5840288" cy="365125"/>
          </a:xfrm>
        </p:spPr>
        <p:txBody>
          <a:bodyPr/>
          <a:lstStyle/>
          <a:p>
            <a:pPr algn="l"/>
            <a:r>
              <a:rPr lang="de-DE" sz="800" dirty="0" smtClean="0"/>
              <a:t>KLP-</a:t>
            </a:r>
            <a:r>
              <a:rPr lang="de-DE" sz="800" dirty="0" err="1" smtClean="0"/>
              <a:t>Sek.I</a:t>
            </a:r>
            <a:r>
              <a:rPr lang="de-DE" sz="800" dirty="0" smtClean="0"/>
              <a:t>-Islamischer Religionsunterricht                                                                                                              02.03.2015</a:t>
            </a:r>
            <a:endParaRPr lang="de-DE" sz="800" dirty="0"/>
          </a:p>
        </p:txBody>
      </p:sp>
    </p:spTree>
    <p:extLst>
      <p:ext uri="{BB962C8B-B14F-4D97-AF65-F5344CB8AC3E}">
        <p14:creationId xmlns:p14="http://schemas.microsoft.com/office/powerpoint/2010/main" val="3358241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7" name="Inhaltsplatzhalter 6"/>
          <p:cNvSpPr>
            <a:spLocks noGrp="1"/>
          </p:cNvSpPr>
          <p:nvPr>
            <p:ph idx="1"/>
          </p:nvPr>
        </p:nvSpPr>
        <p:spPr>
          <a:xfrm>
            <a:off x="0" y="1700808"/>
            <a:ext cx="9144000" cy="4205064"/>
          </a:xfrm>
          <a:solidFill>
            <a:srgbClr val="EFEFB9"/>
          </a:solidFill>
        </p:spPr>
        <p:txBody>
          <a:bodyPr>
            <a:normAutofit/>
          </a:bodyPr>
          <a:lstStyle/>
          <a:p>
            <a:pPr marL="0" indent="0" algn="ctr">
              <a:buNone/>
            </a:pPr>
            <a:endParaRPr lang="de-DE" sz="2400" b="1" dirty="0" smtClean="0">
              <a:solidFill>
                <a:srgbClr val="FF0000"/>
              </a:solidFill>
              <a:latin typeface="Arial" panose="020B0604020202020204" pitchFamily="34" charset="0"/>
              <a:cs typeface="Arial" panose="020B0604020202020204" pitchFamily="34" charset="0"/>
            </a:endParaRPr>
          </a:p>
          <a:p>
            <a:pPr marL="0" indent="0" algn="ctr">
              <a:buNone/>
            </a:pPr>
            <a:endParaRPr lang="de-DE" sz="2400" b="1" dirty="0">
              <a:solidFill>
                <a:srgbClr val="FF0000"/>
              </a:solidFill>
              <a:latin typeface="Arial" panose="020B0604020202020204" pitchFamily="34" charset="0"/>
              <a:cs typeface="Arial" panose="020B0604020202020204" pitchFamily="34" charset="0"/>
            </a:endParaRPr>
          </a:p>
          <a:p>
            <a:pPr marL="0" indent="0" algn="ctr">
              <a:buNone/>
            </a:pPr>
            <a:endParaRPr lang="de-DE" sz="2400" b="1" dirty="0" smtClean="0">
              <a:solidFill>
                <a:srgbClr val="FF0000"/>
              </a:solidFill>
              <a:latin typeface="Arial" panose="020B0604020202020204" pitchFamily="34" charset="0"/>
              <a:cs typeface="Arial" panose="020B0604020202020204" pitchFamily="34" charset="0"/>
            </a:endParaRPr>
          </a:p>
          <a:p>
            <a:pPr marL="0" indent="0" algn="ctr">
              <a:buNone/>
            </a:pPr>
            <a:r>
              <a:rPr lang="de-DE" sz="2400" b="1" dirty="0" smtClean="0">
                <a:solidFill>
                  <a:srgbClr val="FF0000"/>
                </a:solidFill>
                <a:latin typeface="Arial" panose="020B0604020202020204" pitchFamily="34" charset="0"/>
                <a:cs typeface="Arial" panose="020B0604020202020204" pitchFamily="34" charset="0"/>
              </a:rPr>
              <a:t>I. Allgemeine Informationen </a:t>
            </a:r>
            <a:r>
              <a:rPr lang="de-DE" sz="2400" b="1" dirty="0">
                <a:solidFill>
                  <a:srgbClr val="FF0000"/>
                </a:solidFill>
                <a:latin typeface="Arial" panose="020B0604020202020204" pitchFamily="34" charset="0"/>
                <a:cs typeface="Arial" panose="020B0604020202020204" pitchFamily="34" charset="0"/>
              </a:rPr>
              <a:t>zur </a:t>
            </a:r>
            <a:r>
              <a:rPr lang="de-DE" sz="2400" b="1" dirty="0" smtClean="0">
                <a:solidFill>
                  <a:srgbClr val="FF0000"/>
                </a:solidFill>
                <a:latin typeface="Arial" panose="020B0604020202020204" pitchFamily="34" charset="0"/>
                <a:cs typeface="Arial" panose="020B0604020202020204" pitchFamily="34" charset="0"/>
              </a:rPr>
              <a:t>Kernlehrplanentwicklung und zum </a:t>
            </a:r>
            <a:r>
              <a:rPr lang="de-DE" sz="2400" b="1" dirty="0">
                <a:solidFill>
                  <a:srgbClr val="FF0000"/>
                </a:solidFill>
                <a:latin typeface="Arial" panose="020B0604020202020204" pitchFamily="34" charset="0"/>
                <a:cs typeface="Arial" panose="020B0604020202020204" pitchFamily="34" charset="0"/>
              </a:rPr>
              <a:t>Fach IRU </a:t>
            </a:r>
          </a:p>
        </p:txBody>
      </p:sp>
      <p:sp>
        <p:nvSpPr>
          <p:cNvPr id="6" name="Rectangle 7"/>
          <p:cNvSpPr>
            <a:spLocks noGrp="1" noChangeArrowheads="1"/>
          </p:cNvSpPr>
          <p:nvPr>
            <p:ph type="ftr" sz="quarter" idx="11"/>
          </p:nvPr>
        </p:nvSpPr>
        <p:spPr bwMode="auto">
          <a:xfrm>
            <a:off x="0" y="6309320"/>
            <a:ext cx="91440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3</a:t>
            </a:fld>
            <a:endParaRPr lang="de-DE" dirty="0"/>
          </a:p>
        </p:txBody>
      </p:sp>
    </p:spTree>
    <p:extLst>
      <p:ext uri="{BB962C8B-B14F-4D97-AF65-F5344CB8AC3E}">
        <p14:creationId xmlns:p14="http://schemas.microsoft.com/office/powerpoint/2010/main" val="1256358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2"/>
          <p:cNvSpPr txBox="1">
            <a:spLocks noChangeArrowheads="1"/>
          </p:cNvSpPr>
          <p:nvPr/>
        </p:nvSpPr>
        <p:spPr bwMode="auto">
          <a:xfrm>
            <a:off x="257572" y="2297311"/>
            <a:ext cx="3644106" cy="2769989"/>
          </a:xfrm>
          <a:prstGeom prst="rect">
            <a:avLst/>
          </a:prstGeom>
          <a:solidFill>
            <a:srgbClr val="EFEFB9"/>
          </a:solidFill>
          <a:ln>
            <a:noFill/>
          </a:ln>
          <a:effectLs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spcBef>
                <a:spcPct val="50000"/>
              </a:spcBef>
              <a:defRPr/>
            </a:pPr>
            <a:r>
              <a:rPr lang="de-DE" sz="2400" b="1" dirty="0" smtClean="0">
                <a:latin typeface="Arial" charset="0"/>
                <a:cs typeface="+mn-cs"/>
              </a:rPr>
              <a:t>Kompetenzbereiche</a:t>
            </a:r>
          </a:p>
          <a:p>
            <a:pPr marL="342900" indent="-342900" eaLnBrk="1" hangingPunct="1">
              <a:spcBef>
                <a:spcPct val="50000"/>
              </a:spcBef>
              <a:buFont typeface="Symbol" pitchFamily="18" charset="2"/>
              <a:buChar char="-"/>
              <a:defRPr/>
            </a:pPr>
            <a:r>
              <a:rPr lang="de-DE" sz="2000" dirty="0" smtClean="0">
                <a:latin typeface="Arial" charset="0"/>
                <a:cs typeface="+mn-cs"/>
              </a:rPr>
              <a:t>Sachkompetenz</a:t>
            </a:r>
          </a:p>
          <a:p>
            <a:pPr marL="342900" indent="-342900" eaLnBrk="1" hangingPunct="1">
              <a:spcBef>
                <a:spcPct val="50000"/>
              </a:spcBef>
              <a:buFont typeface="Symbol" pitchFamily="18" charset="2"/>
              <a:buChar char="-"/>
              <a:defRPr/>
            </a:pPr>
            <a:r>
              <a:rPr lang="de-DE" sz="2000" dirty="0" smtClean="0">
                <a:latin typeface="Arial" charset="0"/>
                <a:cs typeface="+mn-cs"/>
              </a:rPr>
              <a:t>Methodenkompetenz</a:t>
            </a:r>
          </a:p>
          <a:p>
            <a:pPr marL="342900" indent="-342900" eaLnBrk="1" hangingPunct="1">
              <a:spcBef>
                <a:spcPct val="50000"/>
              </a:spcBef>
              <a:buFont typeface="Symbol" pitchFamily="18" charset="2"/>
              <a:buChar char="-"/>
              <a:defRPr/>
            </a:pPr>
            <a:r>
              <a:rPr lang="de-DE" sz="2000" dirty="0" smtClean="0">
                <a:latin typeface="Arial" charset="0"/>
                <a:cs typeface="+mn-cs"/>
              </a:rPr>
              <a:t>Urteilskompetenz</a:t>
            </a:r>
          </a:p>
          <a:p>
            <a:pPr marL="342900" indent="-342900" eaLnBrk="1" hangingPunct="1">
              <a:spcBef>
                <a:spcPct val="50000"/>
              </a:spcBef>
              <a:buFont typeface="Symbol" pitchFamily="18" charset="2"/>
              <a:buChar char="-"/>
              <a:defRPr/>
            </a:pPr>
            <a:r>
              <a:rPr lang="de-DE" sz="2000" dirty="0" smtClean="0">
                <a:latin typeface="Arial" charset="0"/>
                <a:cs typeface="+mn-cs"/>
              </a:rPr>
              <a:t>Handlungskompetenz</a:t>
            </a:r>
          </a:p>
          <a:p>
            <a:pPr marL="342900" indent="-342900" eaLnBrk="1" hangingPunct="1">
              <a:spcBef>
                <a:spcPct val="50000"/>
              </a:spcBef>
              <a:buFont typeface="Symbol" pitchFamily="18" charset="2"/>
              <a:buChar char="-"/>
              <a:defRPr/>
            </a:pPr>
            <a:endParaRPr lang="de-DE" sz="2000" dirty="0" smtClean="0">
              <a:latin typeface="Arial" charset="0"/>
              <a:cs typeface="+mn-cs"/>
            </a:endParaRPr>
          </a:p>
        </p:txBody>
      </p:sp>
      <p:grpSp>
        <p:nvGrpSpPr>
          <p:cNvPr id="43012" name="Group 44"/>
          <p:cNvGrpSpPr>
            <a:grpSpLocks/>
          </p:cNvGrpSpPr>
          <p:nvPr/>
        </p:nvGrpSpPr>
        <p:grpSpPr bwMode="auto">
          <a:xfrm>
            <a:off x="257572" y="981073"/>
            <a:ext cx="8458200" cy="5437188"/>
            <a:chOff x="144" y="576"/>
            <a:chExt cx="5328" cy="3567"/>
          </a:xfrm>
        </p:grpSpPr>
        <p:cxnSp>
          <p:nvCxnSpPr>
            <p:cNvPr id="43017" name="AutoShape 45"/>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43018" name="Text Box 46"/>
            <p:cNvSpPr txBox="1">
              <a:spLocks noChangeArrowheads="1"/>
            </p:cNvSpPr>
            <p:nvPr/>
          </p:nvSpPr>
          <p:spPr bwMode="auto">
            <a:xfrm>
              <a:off x="1296" y="3840"/>
              <a:ext cx="2972" cy="3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de-DE" altLang="de-DE" sz="2400">
                <a:solidFill>
                  <a:schemeClr val="tx2"/>
                </a:solidFill>
              </a:endParaRPr>
            </a:p>
          </p:txBody>
        </p:sp>
        <p:cxnSp>
          <p:nvCxnSpPr>
            <p:cNvPr id="43019" name="AutoShape 47"/>
            <p:cNvCxnSpPr>
              <a:cxnSpLocks noChangeShapeType="1"/>
            </p:cNvCxnSpPr>
            <p:nvPr/>
          </p:nvCxnSpPr>
          <p:spPr bwMode="auto">
            <a:xfrm>
              <a:off x="2792" y="1152"/>
              <a:ext cx="1523" cy="28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3020" name="AutoShape 48"/>
            <p:cNvCxnSpPr>
              <a:cxnSpLocks noChangeShapeType="1"/>
            </p:cNvCxnSpPr>
            <p:nvPr/>
          </p:nvCxnSpPr>
          <p:spPr bwMode="auto">
            <a:xfrm rot="5400000">
              <a:off x="1764" y="393"/>
              <a:ext cx="570" cy="1523"/>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3021" name="Text Box 49"/>
            <p:cNvSpPr txBox="1">
              <a:spLocks noChangeArrowheads="1"/>
            </p:cNvSpPr>
            <p:nvPr/>
          </p:nvSpPr>
          <p:spPr bwMode="auto">
            <a:xfrm>
              <a:off x="1622" y="576"/>
              <a:ext cx="2429" cy="2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endParaRPr lang="de-DE" altLang="de-DE" sz="2400"/>
            </a:p>
          </p:txBody>
        </p:sp>
        <p:cxnSp>
          <p:nvCxnSpPr>
            <p:cNvPr id="43022" name="AutoShape 50"/>
            <p:cNvCxnSpPr>
              <a:cxnSpLocks noChangeShapeType="1"/>
            </p:cNvCxnSpPr>
            <p:nvPr/>
          </p:nvCxnSpPr>
          <p:spPr bwMode="auto">
            <a:xfrm rot="10800000">
              <a:off x="1199" y="3263"/>
              <a:ext cx="1742" cy="2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3023" name="AutoShape 51"/>
            <p:cNvCxnSpPr>
              <a:cxnSpLocks noChangeShapeType="1"/>
            </p:cNvCxnSpPr>
            <p:nvPr/>
          </p:nvCxnSpPr>
          <p:spPr bwMode="auto">
            <a:xfrm rot="-5400000">
              <a:off x="3367" y="2787"/>
              <a:ext cx="570" cy="1523"/>
            </a:xfrm>
            <a:prstGeom prst="bentConnector3">
              <a:avLst>
                <a:gd name="adj1" fmla="val 50000"/>
              </a:avLst>
            </a:prstGeom>
            <a:noFill/>
            <a:ln w="9525">
              <a:solidFill>
                <a:schemeClr val="tx1"/>
              </a:solidFill>
              <a:miter lim="800000"/>
              <a:headEnd type="triangle" w="med" len="med"/>
              <a:tailEnd/>
            </a:ln>
            <a:extLst>
              <a:ext uri="{909E8E84-426E-40DD-AFC4-6F175D3DCCD1}">
                <a14:hiddenFill xmlns:a14="http://schemas.microsoft.com/office/drawing/2010/main">
                  <a:noFill/>
                </a14:hiddenFill>
              </a:ext>
            </a:extLst>
          </p:spPr>
        </p:cxnSp>
        <p:sp>
          <p:nvSpPr>
            <p:cNvPr id="43024" name="Rectangle 52"/>
            <p:cNvSpPr>
              <a:spLocks noChangeArrowheads="1"/>
            </p:cNvSpPr>
            <p:nvPr/>
          </p:nvSpPr>
          <p:spPr bwMode="auto">
            <a:xfrm>
              <a:off x="144" y="1440"/>
              <a:ext cx="2304" cy="1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800"/>
            </a:p>
          </p:txBody>
        </p:sp>
        <p:sp>
          <p:nvSpPr>
            <p:cNvPr id="43025" name="Rectangle 53"/>
            <p:cNvSpPr>
              <a:spLocks noChangeArrowheads="1"/>
            </p:cNvSpPr>
            <p:nvPr/>
          </p:nvSpPr>
          <p:spPr bwMode="auto">
            <a:xfrm>
              <a:off x="3216" y="1440"/>
              <a:ext cx="2256" cy="1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800"/>
            </a:p>
          </p:txBody>
        </p:sp>
      </p:grpSp>
      <p:sp>
        <p:nvSpPr>
          <p:cNvPr id="43013" name="Text Box 54"/>
          <p:cNvSpPr txBox="1">
            <a:spLocks noChangeArrowheads="1"/>
          </p:cNvSpPr>
          <p:nvPr/>
        </p:nvSpPr>
        <p:spPr bwMode="auto">
          <a:xfrm>
            <a:off x="2604294" y="981072"/>
            <a:ext cx="3848894" cy="615553"/>
          </a:xfrm>
          <a:prstGeom prst="rect">
            <a:avLst/>
          </a:prstGeom>
          <a:solidFill>
            <a:srgbClr val="EFEFB9"/>
          </a:solidFill>
          <a:ln>
            <a:solidFill>
              <a:schemeClr val="tx1">
                <a:lumMod val="50000"/>
                <a:lumOff val="50000"/>
              </a:schemeClr>
            </a:solidFill>
          </a:ln>
          <a:extLst/>
        </p:spPr>
        <p:txBody>
          <a:bodyPr wrap="square">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buFontTx/>
              <a:buNone/>
            </a:pPr>
            <a:r>
              <a:rPr lang="de-DE" altLang="de-DE" sz="1800" b="1" dirty="0">
                <a:solidFill>
                  <a:schemeClr val="tx2"/>
                </a:solidFill>
              </a:rPr>
              <a:t>  </a:t>
            </a:r>
            <a:r>
              <a:rPr lang="de-DE" altLang="de-DE" sz="1600" b="1" dirty="0" smtClean="0"/>
              <a:t>übergreifende </a:t>
            </a:r>
            <a:r>
              <a:rPr lang="de-DE" altLang="de-DE" sz="1600" b="1" dirty="0"/>
              <a:t>fachliche </a:t>
            </a:r>
            <a:r>
              <a:rPr lang="de-DE" altLang="de-DE" sz="1600" b="1" dirty="0" smtClean="0"/>
              <a:t>Kompetenz</a:t>
            </a:r>
          </a:p>
          <a:p>
            <a:pPr algn="ctr" eaLnBrk="1" hangingPunct="1">
              <a:spcBef>
                <a:spcPts val="0"/>
              </a:spcBef>
              <a:buFontTx/>
              <a:buNone/>
            </a:pPr>
            <a:r>
              <a:rPr lang="de-DE" altLang="de-DE" sz="1600" b="1" dirty="0" smtClean="0"/>
              <a:t>  </a:t>
            </a:r>
            <a:r>
              <a:rPr lang="de-DE" altLang="de-DE" sz="1600" dirty="0" smtClean="0"/>
              <a:t>(religiöse Bildung)</a:t>
            </a:r>
            <a:endParaRPr lang="de-DE" altLang="de-DE" sz="1600" dirty="0"/>
          </a:p>
        </p:txBody>
      </p:sp>
      <p:sp>
        <p:nvSpPr>
          <p:cNvPr id="15" name="Rechteck 1"/>
          <p:cNvSpPr>
            <a:spLocks noChangeArrowheads="1"/>
          </p:cNvSpPr>
          <p:nvPr/>
        </p:nvSpPr>
        <p:spPr bwMode="auto">
          <a:xfrm>
            <a:off x="5127625" y="2298073"/>
            <a:ext cx="3581400" cy="2800767"/>
          </a:xfrm>
          <a:prstGeom prst="rect">
            <a:avLst/>
          </a:prstGeom>
          <a:solidFill>
            <a:srgbClr val="EFEFB9"/>
          </a:solidFill>
          <a:ln>
            <a:solidFill>
              <a:schemeClr val="tx1">
                <a:lumMod val="50000"/>
                <a:lumOff val="50000"/>
              </a:schemeClr>
            </a:solidFill>
          </a:ln>
          <a:extLst/>
        </p:spPr>
        <p:txBody>
          <a:bodyPr wrap="square">
            <a:spAutoFit/>
          </a:bodyPr>
          <a:lstStyle/>
          <a:p>
            <a:pPr>
              <a:defRPr/>
            </a:pPr>
            <a:r>
              <a:rPr lang="de-DE" sz="2400" b="1" dirty="0" smtClean="0">
                <a:latin typeface="Arial" charset="0"/>
                <a:cs typeface="Arial" charset="0"/>
              </a:rPr>
              <a:t>Inhaltsfelder</a:t>
            </a:r>
          </a:p>
          <a:p>
            <a:pPr>
              <a:defRPr/>
            </a:pPr>
            <a:endParaRPr lang="de-DE" sz="2400" b="1" dirty="0">
              <a:latin typeface="Arial" charset="0"/>
              <a:cs typeface="Arial" charset="0"/>
            </a:endParaRPr>
          </a:p>
          <a:p>
            <a:pPr marL="342900" indent="-342900">
              <a:buFont typeface="+mj-lt"/>
              <a:buAutoNum type="arabicPeriod"/>
              <a:defRPr/>
            </a:pPr>
            <a:r>
              <a:rPr lang="de-DE" sz="1600" dirty="0" smtClean="0">
                <a:latin typeface="Arial" charset="0"/>
                <a:cs typeface="Arial" charset="0"/>
              </a:rPr>
              <a:t>Islamische Glaubenslehre</a:t>
            </a:r>
            <a:endParaRPr lang="de-DE" sz="1600" dirty="0">
              <a:latin typeface="Arial" charset="0"/>
              <a:cs typeface="Arial" charset="0"/>
            </a:endParaRPr>
          </a:p>
          <a:p>
            <a:pPr marL="342900" indent="-342900">
              <a:buFont typeface="+mj-lt"/>
              <a:buAutoNum type="arabicPeriod"/>
              <a:defRPr/>
            </a:pPr>
            <a:r>
              <a:rPr lang="de-DE" sz="1600" dirty="0" smtClean="0">
                <a:latin typeface="Arial" charset="0"/>
                <a:cs typeface="Arial" charset="0"/>
              </a:rPr>
              <a:t>Die Gemeinschaft des Propheten</a:t>
            </a:r>
            <a:endParaRPr lang="de-DE" sz="1600" dirty="0">
              <a:latin typeface="Arial" charset="0"/>
              <a:cs typeface="Arial" charset="0"/>
            </a:endParaRPr>
          </a:p>
          <a:p>
            <a:pPr marL="342900" indent="-342900">
              <a:buFont typeface="+mj-lt"/>
              <a:buAutoNum type="arabicPeriod"/>
              <a:defRPr/>
            </a:pPr>
            <a:r>
              <a:rPr lang="de-DE" sz="1600" dirty="0" smtClean="0">
                <a:latin typeface="Arial" charset="0"/>
                <a:cs typeface="Arial" charset="0"/>
              </a:rPr>
              <a:t>Entwicklung des Islam</a:t>
            </a:r>
            <a:endParaRPr lang="de-DE" sz="1600" dirty="0">
              <a:latin typeface="Arial" charset="0"/>
              <a:cs typeface="Arial" charset="0"/>
            </a:endParaRPr>
          </a:p>
          <a:p>
            <a:pPr marL="342900" indent="-342900">
              <a:buFont typeface="+mj-lt"/>
              <a:buAutoNum type="arabicPeriod"/>
              <a:defRPr/>
            </a:pPr>
            <a:r>
              <a:rPr lang="de-DE" sz="1600" dirty="0" smtClean="0">
                <a:latin typeface="Arial" charset="0"/>
                <a:cs typeface="Arial" charset="0"/>
              </a:rPr>
              <a:t>Der Koran und die Sunna</a:t>
            </a:r>
            <a:endParaRPr lang="de-DE" sz="1600" dirty="0">
              <a:latin typeface="Arial" charset="0"/>
              <a:cs typeface="Arial" charset="0"/>
            </a:endParaRPr>
          </a:p>
          <a:p>
            <a:pPr marL="342900" indent="-342900">
              <a:buFont typeface="+mj-lt"/>
              <a:buAutoNum type="arabicPeriod"/>
              <a:defRPr/>
            </a:pPr>
            <a:r>
              <a:rPr lang="de-DE" sz="1600" dirty="0" smtClean="0">
                <a:latin typeface="Arial" charset="0"/>
                <a:cs typeface="Arial" charset="0"/>
              </a:rPr>
              <a:t>Islamische Religionspraxis</a:t>
            </a:r>
            <a:endParaRPr lang="de-DE" sz="1600" dirty="0">
              <a:latin typeface="Arial" charset="0"/>
              <a:cs typeface="Arial" charset="0"/>
            </a:endParaRPr>
          </a:p>
          <a:p>
            <a:pPr marL="342900" indent="-342900">
              <a:buFont typeface="+mj-lt"/>
              <a:buAutoNum type="arabicPeriod"/>
              <a:defRPr/>
            </a:pPr>
            <a:r>
              <a:rPr lang="de-DE" sz="1600" dirty="0" smtClean="0">
                <a:latin typeface="Arial" charset="0"/>
                <a:cs typeface="Arial" charset="0"/>
              </a:rPr>
              <a:t>Verantwortliches Handeln</a:t>
            </a:r>
          </a:p>
          <a:p>
            <a:pPr marL="342900" indent="-342900">
              <a:buFont typeface="+mj-lt"/>
              <a:buAutoNum type="arabicPeriod"/>
              <a:defRPr/>
            </a:pPr>
            <a:r>
              <a:rPr lang="de-DE" sz="1600" dirty="0" smtClean="0">
                <a:latin typeface="Arial" charset="0"/>
                <a:cs typeface="Arial" charset="0"/>
              </a:rPr>
              <a:t>Andere Religionen und Weltanschauungen </a:t>
            </a:r>
            <a:endParaRPr lang="de-DE" sz="1600" dirty="0">
              <a:latin typeface="Arial" charset="0"/>
              <a:cs typeface="Arial" charset="0"/>
            </a:endParaRPr>
          </a:p>
        </p:txBody>
      </p:sp>
      <p:sp>
        <p:nvSpPr>
          <p:cNvPr id="43015" name="Textfeld 1"/>
          <p:cNvSpPr txBox="1">
            <a:spLocks noChangeArrowheads="1"/>
          </p:cNvSpPr>
          <p:nvPr/>
        </p:nvSpPr>
        <p:spPr bwMode="auto">
          <a:xfrm>
            <a:off x="2086372" y="5946490"/>
            <a:ext cx="4718050" cy="646331"/>
          </a:xfrm>
          <a:prstGeom prst="rect">
            <a:avLst/>
          </a:prstGeom>
          <a:solidFill>
            <a:srgbClr val="EFEFB9"/>
          </a:solidFill>
          <a:ln>
            <a:solidFill>
              <a:schemeClr val="tx1">
                <a:lumMod val="50000"/>
                <a:lumOff val="50000"/>
              </a:schemeClr>
            </a:solidFill>
          </a:ln>
          <a:extLst/>
        </p:spPr>
        <p:txBody>
          <a:bodyPr wrap="square">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e-DE" altLang="de-DE" sz="2000" b="1" dirty="0" smtClean="0"/>
              <a:t>Kompetenzerwartungen</a:t>
            </a:r>
          </a:p>
          <a:p>
            <a:pPr algn="ctr" eaLnBrk="1" hangingPunct="1">
              <a:spcBef>
                <a:spcPct val="0"/>
              </a:spcBef>
              <a:buFontTx/>
              <a:buNone/>
            </a:pPr>
            <a:r>
              <a:rPr lang="de-DE" altLang="de-DE" sz="1600" dirty="0" smtClean="0"/>
              <a:t>(übergeordnet und – SK u. UK – </a:t>
            </a:r>
            <a:r>
              <a:rPr lang="de-DE" altLang="de-DE" sz="1600" dirty="0" err="1" smtClean="0"/>
              <a:t>konkretieiert</a:t>
            </a:r>
            <a:r>
              <a:rPr lang="de-DE" altLang="de-DE" sz="1600" dirty="0" smtClean="0"/>
              <a:t>)</a:t>
            </a:r>
            <a:endParaRPr lang="de-DE" altLang="de-DE" sz="1600" dirty="0"/>
          </a:p>
        </p:txBody>
      </p:sp>
      <p:sp>
        <p:nvSpPr>
          <p:cNvPr id="2" name="Fußzeilenplatzhalter 1"/>
          <p:cNvSpPr>
            <a:spLocks noGrp="1"/>
          </p:cNvSpPr>
          <p:nvPr>
            <p:ph type="ftr" sz="quarter" idx="11"/>
          </p:nvPr>
        </p:nvSpPr>
        <p:spPr>
          <a:xfrm>
            <a:off x="107504" y="6387354"/>
            <a:ext cx="8864624" cy="365125"/>
          </a:xfrm>
        </p:spPr>
        <p:txBody>
          <a:bodyPr/>
          <a:lstStyle/>
          <a:p>
            <a:pPr algn="l"/>
            <a:r>
              <a:rPr lang="de-DE" sz="800" dirty="0">
                <a:solidFill>
                  <a:schemeClr val="tx1"/>
                </a:solidFill>
              </a:rPr>
              <a:t>KLP -</a:t>
            </a:r>
            <a:r>
              <a:rPr lang="de-DE" sz="800" dirty="0" err="1">
                <a:solidFill>
                  <a:schemeClr val="tx1"/>
                </a:solidFill>
              </a:rPr>
              <a:t>Sek.I</a:t>
            </a:r>
            <a:r>
              <a:rPr lang="de-DE" sz="800" dirty="0">
                <a:solidFill>
                  <a:schemeClr val="tx1"/>
                </a:solidFill>
              </a:rPr>
              <a:t>-Islamischer Religionsunterricht                                                                                                              </a:t>
            </a:r>
            <a:r>
              <a:rPr lang="de-DE" sz="800" dirty="0" smtClean="0">
                <a:solidFill>
                  <a:schemeClr val="tx1"/>
                </a:solidFill>
              </a:rPr>
              <a:t>                                                                                                                                                Cordula </a:t>
            </a:r>
            <a:r>
              <a:rPr lang="de-DE" sz="800" dirty="0">
                <a:solidFill>
                  <a:schemeClr val="tx1"/>
                </a:solidFill>
              </a:rPr>
              <a:t>Hartwig, QUA-LiS, AB 4</a:t>
            </a:r>
          </a:p>
        </p:txBody>
      </p:sp>
    </p:spTree>
    <p:extLst>
      <p:ext uri="{BB962C8B-B14F-4D97-AF65-F5344CB8AC3E}">
        <p14:creationId xmlns:p14="http://schemas.microsoft.com/office/powerpoint/2010/main" val="3018063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smtClean="0">
                <a:solidFill>
                  <a:schemeClr val="tx1">
                    <a:lumMod val="50000"/>
                    <a:lumOff val="50000"/>
                  </a:schemeClr>
                </a:solidFill>
                <a:latin typeface="Arial" panose="020B0604020202020204" pitchFamily="34" charset="0"/>
                <a:cs typeface="Arial" panose="020B0604020202020204" pitchFamily="34" charset="0"/>
              </a:rPr>
              <a:t>Kompetenzerwartungen …</a:t>
            </a:r>
            <a:endParaRPr lang="de-DE" sz="2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3794" name="Rectangle 3"/>
          <p:cNvSpPr>
            <a:spLocks noGrp="1" noChangeArrowheads="1"/>
          </p:cNvSpPr>
          <p:nvPr>
            <p:ph idx="1"/>
          </p:nvPr>
        </p:nvSpPr>
        <p:spPr>
          <a:xfrm>
            <a:off x="15631" y="1628800"/>
            <a:ext cx="9112448" cy="4392488"/>
          </a:xfrm>
          <a:solidFill>
            <a:srgbClr val="EFEFB9"/>
          </a:solidFill>
        </p:spPr>
        <p:txBody>
          <a:bodyPr/>
          <a:lstStyle/>
          <a:p>
            <a:pPr eaLnBrk="1" hangingPunct="1">
              <a:spcBef>
                <a:spcPct val="40000"/>
              </a:spcBef>
              <a:buFont typeface="Wingdings 3" pitchFamily="18" charset="2"/>
              <a:buNone/>
            </a:pPr>
            <a:r>
              <a:rPr lang="de-DE" altLang="de-DE" sz="2400" dirty="0" smtClean="0">
                <a:solidFill>
                  <a:schemeClr val="tx1">
                    <a:lumMod val="50000"/>
                    <a:lumOff val="50000"/>
                  </a:schemeClr>
                </a:solidFill>
              </a:rPr>
              <a:t>… </a:t>
            </a:r>
            <a:r>
              <a:rPr lang="de-DE" altLang="de-DE" sz="2400" b="1" dirty="0" smtClean="0">
                <a:solidFill>
                  <a:schemeClr val="tx1">
                    <a:lumMod val="50000"/>
                    <a:lumOff val="50000"/>
                  </a:schemeClr>
                </a:solidFill>
                <a:latin typeface="Arial" panose="020B0604020202020204" pitchFamily="34" charset="0"/>
                <a:cs typeface="Arial" panose="020B0604020202020204" pitchFamily="34" charset="0"/>
              </a:rPr>
              <a:t>sind jeweils ausgewiesen</a:t>
            </a:r>
          </a:p>
          <a:p>
            <a:pPr eaLnBrk="1" hangingPunct="1">
              <a:spcBef>
                <a:spcPct val="40000"/>
              </a:spcBef>
              <a:buFont typeface="Wingdings 3" pitchFamily="18" charset="2"/>
              <a:buNone/>
            </a:pPr>
            <a:endParaRPr lang="de-DE" altLang="de-DE" sz="2400" b="1" dirty="0" smtClean="0">
              <a:solidFill>
                <a:schemeClr val="tx1">
                  <a:lumMod val="50000"/>
                  <a:lumOff val="50000"/>
                </a:schemeClr>
              </a:solidFill>
              <a:latin typeface="Arial" panose="020B0604020202020204" pitchFamily="34" charset="0"/>
              <a:cs typeface="Arial" panose="020B0604020202020204" pitchFamily="34" charset="0"/>
            </a:endParaRPr>
          </a:p>
          <a:p>
            <a:pPr marL="457200" indent="-457200" eaLnBrk="1" hangingPunct="1">
              <a:spcBef>
                <a:spcPct val="40000"/>
              </a:spcBef>
              <a:buFont typeface="Arial" panose="020B0604020202020204" pitchFamily="34" charset="0"/>
              <a:buChar char="•"/>
            </a:pPr>
            <a:r>
              <a:rPr lang="de-DE" altLang="de-DE" sz="2000" dirty="0" smtClean="0">
                <a:latin typeface="Arial" panose="020B0604020202020204" pitchFamily="34" charset="0"/>
                <a:cs typeface="Arial" panose="020B0604020202020204" pitchFamily="34" charset="0"/>
              </a:rPr>
              <a:t>für das Ende der Jahrgangsstufe 6 und für das Ende der Sekundarstufe I </a:t>
            </a:r>
          </a:p>
          <a:p>
            <a:pPr marL="457200" indent="-457200" eaLnBrk="1" hangingPunct="1">
              <a:spcBef>
                <a:spcPct val="40000"/>
              </a:spcBef>
              <a:buFont typeface="Arial" panose="020B0604020202020204" pitchFamily="34" charset="0"/>
              <a:buChar char="•"/>
            </a:pPr>
            <a:r>
              <a:rPr lang="de-DE" altLang="de-DE" sz="2000" dirty="0" smtClean="0">
                <a:latin typeface="Arial" panose="020B0604020202020204" pitchFamily="34" charset="0"/>
                <a:cs typeface="Arial" panose="020B0604020202020204" pitchFamily="34" charset="0"/>
              </a:rPr>
              <a:t>als </a:t>
            </a:r>
            <a:r>
              <a:rPr lang="de-DE" altLang="de-DE" sz="2000" b="1" dirty="0" smtClean="0">
                <a:latin typeface="Arial" panose="020B0604020202020204" pitchFamily="34" charset="0"/>
                <a:cs typeface="Arial" panose="020B0604020202020204" pitchFamily="34" charset="0"/>
              </a:rPr>
              <a:t>übergeordnete</a:t>
            </a:r>
            <a:r>
              <a:rPr lang="de-DE" altLang="de-DE" sz="2000" dirty="0" smtClean="0">
                <a:latin typeface="Arial" panose="020B0604020202020204" pitchFamily="34" charset="0"/>
                <a:cs typeface="Arial" panose="020B0604020202020204" pitchFamily="34" charset="0"/>
              </a:rPr>
              <a:t> Kompetenzerwartungen für alle Kompetenzbereiche</a:t>
            </a:r>
          </a:p>
          <a:p>
            <a:pPr marL="457200" indent="-457200" eaLnBrk="1" hangingPunct="1">
              <a:spcBef>
                <a:spcPct val="40000"/>
              </a:spcBef>
              <a:buFont typeface="Arial" panose="020B0604020202020204" pitchFamily="34" charset="0"/>
              <a:buChar char="•"/>
            </a:pPr>
            <a:r>
              <a:rPr lang="de-DE" altLang="de-DE" sz="2000" dirty="0" smtClean="0">
                <a:latin typeface="Arial" panose="020B0604020202020204" pitchFamily="34" charset="0"/>
                <a:cs typeface="Arial" panose="020B0604020202020204" pitchFamily="34" charset="0"/>
              </a:rPr>
              <a:t>als </a:t>
            </a:r>
            <a:r>
              <a:rPr lang="de-DE" altLang="de-DE" sz="2000" b="1" dirty="0" smtClean="0">
                <a:latin typeface="Arial" panose="020B0604020202020204" pitchFamily="34" charset="0"/>
                <a:cs typeface="Arial" panose="020B0604020202020204" pitchFamily="34" charset="0"/>
              </a:rPr>
              <a:t>konkretisierte</a:t>
            </a:r>
            <a:r>
              <a:rPr lang="de-DE" altLang="de-DE" sz="2000" dirty="0" smtClean="0">
                <a:latin typeface="Arial" panose="020B0604020202020204" pitchFamily="34" charset="0"/>
                <a:cs typeface="Arial" panose="020B0604020202020204" pitchFamily="34" charset="0"/>
              </a:rPr>
              <a:t>, </a:t>
            </a:r>
            <a:r>
              <a:rPr lang="de-DE" altLang="de-DE" sz="2000" b="1" dirty="0" smtClean="0">
                <a:latin typeface="Arial" panose="020B0604020202020204" pitchFamily="34" charset="0"/>
                <a:cs typeface="Arial" panose="020B0604020202020204" pitchFamily="34" charset="0"/>
              </a:rPr>
              <a:t>inhaltsfeldbezogene</a:t>
            </a:r>
            <a:r>
              <a:rPr lang="de-DE" altLang="de-DE" sz="2000" dirty="0" smtClean="0">
                <a:latin typeface="Arial" panose="020B0604020202020204" pitchFamily="34" charset="0"/>
                <a:cs typeface="Arial" panose="020B0604020202020204" pitchFamily="34" charset="0"/>
              </a:rPr>
              <a:t> Kompetenzerwartungen für die Sach- und Urteilskompetenz</a:t>
            </a:r>
          </a:p>
          <a:p>
            <a:pPr marL="457200" indent="-457200" eaLnBrk="1" hangingPunct="1">
              <a:buFont typeface="Arial" panose="020B0604020202020204" pitchFamily="34" charset="0"/>
              <a:buChar char="•"/>
            </a:pPr>
            <a:endParaRPr lang="de-DE" altLang="de-DE" sz="2000" dirty="0" smtClean="0"/>
          </a:p>
        </p:txBody>
      </p:sp>
      <p:sp>
        <p:nvSpPr>
          <p:cNvPr id="44034" name="Foliennummernplatzhalter 1"/>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0ED62B4-FE06-4907-834E-5E1C6F28EB57}" type="slidenum">
              <a:rPr lang="de-DE" altLang="de-DE" smtClean="0">
                <a:solidFill>
                  <a:schemeClr val="tx1">
                    <a:lumMod val="50000"/>
                    <a:lumOff val="50000"/>
                  </a:schemeClr>
                </a:solidFill>
              </a:rPr>
              <a:pPr eaLnBrk="1" hangingPunct="1">
                <a:defRPr/>
              </a:pPr>
              <a:t>31</a:t>
            </a:fld>
            <a:endParaRPr lang="de-DE" altLang="de-DE" dirty="0" smtClean="0">
              <a:solidFill>
                <a:schemeClr val="tx1">
                  <a:lumMod val="50000"/>
                  <a:lumOff val="50000"/>
                </a:schemeClr>
              </a:solidFill>
            </a:endParaRPr>
          </a:p>
        </p:txBody>
      </p:sp>
      <p:sp>
        <p:nvSpPr>
          <p:cNvPr id="3" name="Fußzeilenplatzhalter 2"/>
          <p:cNvSpPr>
            <a:spLocks noGrp="1"/>
          </p:cNvSpPr>
          <p:nvPr>
            <p:ph type="ftr" sz="quarter" idx="11"/>
          </p:nvPr>
        </p:nvSpPr>
        <p:spPr>
          <a:xfrm>
            <a:off x="107504" y="6237313"/>
            <a:ext cx="8928992" cy="288031"/>
          </a:xfrm>
        </p:spPr>
        <p:txBody>
          <a:bodyPr/>
          <a:lstStyle/>
          <a:p>
            <a:r>
              <a:rPr lang="de-DE" dirty="0" smtClean="0"/>
              <a:t>KLP -</a:t>
            </a:r>
            <a:r>
              <a:rPr lang="de-DE" dirty="0" err="1" smtClean="0"/>
              <a:t>Sek.I</a:t>
            </a:r>
            <a:r>
              <a:rPr lang="de-DE" dirty="0" smtClean="0"/>
              <a:t>-Islamischer Religionsunterricht                                                                                                       02.03.2015                                                                                                   Cordula Hartwig, QUA-LiS, AB 4</a:t>
            </a:r>
            <a:endParaRPr lang="de-DE" dirty="0"/>
          </a:p>
        </p:txBody>
      </p:sp>
    </p:spTree>
    <p:extLst>
      <p:ext uri="{BB962C8B-B14F-4D97-AF65-F5344CB8AC3E}">
        <p14:creationId xmlns:p14="http://schemas.microsoft.com/office/powerpoint/2010/main" val="2315537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800" b="1" dirty="0" smtClean="0">
                <a:solidFill>
                  <a:schemeClr val="tx1">
                    <a:lumMod val="50000"/>
                    <a:lumOff val="50000"/>
                  </a:schemeClr>
                </a:solidFill>
                <a:latin typeface="Arial" panose="020B0604020202020204" pitchFamily="34" charset="0"/>
                <a:cs typeface="Arial" panose="020B0604020202020204" pitchFamily="34" charset="0"/>
              </a:rPr>
              <a:t>Kompetenzerwartungen …</a:t>
            </a:r>
            <a:endParaRPr lang="de-DE" sz="2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0" y="1628800"/>
            <a:ext cx="9144000" cy="4392488"/>
          </a:xfrm>
          <a:solidFill>
            <a:srgbClr val="EFEFB9"/>
          </a:solidFill>
          <a:ln>
            <a:solidFill>
              <a:schemeClr val="tx1">
                <a:lumMod val="50000"/>
                <a:lumOff val="50000"/>
              </a:schemeClr>
            </a:solidFill>
          </a:ln>
        </p:spPr>
        <p:txBody>
          <a:bodyPr>
            <a:normAutofit/>
          </a:bodyPr>
          <a:lstStyle/>
          <a:p>
            <a:r>
              <a:rPr lang="de-DE" altLang="de-DE" sz="1800" dirty="0" smtClean="0"/>
              <a:t>z. B.: </a:t>
            </a:r>
            <a:r>
              <a:rPr lang="de-DE" altLang="de-DE" sz="1700" dirty="0" smtClean="0">
                <a:latin typeface="Arial" panose="020B0604020202020204" pitchFamily="34" charset="0"/>
                <a:cs typeface="Arial" panose="020B0604020202020204" pitchFamily="34" charset="0"/>
              </a:rPr>
              <a:t>Die Schülerinnen und Schüler</a:t>
            </a:r>
            <a:endParaRPr lang="de-DE" altLang="de-DE" sz="1700" b="1" u="sng" dirty="0" smtClean="0">
              <a:latin typeface="Arial" panose="020B0604020202020204" pitchFamily="34" charset="0"/>
              <a:cs typeface="Arial" panose="020B0604020202020204" pitchFamily="34" charset="0"/>
            </a:endParaRPr>
          </a:p>
          <a:p>
            <a:pPr marL="685800" lvl="1" indent="-285750">
              <a:buFont typeface="Symbol" panose="05050102010706020507" pitchFamily="18" charset="2"/>
              <a:buChar char="-"/>
            </a:pPr>
            <a:r>
              <a:rPr lang="de-DE" altLang="de-DE" sz="1700" dirty="0" smtClean="0">
                <a:latin typeface="Arial" panose="020B0604020202020204" pitchFamily="34" charset="0"/>
                <a:cs typeface="Arial" panose="020B0604020202020204" pitchFamily="34" charset="0"/>
              </a:rPr>
              <a:t>unterscheiden die Lebensgeschichten von bekannten Propheten und stellen diese dar</a:t>
            </a:r>
          </a:p>
          <a:p>
            <a:pPr marL="685800" lvl="1" indent="-285750">
              <a:buFont typeface="Symbol" panose="05050102010706020507" pitchFamily="18" charset="2"/>
              <a:buChar char="-"/>
            </a:pPr>
            <a:r>
              <a:rPr lang="de-DE" altLang="de-DE" sz="1700" dirty="0" smtClean="0">
                <a:latin typeface="Arial" panose="020B0604020202020204" pitchFamily="34" charset="0"/>
                <a:cs typeface="Arial" panose="020B0604020202020204" pitchFamily="34" charset="0"/>
              </a:rPr>
              <a:t>identifizieren Koranverse, in denen es um die Schöpfung geht</a:t>
            </a:r>
          </a:p>
          <a:p>
            <a:pPr marL="685800" lvl="1" indent="-285750">
              <a:buFont typeface="Symbol" panose="05050102010706020507" pitchFamily="18" charset="2"/>
              <a:buChar char="-"/>
            </a:pPr>
            <a:r>
              <a:rPr lang="de-DE" altLang="de-DE" sz="1700" dirty="0" smtClean="0">
                <a:latin typeface="Arial" panose="020B0604020202020204" pitchFamily="34" charset="0"/>
                <a:cs typeface="Arial" panose="020B0604020202020204" pitchFamily="34" charset="0"/>
              </a:rPr>
              <a:t>erörtern Chancen und Schwierigkeiten des interreligiösen Dialogs</a:t>
            </a:r>
          </a:p>
          <a:p>
            <a:pPr marL="685800" lvl="1" indent="-285750">
              <a:buFont typeface="Symbol" panose="05050102010706020507" pitchFamily="18" charset="2"/>
              <a:buChar char="-"/>
            </a:pPr>
            <a:r>
              <a:rPr lang="de-DE" altLang="de-DE" sz="1700" dirty="0" smtClean="0">
                <a:latin typeface="Arial" panose="020B0604020202020204" pitchFamily="34" charset="0"/>
                <a:cs typeface="Arial" panose="020B0604020202020204" pitchFamily="34" charset="0"/>
              </a:rPr>
              <a:t>erörtern Möglichkeiten der Umsetzbarkeit islamischer Ethik vor dem Hintergrund islamischer Werte</a:t>
            </a:r>
          </a:p>
          <a:p>
            <a:pPr marL="400050" lvl="1" indent="0">
              <a:buNone/>
            </a:pPr>
            <a:endParaRPr lang="de-DE" altLang="de-DE" sz="1800" dirty="0" smtClean="0">
              <a:latin typeface="Calibri" pitchFamily="34" charset="0"/>
              <a:cs typeface="Arial" pitchFamily="34" charset="0"/>
            </a:endParaRPr>
          </a:p>
          <a:p>
            <a:pPr marL="400050" lvl="1" indent="0">
              <a:buNone/>
            </a:pPr>
            <a:endParaRPr lang="de-DE" altLang="de-DE" sz="1800" dirty="0" smtClean="0">
              <a:latin typeface="Calibri" pitchFamily="34" charset="0"/>
              <a:cs typeface="Arial" pitchFamily="34" charset="0"/>
            </a:endParaRPr>
          </a:p>
          <a:p>
            <a:pPr marL="400050" lvl="1" indent="0">
              <a:buNone/>
            </a:pPr>
            <a:r>
              <a:rPr lang="de-DE" altLang="de-DE" sz="1800" dirty="0" smtClean="0">
                <a:latin typeface="Calibri" pitchFamily="34" charset="0"/>
                <a:cs typeface="Arial" pitchFamily="34" charset="0"/>
              </a:rPr>
              <a:t>	</a:t>
            </a:r>
            <a:r>
              <a:rPr lang="de-DE" altLang="de-DE" sz="1800" dirty="0">
                <a:latin typeface="Calibri" panose="020F0502020204030204" pitchFamily="34" charset="0"/>
                <a:cs typeface="Calibri" panose="020F0502020204030204" pitchFamily="34" charset="0"/>
              </a:rPr>
              <a:t>	</a:t>
            </a:r>
            <a:endParaRPr lang="de-DE" altLang="de-DE" sz="1800" dirty="0" smtClean="0">
              <a:latin typeface="Calibri" pitchFamily="34" charset="0"/>
              <a:cs typeface="Arial" pitchFamily="34" charset="0"/>
            </a:endParaRPr>
          </a:p>
          <a:p>
            <a:pPr marL="0" indent="0">
              <a:spcAft>
                <a:spcPts val="600"/>
              </a:spcAft>
              <a:buNone/>
            </a:pPr>
            <a:r>
              <a:rPr lang="de-DE" altLang="de-DE" sz="1800" dirty="0"/>
              <a:t>	      </a:t>
            </a:r>
          </a:p>
        </p:txBody>
      </p:sp>
      <p:sp>
        <p:nvSpPr>
          <p:cNvPr id="6" name="Rectangle 7"/>
          <p:cNvSpPr>
            <a:spLocks noGrp="1" noChangeArrowheads="1"/>
          </p:cNvSpPr>
          <p:nvPr>
            <p:ph type="ftr" sz="quarter" idx="11"/>
          </p:nvPr>
        </p:nvSpPr>
        <p:spPr bwMode="auto">
          <a:xfrm>
            <a:off x="179512" y="6309320"/>
            <a:ext cx="8856984"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32</a:t>
            </a:fld>
            <a:endParaRPr lang="de-DE"/>
          </a:p>
        </p:txBody>
      </p:sp>
      <p:sp>
        <p:nvSpPr>
          <p:cNvPr id="4" name="Textfeld 3"/>
          <p:cNvSpPr txBox="1"/>
          <p:nvPr/>
        </p:nvSpPr>
        <p:spPr>
          <a:xfrm>
            <a:off x="-1044624" y="332656"/>
            <a:ext cx="184731" cy="369332"/>
          </a:xfrm>
          <a:prstGeom prst="rect">
            <a:avLst/>
          </a:prstGeom>
          <a:noFill/>
        </p:spPr>
        <p:txBody>
          <a:bodyPr wrap="none" rtlCol="0">
            <a:spAutoFit/>
          </a:bodyPr>
          <a:lstStyle/>
          <a:p>
            <a:endParaRPr lang="de-DE" dirty="0"/>
          </a:p>
        </p:txBody>
      </p:sp>
      <p:sp>
        <p:nvSpPr>
          <p:cNvPr id="7" name="Textfeld 6"/>
          <p:cNvSpPr txBox="1"/>
          <p:nvPr/>
        </p:nvSpPr>
        <p:spPr>
          <a:xfrm>
            <a:off x="395536" y="3438769"/>
            <a:ext cx="8352928" cy="2502223"/>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marL="285750" indent="-28575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Kompetenzerwartungen formulieren Ziele, jedoch keine Wege des Lernens,</a:t>
            </a:r>
          </a:p>
          <a:p>
            <a:pPr marL="285750" indent="-285750">
              <a:buFont typeface="Arial" panose="020B0604020202020204" pitchFamily="34" charset="0"/>
              <a:buChar char="•"/>
            </a:pPr>
            <a:r>
              <a:rPr lang="de-DE" dirty="0" smtClean="0">
                <a:latin typeface="Arial" panose="020B0604020202020204" pitchFamily="34" charset="0"/>
                <a:cs typeface="Arial" panose="020B0604020202020204" pitchFamily="34" charset="0"/>
              </a:rPr>
              <a:t>sie beschreiben Beobachtbares</a:t>
            </a:r>
          </a:p>
          <a:p>
            <a:pPr marL="285750" indent="-285750">
              <a:buFont typeface="Arial" panose="020B0604020202020204" pitchFamily="34" charset="0"/>
              <a:buChar char="•"/>
            </a:pPr>
            <a:r>
              <a:rPr lang="de-DE" altLang="de-DE" dirty="0" smtClean="0">
                <a:latin typeface="Arial" panose="020B0604020202020204" pitchFamily="34" charset="0"/>
                <a:cs typeface="Arial" panose="020B0604020202020204" pitchFamily="34" charset="0"/>
              </a:rPr>
              <a:t>dahinter </a:t>
            </a:r>
            <a:r>
              <a:rPr lang="de-DE" altLang="de-DE" dirty="0">
                <a:latin typeface="Arial" panose="020B0604020202020204" pitchFamily="34" charset="0"/>
                <a:cs typeface="Arial" panose="020B0604020202020204" pitchFamily="34" charset="0"/>
              </a:rPr>
              <a:t>stehen jeweils Haltungen, Einstellungen, Motivationen  </a:t>
            </a:r>
          </a:p>
          <a:p>
            <a:pPr>
              <a:spcBef>
                <a:spcPct val="35000"/>
              </a:spcBef>
              <a:buFont typeface="Wingdings" panose="05000000000000000000" pitchFamily="2" charset="2"/>
              <a:buChar char="Ø"/>
            </a:pPr>
            <a:r>
              <a:rPr lang="de-DE" altLang="de-DE" dirty="0">
                <a:latin typeface="Arial" panose="020B0604020202020204" pitchFamily="34" charset="0"/>
                <a:cs typeface="Arial" panose="020B0604020202020204" pitchFamily="34" charset="0"/>
              </a:rPr>
              <a:t>Alle Kompetenzerwartungen sind im Wortlaut verbindlich</a:t>
            </a:r>
          </a:p>
          <a:p>
            <a:pPr>
              <a:spcBef>
                <a:spcPct val="35000"/>
              </a:spcBef>
              <a:buFont typeface="Wingdings" panose="05000000000000000000" pitchFamily="2" charset="2"/>
              <a:buChar char="Ø"/>
            </a:pPr>
            <a:r>
              <a:rPr lang="de-DE" altLang="de-DE" dirty="0">
                <a:latin typeface="Arial" panose="020B0604020202020204" pitchFamily="34" charset="0"/>
                <a:cs typeface="Arial" panose="020B0604020202020204" pitchFamily="34" charset="0"/>
              </a:rPr>
              <a:t>Kompetenzen decken nicht das Ganze des Religionsunterrichts ab</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299770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fade">
                                      <p:cBhvr>
                                        <p:cTn id="4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spcBef>
                <a:spcPct val="35000"/>
              </a:spcBef>
            </a:pPr>
            <a:r>
              <a:rPr lang="de-DE" altLang="de-DE" sz="2800" b="1" dirty="0">
                <a:solidFill>
                  <a:schemeClr val="tx1">
                    <a:lumMod val="50000"/>
                    <a:lumOff val="50000"/>
                  </a:schemeClr>
                </a:solidFill>
                <a:latin typeface="Arial" panose="020B0604020202020204" pitchFamily="34" charset="0"/>
                <a:cs typeface="Arial" panose="020B0604020202020204" pitchFamily="34" charset="0"/>
              </a:rPr>
              <a:t>Leistungsbewertung </a:t>
            </a:r>
          </a:p>
        </p:txBody>
      </p:sp>
      <p:sp>
        <p:nvSpPr>
          <p:cNvPr id="3" name="Inhaltsplatzhalter 2"/>
          <p:cNvSpPr>
            <a:spLocks noGrp="1"/>
          </p:cNvSpPr>
          <p:nvPr>
            <p:ph idx="1"/>
          </p:nvPr>
        </p:nvSpPr>
        <p:spPr>
          <a:xfrm>
            <a:off x="0" y="1628800"/>
            <a:ext cx="9144000" cy="4205064"/>
          </a:xfrm>
          <a:solidFill>
            <a:srgbClr val="EFEFB9"/>
          </a:solidFill>
        </p:spPr>
        <p:txBody>
          <a:bodyPr>
            <a:normAutofit fontScale="25000" lnSpcReduction="20000"/>
          </a:bodyPr>
          <a:lstStyle/>
          <a:p>
            <a:pPr marL="0" indent="0">
              <a:spcBef>
                <a:spcPct val="35000"/>
              </a:spcBef>
              <a:buNone/>
            </a:pPr>
            <a:r>
              <a:rPr lang="de-DE" altLang="de-DE" sz="6400" b="1" dirty="0" smtClean="0">
                <a:solidFill>
                  <a:schemeClr val="tx1">
                    <a:lumMod val="50000"/>
                    <a:lumOff val="50000"/>
                  </a:schemeClr>
                </a:solidFill>
                <a:latin typeface="Arial" panose="020B0604020202020204" pitchFamily="34" charset="0"/>
                <a:cs typeface="Arial" panose="020B0604020202020204" pitchFamily="34" charset="0"/>
              </a:rPr>
              <a:t>(Auszüge, vgl. KLP, Kap. 3</a:t>
            </a:r>
            <a:r>
              <a:rPr lang="de-DE" altLang="de-DE" sz="6400" b="1" dirty="0">
                <a:solidFill>
                  <a:schemeClr val="tx1">
                    <a:lumMod val="50000"/>
                    <a:lumOff val="50000"/>
                  </a:schemeClr>
                </a:solidFill>
                <a:latin typeface="Arial" panose="020B0604020202020204" pitchFamily="34" charset="0"/>
                <a:cs typeface="Arial" panose="020B0604020202020204" pitchFamily="34" charset="0"/>
              </a:rPr>
              <a:t>)</a:t>
            </a:r>
          </a:p>
          <a:p>
            <a:pPr>
              <a:buNone/>
            </a:pPr>
            <a:endParaRPr lang="de-DE" altLang="de-DE" sz="6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altLang="de-DE" sz="6400" dirty="0" smtClean="0">
                <a:latin typeface="Arial" panose="020B0604020202020204" pitchFamily="34" charset="0"/>
                <a:cs typeface="Arial" panose="020B0604020202020204" pitchFamily="34" charset="0"/>
              </a:rPr>
              <a:t>Leistungsbewertung orientiert sich an den in Kap. 2 beschriebenen Kompetenzerwartungen</a:t>
            </a:r>
          </a:p>
          <a:p>
            <a:pPr marL="285750" indent="-285750">
              <a:spcAft>
                <a:spcPts val="1200"/>
              </a:spcAft>
              <a:buFont typeface="Arial" panose="020B0604020202020204" pitchFamily="34" charset="0"/>
              <a:buChar char="•"/>
            </a:pPr>
            <a:r>
              <a:rPr lang="de-DE" altLang="de-DE" sz="6400" dirty="0" smtClean="0">
                <a:latin typeface="Arial" panose="020B0604020202020204" pitchFamily="34" charset="0"/>
                <a:cs typeface="Arial" panose="020B0604020202020204" pitchFamily="34" charset="0"/>
              </a:rPr>
              <a:t>Kriterien für die Notengebung müssen den </a:t>
            </a:r>
            <a:r>
              <a:rPr lang="de-DE" altLang="de-DE" sz="6400" dirty="0" err="1" smtClean="0">
                <a:latin typeface="Arial" panose="020B0604020202020204" pitchFamily="34" charset="0"/>
                <a:cs typeface="Arial" panose="020B0604020202020204" pitchFamily="34" charset="0"/>
              </a:rPr>
              <a:t>SuS</a:t>
            </a:r>
            <a:r>
              <a:rPr lang="de-DE" altLang="de-DE" sz="6400" dirty="0" smtClean="0">
                <a:latin typeface="Arial" panose="020B0604020202020204" pitchFamily="34" charset="0"/>
                <a:cs typeface="Arial" panose="020B0604020202020204" pitchFamily="34" charset="0"/>
              </a:rPr>
              <a:t> transparent sein</a:t>
            </a:r>
          </a:p>
          <a:p>
            <a:pPr marL="285750" indent="-285750">
              <a:spcAft>
                <a:spcPts val="1200"/>
              </a:spcAft>
              <a:buFont typeface="Arial" panose="020B0604020202020204" pitchFamily="34" charset="0"/>
              <a:buChar char="•"/>
            </a:pPr>
            <a:r>
              <a:rPr lang="de-DE" altLang="de-DE" sz="6400" dirty="0" smtClean="0">
                <a:latin typeface="Arial" panose="020B0604020202020204" pitchFamily="34" charset="0"/>
                <a:cs typeface="Arial" panose="020B0604020202020204" pitchFamily="34" charset="0"/>
              </a:rPr>
              <a:t>Diagnose des aktuellen Leistungsstandes verbinden mit individuellen Hinweisen für das Weiterlernen … bereits erreichte Kompetenzen herausstellen und die Lernenden … zum Weiterlernen ermutigen</a:t>
            </a:r>
          </a:p>
          <a:p>
            <a:pPr marL="285750" indent="-285750">
              <a:spcAft>
                <a:spcPts val="1200"/>
              </a:spcAft>
              <a:buFont typeface="Arial" panose="020B0604020202020204" pitchFamily="34" charset="0"/>
              <a:buChar char="•"/>
            </a:pPr>
            <a:r>
              <a:rPr lang="de-DE" altLang="de-DE" sz="6400" dirty="0" smtClean="0">
                <a:latin typeface="Arial" panose="020B0604020202020204" pitchFamily="34" charset="0"/>
                <a:cs typeface="Arial" panose="020B0604020202020204" pitchFamily="34" charset="0"/>
              </a:rPr>
              <a:t>schriftliche wie auch mündliche Formen der Leistungsüberprüfung kommen zum Tragen, die „sonstigen Leistungen“ von Schülerinnen und Schülern sind in unterschiedlicher Form zu erfassen (mündliche Beiträge, Kurzreferate, Präsentationen, kreative Gestaltungen, kurze schriftliche Übungen usw.)</a:t>
            </a:r>
          </a:p>
          <a:p>
            <a:pPr marL="285750" indent="-285750">
              <a:spcAft>
                <a:spcPts val="1200"/>
              </a:spcAft>
              <a:buFont typeface="Arial" panose="020B0604020202020204" pitchFamily="34" charset="0"/>
              <a:buChar char="•"/>
            </a:pPr>
            <a:r>
              <a:rPr lang="de-DE" altLang="de-DE" sz="6400" dirty="0" smtClean="0">
                <a:latin typeface="Arial" panose="020B0604020202020204" pitchFamily="34" charset="0"/>
                <a:cs typeface="Arial" panose="020B0604020202020204" pitchFamily="34" charset="0"/>
              </a:rPr>
              <a:t>Im Verlaufe der Sekundarstufe I ist durch geeignete Vorbereitung sicherzustellen, dass eine Anschlussfähigkeit für die Überprüfungsformen der gymnasialen Oberstufe gegeben ist.</a:t>
            </a:r>
          </a:p>
          <a:p>
            <a:pPr marL="285750" indent="-285750">
              <a:buFont typeface="Arial" panose="020B0604020202020204" pitchFamily="34" charset="0"/>
              <a:buChar char="•"/>
            </a:pPr>
            <a:r>
              <a:rPr lang="de-DE" altLang="de-DE" sz="6400" dirty="0" smtClean="0">
                <a:latin typeface="Arial" panose="020B0604020202020204" pitchFamily="34" charset="0"/>
                <a:cs typeface="Arial" panose="020B0604020202020204" pitchFamily="34" charset="0"/>
              </a:rPr>
              <a:t>Leistungsbewertung im Religionsunterricht erfolgt unabhängig von der Glaubensentscheidung der </a:t>
            </a:r>
            <a:r>
              <a:rPr lang="de-DE" altLang="de-DE" sz="6400" dirty="0" err="1" smtClean="0">
                <a:latin typeface="Arial" panose="020B0604020202020204" pitchFamily="34" charset="0"/>
                <a:cs typeface="Arial" panose="020B0604020202020204" pitchFamily="34" charset="0"/>
              </a:rPr>
              <a:t>SuS</a:t>
            </a:r>
            <a:endParaRPr lang="de-DE" altLang="de-DE" sz="6400" dirty="0">
              <a:solidFill>
                <a:srgbClr val="FF0000"/>
              </a:solidFill>
              <a:latin typeface="Arial" panose="020B0604020202020204" pitchFamily="34" charset="0"/>
              <a:cs typeface="Arial" panose="020B0604020202020204" pitchFamily="34" charset="0"/>
            </a:endParaRPr>
          </a:p>
          <a:p>
            <a:r>
              <a:rPr lang="de-DE" altLang="de-DE" sz="4900" dirty="0">
                <a:latin typeface="Arial" panose="020B0604020202020204" pitchFamily="34" charset="0"/>
                <a:cs typeface="Arial" panose="020B0604020202020204" pitchFamily="34" charset="0"/>
              </a:rPr>
              <a:t>	</a:t>
            </a:r>
            <a:endParaRPr lang="de-DE" altLang="de-DE" sz="4900" dirty="0" smtClean="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de-DE" altLang="de-DE" sz="1800" dirty="0"/>
          </a:p>
          <a:p>
            <a:pPr marL="0" indent="0">
              <a:spcBef>
                <a:spcPct val="45000"/>
              </a:spcBef>
              <a:buNone/>
            </a:pPr>
            <a:r>
              <a:rPr lang="de-DE" altLang="de-DE" sz="1800" dirty="0"/>
              <a:t>	      </a:t>
            </a:r>
            <a:endParaRPr lang="de-DE" altLang="de-DE" sz="1800" dirty="0" smtClean="0"/>
          </a:p>
        </p:txBody>
      </p:sp>
      <p:sp>
        <p:nvSpPr>
          <p:cNvPr id="6" name="Rectangle 7"/>
          <p:cNvSpPr>
            <a:spLocks noGrp="1" noChangeArrowheads="1"/>
          </p:cNvSpPr>
          <p:nvPr>
            <p:ph type="ftr" sz="quarter" idx="11"/>
          </p:nvPr>
        </p:nvSpPr>
        <p:spPr bwMode="auto">
          <a:xfrm>
            <a:off x="107504" y="6356350"/>
            <a:ext cx="892899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33</a:t>
            </a:fld>
            <a:endParaRPr lang="de-DE"/>
          </a:p>
        </p:txBody>
      </p:sp>
    </p:spTree>
    <p:extLst>
      <p:ext uri="{BB962C8B-B14F-4D97-AF65-F5344CB8AC3E}">
        <p14:creationId xmlns:p14="http://schemas.microsoft.com/office/powerpoint/2010/main" val="284172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7" name="Inhaltsplatzhalter 6"/>
          <p:cNvSpPr>
            <a:spLocks noGrp="1"/>
          </p:cNvSpPr>
          <p:nvPr>
            <p:ph idx="1"/>
          </p:nvPr>
        </p:nvSpPr>
        <p:spPr>
          <a:xfrm>
            <a:off x="0" y="1700808"/>
            <a:ext cx="9144000" cy="4205064"/>
          </a:xfrm>
          <a:solidFill>
            <a:srgbClr val="EFEFB9"/>
          </a:solidFill>
        </p:spPr>
        <p:txBody>
          <a:bodyPr>
            <a:normAutofit/>
          </a:bodyPr>
          <a:lstStyle/>
          <a:p>
            <a:pPr marL="0" indent="0" algn="ctr">
              <a:spcBef>
                <a:spcPct val="0"/>
              </a:spcBef>
              <a:buNone/>
            </a:pPr>
            <a:endParaRPr lang="de-DE" altLang="de-DE" sz="2400" b="1" dirty="0" smtClean="0">
              <a:solidFill>
                <a:srgbClr val="FF0000"/>
              </a:solidFill>
              <a:latin typeface="Arial-BoldMT" charset="0"/>
            </a:endParaRPr>
          </a:p>
          <a:p>
            <a:pPr marL="0" indent="0" algn="ctr">
              <a:spcBef>
                <a:spcPct val="0"/>
              </a:spcBef>
              <a:buNone/>
            </a:pPr>
            <a:endParaRPr lang="de-DE" altLang="de-DE" sz="2400" b="1" dirty="0">
              <a:solidFill>
                <a:srgbClr val="FF0000"/>
              </a:solidFill>
              <a:latin typeface="Arial-BoldMT" charset="0"/>
            </a:endParaRPr>
          </a:p>
          <a:p>
            <a:pPr marL="0" indent="0" algn="ctr">
              <a:spcBef>
                <a:spcPct val="0"/>
              </a:spcBef>
              <a:buNone/>
            </a:pPr>
            <a:endParaRPr lang="de-DE" altLang="de-DE" sz="2400" b="1" dirty="0" smtClean="0">
              <a:solidFill>
                <a:srgbClr val="FF0000"/>
              </a:solidFill>
              <a:latin typeface="Arial-BoldMT" charset="0"/>
            </a:endParaRPr>
          </a:p>
          <a:p>
            <a:pPr marL="0" indent="0" algn="ctr">
              <a:spcBef>
                <a:spcPct val="0"/>
              </a:spcBef>
              <a:buNone/>
            </a:pPr>
            <a:endParaRPr lang="de-DE" altLang="de-DE" sz="2400" b="1" dirty="0">
              <a:solidFill>
                <a:srgbClr val="FF0000"/>
              </a:solidFill>
              <a:latin typeface="Arial-BoldMT" charset="0"/>
            </a:endParaRPr>
          </a:p>
          <a:p>
            <a:pPr marL="0" indent="0" algn="ctr">
              <a:spcBef>
                <a:spcPct val="0"/>
              </a:spcBef>
              <a:buNone/>
            </a:pPr>
            <a:r>
              <a:rPr lang="de-DE" altLang="de-DE" sz="2400" b="1" dirty="0" smtClean="0">
                <a:solidFill>
                  <a:srgbClr val="FF0000"/>
                </a:solidFill>
                <a:latin typeface="Arial-BoldMT" charset="0"/>
              </a:rPr>
              <a:t>IV. Aufgaben </a:t>
            </a:r>
            <a:r>
              <a:rPr lang="de-DE" altLang="de-DE" sz="2400" b="1" dirty="0">
                <a:solidFill>
                  <a:srgbClr val="FF0000"/>
                </a:solidFill>
                <a:latin typeface="Arial-BoldMT" charset="0"/>
              </a:rPr>
              <a:t>der </a:t>
            </a:r>
            <a:r>
              <a:rPr lang="de-DE" altLang="de-DE" sz="2400" b="1" dirty="0" smtClean="0">
                <a:solidFill>
                  <a:srgbClr val="FF0000"/>
                </a:solidFill>
                <a:latin typeface="Arial-BoldMT" charset="0"/>
              </a:rPr>
              <a:t>Lehrkräfte/Unterstützungsangebot „Lehrplannavigator“</a:t>
            </a:r>
            <a:endParaRPr lang="de-DE" altLang="de-DE" sz="2400" b="1" dirty="0">
              <a:solidFill>
                <a:srgbClr val="FF0000"/>
              </a:solidFill>
              <a:latin typeface="Arial-BoldMT" charset="0"/>
            </a:endParaRPr>
          </a:p>
          <a:p>
            <a:pPr marL="0" indent="0" algn="ctr">
              <a:spcBef>
                <a:spcPct val="0"/>
              </a:spcBef>
              <a:buNone/>
            </a:pPr>
            <a:r>
              <a:rPr lang="de-DE" altLang="de-DE" sz="2400" dirty="0" smtClean="0">
                <a:solidFill>
                  <a:srgbClr val="FF0000"/>
                </a:solidFill>
                <a:latin typeface="Arial-BoldMT" charset="0"/>
              </a:rPr>
              <a:t> </a:t>
            </a:r>
            <a:endParaRPr lang="de-DE" altLang="de-DE" sz="2400" dirty="0">
              <a:solidFill>
                <a:srgbClr val="FF0000"/>
              </a:solidFill>
              <a:latin typeface="Arial-BoldMT" charset="0"/>
            </a:endParaRPr>
          </a:p>
          <a:p>
            <a:pPr marL="0" indent="0">
              <a:spcBef>
                <a:spcPct val="0"/>
              </a:spcBef>
              <a:buNone/>
            </a:pPr>
            <a:r>
              <a:rPr lang="de-DE" altLang="de-DE" sz="2400" b="1" dirty="0" smtClean="0">
                <a:solidFill>
                  <a:srgbClr val="FF0000"/>
                </a:solidFill>
                <a:latin typeface="Arial-BoldMT" charset="0"/>
              </a:rPr>
              <a:t>	</a:t>
            </a:r>
            <a:endParaRPr lang="de-DE" altLang="de-DE" sz="2400" b="1" dirty="0">
              <a:solidFill>
                <a:srgbClr val="FF0000"/>
              </a:solidFill>
              <a:latin typeface="Arial-BoldMT" charset="0"/>
            </a:endParaRPr>
          </a:p>
        </p:txBody>
      </p:sp>
      <p:sp>
        <p:nvSpPr>
          <p:cNvPr id="6" name="Rectangle 7"/>
          <p:cNvSpPr>
            <a:spLocks noGrp="1" noChangeArrowheads="1"/>
          </p:cNvSpPr>
          <p:nvPr>
            <p:ph type="ftr" sz="quarter" idx="11"/>
          </p:nvPr>
        </p:nvSpPr>
        <p:spPr bwMode="auto">
          <a:xfrm>
            <a:off x="251520" y="6309320"/>
            <a:ext cx="871296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34</a:t>
            </a:fld>
            <a:endParaRPr lang="de-DE"/>
          </a:p>
        </p:txBody>
      </p:sp>
    </p:spTree>
    <p:extLst>
      <p:ext uri="{BB962C8B-B14F-4D97-AF65-F5344CB8AC3E}">
        <p14:creationId xmlns:p14="http://schemas.microsoft.com/office/powerpoint/2010/main" val="3064714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800" b="1" dirty="0">
                <a:solidFill>
                  <a:schemeClr val="tx1">
                    <a:lumMod val="50000"/>
                    <a:lumOff val="50000"/>
                  </a:schemeClr>
                </a:solidFill>
                <a:latin typeface="Arial" pitchFamily="34" charset="0"/>
              </a:rPr>
              <a:t>Anforderungen an die Schulen</a:t>
            </a:r>
            <a:endParaRPr lang="de-DE" sz="2800" dirty="0">
              <a:solidFill>
                <a:schemeClr val="tx1">
                  <a:lumMod val="50000"/>
                  <a:lumOff val="50000"/>
                </a:schemeClr>
              </a:solidFill>
            </a:endParaRPr>
          </a:p>
        </p:txBody>
      </p:sp>
      <p:sp>
        <p:nvSpPr>
          <p:cNvPr id="3" name="Inhaltsplatzhalter 2"/>
          <p:cNvSpPr>
            <a:spLocks noGrp="1"/>
          </p:cNvSpPr>
          <p:nvPr>
            <p:ph idx="1"/>
          </p:nvPr>
        </p:nvSpPr>
        <p:spPr>
          <a:xfrm>
            <a:off x="0" y="1700808"/>
            <a:ext cx="9144000" cy="4205064"/>
          </a:xfrm>
          <a:solidFill>
            <a:srgbClr val="EFEFB9"/>
          </a:solidFill>
        </p:spPr>
        <p:txBody>
          <a:bodyPr>
            <a:normAutofit/>
          </a:bodyPr>
          <a:lstStyle/>
          <a:p>
            <a:pPr marL="0" indent="0">
              <a:spcBef>
                <a:spcPct val="35000"/>
              </a:spcBef>
              <a:buNone/>
            </a:pPr>
            <a:r>
              <a:rPr lang="de-DE" altLang="de-DE" sz="2400" b="1" dirty="0" smtClean="0">
                <a:latin typeface="Arial" pitchFamily="34" charset="0"/>
              </a:rPr>
              <a:t>… angesichts </a:t>
            </a:r>
            <a:r>
              <a:rPr lang="de-DE" altLang="de-DE" sz="2400" b="1" dirty="0">
                <a:latin typeface="Arial" pitchFamily="34" charset="0"/>
              </a:rPr>
              <a:t>kompetenzorientierter </a:t>
            </a:r>
            <a:r>
              <a:rPr lang="de-DE" altLang="de-DE" sz="2400" b="1" dirty="0" smtClean="0">
                <a:latin typeface="Arial" pitchFamily="34" charset="0"/>
              </a:rPr>
              <a:t>(Kern-)Lehrpläne</a:t>
            </a:r>
          </a:p>
          <a:p>
            <a:pPr marL="0" indent="0">
              <a:spcBef>
                <a:spcPct val="35000"/>
              </a:spcBef>
              <a:buNone/>
            </a:pPr>
            <a:r>
              <a:rPr lang="de-DE" altLang="de-DE" sz="2400" b="1" dirty="0" smtClean="0">
                <a:latin typeface="Arial" pitchFamily="34" charset="0"/>
              </a:rPr>
              <a:t>z.B.:</a:t>
            </a:r>
            <a:endParaRPr lang="de-DE" altLang="de-DE" sz="2400" b="1" dirty="0" smtClean="0"/>
          </a:p>
          <a:p>
            <a:pPr marL="285750" indent="-285750">
              <a:spcAft>
                <a:spcPts val="1200"/>
              </a:spcAft>
              <a:buFont typeface="Arial" panose="020B0604020202020204" pitchFamily="34" charset="0"/>
              <a:buChar char="•"/>
            </a:pPr>
            <a:r>
              <a:rPr lang="de-DE" altLang="de-DE" sz="1800" dirty="0">
                <a:latin typeface="Arial" panose="020B0604020202020204" pitchFamily="34" charset="0"/>
                <a:cs typeface="Arial" panose="020B0604020202020204" pitchFamily="34" charset="0"/>
              </a:rPr>
              <a:t>Festlegung</a:t>
            </a:r>
            <a:r>
              <a:rPr lang="de-DE" altLang="de-DE" sz="3200" dirty="0">
                <a:latin typeface="Arial" panose="020B0604020202020204" pitchFamily="34" charset="0"/>
                <a:cs typeface="Arial" panose="020B0604020202020204" pitchFamily="34" charset="0"/>
              </a:rPr>
              <a:t> </a:t>
            </a:r>
            <a:r>
              <a:rPr lang="de-DE" altLang="de-DE" sz="1800" dirty="0">
                <a:latin typeface="Arial" panose="020B0604020202020204" pitchFamily="34" charset="0"/>
                <a:cs typeface="Arial" panose="020B0604020202020204" pitchFamily="34" charset="0"/>
              </a:rPr>
              <a:t>des Umfangs von Kompetenzerwartungen im </a:t>
            </a:r>
            <a:r>
              <a:rPr lang="de-DE" altLang="de-DE" sz="1800" dirty="0" smtClean="0">
                <a:latin typeface="Arial" panose="020B0604020202020204" pitchFamily="34" charset="0"/>
                <a:cs typeface="Arial" panose="020B0604020202020204" pitchFamily="34" charset="0"/>
              </a:rPr>
              <a:t>KLP,</a:t>
            </a:r>
            <a:r>
              <a:rPr lang="de-DE" altLang="de-DE" sz="1800" dirty="0">
                <a:latin typeface="Arial" panose="020B0604020202020204" pitchFamily="34" charset="0"/>
                <a:cs typeface="Arial" panose="020B0604020202020204" pitchFamily="34" charset="0"/>
              </a:rPr>
              <a:t> </a:t>
            </a:r>
            <a:r>
              <a:rPr lang="de-DE" altLang="de-DE" sz="1800" u="sng" dirty="0" smtClean="0">
                <a:latin typeface="Arial" panose="020B0604020202020204" pitchFamily="34" charset="0"/>
                <a:cs typeface="Arial" panose="020B0604020202020204" pitchFamily="34" charset="0"/>
              </a:rPr>
              <a:t>lerngruppen-adäquate </a:t>
            </a:r>
            <a:r>
              <a:rPr lang="de-DE" altLang="de-DE" sz="1800" u="sng" dirty="0">
                <a:latin typeface="Arial" panose="020B0604020202020204" pitchFamily="34" charset="0"/>
                <a:cs typeface="Arial" panose="020B0604020202020204" pitchFamily="34" charset="0"/>
              </a:rPr>
              <a:t>Umsetzung und Konkretisierung</a:t>
            </a:r>
            <a:r>
              <a:rPr lang="de-DE" altLang="de-DE" sz="1800" dirty="0">
                <a:latin typeface="Arial" panose="020B0604020202020204" pitchFamily="34" charset="0"/>
                <a:cs typeface="Arial" panose="020B0604020202020204" pitchFamily="34" charset="0"/>
              </a:rPr>
              <a:t> ist Aufgabe der </a:t>
            </a:r>
            <a:r>
              <a:rPr lang="de-DE" altLang="de-DE" sz="1800" dirty="0" smtClean="0">
                <a:latin typeface="Arial" panose="020B0604020202020204" pitchFamily="34" charset="0"/>
                <a:cs typeface="Arial" panose="020B0604020202020204" pitchFamily="34" charset="0"/>
              </a:rPr>
              <a:t>Lehrkräfte</a:t>
            </a:r>
            <a:endParaRPr lang="de-DE" altLang="de-DE" sz="18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de-DE" altLang="de-DE" sz="1800" dirty="0">
                <a:latin typeface="Arial" panose="020B0604020202020204" pitchFamily="34" charset="0"/>
                <a:cs typeface="Arial" panose="020B0604020202020204" pitchFamily="34" charset="0"/>
              </a:rPr>
              <a:t>Aussagen zur </a:t>
            </a:r>
            <a:r>
              <a:rPr lang="de-DE" altLang="de-DE" sz="1800" dirty="0" smtClean="0">
                <a:latin typeface="Arial" panose="020B0604020202020204" pitchFamily="34" charset="0"/>
                <a:cs typeface="Arial" panose="020B0604020202020204" pitchFamily="34" charset="0"/>
              </a:rPr>
              <a:t>Leistungsförderung </a:t>
            </a:r>
            <a:r>
              <a:rPr lang="de-DE" altLang="de-DE" sz="1800" dirty="0">
                <a:latin typeface="Arial" panose="020B0604020202020204" pitchFamily="34" charset="0"/>
                <a:cs typeface="Arial" panose="020B0604020202020204" pitchFamily="34" charset="0"/>
              </a:rPr>
              <a:t>und -bewertung im </a:t>
            </a:r>
            <a:r>
              <a:rPr lang="de-DE" altLang="de-DE" sz="1800" dirty="0" smtClean="0">
                <a:latin typeface="Arial" panose="020B0604020202020204" pitchFamily="34" charset="0"/>
                <a:cs typeface="Arial" panose="020B0604020202020204" pitchFamily="34" charset="0"/>
              </a:rPr>
              <a:t>KLP, </a:t>
            </a:r>
            <a:r>
              <a:rPr lang="de-DE" altLang="de-DE" sz="1800" u="sng" dirty="0" smtClean="0">
                <a:latin typeface="Arial" panose="020B0604020202020204" pitchFamily="34" charset="0"/>
                <a:cs typeface="Arial" panose="020B0604020202020204" pitchFamily="34" charset="0"/>
              </a:rPr>
              <a:t>Vereinbarungen </a:t>
            </a:r>
            <a:r>
              <a:rPr lang="de-DE" altLang="de-DE" sz="1800" u="sng" dirty="0">
                <a:latin typeface="Arial" panose="020B0604020202020204" pitchFamily="34" charset="0"/>
                <a:cs typeface="Arial" panose="020B0604020202020204" pitchFamily="34" charset="0"/>
              </a:rPr>
              <a:t>und Absprachen über Kriterien </a:t>
            </a:r>
            <a:r>
              <a:rPr lang="de-DE" altLang="de-DE" sz="1800" dirty="0">
                <a:latin typeface="Arial" panose="020B0604020202020204" pitchFamily="34" charset="0"/>
                <a:cs typeface="Arial" panose="020B0604020202020204" pitchFamily="34" charset="0"/>
              </a:rPr>
              <a:t>in den </a:t>
            </a:r>
            <a:r>
              <a:rPr lang="de-DE" altLang="de-DE" sz="1800" dirty="0" smtClean="0">
                <a:latin typeface="Arial" panose="020B0604020202020204" pitchFamily="34" charset="0"/>
                <a:cs typeface="Arial" panose="020B0604020202020204" pitchFamily="34" charset="0"/>
              </a:rPr>
              <a:t>Schulen</a:t>
            </a:r>
          </a:p>
          <a:p>
            <a:pPr>
              <a:lnSpc>
                <a:spcPct val="90000"/>
              </a:lnSpc>
            </a:pPr>
            <a:endParaRPr lang="de-DE" altLang="de-DE" sz="1800" b="1" dirty="0"/>
          </a:p>
          <a:p>
            <a:pPr marL="285750" indent="-285750">
              <a:spcAft>
                <a:spcPts val="1200"/>
              </a:spcAft>
              <a:buFont typeface="Arial" panose="020B0604020202020204" pitchFamily="34" charset="0"/>
              <a:buChar char="•"/>
            </a:pPr>
            <a:endParaRPr lang="de-DE" altLang="de-DE" sz="1800" dirty="0">
              <a:latin typeface="Arial" panose="020B0604020202020204" pitchFamily="34" charset="0"/>
              <a:cs typeface="Arial" panose="020B0604020202020204" pitchFamily="34" charset="0"/>
            </a:endParaRPr>
          </a:p>
          <a:p>
            <a:pPr marL="0" indent="0">
              <a:spcBef>
                <a:spcPct val="45000"/>
              </a:spcBef>
              <a:buNone/>
            </a:pPr>
            <a:r>
              <a:rPr lang="de-DE" altLang="de-DE" sz="1800" dirty="0"/>
              <a:t>	      </a:t>
            </a:r>
          </a:p>
        </p:txBody>
      </p:sp>
      <p:sp>
        <p:nvSpPr>
          <p:cNvPr id="6" name="Rectangle 7"/>
          <p:cNvSpPr>
            <a:spLocks noGrp="1" noChangeArrowheads="1"/>
          </p:cNvSpPr>
          <p:nvPr>
            <p:ph type="ftr" sz="quarter" idx="11"/>
          </p:nvPr>
        </p:nvSpPr>
        <p:spPr bwMode="auto">
          <a:xfrm>
            <a:off x="179512" y="6356350"/>
            <a:ext cx="8856984"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35</a:t>
            </a:fld>
            <a:endParaRPr lang="de-DE"/>
          </a:p>
        </p:txBody>
      </p:sp>
      <p:pic>
        <p:nvPicPr>
          <p:cNvPr id="7" name="Picture 4" descr="curriculum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509121"/>
            <a:ext cx="144016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57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spcBef>
                <a:spcPct val="35000"/>
              </a:spcBef>
            </a:pPr>
            <a:r>
              <a:rPr lang="de-DE" altLang="de-DE" sz="2800" b="1" dirty="0" smtClean="0">
                <a:solidFill>
                  <a:schemeClr val="tx1">
                    <a:lumMod val="50000"/>
                    <a:lumOff val="50000"/>
                  </a:schemeClr>
                </a:solidFill>
                <a:latin typeface="Arial" panose="020B0604020202020204" pitchFamily="34" charset="0"/>
                <a:cs typeface="Arial" panose="020B0604020202020204" pitchFamily="34" charset="0"/>
              </a:rPr>
              <a:t>Rechtlicher Rahmen </a:t>
            </a:r>
            <a:endParaRPr lang="de-DE" altLang="de-DE" sz="2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0" y="1628800"/>
            <a:ext cx="9144000" cy="4205064"/>
          </a:xfrm>
          <a:solidFill>
            <a:srgbClr val="EFEFB9"/>
          </a:solidFill>
        </p:spPr>
        <p:txBody>
          <a:bodyPr>
            <a:normAutofit fontScale="92500" lnSpcReduction="10000"/>
          </a:bodyPr>
          <a:lstStyle/>
          <a:p>
            <a:pPr algn="ctr">
              <a:spcBef>
                <a:spcPct val="50000"/>
              </a:spcBef>
            </a:pPr>
            <a:endParaRPr lang="de-DE" altLang="de-DE" sz="2900" b="1" dirty="0" smtClean="0">
              <a:solidFill>
                <a:schemeClr val="tx1">
                  <a:lumMod val="50000"/>
                  <a:lumOff val="50000"/>
                </a:schemeClr>
              </a:solidFill>
              <a:latin typeface="Arial" panose="020B0604020202020204" pitchFamily="34" charset="0"/>
              <a:cs typeface="Arial" panose="020B0604020202020204" pitchFamily="34" charset="0"/>
            </a:endParaRPr>
          </a:p>
          <a:p>
            <a:pPr algn="ctr">
              <a:spcBef>
                <a:spcPct val="50000"/>
              </a:spcBef>
            </a:pPr>
            <a:r>
              <a:rPr lang="de-DE" altLang="de-DE" sz="1800" b="1" dirty="0" err="1" smtClean="0">
                <a:latin typeface="Arial" panose="020B0604020202020204" pitchFamily="34" charset="0"/>
                <a:cs typeface="Arial" panose="020B0604020202020204" pitchFamily="34" charset="0"/>
              </a:rPr>
              <a:t>SchulG</a:t>
            </a:r>
            <a:r>
              <a:rPr lang="de-DE" altLang="de-DE" sz="1800" b="1" dirty="0" smtClean="0">
                <a:latin typeface="Arial" panose="020B0604020202020204" pitchFamily="34" charset="0"/>
                <a:cs typeface="Arial" panose="020B0604020202020204" pitchFamily="34" charset="0"/>
              </a:rPr>
              <a:t> </a:t>
            </a:r>
            <a:r>
              <a:rPr lang="de-DE" altLang="de-DE" sz="1800" b="1" dirty="0">
                <a:latin typeface="Arial" panose="020B0604020202020204" pitchFamily="34" charset="0"/>
                <a:cs typeface="Arial" panose="020B0604020202020204" pitchFamily="34" charset="0"/>
              </a:rPr>
              <a:t>§29</a:t>
            </a:r>
          </a:p>
          <a:p>
            <a:pPr algn="ctr">
              <a:spcBef>
                <a:spcPct val="50000"/>
              </a:spcBef>
            </a:pPr>
            <a:r>
              <a:rPr lang="de-DE" altLang="de-DE" sz="1800" b="1" dirty="0">
                <a:latin typeface="Arial" panose="020B0604020202020204" pitchFamily="34" charset="0"/>
                <a:cs typeface="Arial" panose="020B0604020202020204" pitchFamily="34" charset="0"/>
              </a:rPr>
              <a:t>Unterrichtsvorgaben</a:t>
            </a:r>
          </a:p>
          <a:p>
            <a:pPr marL="542925" indent="-542925">
              <a:spcBef>
                <a:spcPct val="50000"/>
              </a:spcBef>
              <a:buFontTx/>
              <a:buAutoNum type="arabicParenBoth"/>
            </a:pPr>
            <a:r>
              <a:rPr lang="de-DE" altLang="de-DE" sz="1800" dirty="0">
                <a:latin typeface="Arial" panose="020B0604020202020204" pitchFamily="34" charset="0"/>
                <a:cs typeface="Arial" panose="020B0604020202020204" pitchFamily="34" charset="0"/>
              </a:rPr>
              <a:t>Das </a:t>
            </a:r>
            <a:r>
              <a:rPr lang="de-DE" altLang="de-DE" sz="1800" b="1" dirty="0">
                <a:latin typeface="Arial" panose="020B0604020202020204" pitchFamily="34" charset="0"/>
                <a:cs typeface="Arial" panose="020B0604020202020204" pitchFamily="34" charset="0"/>
              </a:rPr>
              <a:t>Ministerium</a:t>
            </a:r>
            <a:r>
              <a:rPr lang="de-DE" altLang="de-DE" sz="1800" dirty="0">
                <a:latin typeface="Arial" panose="020B0604020202020204" pitchFamily="34" charset="0"/>
                <a:cs typeface="Arial" panose="020B0604020202020204" pitchFamily="34" charset="0"/>
              </a:rPr>
              <a:t> erlässt in der Regel </a:t>
            </a:r>
            <a:r>
              <a:rPr lang="de-DE" altLang="de-DE" sz="1800" b="1" dirty="0">
                <a:latin typeface="Arial" panose="020B0604020202020204" pitchFamily="34" charset="0"/>
                <a:cs typeface="Arial" panose="020B0604020202020204" pitchFamily="34" charset="0"/>
              </a:rPr>
              <a:t>schulformspezifische Vorgaben </a:t>
            </a:r>
            <a:r>
              <a:rPr lang="de-DE" altLang="de-DE" sz="1800" dirty="0">
                <a:latin typeface="Arial" panose="020B0604020202020204" pitchFamily="34" charset="0"/>
                <a:cs typeface="Arial" panose="020B0604020202020204" pitchFamily="34" charset="0"/>
              </a:rPr>
              <a:t>für den Unterricht (Richtlinien, Rahmenvorgaben, </a:t>
            </a:r>
            <a:r>
              <a:rPr lang="de-DE" altLang="de-DE" sz="1800" b="1" dirty="0">
                <a:latin typeface="Arial" panose="020B0604020202020204" pitchFamily="34" charset="0"/>
                <a:cs typeface="Arial" panose="020B0604020202020204" pitchFamily="34" charset="0"/>
              </a:rPr>
              <a:t>Lehrpläne</a:t>
            </a:r>
            <a:r>
              <a:rPr lang="de-DE" altLang="de-DE" sz="1800" dirty="0">
                <a:latin typeface="Arial" panose="020B0604020202020204" pitchFamily="34" charset="0"/>
                <a:cs typeface="Arial" panose="020B0604020202020204" pitchFamily="34" charset="0"/>
              </a:rPr>
              <a:t>).[…]</a:t>
            </a:r>
          </a:p>
          <a:p>
            <a:pPr marL="542925" indent="-542925">
              <a:spcBef>
                <a:spcPct val="50000"/>
              </a:spcBef>
              <a:buFontTx/>
              <a:buAutoNum type="arabicParenBoth"/>
            </a:pPr>
            <a:r>
              <a:rPr lang="de-DE" altLang="de-DE" sz="1800" dirty="0">
                <a:latin typeface="Arial" panose="020B0604020202020204" pitchFamily="34" charset="0"/>
                <a:cs typeface="Arial" panose="020B0604020202020204" pitchFamily="34" charset="0"/>
              </a:rPr>
              <a:t>Die </a:t>
            </a:r>
            <a:r>
              <a:rPr lang="de-DE" altLang="de-DE" sz="1800" b="1" dirty="0">
                <a:latin typeface="Arial" panose="020B0604020202020204" pitchFamily="34" charset="0"/>
                <a:cs typeface="Arial" panose="020B0604020202020204" pitchFamily="34" charset="0"/>
              </a:rPr>
              <a:t>Schulen</a:t>
            </a:r>
            <a:r>
              <a:rPr lang="de-DE" altLang="de-DE" sz="1800" dirty="0">
                <a:latin typeface="Arial" panose="020B0604020202020204" pitchFamily="34" charset="0"/>
                <a:cs typeface="Arial" panose="020B0604020202020204" pitchFamily="34" charset="0"/>
              </a:rPr>
              <a:t> bestimmen auf der Grundlage der Unterrichtsvorgaben nach Absatz 1 in Verbindung mit ihrem Schulprogramm </a:t>
            </a:r>
            <a:r>
              <a:rPr lang="de-DE" altLang="de-DE" sz="1800" b="1" dirty="0">
                <a:latin typeface="Arial" panose="020B0604020202020204" pitchFamily="34" charset="0"/>
                <a:cs typeface="Arial" panose="020B0604020202020204" pitchFamily="34" charset="0"/>
              </a:rPr>
              <a:t>schuleigene Unterrichtsvorgaben</a:t>
            </a:r>
            <a:r>
              <a:rPr lang="de-DE" altLang="de-DE" sz="1800" dirty="0">
                <a:latin typeface="Arial" panose="020B0604020202020204" pitchFamily="34" charset="0"/>
                <a:cs typeface="Arial" panose="020B0604020202020204" pitchFamily="34" charset="0"/>
              </a:rPr>
              <a:t>.</a:t>
            </a:r>
          </a:p>
          <a:p>
            <a:pPr marL="542925" indent="-542925">
              <a:spcBef>
                <a:spcPct val="50000"/>
              </a:spcBef>
              <a:buFontTx/>
              <a:buAutoNum type="arabicParenBoth"/>
            </a:pPr>
            <a:r>
              <a:rPr lang="de-DE" altLang="de-DE" sz="1800" dirty="0">
                <a:latin typeface="Arial" panose="020B0604020202020204" pitchFamily="34" charset="0"/>
                <a:cs typeface="Arial" panose="020B0604020202020204" pitchFamily="34" charset="0"/>
              </a:rPr>
              <a:t>Unterrichtsvorgaben nach den Absätzen 1 und 2 sind so zu fassen, dass für die Lehrerinnen und Lehrer ein </a:t>
            </a:r>
            <a:r>
              <a:rPr lang="de-DE" altLang="de-DE" sz="1800" b="1" dirty="0">
                <a:latin typeface="Arial" panose="020B0604020202020204" pitchFamily="34" charset="0"/>
                <a:cs typeface="Arial" panose="020B0604020202020204" pitchFamily="34" charset="0"/>
              </a:rPr>
              <a:t>pädagogischer Gestaltungsspielraum </a:t>
            </a:r>
            <a:r>
              <a:rPr lang="de-DE" altLang="de-DE" sz="1800" dirty="0">
                <a:latin typeface="Arial" panose="020B0604020202020204" pitchFamily="34" charset="0"/>
                <a:cs typeface="Arial" panose="020B0604020202020204" pitchFamily="34" charset="0"/>
              </a:rPr>
              <a:t>bleibt.</a:t>
            </a:r>
          </a:p>
          <a:p>
            <a:r>
              <a:rPr lang="de-DE" altLang="de-DE" sz="1800" dirty="0">
                <a:latin typeface="Arial" panose="020B0604020202020204" pitchFamily="34" charset="0"/>
                <a:cs typeface="Arial" panose="020B0604020202020204" pitchFamily="34" charset="0"/>
              </a:rPr>
              <a:t>	</a:t>
            </a:r>
            <a:endParaRPr lang="de-DE" altLang="de-DE" sz="1800" dirty="0" smtClean="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endParaRPr lang="de-DE" altLang="de-DE" sz="1800" dirty="0"/>
          </a:p>
          <a:p>
            <a:pPr marL="0" indent="0">
              <a:spcBef>
                <a:spcPct val="45000"/>
              </a:spcBef>
              <a:buNone/>
            </a:pPr>
            <a:r>
              <a:rPr lang="de-DE" altLang="de-DE" sz="1800" dirty="0"/>
              <a:t>	      </a:t>
            </a:r>
            <a:endParaRPr lang="de-DE" altLang="de-DE" sz="1800" dirty="0" smtClean="0"/>
          </a:p>
        </p:txBody>
      </p:sp>
      <p:sp>
        <p:nvSpPr>
          <p:cNvPr id="6" name="Rectangle 7"/>
          <p:cNvSpPr>
            <a:spLocks noGrp="1" noChangeArrowheads="1"/>
          </p:cNvSpPr>
          <p:nvPr>
            <p:ph type="ftr" sz="quarter" idx="11"/>
          </p:nvPr>
        </p:nvSpPr>
        <p:spPr bwMode="auto">
          <a:xfrm>
            <a:off x="107504" y="6356350"/>
            <a:ext cx="892899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36</a:t>
            </a:fld>
            <a:endParaRPr lang="de-DE"/>
          </a:p>
        </p:txBody>
      </p:sp>
      <p:pic>
        <p:nvPicPr>
          <p:cNvPr id="7" name="Picture 50" descr="paragraph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94" y="17728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58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spcBef>
                <a:spcPct val="35000"/>
              </a:spcBef>
            </a:pPr>
            <a:r>
              <a:rPr lang="de-DE" altLang="de-DE" sz="2800" b="1" dirty="0" smtClean="0">
                <a:solidFill>
                  <a:schemeClr val="tx1">
                    <a:lumMod val="50000"/>
                    <a:lumOff val="50000"/>
                  </a:schemeClr>
                </a:solidFill>
                <a:latin typeface="Arial" panose="020B0604020202020204" pitchFamily="34" charset="0"/>
                <a:cs typeface="Arial" panose="020B0604020202020204" pitchFamily="34" charset="0"/>
              </a:rPr>
              <a:t>Rechtlicher Rahmen </a:t>
            </a:r>
            <a:endParaRPr lang="de-DE" altLang="de-DE" sz="2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0" y="1700808"/>
            <a:ext cx="9144000" cy="4277072"/>
          </a:xfrm>
          <a:solidFill>
            <a:srgbClr val="EFEFB9"/>
          </a:solidFill>
        </p:spPr>
        <p:txBody>
          <a:bodyPr>
            <a:normAutofit fontScale="25000" lnSpcReduction="20000"/>
          </a:bodyPr>
          <a:lstStyle/>
          <a:p>
            <a:pPr algn="ctr">
              <a:spcBef>
                <a:spcPct val="50000"/>
              </a:spcBef>
            </a:pPr>
            <a:endParaRPr lang="de-DE" altLang="de-DE" sz="2900" b="1" dirty="0" smtClean="0">
              <a:solidFill>
                <a:schemeClr val="tx1">
                  <a:lumMod val="50000"/>
                  <a:lumOff val="50000"/>
                </a:schemeClr>
              </a:solidFill>
              <a:latin typeface="Arial" panose="020B0604020202020204" pitchFamily="34" charset="0"/>
              <a:cs typeface="Arial" panose="020B0604020202020204" pitchFamily="34" charset="0"/>
            </a:endParaRPr>
          </a:p>
          <a:p>
            <a:pPr algn="ctr">
              <a:spcBef>
                <a:spcPct val="50000"/>
              </a:spcBef>
            </a:pPr>
            <a:r>
              <a:rPr lang="de-DE" altLang="de-DE" sz="7200" b="1" dirty="0" err="1">
                <a:latin typeface="Arial" panose="020B0604020202020204" pitchFamily="34" charset="0"/>
                <a:cs typeface="Arial" panose="020B0604020202020204" pitchFamily="34" charset="0"/>
              </a:rPr>
              <a:t>SchulG</a:t>
            </a:r>
            <a:r>
              <a:rPr lang="de-DE" altLang="de-DE" sz="7200" b="1" dirty="0">
                <a:latin typeface="Arial" panose="020B0604020202020204" pitchFamily="34" charset="0"/>
                <a:cs typeface="Arial" panose="020B0604020202020204" pitchFamily="34" charset="0"/>
              </a:rPr>
              <a:t> §70</a:t>
            </a:r>
          </a:p>
          <a:p>
            <a:pPr algn="ctr">
              <a:spcBef>
                <a:spcPct val="50000"/>
              </a:spcBef>
            </a:pPr>
            <a:endParaRPr lang="de-DE" altLang="de-DE" sz="7200" b="1" dirty="0" smtClean="0">
              <a:latin typeface="Arial" panose="020B0604020202020204" pitchFamily="34" charset="0"/>
              <a:cs typeface="Arial" panose="020B0604020202020204" pitchFamily="34" charset="0"/>
            </a:endParaRPr>
          </a:p>
          <a:p>
            <a:pPr algn="ctr">
              <a:spcBef>
                <a:spcPct val="50000"/>
              </a:spcBef>
            </a:pPr>
            <a:r>
              <a:rPr lang="de-DE" altLang="de-DE" sz="7200" b="1" dirty="0" smtClean="0">
                <a:latin typeface="Arial" panose="020B0604020202020204" pitchFamily="34" charset="0"/>
                <a:cs typeface="Arial" panose="020B0604020202020204" pitchFamily="34" charset="0"/>
              </a:rPr>
              <a:t>Fachkonferenz</a:t>
            </a:r>
            <a:r>
              <a:rPr lang="de-DE" altLang="de-DE" sz="7200" b="1" dirty="0">
                <a:latin typeface="Arial" panose="020B0604020202020204" pitchFamily="34" charset="0"/>
                <a:cs typeface="Arial" panose="020B0604020202020204" pitchFamily="34" charset="0"/>
              </a:rPr>
              <a:t>, </a:t>
            </a:r>
            <a:r>
              <a:rPr lang="de-DE" altLang="de-DE" sz="7200" b="1" dirty="0" err="1" smtClean="0">
                <a:latin typeface="Arial" panose="020B0604020202020204" pitchFamily="34" charset="0"/>
                <a:cs typeface="Arial" panose="020B0604020202020204" pitchFamily="34" charset="0"/>
              </a:rPr>
              <a:t>Bildungsgangskonferenz</a:t>
            </a:r>
            <a:endParaRPr lang="de-DE" altLang="de-DE" sz="6800" dirty="0" smtClean="0">
              <a:latin typeface="Arial" panose="020B0604020202020204" pitchFamily="34" charset="0"/>
              <a:cs typeface="Arial" panose="020B0604020202020204" pitchFamily="34" charset="0"/>
            </a:endParaRPr>
          </a:p>
          <a:p>
            <a:pPr marL="1152000" indent="-1143000">
              <a:lnSpc>
                <a:spcPct val="110000"/>
              </a:lnSpc>
              <a:spcBef>
                <a:spcPct val="50000"/>
              </a:spcBef>
              <a:buFont typeface="+mj-lt"/>
              <a:buAutoNum type="arabicParenBoth" startAt="3"/>
            </a:pPr>
            <a:r>
              <a:rPr lang="de-DE" altLang="de-DE" sz="6800" dirty="0" smtClean="0">
                <a:latin typeface="Arial" panose="020B0604020202020204" pitchFamily="34" charset="0"/>
                <a:cs typeface="Arial" panose="020B0604020202020204" pitchFamily="34" charset="0"/>
              </a:rPr>
              <a:t>Die </a:t>
            </a:r>
            <a:r>
              <a:rPr lang="de-DE" altLang="de-DE" sz="6800" dirty="0">
                <a:latin typeface="Arial" panose="020B0604020202020204" pitchFamily="34" charset="0"/>
                <a:cs typeface="Arial" panose="020B0604020202020204" pitchFamily="34" charset="0"/>
              </a:rPr>
              <a:t>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marL="180000" indent="-1143000">
              <a:lnSpc>
                <a:spcPct val="110000"/>
              </a:lnSpc>
              <a:spcBef>
                <a:spcPct val="50000"/>
              </a:spcBef>
              <a:buFont typeface="+mj-lt"/>
              <a:buAutoNum type="arabicParenBoth" startAt="3"/>
            </a:pPr>
            <a:r>
              <a:rPr lang="de-DE" altLang="de-DE" sz="6800" dirty="0">
                <a:latin typeface="Arial" panose="020B0604020202020204" pitchFamily="34" charset="0"/>
                <a:cs typeface="Arial" panose="020B0604020202020204" pitchFamily="34" charset="0"/>
              </a:rPr>
              <a:t>Di</a:t>
            </a:r>
            <a:r>
              <a:rPr lang="de-DE" altLang="de-DE" sz="6400" dirty="0" smtClean="0">
                <a:latin typeface="Arial" panose="020B0604020202020204" pitchFamily="34" charset="0"/>
                <a:cs typeface="Arial" panose="020B0604020202020204" pitchFamily="34" charset="0"/>
              </a:rPr>
              <a:t>e </a:t>
            </a:r>
            <a:r>
              <a:rPr lang="de-DE" altLang="de-DE" sz="6400" dirty="0">
                <a:latin typeface="Arial" panose="020B0604020202020204" pitchFamily="34" charset="0"/>
                <a:cs typeface="Arial" panose="020B0604020202020204" pitchFamily="34" charset="0"/>
              </a:rPr>
              <a:t>Fachkonferenz entscheidet in ihrem Fach insbesondere über</a:t>
            </a:r>
          </a:p>
          <a:p>
            <a:pPr marL="1440000" lvl="1">
              <a:spcBef>
                <a:spcPct val="50000"/>
              </a:spcBef>
              <a:buFontTx/>
              <a:buAutoNum type="arabicPeriod"/>
            </a:pPr>
            <a:r>
              <a:rPr lang="de-DE" altLang="de-DE" sz="6400" dirty="0">
                <a:latin typeface="Arial" panose="020B0604020202020204" pitchFamily="34" charset="0"/>
                <a:cs typeface="Arial" panose="020B0604020202020204" pitchFamily="34" charset="0"/>
              </a:rPr>
              <a:t>Grundsätze zur fachmethodischen und fachdidaktischen Arbeit.</a:t>
            </a:r>
          </a:p>
          <a:p>
            <a:pPr marL="1440000" lvl="1">
              <a:spcBef>
                <a:spcPct val="50000"/>
              </a:spcBef>
              <a:buFontTx/>
              <a:buAutoNum type="arabicPeriod"/>
            </a:pPr>
            <a:r>
              <a:rPr lang="de-DE" altLang="de-DE" sz="6400" dirty="0">
                <a:latin typeface="Arial" panose="020B0604020202020204" pitchFamily="34" charset="0"/>
                <a:cs typeface="Arial" panose="020B0604020202020204" pitchFamily="34" charset="0"/>
              </a:rPr>
              <a:t>Grundsätze zur Leistungsbewertung,</a:t>
            </a:r>
          </a:p>
          <a:p>
            <a:pPr marL="1440000" lvl="1">
              <a:spcBef>
                <a:spcPct val="50000"/>
              </a:spcBef>
              <a:buFontTx/>
              <a:buAutoNum type="arabicPeriod"/>
            </a:pPr>
            <a:r>
              <a:rPr lang="de-DE" altLang="de-DE" sz="6400" dirty="0">
                <a:latin typeface="Arial" panose="020B0604020202020204" pitchFamily="34" charset="0"/>
                <a:cs typeface="Arial" panose="020B0604020202020204" pitchFamily="34" charset="0"/>
              </a:rPr>
              <a:t>Vorschläge an die Lehrerkonferenz zur Einführung von Lernmitteln</a:t>
            </a:r>
          </a:p>
          <a:p>
            <a:pPr marL="285750" indent="-285750">
              <a:spcAft>
                <a:spcPts val="1200"/>
              </a:spcAft>
              <a:buFont typeface="Arial" panose="020B0604020202020204" pitchFamily="34" charset="0"/>
              <a:buChar char="•"/>
            </a:pPr>
            <a:endParaRPr lang="de-DE" altLang="de-DE" sz="1800" dirty="0"/>
          </a:p>
          <a:p>
            <a:pPr marL="0" indent="0">
              <a:spcBef>
                <a:spcPct val="45000"/>
              </a:spcBef>
              <a:buNone/>
            </a:pPr>
            <a:r>
              <a:rPr lang="de-DE" altLang="de-DE" sz="1800" dirty="0"/>
              <a:t>	      </a:t>
            </a:r>
            <a:endParaRPr lang="de-DE" altLang="de-DE" sz="1800" dirty="0" smtClean="0"/>
          </a:p>
        </p:txBody>
      </p:sp>
      <p:sp>
        <p:nvSpPr>
          <p:cNvPr id="6" name="Rectangle 7"/>
          <p:cNvSpPr>
            <a:spLocks noGrp="1" noChangeArrowheads="1"/>
          </p:cNvSpPr>
          <p:nvPr>
            <p:ph type="ftr" sz="quarter" idx="11"/>
          </p:nvPr>
        </p:nvSpPr>
        <p:spPr bwMode="auto">
          <a:xfrm>
            <a:off x="107504" y="6381328"/>
            <a:ext cx="892899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37</a:t>
            </a:fld>
            <a:endParaRPr lang="de-DE"/>
          </a:p>
        </p:txBody>
      </p:sp>
      <p:pic>
        <p:nvPicPr>
          <p:cNvPr id="7" name="Picture 50" descr="paragraph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94" y="17728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27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solidFill>
                  <a:schemeClr val="tx1">
                    <a:lumMod val="50000"/>
                    <a:lumOff val="50000"/>
                  </a:schemeClr>
                </a:solidFill>
              </a:rPr>
              <a:t>B</a:t>
            </a:r>
            <a:r>
              <a:rPr lang="de-DE" sz="2800" b="1" dirty="0" smtClean="0">
                <a:solidFill>
                  <a:schemeClr val="tx1">
                    <a:lumMod val="50000"/>
                    <a:lumOff val="50000"/>
                  </a:schemeClr>
                </a:solidFill>
              </a:rPr>
              <a:t>eispiele und praktische Übung</a:t>
            </a:r>
            <a:endParaRPr lang="de-DE" sz="2800" b="1" dirty="0">
              <a:solidFill>
                <a:schemeClr val="tx1">
                  <a:lumMod val="50000"/>
                  <a:lumOff val="50000"/>
                </a:schemeClr>
              </a:solidFill>
            </a:endParaRPr>
          </a:p>
        </p:txBody>
      </p:sp>
      <p:sp>
        <p:nvSpPr>
          <p:cNvPr id="3" name="Inhaltsplatzhalter 2"/>
          <p:cNvSpPr>
            <a:spLocks noGrp="1"/>
          </p:cNvSpPr>
          <p:nvPr>
            <p:ph idx="1"/>
          </p:nvPr>
        </p:nvSpPr>
        <p:spPr>
          <a:xfrm>
            <a:off x="0" y="1700808"/>
            <a:ext cx="9144000" cy="4205064"/>
          </a:xfrm>
          <a:solidFill>
            <a:srgbClr val="EFEFB9"/>
          </a:solidFill>
        </p:spPr>
        <p:txBody>
          <a:bodyPr/>
          <a:lstStyle/>
          <a:p>
            <a:pPr marL="0" indent="0">
              <a:spcBef>
                <a:spcPct val="35000"/>
              </a:spcBef>
              <a:buNone/>
            </a:pPr>
            <a:endParaRPr lang="de-DE" altLang="de-DE" sz="2400" b="1" dirty="0" smtClean="0">
              <a:latin typeface="Arial" pitchFamily="34" charset="0"/>
            </a:endParaRPr>
          </a:p>
          <a:p>
            <a:pPr marL="0" indent="0">
              <a:spcBef>
                <a:spcPct val="35000"/>
              </a:spcBef>
              <a:buNone/>
            </a:pPr>
            <a:r>
              <a:rPr lang="de-DE" altLang="de-DE" sz="2400" b="1" dirty="0" smtClean="0">
                <a:latin typeface="Arial" pitchFamily="34" charset="0"/>
              </a:rPr>
              <a:t>Wie lässt sich der Kernlehrplanplan umsetzen?</a:t>
            </a:r>
          </a:p>
          <a:p>
            <a:pPr>
              <a:spcBef>
                <a:spcPct val="35000"/>
              </a:spcBef>
              <a:buFont typeface="Wingdings" panose="05000000000000000000" pitchFamily="2" charset="2"/>
              <a:buChar char="Ø"/>
            </a:pPr>
            <a:r>
              <a:rPr lang="de-DE" altLang="de-DE" sz="2000" dirty="0" smtClean="0">
                <a:latin typeface="Arial" pitchFamily="34" charset="0"/>
              </a:rPr>
              <a:t>Wie kommen wir von den Kompetenzerwartungen und Inhaltsfeldern (mit den jeweiligen inhaltlichen Schwerpunkten) des Kernlehrplans zu konkreten Unterrichtsvorhaben?</a:t>
            </a:r>
          </a:p>
          <a:p>
            <a:pPr marL="0" indent="0">
              <a:spcBef>
                <a:spcPct val="35000"/>
              </a:spcBef>
              <a:buNone/>
            </a:pPr>
            <a:endParaRPr lang="de-DE" altLang="de-DE" sz="2400" b="1" dirty="0">
              <a:solidFill>
                <a:srgbClr val="0070C0"/>
              </a:solidFill>
              <a:latin typeface="Arial" pitchFamily="34" charset="0"/>
            </a:endParaRPr>
          </a:p>
          <a:p>
            <a:pPr marL="0" indent="0">
              <a:spcBef>
                <a:spcPct val="45000"/>
              </a:spcBef>
              <a:buNone/>
            </a:pPr>
            <a:r>
              <a:rPr lang="de-DE" altLang="de-DE" sz="1800" dirty="0" smtClean="0">
                <a:latin typeface="Arial" panose="020B0604020202020204" pitchFamily="34" charset="0"/>
                <a:cs typeface="Arial" panose="020B0604020202020204" pitchFamily="34" charset="0"/>
              </a:rPr>
              <a:t>                   Erläuterungen an einem ausgewählten Beispiel (separates Material)</a:t>
            </a:r>
          </a:p>
          <a:p>
            <a:pPr marL="0" indent="0">
              <a:spcBef>
                <a:spcPct val="45000"/>
              </a:spcBef>
              <a:buNone/>
            </a:pPr>
            <a:r>
              <a:rPr lang="de-DE" altLang="de-DE" sz="1800" dirty="0">
                <a:latin typeface="Arial" panose="020B0604020202020204" pitchFamily="34" charset="0"/>
                <a:cs typeface="Arial" panose="020B0604020202020204" pitchFamily="34" charset="0"/>
              </a:rPr>
              <a:t>	</a:t>
            </a:r>
            <a:r>
              <a:rPr lang="de-DE" altLang="de-DE" sz="1800" dirty="0" smtClean="0">
                <a:latin typeface="Arial" panose="020B0604020202020204" pitchFamily="34" charset="0"/>
                <a:cs typeface="Arial" panose="020B0604020202020204" pitchFamily="34" charset="0"/>
              </a:rPr>
              <a:t>     anschließende Gruppenarbeitsphase</a:t>
            </a:r>
            <a:endParaRPr lang="de-DE" altLang="de-DE" sz="1800" dirty="0">
              <a:latin typeface="Arial" panose="020B0604020202020204" pitchFamily="34" charset="0"/>
              <a:cs typeface="Arial" panose="020B0604020202020204" pitchFamily="34" charset="0"/>
            </a:endParaRPr>
          </a:p>
        </p:txBody>
      </p:sp>
      <p:sp>
        <p:nvSpPr>
          <p:cNvPr id="6" name="Rectangle 7"/>
          <p:cNvSpPr>
            <a:spLocks noGrp="1" noChangeArrowheads="1"/>
          </p:cNvSpPr>
          <p:nvPr>
            <p:ph type="ftr" sz="quarter" idx="11"/>
          </p:nvPr>
        </p:nvSpPr>
        <p:spPr bwMode="auto">
          <a:xfrm>
            <a:off x="107504" y="6356350"/>
            <a:ext cx="892899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38</a:t>
            </a:fld>
            <a:endParaRPr lang="de-DE"/>
          </a:p>
        </p:txBody>
      </p:sp>
    </p:spTree>
    <p:extLst>
      <p:ext uri="{BB962C8B-B14F-4D97-AF65-F5344CB8AC3E}">
        <p14:creationId xmlns:p14="http://schemas.microsoft.com/office/powerpoint/2010/main" val="2809467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u="sng" dirty="0" smtClean="0">
                <a:solidFill>
                  <a:schemeClr val="tx1">
                    <a:lumMod val="50000"/>
                    <a:lumOff val="50000"/>
                  </a:schemeClr>
                </a:solidFill>
              </a:rPr>
              <a:t>Unterstützung</a:t>
            </a:r>
            <a:endParaRPr lang="de-DE" sz="2800" b="1" u="sng" dirty="0">
              <a:solidFill>
                <a:schemeClr val="tx1">
                  <a:lumMod val="50000"/>
                  <a:lumOff val="50000"/>
                </a:schemeClr>
              </a:solidFill>
            </a:endParaRPr>
          </a:p>
        </p:txBody>
      </p:sp>
      <p:sp>
        <p:nvSpPr>
          <p:cNvPr id="3" name="Inhaltsplatzhalter 2"/>
          <p:cNvSpPr>
            <a:spLocks noGrp="1"/>
          </p:cNvSpPr>
          <p:nvPr>
            <p:ph idx="1"/>
          </p:nvPr>
        </p:nvSpPr>
        <p:spPr>
          <a:xfrm>
            <a:off x="0" y="1628800"/>
            <a:ext cx="9144000" cy="4205064"/>
          </a:xfrm>
          <a:solidFill>
            <a:srgbClr val="EFEFB9"/>
          </a:solidFill>
        </p:spPr>
        <p:txBody>
          <a:bodyPr/>
          <a:lstStyle/>
          <a:p>
            <a:pPr marL="0" indent="0">
              <a:spcBef>
                <a:spcPct val="35000"/>
              </a:spcBef>
              <a:buNone/>
            </a:pPr>
            <a:endParaRPr lang="de-DE" altLang="de-DE" sz="2400" b="1" dirty="0" smtClean="0">
              <a:latin typeface="Arial" pitchFamily="34" charset="0"/>
            </a:endParaRPr>
          </a:p>
          <a:p>
            <a:pPr>
              <a:spcBef>
                <a:spcPct val="35000"/>
              </a:spcBef>
            </a:pPr>
            <a:r>
              <a:rPr lang="de-DE" altLang="de-DE" sz="2400" b="1" dirty="0">
                <a:latin typeface="Arial" pitchFamily="34" charset="0"/>
              </a:rPr>
              <a:t>	</a:t>
            </a:r>
            <a:r>
              <a:rPr lang="de-DE" altLang="de-DE" sz="2400" b="1" dirty="0" smtClean="0">
                <a:latin typeface="Arial" pitchFamily="34" charset="0"/>
              </a:rPr>
              <a:t>Unterstützungsangebot </a:t>
            </a:r>
            <a:r>
              <a:rPr lang="de-DE" altLang="de-DE" sz="2400" b="1" dirty="0">
                <a:latin typeface="Arial" pitchFamily="34" charset="0"/>
              </a:rPr>
              <a:t>„Lehrplannavigator</a:t>
            </a:r>
            <a:r>
              <a:rPr lang="de-DE" altLang="de-DE" sz="2400" b="1" dirty="0" smtClean="0">
                <a:latin typeface="Arial" pitchFamily="34" charset="0"/>
              </a:rPr>
              <a:t>“</a:t>
            </a:r>
          </a:p>
          <a:p>
            <a:pPr>
              <a:spcBef>
                <a:spcPct val="35000"/>
              </a:spcBef>
            </a:pPr>
            <a:endParaRPr lang="de-DE" altLang="de-DE" sz="2400" b="1" dirty="0">
              <a:latin typeface="Arial" pitchFamily="34" charset="0"/>
              <a:cs typeface="Arial" panose="020B0604020202020204" pitchFamily="34" charset="0"/>
            </a:endParaRPr>
          </a:p>
          <a:p>
            <a:pPr marL="720000">
              <a:spcBef>
                <a:spcPts val="1200"/>
              </a:spcBef>
            </a:pPr>
            <a:r>
              <a:rPr lang="de-DE" altLang="de-DE" sz="1800" b="1" dirty="0" smtClean="0">
                <a:latin typeface="Arial" pitchFamily="34" charset="0"/>
                <a:cs typeface="Arial" panose="020B0604020202020204" pitchFamily="34" charset="0"/>
                <a:hlinkClick r:id="rId3"/>
              </a:rPr>
              <a:t>http</a:t>
            </a:r>
            <a:r>
              <a:rPr lang="de-DE" altLang="de-DE" sz="1800" b="1" dirty="0">
                <a:latin typeface="Arial" pitchFamily="34" charset="0"/>
                <a:cs typeface="Arial" panose="020B0604020202020204" pitchFamily="34" charset="0"/>
                <a:hlinkClick r:id="rId3"/>
              </a:rPr>
              <a:t>://</a:t>
            </a:r>
            <a:r>
              <a:rPr lang="de-DE" altLang="de-DE" sz="1800" b="1" dirty="0" smtClean="0">
                <a:latin typeface="Arial" pitchFamily="34" charset="0"/>
                <a:cs typeface="Arial" panose="020B0604020202020204" pitchFamily="34" charset="0"/>
                <a:hlinkClick r:id="rId3"/>
              </a:rPr>
              <a:t>www.schulentwicklung.nrw.de/lehrplaene/lehrplannavigator-s-i/</a:t>
            </a:r>
            <a:endParaRPr lang="de-DE" altLang="de-DE" sz="1800" b="1" dirty="0" smtClean="0">
              <a:latin typeface="Arial" pitchFamily="34" charset="0"/>
              <a:cs typeface="Arial" panose="020B0604020202020204" pitchFamily="34" charset="0"/>
            </a:endParaRPr>
          </a:p>
          <a:p>
            <a:pPr marL="180000">
              <a:spcBef>
                <a:spcPts val="1200"/>
              </a:spcBef>
            </a:pPr>
            <a:endParaRPr lang="de-DE" altLang="de-DE" sz="1800" b="1" dirty="0">
              <a:latin typeface="Arial" pitchFamily="34" charset="0"/>
              <a:cs typeface="Arial" panose="020B0604020202020204" pitchFamily="34" charset="0"/>
            </a:endParaRPr>
          </a:p>
          <a:p>
            <a:pPr marL="180000">
              <a:spcBef>
                <a:spcPts val="1200"/>
              </a:spcBef>
            </a:pPr>
            <a:endParaRPr lang="de-DE" altLang="de-DE" sz="1800" dirty="0">
              <a:latin typeface="Arial" panose="020B0604020202020204" pitchFamily="34" charset="0"/>
              <a:cs typeface="Arial" panose="020B0604020202020204" pitchFamily="34" charset="0"/>
            </a:endParaRPr>
          </a:p>
        </p:txBody>
      </p:sp>
      <p:sp>
        <p:nvSpPr>
          <p:cNvPr id="6" name="Rectangle 7"/>
          <p:cNvSpPr>
            <a:spLocks noGrp="1" noChangeArrowheads="1"/>
          </p:cNvSpPr>
          <p:nvPr>
            <p:ph type="ftr" sz="quarter" idx="11"/>
          </p:nvPr>
        </p:nvSpPr>
        <p:spPr bwMode="auto">
          <a:xfrm>
            <a:off x="107504" y="6309321"/>
            <a:ext cx="8856984"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39</a:t>
            </a:fld>
            <a:endParaRPr lang="de-DE"/>
          </a:p>
        </p:txBody>
      </p:sp>
    </p:spTree>
    <p:extLst>
      <p:ext uri="{BB962C8B-B14F-4D97-AF65-F5344CB8AC3E}">
        <p14:creationId xmlns:p14="http://schemas.microsoft.com/office/powerpoint/2010/main" val="1098942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smtClean="0">
                <a:solidFill>
                  <a:schemeClr val="tx1">
                    <a:lumMod val="50000"/>
                    <a:lumOff val="50000"/>
                  </a:schemeClr>
                </a:solidFill>
                <a:latin typeface="Arial" panose="020B0604020202020204" pitchFamily="34" charset="0"/>
                <a:cs typeface="Arial" panose="020B0604020202020204" pitchFamily="34" charset="0"/>
              </a:rPr>
              <a:t>Die Kernlehrplanentwicklung</a:t>
            </a:r>
            <a:endParaRPr lang="de-DE" sz="2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0" y="1700808"/>
            <a:ext cx="9144000" cy="4205064"/>
          </a:xfrm>
          <a:solidFill>
            <a:srgbClr val="EFEFB9"/>
          </a:solidFill>
        </p:spPr>
        <p:txBody>
          <a:bodyPr>
            <a:normAutofit lnSpcReduction="10000"/>
          </a:bodyPr>
          <a:lstStyle/>
          <a:p>
            <a:pPr marL="342900" indent="-342900">
              <a:spcBef>
                <a:spcPct val="0"/>
              </a:spcBef>
              <a:spcAft>
                <a:spcPts val="1200"/>
              </a:spcAft>
              <a:buFont typeface="Arial" panose="020B0604020202020204" pitchFamily="34" charset="0"/>
              <a:buChar char="•"/>
            </a:pPr>
            <a:r>
              <a:rPr lang="de-DE" altLang="de-DE" sz="2000" dirty="0" smtClean="0">
                <a:latin typeface="Arial" panose="020B0604020202020204" pitchFamily="34" charset="0"/>
                <a:cs typeface="Arial" panose="020B0604020202020204" pitchFamily="34" charset="0"/>
              </a:rPr>
              <a:t>Der Kernlehrplan wurde </a:t>
            </a:r>
            <a:r>
              <a:rPr lang="de-DE" altLang="de-DE" sz="2000" dirty="0">
                <a:latin typeface="Arial" panose="020B0604020202020204" pitchFamily="34" charset="0"/>
                <a:cs typeface="Arial" panose="020B0604020202020204" pitchFamily="34" charset="0"/>
              </a:rPr>
              <a:t>in Kommissionsarbeit entwickelt und </a:t>
            </a:r>
            <a:r>
              <a:rPr lang="de-DE" altLang="de-DE" sz="2000" dirty="0" smtClean="0">
                <a:latin typeface="Arial" panose="020B0604020202020204" pitchFamily="34" charset="0"/>
                <a:cs typeface="Arial" panose="020B0604020202020204" pitchFamily="34" charset="0"/>
              </a:rPr>
              <a:t>durchlief mehrere </a:t>
            </a:r>
            <a:r>
              <a:rPr lang="de-DE" altLang="de-DE" sz="2000" dirty="0">
                <a:latin typeface="Arial" panose="020B0604020202020204" pitchFamily="34" charset="0"/>
                <a:cs typeface="Arial" panose="020B0604020202020204" pitchFamily="34" charset="0"/>
              </a:rPr>
              <a:t>Abstimmungsprozesse</a:t>
            </a:r>
            <a:r>
              <a:rPr lang="de-DE" altLang="de-DE" sz="2000" dirty="0" smtClean="0">
                <a:latin typeface="Arial" panose="020B0604020202020204" pitchFamily="34" charset="0"/>
                <a:cs typeface="Arial" panose="020B0604020202020204" pitchFamily="34" charset="0"/>
              </a:rPr>
              <a:t>.</a:t>
            </a:r>
            <a:endParaRPr lang="de-DE" altLang="de-DE" sz="2000" dirty="0">
              <a:latin typeface="Arial" panose="020B0604020202020204" pitchFamily="34" charset="0"/>
              <a:cs typeface="Arial" panose="020B0604020202020204" pitchFamily="34" charset="0"/>
            </a:endParaRPr>
          </a:p>
          <a:p>
            <a:pPr marL="342900" indent="-342900">
              <a:spcBef>
                <a:spcPct val="0"/>
              </a:spcBef>
              <a:spcAft>
                <a:spcPts val="1200"/>
              </a:spcAft>
              <a:buFont typeface="Arial" panose="020B0604020202020204" pitchFamily="34" charset="0"/>
              <a:buChar char="•"/>
            </a:pPr>
            <a:r>
              <a:rPr lang="de-DE" altLang="de-DE" sz="2000" dirty="0">
                <a:latin typeface="Arial" panose="020B0604020202020204" pitchFamily="34" charset="0"/>
                <a:cs typeface="Arial" panose="020B0604020202020204" pitchFamily="34" charset="0"/>
              </a:rPr>
              <a:t>Im Rahmen der Mitwirkung laut Schulgesetz § 77 erhielten Verbände die Gelegenheit, den Lehrplanentwurf kritisch zu lesen und ihre Stellungnahme hierzu abzugeben. </a:t>
            </a:r>
          </a:p>
          <a:p>
            <a:pPr marL="342900" indent="-342900">
              <a:spcBef>
                <a:spcPct val="0"/>
              </a:spcBef>
              <a:spcAft>
                <a:spcPts val="1200"/>
              </a:spcAft>
              <a:buFont typeface="Arial" panose="020B0604020202020204" pitchFamily="34" charset="0"/>
              <a:buChar char="•"/>
            </a:pPr>
            <a:r>
              <a:rPr lang="de-DE" altLang="de-DE" sz="2000" dirty="0">
                <a:latin typeface="Arial" panose="020B0604020202020204" pitchFamily="34" charset="0"/>
                <a:cs typeface="Arial" panose="020B0604020202020204" pitchFamily="34" charset="0"/>
              </a:rPr>
              <a:t>Zeitgleich wurden die Schulen informiert und alle Interessierten konnten online auf den Entwurf zugreifen und ebenfalls Stellung </a:t>
            </a:r>
            <a:r>
              <a:rPr lang="de-DE" altLang="de-DE" sz="2000" dirty="0" smtClean="0">
                <a:latin typeface="Arial" panose="020B0604020202020204" pitchFamily="34" charset="0"/>
                <a:cs typeface="Arial" panose="020B0604020202020204" pitchFamily="34" charset="0"/>
              </a:rPr>
              <a:t>nehmen.</a:t>
            </a:r>
            <a:endParaRPr lang="de-DE" altLang="de-DE" sz="2000" dirty="0">
              <a:latin typeface="Arial" panose="020B0604020202020204" pitchFamily="34" charset="0"/>
              <a:cs typeface="Arial" panose="020B0604020202020204" pitchFamily="34" charset="0"/>
            </a:endParaRPr>
          </a:p>
          <a:p>
            <a:pPr marL="342900" indent="-342900">
              <a:spcBef>
                <a:spcPct val="0"/>
              </a:spcBef>
              <a:spcAft>
                <a:spcPts val="1200"/>
              </a:spcAft>
              <a:buFont typeface="Arial" panose="020B0604020202020204" pitchFamily="34" charset="0"/>
              <a:buChar char="•"/>
            </a:pPr>
            <a:r>
              <a:rPr lang="de-DE" altLang="de-DE" sz="2000" dirty="0" smtClean="0">
                <a:latin typeface="Arial" panose="020B0604020202020204" pitchFamily="34" charset="0"/>
                <a:cs typeface="Arial" panose="020B0604020202020204" pitchFamily="34" charset="0"/>
              </a:rPr>
              <a:t>Die Herstellung des Einvernehmens mit dem Beirat für den Islamischen Religionsunterricht erfolgte nach durchgeführter Verbändebeteiligung und Überarbeitung des Entwurfs.</a:t>
            </a:r>
          </a:p>
          <a:p>
            <a:pPr marL="342900" indent="-342900">
              <a:spcBef>
                <a:spcPct val="0"/>
              </a:spcBef>
              <a:buFont typeface="Arial" panose="020B0604020202020204" pitchFamily="34" charset="0"/>
              <a:buChar char="•"/>
            </a:pPr>
            <a:r>
              <a:rPr lang="de-DE" altLang="de-DE" sz="2000" dirty="0">
                <a:latin typeface="Arial" panose="020B0604020202020204" pitchFamily="34" charset="0"/>
                <a:cs typeface="Arial" panose="020B0604020202020204" pitchFamily="34" charset="0"/>
              </a:rPr>
              <a:t>Die Inkraftsetzung </a:t>
            </a:r>
            <a:r>
              <a:rPr lang="de-DE" altLang="de-DE" sz="2000" dirty="0" smtClean="0">
                <a:latin typeface="Arial" panose="020B0604020202020204" pitchFamily="34" charset="0"/>
                <a:cs typeface="Arial" panose="020B0604020202020204" pitchFamily="34" charset="0"/>
              </a:rPr>
              <a:t>des Kernlehrplans </a:t>
            </a:r>
            <a:r>
              <a:rPr lang="de-DE" altLang="de-DE" sz="2000" dirty="0">
                <a:latin typeface="Arial" panose="020B0604020202020204" pitchFamily="34" charset="0"/>
                <a:cs typeface="Arial" panose="020B0604020202020204" pitchFamily="34" charset="0"/>
              </a:rPr>
              <a:t>für die </a:t>
            </a:r>
            <a:r>
              <a:rPr lang="de-DE" altLang="de-DE" sz="2000" dirty="0" smtClean="0">
                <a:latin typeface="Arial" panose="020B0604020202020204" pitchFamily="34" charset="0"/>
                <a:cs typeface="Arial" panose="020B0604020202020204" pitchFamily="34" charset="0"/>
              </a:rPr>
              <a:t>Klassen 5, 7 und 9 erfolgte </a:t>
            </a:r>
            <a:r>
              <a:rPr lang="de-DE" altLang="de-DE" sz="2000" dirty="0">
                <a:latin typeface="Arial" panose="020B0604020202020204" pitchFamily="34" charset="0"/>
                <a:cs typeface="Arial" panose="020B0604020202020204" pitchFamily="34" charset="0"/>
              </a:rPr>
              <a:t>zum </a:t>
            </a:r>
            <a:r>
              <a:rPr lang="de-DE" altLang="de-DE" sz="2000" dirty="0" smtClean="0">
                <a:latin typeface="Arial" panose="020B0604020202020204" pitchFamily="34" charset="0"/>
                <a:cs typeface="Arial" panose="020B0604020202020204" pitchFamily="34" charset="0"/>
              </a:rPr>
              <a:t>15.09.2014, für alle übrigen Klassen erfolgt sie zum 01.08.2015.</a:t>
            </a:r>
            <a:endParaRPr lang="de-DE" altLang="de-DE" sz="2000" dirty="0">
              <a:latin typeface="Arial" panose="020B0604020202020204" pitchFamily="34" charset="0"/>
              <a:cs typeface="Arial" panose="020B0604020202020204" pitchFamily="34" charset="0"/>
            </a:endParaRPr>
          </a:p>
          <a:p>
            <a:pPr>
              <a:spcBef>
                <a:spcPct val="0"/>
              </a:spcBef>
            </a:pPr>
            <a:endParaRPr lang="de-DE" altLang="de-DE" sz="2000" dirty="0" smtClean="0"/>
          </a:p>
          <a:p>
            <a:pPr>
              <a:spcBef>
                <a:spcPct val="0"/>
              </a:spcBef>
            </a:pPr>
            <a:endParaRPr lang="de-DE" altLang="de-DE" sz="2000" dirty="0"/>
          </a:p>
        </p:txBody>
      </p:sp>
      <p:sp>
        <p:nvSpPr>
          <p:cNvPr id="4" name="Foliennummernplatzhalter 3"/>
          <p:cNvSpPr>
            <a:spLocks noGrp="1"/>
          </p:cNvSpPr>
          <p:nvPr>
            <p:ph type="sldNum" sz="quarter" idx="12"/>
          </p:nvPr>
        </p:nvSpPr>
        <p:spPr/>
        <p:txBody>
          <a:bodyPr/>
          <a:lstStyle/>
          <a:p>
            <a:fld id="{469D1A68-F57D-418A-852F-9DE4197AF445}" type="slidenum">
              <a:rPr lang="de-DE" smtClean="0"/>
              <a:pPr/>
              <a:t>4</a:t>
            </a:fld>
            <a:endParaRPr lang="de-DE" dirty="0"/>
          </a:p>
        </p:txBody>
      </p:sp>
      <p:sp>
        <p:nvSpPr>
          <p:cNvPr id="10" name="Fußzeilenplatzhalter 9"/>
          <p:cNvSpPr>
            <a:spLocks noGrp="1"/>
          </p:cNvSpPr>
          <p:nvPr>
            <p:ph type="ftr" sz="quarter" idx="11"/>
          </p:nvPr>
        </p:nvSpPr>
        <p:spPr>
          <a:xfrm>
            <a:off x="35496" y="6309320"/>
            <a:ext cx="8784976" cy="417528"/>
          </a:xfrm>
        </p:spPr>
        <p:txBody>
          <a:bodyPr/>
          <a:lstStyle/>
          <a:p>
            <a:r>
              <a:rPr lang="de-DE" dirty="0"/>
              <a:t>KLP -</a:t>
            </a:r>
            <a:r>
              <a:rPr lang="de-DE" dirty="0" err="1"/>
              <a:t>Sek.I</a:t>
            </a:r>
            <a:r>
              <a:rPr lang="de-DE" dirty="0"/>
              <a:t>-Islamischer Religionsunterricht                                                                                                       02.03.2015                                                                                                   Cordula Hartwig, QUA-LiS, AB </a:t>
            </a:r>
            <a:r>
              <a:rPr lang="de-DE" dirty="0" smtClean="0"/>
              <a:t>4</a:t>
            </a:r>
            <a:endParaRPr lang="de-DE" dirty="0"/>
          </a:p>
          <a:p>
            <a:endParaRPr lang="de-DE" dirty="0"/>
          </a:p>
        </p:txBody>
      </p:sp>
    </p:spTree>
    <p:extLst>
      <p:ext uri="{BB962C8B-B14F-4D97-AF65-F5344CB8AC3E}">
        <p14:creationId xmlns:p14="http://schemas.microsoft.com/office/powerpoint/2010/main" val="71251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DE"/>
          </a:p>
        </p:txBody>
      </p:sp>
      <p:sp>
        <p:nvSpPr>
          <p:cNvPr id="3" name="Inhaltsplatzhalter 2"/>
          <p:cNvSpPr>
            <a:spLocks noGrp="1"/>
          </p:cNvSpPr>
          <p:nvPr>
            <p:ph idx="1"/>
          </p:nvPr>
        </p:nvSpPr>
        <p:spPr>
          <a:xfrm>
            <a:off x="0" y="1700808"/>
            <a:ext cx="9144000" cy="4205064"/>
          </a:xfrm>
          <a:solidFill>
            <a:srgbClr val="EFEFB9"/>
          </a:solidFill>
        </p:spPr>
        <p:txBody>
          <a:bodyPr>
            <a:normAutofit fontScale="47500" lnSpcReduction="20000"/>
          </a:bodyPr>
          <a:lstStyle/>
          <a:p>
            <a:pPr marL="0" indent="0">
              <a:spcBef>
                <a:spcPct val="35000"/>
              </a:spcBef>
              <a:buNone/>
            </a:pPr>
            <a:r>
              <a:rPr lang="de-DE" altLang="de-DE" sz="1800" dirty="0"/>
              <a:t>	</a:t>
            </a:r>
            <a:r>
              <a:rPr lang="de-DE" altLang="de-DE" sz="2900" b="1" dirty="0" smtClean="0">
                <a:latin typeface="Arial" panose="020B0604020202020204" pitchFamily="34" charset="0"/>
                <a:cs typeface="Arial" panose="020B0604020202020204" pitchFamily="34" charset="0"/>
              </a:rPr>
              <a:t>Bitte melden Sie sich, wenn Sie Fragen haben:</a:t>
            </a:r>
          </a:p>
          <a:p>
            <a:pPr marL="0" indent="0">
              <a:spcBef>
                <a:spcPct val="35000"/>
              </a:spcBef>
              <a:buNone/>
            </a:pPr>
            <a:endParaRPr lang="de-DE" altLang="de-DE" sz="2900" b="1" dirty="0" smtClean="0">
              <a:latin typeface="Arial" panose="020B0604020202020204" pitchFamily="34" charset="0"/>
              <a:cs typeface="Arial" panose="020B0604020202020204" pitchFamily="34" charset="0"/>
            </a:endParaRPr>
          </a:p>
          <a:p>
            <a:pPr marL="360000" indent="0">
              <a:spcBef>
                <a:spcPct val="35000"/>
              </a:spcBef>
              <a:spcAft>
                <a:spcPts val="1200"/>
              </a:spcAft>
              <a:buNone/>
            </a:pPr>
            <a:r>
              <a:rPr lang="de-DE" altLang="de-DE" sz="2900" u="sng" dirty="0" smtClean="0">
                <a:latin typeface="Arial" panose="020B0604020202020204" pitchFamily="34" charset="0"/>
                <a:cs typeface="Arial" panose="020B0604020202020204" pitchFamily="34" charset="0"/>
              </a:rPr>
              <a:t>Kontaktdaten:</a:t>
            </a:r>
          </a:p>
          <a:p>
            <a:pPr marL="360000" indent="0">
              <a:lnSpc>
                <a:spcPct val="120000"/>
              </a:lnSpc>
              <a:spcBef>
                <a:spcPct val="35000"/>
              </a:spcBef>
              <a:buNone/>
            </a:pPr>
            <a:r>
              <a:rPr lang="de-DE" altLang="de-DE" sz="2900" dirty="0" smtClean="0">
                <a:latin typeface="Arial" panose="020B0604020202020204" pitchFamily="34" charset="0"/>
                <a:cs typeface="Arial" panose="020B0604020202020204" pitchFamily="34" charset="0"/>
              </a:rPr>
              <a:t>Cordula Hartwig</a:t>
            </a:r>
            <a:endParaRPr lang="de-DE" altLang="de-DE" sz="2900" dirty="0">
              <a:latin typeface="Arial" panose="020B0604020202020204" pitchFamily="34" charset="0"/>
              <a:cs typeface="Arial" panose="020B0604020202020204" pitchFamily="34" charset="0"/>
            </a:endParaRPr>
          </a:p>
          <a:p>
            <a:pPr marL="360000" indent="0">
              <a:lnSpc>
                <a:spcPct val="120000"/>
              </a:lnSpc>
              <a:spcBef>
                <a:spcPct val="35000"/>
              </a:spcBef>
              <a:buNone/>
            </a:pPr>
            <a:r>
              <a:rPr lang="de-DE" altLang="de-DE" sz="2900" dirty="0" smtClean="0">
                <a:latin typeface="Arial" panose="020B0604020202020204" pitchFamily="34" charset="0"/>
                <a:cs typeface="Arial" panose="020B0604020202020204" pitchFamily="34" charset="0"/>
              </a:rPr>
              <a:t>Qualitäts- und Unterstützungsagentur (QUA-</a:t>
            </a:r>
            <a:r>
              <a:rPr lang="de-DE" altLang="de-DE" sz="2900" dirty="0" err="1" smtClean="0">
                <a:latin typeface="Arial" panose="020B0604020202020204" pitchFamily="34" charset="0"/>
                <a:cs typeface="Arial" panose="020B0604020202020204" pitchFamily="34" charset="0"/>
              </a:rPr>
              <a:t>LiS</a:t>
            </a:r>
            <a:r>
              <a:rPr lang="de-DE" altLang="de-DE" sz="2900" dirty="0" smtClean="0">
                <a:latin typeface="Arial" panose="020B0604020202020204" pitchFamily="34" charset="0"/>
                <a:cs typeface="Arial" panose="020B0604020202020204" pitchFamily="34" charset="0"/>
              </a:rPr>
              <a:t>) – Landesinstitut für Schule NRW</a:t>
            </a:r>
          </a:p>
          <a:p>
            <a:pPr marL="360000">
              <a:lnSpc>
                <a:spcPct val="120000"/>
              </a:lnSpc>
              <a:spcBef>
                <a:spcPct val="35000"/>
              </a:spcBef>
            </a:pPr>
            <a:r>
              <a:rPr lang="de-DE" sz="2900" dirty="0" smtClean="0">
                <a:latin typeface="Arial" panose="020B0604020202020204" pitchFamily="34" charset="0"/>
                <a:cs typeface="Arial" panose="020B0604020202020204" pitchFamily="34" charset="0"/>
              </a:rPr>
              <a:t>Arbeitsbereich 4: Unterrichtsentwicklung </a:t>
            </a:r>
            <a:r>
              <a:rPr lang="de-DE" sz="2900" dirty="0">
                <a:latin typeface="Arial" panose="020B0604020202020204" pitchFamily="34" charset="0"/>
                <a:cs typeface="Arial" panose="020B0604020202020204" pitchFamily="34" charset="0"/>
              </a:rPr>
              <a:t>der allgemeinbildenden und der Förderschulen – Standardentwicklung (Lehrpläne</a:t>
            </a:r>
            <a:r>
              <a:rPr lang="de-DE" sz="2900" dirty="0" smtClean="0">
                <a:latin typeface="Arial" panose="020B0604020202020204" pitchFamily="34" charset="0"/>
                <a:cs typeface="Arial" panose="020B0604020202020204" pitchFamily="34" charset="0"/>
              </a:rPr>
              <a:t>)</a:t>
            </a:r>
          </a:p>
          <a:p>
            <a:pPr marL="360000">
              <a:lnSpc>
                <a:spcPct val="120000"/>
              </a:lnSpc>
              <a:spcBef>
                <a:spcPct val="35000"/>
              </a:spcBef>
            </a:pPr>
            <a:r>
              <a:rPr lang="de-DE" altLang="de-DE" sz="2900" dirty="0" smtClean="0">
                <a:latin typeface="Arial" panose="020B0604020202020204" pitchFamily="34" charset="0"/>
                <a:cs typeface="Arial" panose="020B0604020202020204" pitchFamily="34" charset="0"/>
                <a:hlinkClick r:id="rId3"/>
              </a:rPr>
              <a:t>cordula.hartwig@qua-lis.nrw.de</a:t>
            </a:r>
            <a:endParaRPr lang="de-DE" altLang="de-DE" sz="2900" dirty="0" smtClean="0">
              <a:latin typeface="Arial" panose="020B0604020202020204" pitchFamily="34" charset="0"/>
              <a:cs typeface="Arial" panose="020B0604020202020204" pitchFamily="34" charset="0"/>
            </a:endParaRPr>
          </a:p>
          <a:p>
            <a:pPr marL="360000" indent="0">
              <a:lnSpc>
                <a:spcPct val="120000"/>
              </a:lnSpc>
              <a:spcBef>
                <a:spcPct val="35000"/>
              </a:spcBef>
              <a:buNone/>
            </a:pPr>
            <a:r>
              <a:rPr lang="de-DE" altLang="de-DE" sz="2900" dirty="0" smtClean="0">
                <a:latin typeface="Arial" panose="020B0604020202020204" pitchFamily="34" charset="0"/>
                <a:cs typeface="Arial" panose="020B0604020202020204" pitchFamily="34" charset="0"/>
              </a:rPr>
              <a:t>Tel.: 02921 683-4020</a:t>
            </a:r>
          </a:p>
          <a:p>
            <a:pPr marL="360000" indent="0">
              <a:lnSpc>
                <a:spcPct val="120000"/>
              </a:lnSpc>
              <a:spcBef>
                <a:spcPct val="35000"/>
              </a:spcBef>
              <a:buNone/>
            </a:pPr>
            <a:endParaRPr lang="de-DE" altLang="de-DE" sz="2900" dirty="0" smtClean="0">
              <a:latin typeface="Arial" panose="020B0604020202020204" pitchFamily="34" charset="0"/>
              <a:cs typeface="Arial" panose="020B0604020202020204" pitchFamily="34" charset="0"/>
            </a:endParaRPr>
          </a:p>
          <a:p>
            <a:pPr marL="360000" indent="0">
              <a:lnSpc>
                <a:spcPct val="120000"/>
              </a:lnSpc>
              <a:buNone/>
            </a:pPr>
            <a:r>
              <a:rPr lang="de-DE" sz="2900" dirty="0" smtClean="0">
                <a:latin typeface="Arial" panose="020B0604020202020204" pitchFamily="34" charset="0"/>
                <a:cs typeface="Arial" panose="020B0604020202020204" pitchFamily="34" charset="0"/>
              </a:rPr>
              <a:t>Dr</a:t>
            </a:r>
            <a:r>
              <a:rPr lang="de-DE" sz="2900" dirty="0">
                <a:latin typeface="Arial" panose="020B0604020202020204" pitchFamily="34" charset="0"/>
                <a:cs typeface="Arial" panose="020B0604020202020204" pitchFamily="34" charset="0"/>
              </a:rPr>
              <a:t>. Ahmet Ünalan </a:t>
            </a:r>
            <a:endParaRPr lang="de-DE" sz="2900" dirty="0" smtClean="0">
              <a:latin typeface="Arial" panose="020B0604020202020204" pitchFamily="34" charset="0"/>
              <a:cs typeface="Arial" panose="020B0604020202020204" pitchFamily="34" charset="0"/>
            </a:endParaRPr>
          </a:p>
          <a:p>
            <a:pPr marL="360000">
              <a:lnSpc>
                <a:spcPct val="120000"/>
              </a:lnSpc>
            </a:pPr>
            <a:r>
              <a:rPr lang="de-DE" sz="2900" dirty="0">
                <a:latin typeface="Arial" panose="020B0604020202020204" pitchFamily="34" charset="0"/>
                <a:cs typeface="Arial" panose="020B0604020202020204" pitchFamily="34" charset="0"/>
              </a:rPr>
              <a:t>Ministerium für Schule und Weiterbildung </a:t>
            </a:r>
            <a:r>
              <a:rPr lang="de-DE" sz="2900" dirty="0" smtClean="0">
                <a:latin typeface="Arial" panose="020B0604020202020204" pitchFamily="34" charset="0"/>
                <a:cs typeface="Arial" panose="020B0604020202020204" pitchFamily="34" charset="0"/>
              </a:rPr>
              <a:t>NRW</a:t>
            </a:r>
            <a:endParaRPr lang="de-DE" sz="2900" dirty="0">
              <a:latin typeface="Arial" panose="020B0604020202020204" pitchFamily="34" charset="0"/>
              <a:cs typeface="Arial" panose="020B0604020202020204" pitchFamily="34" charset="0"/>
            </a:endParaRPr>
          </a:p>
          <a:p>
            <a:pPr marL="360000">
              <a:lnSpc>
                <a:spcPct val="120000"/>
              </a:lnSpc>
            </a:pPr>
            <a:r>
              <a:rPr lang="de-DE" sz="2900" dirty="0" smtClean="0">
                <a:latin typeface="Arial" panose="020B0604020202020204" pitchFamily="34" charset="0"/>
                <a:cs typeface="Arial" panose="020B0604020202020204" pitchFamily="34" charset="0"/>
              </a:rPr>
              <a:t>Referat 321: </a:t>
            </a:r>
            <a:r>
              <a:rPr lang="de-DE" sz="2900" dirty="0">
                <a:latin typeface="Arial" panose="020B0604020202020204" pitchFamily="34" charset="0"/>
                <a:cs typeface="Arial" panose="020B0604020202020204" pitchFamily="34" charset="0"/>
              </a:rPr>
              <a:t>Politische Bildung, </a:t>
            </a:r>
            <a:r>
              <a:rPr lang="de-DE" sz="2900" dirty="0" smtClean="0">
                <a:latin typeface="Arial" panose="020B0604020202020204" pitchFamily="34" charset="0"/>
                <a:cs typeface="Arial" panose="020B0604020202020204" pitchFamily="34" charset="0"/>
              </a:rPr>
              <a:t>Erinnerungskultur, Kirchen- </a:t>
            </a:r>
            <a:r>
              <a:rPr lang="de-DE" sz="2900" dirty="0">
                <a:latin typeface="Arial" panose="020B0604020202020204" pitchFamily="34" charset="0"/>
                <a:cs typeface="Arial" panose="020B0604020202020204" pitchFamily="34" charset="0"/>
              </a:rPr>
              <a:t>und Religionsgemeinschaften</a:t>
            </a:r>
          </a:p>
          <a:p>
            <a:pPr marL="360000" indent="0">
              <a:lnSpc>
                <a:spcPct val="120000"/>
              </a:lnSpc>
              <a:buNone/>
            </a:pPr>
            <a:r>
              <a:rPr lang="en-GB" sz="2900" u="sng" dirty="0" smtClean="0">
                <a:latin typeface="Arial" panose="020B0604020202020204" pitchFamily="34" charset="0"/>
                <a:cs typeface="Arial" panose="020B0604020202020204" pitchFamily="34" charset="0"/>
                <a:hlinkClick r:id="rId4"/>
              </a:rPr>
              <a:t>ahmet.uenalan@msw.nrw.de</a:t>
            </a:r>
            <a:endParaRPr lang="en-GB" sz="2900" u="sng" dirty="0" smtClean="0">
              <a:latin typeface="Arial" panose="020B0604020202020204" pitchFamily="34" charset="0"/>
              <a:cs typeface="Arial" panose="020B0604020202020204" pitchFamily="34" charset="0"/>
            </a:endParaRPr>
          </a:p>
          <a:p>
            <a:pPr marL="360000" indent="0">
              <a:lnSpc>
                <a:spcPct val="120000"/>
              </a:lnSpc>
              <a:buNone/>
            </a:pPr>
            <a:r>
              <a:rPr lang="de-DE" sz="2900" dirty="0">
                <a:latin typeface="Arial" panose="020B0604020202020204" pitchFamily="34" charset="0"/>
                <a:cs typeface="Arial" panose="020B0604020202020204" pitchFamily="34" charset="0"/>
              </a:rPr>
              <a:t>Tel.: </a:t>
            </a:r>
            <a:r>
              <a:rPr lang="de-DE" sz="2900" dirty="0" smtClean="0">
                <a:latin typeface="Arial" panose="020B0604020202020204" pitchFamily="34" charset="0"/>
                <a:cs typeface="Arial" panose="020B0604020202020204" pitchFamily="34" charset="0"/>
              </a:rPr>
              <a:t>0211 5867-3678</a:t>
            </a:r>
            <a:endParaRPr lang="de-DE" sz="2900" dirty="0">
              <a:latin typeface="Arial" panose="020B0604020202020204" pitchFamily="34" charset="0"/>
              <a:cs typeface="Arial" panose="020B0604020202020204" pitchFamily="34" charset="0"/>
            </a:endParaRPr>
          </a:p>
          <a:p>
            <a:pPr marL="0" indent="0">
              <a:buNone/>
            </a:pPr>
            <a:endParaRPr lang="de-DE" altLang="de-DE" sz="1600" dirty="0"/>
          </a:p>
        </p:txBody>
      </p:sp>
      <p:sp>
        <p:nvSpPr>
          <p:cNvPr id="6" name="Rectangle 7"/>
          <p:cNvSpPr>
            <a:spLocks noGrp="1" noChangeArrowheads="1"/>
          </p:cNvSpPr>
          <p:nvPr>
            <p:ph type="ftr" sz="quarter" idx="11"/>
          </p:nvPr>
        </p:nvSpPr>
        <p:spPr bwMode="auto">
          <a:xfrm>
            <a:off x="179512" y="6356350"/>
            <a:ext cx="8856984"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40</a:t>
            </a:fld>
            <a:endParaRPr lang="de-DE"/>
          </a:p>
        </p:txBody>
      </p:sp>
    </p:spTree>
    <p:extLst>
      <p:ext uri="{BB962C8B-B14F-4D97-AF65-F5344CB8AC3E}">
        <p14:creationId xmlns:p14="http://schemas.microsoft.com/office/powerpoint/2010/main" val="164476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Fußzeilenplatzhalter 4"/>
          <p:cNvSpPr>
            <a:spLocks noGrp="1"/>
          </p:cNvSpPr>
          <p:nvPr>
            <p:ph type="ftr" sz="quarter" idx="4294967295"/>
          </p:nvPr>
        </p:nvSpPr>
        <p:spPr>
          <a:xfrm>
            <a:off x="35496" y="6309320"/>
            <a:ext cx="9001000" cy="360040"/>
          </a:xfrm>
          <a:prstGeom prst="rect">
            <a:avLst/>
          </a:prstGeom>
        </p:spPr>
        <p:txBody>
          <a:bodyPr/>
          <a:lstStyle/>
          <a:p>
            <a:pPr algn="l">
              <a:tabLst>
                <a:tab pos="3676650" algn="ctr"/>
                <a:tab pos="7781925" algn="r"/>
              </a:tabLst>
            </a:pPr>
            <a:r>
              <a:rPr lang="de-DE" sz="800" dirty="0" smtClean="0">
                <a:solidFill>
                  <a:schemeClr val="tx1"/>
                </a:solidFill>
              </a:rPr>
              <a:t>KLP -</a:t>
            </a:r>
            <a:r>
              <a:rPr lang="de-DE" sz="800" dirty="0" err="1" smtClean="0">
                <a:solidFill>
                  <a:schemeClr val="tx1"/>
                </a:solidFill>
              </a:rPr>
              <a:t>Sek.I</a:t>
            </a:r>
            <a:r>
              <a:rPr lang="de-DE" sz="800" dirty="0" smtClean="0">
                <a:solidFill>
                  <a:schemeClr val="tx1"/>
                </a:solidFill>
              </a:rPr>
              <a:t>-Islamischer Religionsunterricht                                                                                                                   02.03.2015                                                                                                                 Cordula Hartwig, QUA-LiS, AB 4</a:t>
            </a:r>
            <a:endParaRPr lang="de-DE" sz="800" dirty="0">
              <a:solidFill>
                <a:schemeClr val="tx1"/>
              </a:solidFill>
            </a:endParaRPr>
          </a:p>
        </p:txBody>
      </p:sp>
      <p:pic>
        <p:nvPicPr>
          <p:cNvPr id="9" name="Inhaltsplatzhalter 8" descr="Dokument1 - Microsoft Wor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9965" y="1916113"/>
            <a:ext cx="6324070" cy="3817937"/>
          </a:xfrm>
        </p:spPr>
      </p:pic>
      <p:pic>
        <p:nvPicPr>
          <p:cNvPr id="10" name="Grafik 9" descr="Bildschirmausschnit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0" y="1663718"/>
            <a:ext cx="9144000" cy="4248472"/>
          </a:xfrm>
          <a:prstGeom prst="rect">
            <a:avLst/>
          </a:prstGeom>
          <a:solidFill>
            <a:srgbClr val="EFEFB9"/>
          </a:solidFill>
        </p:spPr>
      </p:pic>
    </p:spTree>
    <p:extLst>
      <p:ext uri="{BB962C8B-B14F-4D97-AF65-F5344CB8AC3E}">
        <p14:creationId xmlns:p14="http://schemas.microsoft.com/office/powerpoint/2010/main" val="3973911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spcBef>
                <a:spcPct val="45000"/>
              </a:spcBef>
            </a:pPr>
            <a:r>
              <a:rPr lang="de-DE" altLang="de-DE" sz="2800" b="1" dirty="0">
                <a:solidFill>
                  <a:schemeClr val="tx1">
                    <a:lumMod val="50000"/>
                    <a:lumOff val="50000"/>
                  </a:schemeClr>
                </a:solidFill>
                <a:latin typeface="Arial" panose="020B0604020202020204" pitchFamily="34" charset="0"/>
                <a:cs typeface="Arial" panose="020B0604020202020204" pitchFamily="34" charset="0"/>
              </a:rPr>
              <a:t>Das Fach und seine curriculare Grundlage</a:t>
            </a:r>
          </a:p>
        </p:txBody>
      </p:sp>
      <p:sp>
        <p:nvSpPr>
          <p:cNvPr id="7" name="Inhaltsplatzhalter 6"/>
          <p:cNvSpPr>
            <a:spLocks noGrp="1"/>
          </p:cNvSpPr>
          <p:nvPr>
            <p:ph idx="1"/>
          </p:nvPr>
        </p:nvSpPr>
        <p:spPr>
          <a:xfrm>
            <a:off x="0" y="1700808"/>
            <a:ext cx="9144000" cy="4205064"/>
          </a:xfrm>
          <a:solidFill>
            <a:srgbClr val="EFEFB9"/>
          </a:solidFill>
        </p:spPr>
        <p:txBody>
          <a:bodyPr>
            <a:normAutofit/>
          </a:bodyPr>
          <a:lstStyle/>
          <a:p>
            <a:pPr marL="342900" indent="-342900">
              <a:spcBef>
                <a:spcPct val="45000"/>
              </a:spcBef>
              <a:spcAft>
                <a:spcPts val="1200"/>
              </a:spcAft>
              <a:buFont typeface="Arial" panose="020B0604020202020204" pitchFamily="34" charset="0"/>
              <a:buChar char="•"/>
            </a:pPr>
            <a:endParaRPr lang="de-DE" altLang="de-DE" sz="2000" dirty="0" smtClean="0">
              <a:latin typeface="Arial" panose="020B0604020202020204" pitchFamily="34" charset="0"/>
              <a:cs typeface="Arial" panose="020B0604020202020204" pitchFamily="34" charset="0"/>
            </a:endParaRPr>
          </a:p>
          <a:p>
            <a:pPr marL="342900" indent="-342900">
              <a:spcBef>
                <a:spcPct val="45000"/>
              </a:spcBef>
              <a:spcAft>
                <a:spcPts val="1200"/>
              </a:spcAft>
              <a:buFont typeface="Arial" panose="020B0604020202020204" pitchFamily="34" charset="0"/>
              <a:buChar char="•"/>
            </a:pPr>
            <a:r>
              <a:rPr lang="de-DE" altLang="de-DE" sz="2000" dirty="0" smtClean="0">
                <a:latin typeface="Arial" panose="020B0604020202020204" pitchFamily="34" charset="0"/>
                <a:cs typeface="Arial" panose="020B0604020202020204" pitchFamily="34" charset="0"/>
              </a:rPr>
              <a:t>Islamischer Religionsunterricht ist ordentliches Unterrichtsfach in NRW, das an Grundschulen und an weiterführenden Schulen eingerichtet werden kann. Das Fach ist somit den anderen Fächern </a:t>
            </a:r>
            <a:r>
              <a:rPr lang="de-DE" altLang="de-DE" sz="2000" dirty="0">
                <a:latin typeface="Arial" panose="020B0604020202020204" pitchFamily="34" charset="0"/>
                <a:cs typeface="Arial" panose="020B0604020202020204" pitchFamily="34" charset="0"/>
              </a:rPr>
              <a:t>–</a:t>
            </a:r>
            <a:r>
              <a:rPr lang="de-DE" altLang="de-DE" sz="2000" dirty="0" smtClean="0">
                <a:latin typeface="Arial" panose="020B0604020202020204" pitchFamily="34" charset="0"/>
                <a:cs typeface="Arial" panose="020B0604020202020204" pitchFamily="34" charset="0"/>
              </a:rPr>
              <a:t> wie z. B. auch den christlichen Religionslehren – gleichgestellt.</a:t>
            </a:r>
          </a:p>
          <a:p>
            <a:pPr marL="342900" indent="-342900">
              <a:spcBef>
                <a:spcPct val="45000"/>
              </a:spcBef>
              <a:spcAft>
                <a:spcPts val="1200"/>
              </a:spcAft>
              <a:buFont typeface="Arial" panose="020B0604020202020204" pitchFamily="34" charset="0"/>
              <a:buChar char="•"/>
            </a:pPr>
            <a:r>
              <a:rPr lang="de-DE" altLang="de-DE" sz="2000" dirty="0" smtClean="0">
                <a:latin typeface="Arial" panose="020B0604020202020204" pitchFamily="34" charset="0"/>
                <a:cs typeface="Arial" panose="020B0604020202020204" pitchFamily="34" charset="0"/>
              </a:rPr>
              <a:t>Der vorliegende Kernlehrplan orientiert sich bezüglich seines Formats an den anderen Kernlehrplänen</a:t>
            </a:r>
            <a:r>
              <a:rPr lang="de-DE" altLang="de-DE" sz="2000" dirty="0">
                <a:latin typeface="Arial" panose="020B0604020202020204" pitchFamily="34" charset="0"/>
                <a:cs typeface="Arial" panose="020B0604020202020204" pitchFamily="34" charset="0"/>
              </a:rPr>
              <a:t> der aktuellen Lehrplangeneration </a:t>
            </a:r>
            <a:r>
              <a:rPr lang="de-DE" altLang="de-DE" sz="2000" dirty="0" smtClean="0">
                <a:latin typeface="Arial" panose="020B0604020202020204" pitchFamily="34" charset="0"/>
                <a:cs typeface="Arial" panose="020B0604020202020204" pitchFamily="34" charset="0"/>
              </a:rPr>
              <a:t>für die Sekundarstufe I.</a:t>
            </a:r>
          </a:p>
          <a:p>
            <a:pPr marL="342900" indent="-342900">
              <a:spcBef>
                <a:spcPct val="45000"/>
              </a:spcBef>
              <a:buFont typeface="Arial" panose="020B0604020202020204" pitchFamily="34" charset="0"/>
              <a:buChar char="•"/>
            </a:pPr>
            <a:r>
              <a:rPr lang="de-DE" altLang="de-DE" sz="2000" dirty="0" smtClean="0">
                <a:latin typeface="Arial" panose="020B0604020202020204" pitchFamily="34" charset="0"/>
                <a:cs typeface="Arial" panose="020B0604020202020204" pitchFamily="34" charset="0"/>
              </a:rPr>
              <a:t>Wesentlich ist, dass es sich wie auch bei den anderen Fächern um einen </a:t>
            </a:r>
            <a:r>
              <a:rPr lang="de-DE" altLang="de-DE" sz="2000" b="1" dirty="0" smtClean="0">
                <a:latin typeface="Arial" panose="020B0604020202020204" pitchFamily="34" charset="0"/>
                <a:cs typeface="Arial" panose="020B0604020202020204" pitchFamily="34" charset="0"/>
              </a:rPr>
              <a:t>kompetenzorientierten </a:t>
            </a:r>
            <a:r>
              <a:rPr lang="de-DE" altLang="de-DE" sz="2000" dirty="0" smtClean="0">
                <a:latin typeface="Arial" panose="020B0604020202020204" pitchFamily="34" charset="0"/>
                <a:cs typeface="Arial" panose="020B0604020202020204" pitchFamily="34" charset="0"/>
              </a:rPr>
              <a:t>Lehrplan handelt.</a:t>
            </a:r>
          </a:p>
          <a:p>
            <a:pPr marL="342900" indent="-342900">
              <a:spcBef>
                <a:spcPct val="45000"/>
              </a:spcBef>
              <a:buFont typeface="Arial" panose="020B0604020202020204" pitchFamily="34" charset="0"/>
              <a:buChar char="•"/>
            </a:pPr>
            <a:endParaRPr lang="de-DE" altLang="de-DE" sz="2000" dirty="0" smtClean="0">
              <a:solidFill>
                <a:srgbClr val="0070C0"/>
              </a:solidFill>
            </a:endParaRPr>
          </a:p>
        </p:txBody>
      </p:sp>
      <p:sp>
        <p:nvSpPr>
          <p:cNvPr id="6" name="Rectangle 7"/>
          <p:cNvSpPr>
            <a:spLocks noGrp="1" noChangeArrowheads="1"/>
          </p:cNvSpPr>
          <p:nvPr>
            <p:ph type="ftr" sz="quarter" idx="11"/>
          </p:nvPr>
        </p:nvSpPr>
        <p:spPr bwMode="auto">
          <a:xfrm>
            <a:off x="107504" y="6309320"/>
            <a:ext cx="8928992"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5</a:t>
            </a:fld>
            <a:endParaRPr lang="de-DE"/>
          </a:p>
        </p:txBody>
      </p:sp>
    </p:spTree>
    <p:extLst>
      <p:ext uri="{BB962C8B-B14F-4D97-AF65-F5344CB8AC3E}">
        <p14:creationId xmlns:p14="http://schemas.microsoft.com/office/powerpoint/2010/main" val="40777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7" name="Inhaltsplatzhalter 6"/>
          <p:cNvSpPr>
            <a:spLocks noGrp="1"/>
          </p:cNvSpPr>
          <p:nvPr>
            <p:ph idx="1"/>
          </p:nvPr>
        </p:nvSpPr>
        <p:spPr>
          <a:xfrm>
            <a:off x="0" y="1700808"/>
            <a:ext cx="9144000" cy="4205064"/>
          </a:xfrm>
          <a:solidFill>
            <a:srgbClr val="EFEFB9"/>
          </a:solidFill>
        </p:spPr>
        <p:txBody>
          <a:bodyPr>
            <a:normAutofit/>
          </a:bodyPr>
          <a:lstStyle/>
          <a:p>
            <a:pPr marL="0" indent="0" algn="ctr">
              <a:spcBef>
                <a:spcPct val="0"/>
              </a:spcBef>
              <a:buNone/>
            </a:pPr>
            <a:endParaRPr lang="de-DE" altLang="de-DE" sz="2400" b="1" dirty="0" smtClean="0">
              <a:solidFill>
                <a:srgbClr val="FF0000"/>
              </a:solidFill>
              <a:latin typeface="Arial-BoldMT" charset="0"/>
            </a:endParaRPr>
          </a:p>
          <a:p>
            <a:pPr marL="0" indent="0" algn="ctr">
              <a:spcBef>
                <a:spcPct val="0"/>
              </a:spcBef>
              <a:buNone/>
            </a:pPr>
            <a:endParaRPr lang="de-DE" altLang="de-DE" sz="2400" b="1" dirty="0">
              <a:solidFill>
                <a:srgbClr val="FF0000"/>
              </a:solidFill>
              <a:latin typeface="Arial-BoldMT" charset="0"/>
            </a:endParaRPr>
          </a:p>
          <a:p>
            <a:pPr marL="0" indent="0" algn="ctr">
              <a:spcBef>
                <a:spcPct val="0"/>
              </a:spcBef>
              <a:buNone/>
            </a:pPr>
            <a:endParaRPr lang="de-DE" altLang="de-DE" sz="2400" b="1" dirty="0" smtClean="0">
              <a:solidFill>
                <a:srgbClr val="FF0000"/>
              </a:solidFill>
              <a:latin typeface="Arial-BoldMT" charset="0"/>
            </a:endParaRPr>
          </a:p>
          <a:p>
            <a:pPr marL="0" indent="0" algn="ctr">
              <a:spcBef>
                <a:spcPct val="0"/>
              </a:spcBef>
              <a:buNone/>
            </a:pPr>
            <a:endParaRPr lang="de-DE" altLang="de-DE" sz="2400" b="1" dirty="0">
              <a:solidFill>
                <a:srgbClr val="FF0000"/>
              </a:solidFill>
              <a:latin typeface="Arial-BoldMT" charset="0"/>
            </a:endParaRPr>
          </a:p>
          <a:p>
            <a:pPr marL="0" indent="0" algn="ctr">
              <a:spcBef>
                <a:spcPct val="0"/>
              </a:spcBef>
              <a:buNone/>
            </a:pPr>
            <a:r>
              <a:rPr lang="de-DE" altLang="de-DE" sz="2400" b="1" dirty="0" smtClean="0">
                <a:solidFill>
                  <a:srgbClr val="FF0000"/>
                </a:solidFill>
                <a:latin typeface="Arial-BoldMT" charset="0"/>
              </a:rPr>
              <a:t>II. Von der Stofforientierung zur Kompetenzorientierung</a:t>
            </a:r>
            <a:endParaRPr lang="de-DE" altLang="de-DE" sz="2400" b="1" dirty="0">
              <a:solidFill>
                <a:srgbClr val="FF0000"/>
              </a:solidFill>
              <a:latin typeface="Arial-BoldMT" charset="0"/>
            </a:endParaRPr>
          </a:p>
        </p:txBody>
      </p:sp>
      <p:sp>
        <p:nvSpPr>
          <p:cNvPr id="6" name="Rectangle 7"/>
          <p:cNvSpPr>
            <a:spLocks noGrp="1" noChangeArrowheads="1"/>
          </p:cNvSpPr>
          <p:nvPr>
            <p:ph type="ftr" sz="quarter" idx="11"/>
          </p:nvPr>
        </p:nvSpPr>
        <p:spPr bwMode="auto">
          <a:xfrm>
            <a:off x="107504" y="6356350"/>
            <a:ext cx="892899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1"/>
            </a:lvl1pPr>
          </a:lstStyle>
          <a:p>
            <a:pPr algn="l">
              <a:tabLst>
                <a:tab pos="3676650" algn="ctr"/>
                <a:tab pos="7781925" algn="r"/>
              </a:tabLst>
            </a:pPr>
            <a:r>
              <a:rPr lang="de-DE" b="0" dirty="0" smtClean="0"/>
              <a:t>KLP -</a:t>
            </a:r>
            <a:r>
              <a:rPr lang="de-DE" b="0" dirty="0" err="1" smtClean="0"/>
              <a:t>Sek.I</a:t>
            </a:r>
            <a:r>
              <a:rPr lang="de-DE" b="0" dirty="0" smtClean="0"/>
              <a:t>-Islamischer Religionsunterricht                                                                                                                    02.03.2015                                                                                                   Cordula Hartwig, QUA-LiS, AB 4</a:t>
            </a:r>
            <a:endParaRPr lang="de-DE" b="0" dirty="0"/>
          </a:p>
        </p:txBody>
      </p:sp>
      <p:sp>
        <p:nvSpPr>
          <p:cNvPr id="5" name="Foliennummernplatzhalter 4"/>
          <p:cNvSpPr>
            <a:spLocks noGrp="1"/>
          </p:cNvSpPr>
          <p:nvPr>
            <p:ph type="sldNum" sz="quarter" idx="12"/>
          </p:nvPr>
        </p:nvSpPr>
        <p:spPr/>
        <p:txBody>
          <a:bodyPr/>
          <a:lstStyle/>
          <a:p>
            <a:fld id="{2500DCB6-1DC8-4927-B0E4-2113AC664239}" type="slidenum">
              <a:rPr lang="de-DE"/>
              <a:pPr/>
              <a:t>6</a:t>
            </a:fld>
            <a:endParaRPr lang="de-DE"/>
          </a:p>
        </p:txBody>
      </p:sp>
    </p:spTree>
    <p:extLst>
      <p:ext uri="{BB962C8B-B14F-4D97-AF65-F5344CB8AC3E}">
        <p14:creationId xmlns:p14="http://schemas.microsoft.com/office/powerpoint/2010/main" val="498583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123536" y="936198"/>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de-DE" sz="2200">
                <a:ea typeface="ヒラギノ角ゴ Pro W3" pitchFamily="-112" charset="-128"/>
                <a:cs typeface="Times New Roman" pitchFamily="18" charset="0"/>
              </a:rPr>
              <a:t> </a:t>
            </a:r>
            <a:endParaRPr lang="en-US" altLang="de-DE" sz="1200">
              <a:ea typeface="ヒラギノ角ゴ Pro W3" pitchFamily="-112" charset="-128"/>
              <a:cs typeface="Times New Roman" pitchFamily="18" charset="0"/>
            </a:endParaRPr>
          </a:p>
          <a:p>
            <a:pPr>
              <a:spcBef>
                <a:spcPct val="0"/>
              </a:spcBef>
              <a:buFontTx/>
              <a:buNone/>
            </a:pPr>
            <a:endParaRPr lang="en-US" altLang="de-DE" sz="2400">
              <a:ea typeface="ヒラギノ角ゴ Pro W3" pitchFamily="-112" charset="-128"/>
              <a:cs typeface="Times New Roman" pitchFamily="18" charset="0"/>
            </a:endParaRPr>
          </a:p>
        </p:txBody>
      </p:sp>
      <p:sp>
        <p:nvSpPr>
          <p:cNvPr id="23556" name="Text Box 3"/>
          <p:cNvSpPr txBox="1">
            <a:spLocks noChangeArrowheads="1"/>
          </p:cNvSpPr>
          <p:nvPr/>
        </p:nvSpPr>
        <p:spPr bwMode="auto">
          <a:xfrm>
            <a:off x="1352550" y="2876550"/>
            <a:ext cx="7218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de-DE" altLang="de-DE" sz="1800">
              <a:ea typeface="ヒラギノ角ゴ Pro W3" pitchFamily="-112" charset="-128"/>
            </a:endParaRPr>
          </a:p>
        </p:txBody>
      </p:sp>
      <p:sp>
        <p:nvSpPr>
          <p:cNvPr id="23557" name="Text Box 4"/>
          <p:cNvSpPr txBox="1">
            <a:spLocks noChangeArrowheads="1"/>
          </p:cNvSpPr>
          <p:nvPr/>
        </p:nvSpPr>
        <p:spPr bwMode="auto">
          <a:xfrm>
            <a:off x="971600" y="936198"/>
            <a:ext cx="72007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de-DE" altLang="de-DE" sz="2000" dirty="0">
                <a:solidFill>
                  <a:schemeClr val="tx1">
                    <a:lumMod val="50000"/>
                    <a:lumOff val="50000"/>
                  </a:schemeClr>
                </a:solidFill>
                <a:ea typeface="ヒラギノ角ゴ Pro W3" pitchFamily="-112" charset="-128"/>
              </a:rPr>
              <a:t>Typisches aus der traditionellen </a:t>
            </a:r>
            <a:r>
              <a:rPr lang="de-DE" altLang="de-DE" sz="2000" b="1" dirty="0">
                <a:solidFill>
                  <a:schemeClr val="tx1">
                    <a:lumMod val="50000"/>
                    <a:lumOff val="50000"/>
                  </a:schemeClr>
                </a:solidFill>
                <a:ea typeface="ヒラギノ角ゴ Pro W3" pitchFamily="-112" charset="-128"/>
              </a:rPr>
              <a:t>Stoff- bzw. </a:t>
            </a:r>
            <a:r>
              <a:rPr lang="de-DE" altLang="de-DE" sz="2000" b="1" dirty="0" smtClean="0">
                <a:solidFill>
                  <a:schemeClr val="tx1">
                    <a:lumMod val="50000"/>
                    <a:lumOff val="50000"/>
                  </a:schemeClr>
                </a:solidFill>
                <a:ea typeface="ヒラギノ角ゴ Pro W3" pitchFamily="-112" charset="-128"/>
              </a:rPr>
              <a:t>Inhaltsorientierung</a:t>
            </a:r>
            <a:r>
              <a:rPr lang="de-DE" altLang="de-DE" sz="2000" dirty="0" smtClean="0">
                <a:solidFill>
                  <a:schemeClr val="tx1">
                    <a:lumMod val="50000"/>
                    <a:lumOff val="50000"/>
                  </a:schemeClr>
                </a:solidFill>
                <a:ea typeface="ヒラギノ角ゴ Pro W3" pitchFamily="-112" charset="-128"/>
              </a:rPr>
              <a:t> (etwas überspitzt formuliert):</a:t>
            </a:r>
            <a:endParaRPr lang="de-DE" altLang="de-DE" sz="2000" dirty="0">
              <a:solidFill>
                <a:schemeClr val="tx1">
                  <a:lumMod val="50000"/>
                  <a:lumOff val="50000"/>
                </a:schemeClr>
              </a:solidFill>
              <a:ea typeface="ヒラギノ角ゴ Pro W3" pitchFamily="-112" charset="-128"/>
            </a:endParaRPr>
          </a:p>
        </p:txBody>
      </p:sp>
      <p:sp>
        <p:nvSpPr>
          <p:cNvPr id="912389" name="AutoShape 5"/>
          <p:cNvSpPr>
            <a:spLocks noChangeArrowheads="1"/>
          </p:cNvSpPr>
          <p:nvPr/>
        </p:nvSpPr>
        <p:spPr bwMode="auto">
          <a:xfrm>
            <a:off x="5508625" y="2349500"/>
            <a:ext cx="3097213" cy="1368425"/>
          </a:xfrm>
          <a:prstGeom prst="wedgeRoundRectCallout">
            <a:avLst>
              <a:gd name="adj1" fmla="val -97051"/>
              <a:gd name="adj2" fmla="val -72505"/>
              <a:gd name="adj3" fmla="val 16667"/>
            </a:avLst>
          </a:prstGeom>
          <a:solidFill>
            <a:schemeClr val="bg1"/>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de-DE" altLang="de-DE" sz="2400" dirty="0" smtClean="0">
                <a:ea typeface="ヒラギノ角ゴ Pro W3" pitchFamily="-112" charset="-128"/>
              </a:rPr>
              <a:t>„</a:t>
            </a:r>
            <a:r>
              <a:rPr lang="de-DE" altLang="de-DE" sz="2400" i="1" dirty="0" smtClean="0">
                <a:ea typeface="ヒラギノ角ゴ Pro W3" pitchFamily="-112" charset="-128"/>
              </a:rPr>
              <a:t>Judentum und Christentum</a:t>
            </a:r>
            <a:r>
              <a:rPr lang="de-DE" altLang="de-DE" sz="2400" dirty="0" smtClean="0">
                <a:ea typeface="ヒラギノ角ゴ Pro W3" pitchFamily="-112" charset="-128"/>
              </a:rPr>
              <a:t>“ hatte ich schon.</a:t>
            </a:r>
            <a:endParaRPr lang="de-DE" altLang="de-DE" sz="2400" dirty="0">
              <a:ea typeface="ヒラギノ角ゴ Pro W3" pitchFamily="-112" charset="-128"/>
            </a:endParaRPr>
          </a:p>
        </p:txBody>
      </p:sp>
      <p:sp>
        <p:nvSpPr>
          <p:cNvPr id="912390" name="AutoShape 6"/>
          <p:cNvSpPr>
            <a:spLocks noChangeArrowheads="1"/>
          </p:cNvSpPr>
          <p:nvPr/>
        </p:nvSpPr>
        <p:spPr bwMode="auto">
          <a:xfrm>
            <a:off x="250825" y="2349500"/>
            <a:ext cx="2736552" cy="1441450"/>
          </a:xfrm>
          <a:prstGeom prst="wedgeRoundRectCallout">
            <a:avLst>
              <a:gd name="adj1" fmla="val 100769"/>
              <a:gd name="adj2" fmla="val -86231"/>
              <a:gd name="adj3" fmla="val 16667"/>
            </a:avLst>
          </a:prstGeom>
          <a:solidFill>
            <a:schemeClr val="bg1"/>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de-DE" altLang="de-DE" sz="2400" dirty="0" smtClean="0">
                <a:ea typeface="ヒラギノ角ゴ Pro W3" pitchFamily="-112" charset="-128"/>
              </a:rPr>
              <a:t>Hast du </a:t>
            </a:r>
            <a:r>
              <a:rPr lang="de-DE" altLang="de-DE" sz="2400" dirty="0">
                <a:ea typeface="ヒラギノ角ゴ Pro W3" pitchFamily="-112" charset="-128"/>
              </a:rPr>
              <a:t>schon </a:t>
            </a:r>
            <a:r>
              <a:rPr lang="de-DE" altLang="de-DE" sz="2400" dirty="0" smtClean="0">
                <a:ea typeface="ヒラギノ角ゴ Pro W3" pitchFamily="-112" charset="-128"/>
              </a:rPr>
              <a:t>„</a:t>
            </a:r>
            <a:r>
              <a:rPr lang="de-DE" altLang="de-DE" sz="2400" i="1" dirty="0" smtClean="0">
                <a:ea typeface="ヒラギノ角ゴ Pro W3" pitchFamily="-112" charset="-128"/>
              </a:rPr>
              <a:t>Die sechs Glaubensartikel“ </a:t>
            </a:r>
            <a:r>
              <a:rPr lang="de-DE" altLang="de-DE" sz="2400" dirty="0" smtClean="0">
                <a:ea typeface="ヒラギノ角ゴ Pro W3" pitchFamily="-112" charset="-128"/>
              </a:rPr>
              <a:t>gemacht?</a:t>
            </a:r>
            <a:endParaRPr lang="de-DE" altLang="de-DE" sz="2400" dirty="0">
              <a:ea typeface="ヒラギノ角ゴ Pro W3" pitchFamily="-112" charset="-128"/>
            </a:endParaRPr>
          </a:p>
        </p:txBody>
      </p:sp>
      <p:sp>
        <p:nvSpPr>
          <p:cNvPr id="912391" name="AutoShape 7"/>
          <p:cNvSpPr>
            <a:spLocks noChangeArrowheads="1"/>
          </p:cNvSpPr>
          <p:nvPr/>
        </p:nvSpPr>
        <p:spPr bwMode="auto">
          <a:xfrm>
            <a:off x="5076031" y="4221162"/>
            <a:ext cx="3962400" cy="1368425"/>
          </a:xfrm>
          <a:prstGeom prst="wedgeRoundRectCallout">
            <a:avLst>
              <a:gd name="adj1" fmla="val -67190"/>
              <a:gd name="adj2" fmla="val -190255"/>
              <a:gd name="adj3" fmla="val 16667"/>
            </a:avLst>
          </a:prstGeom>
          <a:solidFill>
            <a:schemeClr val="bg1"/>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de-DE" altLang="de-DE" sz="2400" dirty="0" smtClean="0">
                <a:ea typeface="ヒラギノ角ゴ Pro W3" pitchFamily="-112" charset="-128"/>
              </a:rPr>
              <a:t>Ich </a:t>
            </a:r>
            <a:r>
              <a:rPr lang="de-DE" altLang="de-DE" sz="2400" dirty="0">
                <a:ea typeface="ヒラギノ角ゴ Pro W3" pitchFamily="-112" charset="-128"/>
              </a:rPr>
              <a:t>mache in der </a:t>
            </a:r>
            <a:r>
              <a:rPr lang="de-DE" altLang="de-DE" sz="2400" dirty="0" smtClean="0">
                <a:ea typeface="ヒラギノ角ゴ Pro W3" pitchFamily="-112" charset="-128"/>
              </a:rPr>
              <a:t>Sechsten </a:t>
            </a:r>
            <a:r>
              <a:rPr lang="de-DE" altLang="de-DE" sz="2400" dirty="0">
                <a:ea typeface="ヒラギノ角ゴ Pro W3" pitchFamily="-112" charset="-128"/>
              </a:rPr>
              <a:t>gerade </a:t>
            </a:r>
            <a:r>
              <a:rPr lang="de-DE" altLang="de-DE" sz="2400" dirty="0" smtClean="0">
                <a:ea typeface="ヒラギノ角ゴ Pro W3" pitchFamily="-112" charset="-128"/>
              </a:rPr>
              <a:t>„</a:t>
            </a:r>
            <a:r>
              <a:rPr lang="de-DE" altLang="de-DE" sz="2400" i="1" dirty="0" smtClean="0">
                <a:ea typeface="ヒラギノ角ゴ Pro W3" pitchFamily="-112" charset="-128"/>
              </a:rPr>
              <a:t>Nabi und Rasul</a:t>
            </a:r>
            <a:r>
              <a:rPr lang="de-DE" altLang="de-DE" sz="2400" dirty="0" smtClean="0">
                <a:ea typeface="ヒラギノ角ゴ Pro W3" pitchFamily="-112" charset="-128"/>
              </a:rPr>
              <a:t>“ fertig.</a:t>
            </a:r>
            <a:endParaRPr lang="de-DE" altLang="de-DE" sz="2400" dirty="0">
              <a:ea typeface="ヒラギノ角ゴ Pro W3" pitchFamily="-112" charset="-128"/>
            </a:endParaRPr>
          </a:p>
        </p:txBody>
      </p:sp>
      <p:sp>
        <p:nvSpPr>
          <p:cNvPr id="912392" name="AutoShape 8"/>
          <p:cNvSpPr>
            <a:spLocks noChangeArrowheads="1"/>
          </p:cNvSpPr>
          <p:nvPr/>
        </p:nvSpPr>
        <p:spPr bwMode="auto">
          <a:xfrm>
            <a:off x="250825" y="4292600"/>
            <a:ext cx="4897438" cy="2016125"/>
          </a:xfrm>
          <a:prstGeom prst="wedgeRoundRectCallout">
            <a:avLst>
              <a:gd name="adj1" fmla="val 27278"/>
              <a:gd name="adj2" fmla="val -144644"/>
              <a:gd name="adj3" fmla="val 16667"/>
            </a:avLst>
          </a:prstGeom>
          <a:solidFill>
            <a:schemeClr val="bg1"/>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de-DE" altLang="de-DE" sz="2400" dirty="0" smtClean="0">
                <a:ea typeface="ヒラギノ角ゴ Pro W3" pitchFamily="-112" charset="-128"/>
              </a:rPr>
              <a:t>Wir </a:t>
            </a:r>
            <a:r>
              <a:rPr lang="de-DE" altLang="de-DE" sz="2400" dirty="0">
                <a:ea typeface="ヒラギノ角ゴ Pro W3" pitchFamily="-112" charset="-128"/>
              </a:rPr>
              <a:t>müssen </a:t>
            </a:r>
            <a:r>
              <a:rPr lang="de-DE" altLang="de-DE" sz="2400" dirty="0" smtClean="0">
                <a:ea typeface="ヒラギノ角ゴ Pro W3" pitchFamily="-112" charset="-128"/>
              </a:rPr>
              <a:t>noch die Kompetenzen </a:t>
            </a:r>
            <a:r>
              <a:rPr lang="de-DE" altLang="de-DE" sz="2400" dirty="0">
                <a:ea typeface="ヒラギノ角ゴ Pro W3" pitchFamily="-112" charset="-128"/>
              </a:rPr>
              <a:t>aus dem </a:t>
            </a:r>
            <a:r>
              <a:rPr lang="de-DE" altLang="de-DE" sz="2400" dirty="0" smtClean="0">
                <a:ea typeface="ヒラギノ角ゴ Pro W3" pitchFamily="-112" charset="-128"/>
              </a:rPr>
              <a:t>Kernlehrplan </a:t>
            </a:r>
            <a:r>
              <a:rPr lang="de-DE" altLang="de-DE" sz="2400" dirty="0">
                <a:ea typeface="ヒラギノ角ゴ Pro W3" pitchFamily="-112" charset="-128"/>
              </a:rPr>
              <a:t>hinter die </a:t>
            </a:r>
            <a:r>
              <a:rPr lang="de-DE" altLang="de-DE" sz="2400" dirty="0" smtClean="0">
                <a:ea typeface="ヒラギノ角ゴ Pro W3" pitchFamily="-112" charset="-128"/>
              </a:rPr>
              <a:t>„</a:t>
            </a:r>
            <a:r>
              <a:rPr lang="de-DE" altLang="de-DE" sz="2400" i="1" dirty="0" smtClean="0">
                <a:ea typeface="ヒラギノ角ゴ Pro W3" pitchFamily="-112" charset="-128"/>
              </a:rPr>
              <a:t>Stoffliste“</a:t>
            </a:r>
            <a:r>
              <a:rPr lang="de-DE" altLang="de-DE" sz="2400" dirty="0" smtClean="0">
                <a:ea typeface="ヒラギノ角ゴ Pro W3" pitchFamily="-112" charset="-128"/>
              </a:rPr>
              <a:t> schreiben.</a:t>
            </a:r>
            <a:endParaRPr lang="de-DE" altLang="de-DE" sz="2400" dirty="0">
              <a:ea typeface="ヒラギノ角ゴ Pro W3" pitchFamily="-112" charset="-128"/>
            </a:endParaRPr>
          </a:p>
        </p:txBody>
      </p:sp>
      <p:sp>
        <p:nvSpPr>
          <p:cNvPr id="2" name="Fußzeilenplatzhalter 1"/>
          <p:cNvSpPr>
            <a:spLocks noGrp="1"/>
          </p:cNvSpPr>
          <p:nvPr>
            <p:ph type="ftr" sz="quarter" idx="11"/>
          </p:nvPr>
        </p:nvSpPr>
        <p:spPr>
          <a:xfrm>
            <a:off x="123535" y="6237313"/>
            <a:ext cx="8914895" cy="288031"/>
          </a:xfrm>
        </p:spPr>
        <p:txBody>
          <a:bodyPr/>
          <a:lstStyle/>
          <a:p>
            <a:r>
              <a:rPr lang="de-DE" sz="800" dirty="0" smtClean="0">
                <a:solidFill>
                  <a:schemeClr val="tx1"/>
                </a:solidFill>
              </a:rPr>
              <a:t>KLP -</a:t>
            </a:r>
            <a:r>
              <a:rPr lang="de-DE" sz="800" dirty="0" err="1" smtClean="0">
                <a:solidFill>
                  <a:schemeClr val="tx1"/>
                </a:solidFill>
              </a:rPr>
              <a:t>Sek.I</a:t>
            </a:r>
            <a:r>
              <a:rPr lang="de-DE" sz="800" dirty="0" smtClean="0">
                <a:solidFill>
                  <a:schemeClr val="tx1"/>
                </a:solidFill>
              </a:rPr>
              <a:t>-Islamischer Religionsunterricht                                                                                                       02.03.2015                                                                                                   Cordula Hartwig, QUA-LiS, AB 4</a:t>
            </a:r>
            <a:endParaRPr lang="de-DE" dirty="0">
              <a:solidFill>
                <a:schemeClr val="tx1"/>
              </a:solidFill>
            </a:endParaRPr>
          </a:p>
        </p:txBody>
      </p:sp>
      <p:sp>
        <p:nvSpPr>
          <p:cNvPr id="3" name="Foliennummernplatzhalter 2"/>
          <p:cNvSpPr>
            <a:spLocks noGrp="1"/>
          </p:cNvSpPr>
          <p:nvPr>
            <p:ph type="sldNum" sz="quarter" idx="12"/>
          </p:nvPr>
        </p:nvSpPr>
        <p:spPr/>
        <p:txBody>
          <a:bodyPr/>
          <a:lstStyle/>
          <a:p>
            <a:fld id="{512A4277-7E7A-4AAF-BFC7-47646BF5CD0C}" type="slidenum">
              <a:rPr lang="de-DE" smtClean="0"/>
              <a:pPr/>
              <a:t>7</a:t>
            </a:fld>
            <a:endParaRPr lang="de-DE" dirty="0"/>
          </a:p>
        </p:txBody>
      </p:sp>
    </p:spTree>
    <p:extLst>
      <p:ext uri="{BB962C8B-B14F-4D97-AF65-F5344CB8AC3E}">
        <p14:creationId xmlns:p14="http://schemas.microsoft.com/office/powerpoint/2010/main" val="3955016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2389"/>
                                        </p:tgtEl>
                                        <p:attrNameLst>
                                          <p:attrName>style.visibility</p:attrName>
                                        </p:attrNameLst>
                                      </p:cBhvr>
                                      <p:to>
                                        <p:strVal val="visible"/>
                                      </p:to>
                                    </p:set>
                                    <p:animEffect transition="in" filter="blinds(horizontal)">
                                      <p:cBhvr>
                                        <p:cTn id="7" dur="500"/>
                                        <p:tgtEl>
                                          <p:spTgt spid="912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12390"/>
                                        </p:tgtEl>
                                        <p:attrNameLst>
                                          <p:attrName>style.visibility</p:attrName>
                                        </p:attrNameLst>
                                      </p:cBhvr>
                                      <p:to>
                                        <p:strVal val="visible"/>
                                      </p:to>
                                    </p:set>
                                    <p:animEffect transition="in" filter="blinds(horizontal)">
                                      <p:cBhvr>
                                        <p:cTn id="12" dur="500"/>
                                        <p:tgtEl>
                                          <p:spTgt spid="912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12391"/>
                                        </p:tgtEl>
                                        <p:attrNameLst>
                                          <p:attrName>style.visibility</p:attrName>
                                        </p:attrNameLst>
                                      </p:cBhvr>
                                      <p:to>
                                        <p:strVal val="visible"/>
                                      </p:to>
                                    </p:set>
                                    <p:animEffect transition="in" filter="blinds(horizontal)">
                                      <p:cBhvr>
                                        <p:cTn id="17" dur="500"/>
                                        <p:tgtEl>
                                          <p:spTgt spid="9123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12392"/>
                                        </p:tgtEl>
                                        <p:attrNameLst>
                                          <p:attrName>style.visibility</p:attrName>
                                        </p:attrNameLst>
                                      </p:cBhvr>
                                      <p:to>
                                        <p:strVal val="visible"/>
                                      </p:to>
                                    </p:set>
                                    <p:animEffect transition="in" filter="blinds(horizontal)">
                                      <p:cBhvr>
                                        <p:cTn id="22" dur="500"/>
                                        <p:tgtEl>
                                          <p:spTgt spid="912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9" grpId="0" animBg="1"/>
      <p:bldP spid="912390" grpId="0" animBg="1"/>
      <p:bldP spid="912391" grpId="0" animBg="1"/>
      <p:bldP spid="9123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grafik_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l="-4999" t="8421" r="-607" b="54451"/>
          <a:stretch>
            <a:fillRect/>
          </a:stretch>
        </p:blipFill>
        <p:spPr bwMode="auto">
          <a:xfrm rot="9443165">
            <a:off x="1715409" y="1793687"/>
            <a:ext cx="5221288" cy="192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6"/>
          <p:cNvSpPr>
            <a:spLocks noChangeArrowheads="1"/>
          </p:cNvSpPr>
          <p:nvPr/>
        </p:nvSpPr>
        <p:spPr bwMode="auto">
          <a:xfrm>
            <a:off x="1763713" y="4149725"/>
            <a:ext cx="2881312" cy="9366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de-DE" altLang="de-DE" sz="1800" dirty="0" smtClean="0">
                <a:ea typeface="ヒラギノ角ゴ Pro W3" pitchFamily="-112" charset="-128"/>
              </a:rPr>
              <a:t>durchzunehmender </a:t>
            </a:r>
            <a:r>
              <a:rPr lang="de-DE" altLang="de-DE" sz="1800" dirty="0">
                <a:ea typeface="ヒラギノ角ゴ Pro W3" pitchFamily="-112" charset="-128"/>
              </a:rPr>
              <a:t/>
            </a:r>
            <a:br>
              <a:rPr lang="de-DE" altLang="de-DE" sz="1800" dirty="0">
                <a:ea typeface="ヒラギノ角ゴ Pro W3" pitchFamily="-112" charset="-128"/>
              </a:rPr>
            </a:br>
            <a:r>
              <a:rPr lang="de-DE" altLang="de-DE" sz="1800" dirty="0">
                <a:ea typeface="ヒラギノ角ゴ Pro W3" pitchFamily="-112" charset="-128"/>
              </a:rPr>
              <a:t>Stoff als unterrichtliches </a:t>
            </a:r>
            <a:br>
              <a:rPr lang="de-DE" altLang="de-DE" sz="1800" dirty="0">
                <a:ea typeface="ヒラギノ角ゴ Pro W3" pitchFamily="-112" charset="-128"/>
              </a:rPr>
            </a:br>
            <a:r>
              <a:rPr lang="de-DE" altLang="de-DE" sz="1800" dirty="0">
                <a:ea typeface="ヒラギノ角ゴ Pro W3" pitchFamily="-112" charset="-128"/>
              </a:rPr>
              <a:t>Angebot</a:t>
            </a:r>
          </a:p>
        </p:txBody>
      </p:sp>
      <p:sp>
        <p:nvSpPr>
          <p:cNvPr id="25606" name="Text Box 7"/>
          <p:cNvSpPr txBox="1">
            <a:spLocks noChangeArrowheads="1"/>
          </p:cNvSpPr>
          <p:nvPr/>
        </p:nvSpPr>
        <p:spPr bwMode="auto">
          <a:xfrm>
            <a:off x="47625" y="1350963"/>
            <a:ext cx="2601913"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endParaRPr lang="de-DE" altLang="de-DE" sz="1600" b="1" dirty="0">
              <a:ea typeface="ヒラギノ角ゴ Pro W3" pitchFamily="-112" charset="-128"/>
            </a:endParaRPr>
          </a:p>
        </p:txBody>
      </p:sp>
      <p:sp>
        <p:nvSpPr>
          <p:cNvPr id="25607" name="Rectangle 8"/>
          <p:cNvSpPr>
            <a:spLocks noChangeArrowheads="1"/>
          </p:cNvSpPr>
          <p:nvPr/>
        </p:nvSpPr>
        <p:spPr bwMode="auto">
          <a:xfrm>
            <a:off x="1619250" y="2420938"/>
            <a:ext cx="27368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de-DE" altLang="de-DE" sz="1800" dirty="0">
                <a:ea typeface="ヒラギノ角ゴ Pro W3" pitchFamily="-112" charset="-128"/>
              </a:rPr>
              <a:t>Unterrichtsgestaltung </a:t>
            </a:r>
            <a:br>
              <a:rPr lang="de-DE" altLang="de-DE" sz="1800" dirty="0">
                <a:ea typeface="ヒラギノ角ゴ Pro W3" pitchFamily="-112" charset="-128"/>
              </a:rPr>
            </a:br>
            <a:r>
              <a:rPr lang="de-DE" altLang="de-DE" sz="1800" dirty="0">
                <a:ea typeface="ヒラギノ角ゴ Pro W3" pitchFamily="-112" charset="-128"/>
              </a:rPr>
              <a:t>und Arbeitsprozesse </a:t>
            </a:r>
          </a:p>
        </p:txBody>
      </p:sp>
      <p:grpSp>
        <p:nvGrpSpPr>
          <p:cNvPr id="3" name="Group 9"/>
          <p:cNvGrpSpPr>
            <a:grpSpLocks/>
          </p:cNvGrpSpPr>
          <p:nvPr/>
        </p:nvGrpSpPr>
        <p:grpSpPr bwMode="auto">
          <a:xfrm>
            <a:off x="1692275" y="2447925"/>
            <a:ext cx="3024188" cy="3681413"/>
            <a:chOff x="1066" y="1117"/>
            <a:chExt cx="1905" cy="2641"/>
          </a:xfrm>
        </p:grpSpPr>
        <p:sp>
          <p:nvSpPr>
            <p:cNvPr id="25612" name="Rectangle 10"/>
            <p:cNvSpPr>
              <a:spLocks noChangeArrowheads="1"/>
            </p:cNvSpPr>
            <p:nvPr/>
          </p:nvSpPr>
          <p:spPr bwMode="auto">
            <a:xfrm>
              <a:off x="1066" y="1117"/>
              <a:ext cx="1905" cy="249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de-DE" altLang="de-DE" sz="1800">
                <a:ea typeface="ヒラギノ角ゴ Pro W3" pitchFamily="-112" charset="-128"/>
              </a:endParaRPr>
            </a:p>
          </p:txBody>
        </p:sp>
        <p:sp>
          <p:nvSpPr>
            <p:cNvPr id="25613" name="Text Box 11"/>
            <p:cNvSpPr txBox="1">
              <a:spLocks noChangeArrowheads="1"/>
            </p:cNvSpPr>
            <p:nvPr/>
          </p:nvSpPr>
          <p:spPr bwMode="auto">
            <a:xfrm>
              <a:off x="1202" y="3430"/>
              <a:ext cx="1588" cy="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de-DE" altLang="de-DE" sz="1600">
                  <a:solidFill>
                    <a:srgbClr val="CD0921"/>
                  </a:solidFill>
                  <a:ea typeface="ヒラギノ角ゴ Pro W3" pitchFamily="-112" charset="-128"/>
                </a:rPr>
                <a:t>Fokus der Verantwortung</a:t>
              </a:r>
              <a:r>
                <a:rPr lang="de-DE" altLang="de-DE" sz="2400" b="1">
                  <a:ea typeface="ヒラギノ角ゴ Pro W3" pitchFamily="-112" charset="-128"/>
                </a:rPr>
                <a:t> </a:t>
              </a:r>
            </a:p>
          </p:txBody>
        </p:sp>
      </p:grpSp>
      <p:sp>
        <p:nvSpPr>
          <p:cNvPr id="25609" name="Rectangle 12"/>
          <p:cNvSpPr>
            <a:spLocks noChangeArrowheads="1"/>
          </p:cNvSpPr>
          <p:nvPr/>
        </p:nvSpPr>
        <p:spPr bwMode="auto">
          <a:xfrm>
            <a:off x="5292725" y="2924175"/>
            <a:ext cx="2016125" cy="503238"/>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de-DE" altLang="de-DE" sz="1800">
                <a:ea typeface="ヒラギノ角ゴ Pro W3" pitchFamily="-112" charset="-128"/>
              </a:rPr>
              <a:t>Lernergebnisse</a:t>
            </a:r>
            <a:br>
              <a:rPr lang="de-DE" altLang="de-DE" sz="1800">
                <a:ea typeface="ヒラギノ角ゴ Pro W3" pitchFamily="-112" charset="-128"/>
              </a:rPr>
            </a:br>
            <a:r>
              <a:rPr lang="de-DE" altLang="de-DE" sz="1800">
                <a:ea typeface="ヒラギノ角ゴ Pro W3" pitchFamily="-112" charset="-128"/>
              </a:rPr>
              <a:t>Lernerfolg</a:t>
            </a:r>
          </a:p>
        </p:txBody>
      </p:sp>
      <p:sp>
        <p:nvSpPr>
          <p:cNvPr id="25610" name="Rectangle 13"/>
          <p:cNvSpPr>
            <a:spLocks noChangeArrowheads="1"/>
          </p:cNvSpPr>
          <p:nvPr/>
        </p:nvSpPr>
        <p:spPr bwMode="auto">
          <a:xfrm>
            <a:off x="5580063" y="1520240"/>
            <a:ext cx="2736850" cy="82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de-DE" altLang="de-DE" sz="1800" dirty="0">
                <a:ea typeface="ヒラギノ角ゴ Pro W3" pitchFamily="-112" charset="-128"/>
              </a:rPr>
              <a:t>Nutzung des Angebots </a:t>
            </a:r>
            <a:br>
              <a:rPr lang="de-DE" altLang="de-DE" sz="1800" dirty="0">
                <a:ea typeface="ヒラギノ角ゴ Pro W3" pitchFamily="-112" charset="-128"/>
              </a:rPr>
            </a:br>
            <a:r>
              <a:rPr lang="de-DE" altLang="de-DE" sz="1800" dirty="0">
                <a:ea typeface="ヒラギノ角ゴ Pro W3" pitchFamily="-112" charset="-128"/>
              </a:rPr>
              <a:t>seitens der Schülerinnen </a:t>
            </a:r>
            <a:br>
              <a:rPr lang="de-DE" altLang="de-DE" sz="1800" dirty="0">
                <a:ea typeface="ヒラギノ角ゴ Pro W3" pitchFamily="-112" charset="-128"/>
              </a:rPr>
            </a:br>
            <a:r>
              <a:rPr lang="de-DE" altLang="de-DE" sz="1800" dirty="0">
                <a:ea typeface="ヒラギノ角ゴ Pro W3" pitchFamily="-112" charset="-128"/>
              </a:rPr>
              <a:t>und Schüler</a:t>
            </a:r>
          </a:p>
        </p:txBody>
      </p:sp>
      <p:sp>
        <p:nvSpPr>
          <p:cNvPr id="25611" name="Textfeld 14"/>
          <p:cNvSpPr txBox="1">
            <a:spLocks noChangeArrowheads="1"/>
          </p:cNvSpPr>
          <p:nvPr/>
        </p:nvSpPr>
        <p:spPr bwMode="auto">
          <a:xfrm>
            <a:off x="323528" y="838200"/>
            <a:ext cx="83918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buFontTx/>
              <a:buNone/>
            </a:pPr>
            <a:r>
              <a:rPr lang="de-DE" altLang="de-DE" sz="2400" b="1" dirty="0" smtClean="0">
                <a:solidFill>
                  <a:schemeClr val="tx1">
                    <a:lumMod val="50000"/>
                    <a:lumOff val="50000"/>
                  </a:schemeClr>
                </a:solidFill>
                <a:ea typeface="ヒラギノ角ゴ Pro W3" pitchFamily="-112" charset="-128"/>
              </a:rPr>
              <a:t>          Von der „Stofforientierung“…</a:t>
            </a:r>
            <a:endParaRPr lang="de-DE" altLang="de-DE" sz="2400" b="1" dirty="0">
              <a:solidFill>
                <a:schemeClr val="tx1">
                  <a:lumMod val="50000"/>
                  <a:lumOff val="50000"/>
                </a:schemeClr>
              </a:solidFill>
              <a:ea typeface="ヒラギノ角ゴ Pro W3" pitchFamily="-112" charset="-128"/>
            </a:endParaRPr>
          </a:p>
        </p:txBody>
      </p:sp>
      <p:sp>
        <p:nvSpPr>
          <p:cNvPr id="2" name="Fußzeilenplatzhalter 1"/>
          <p:cNvSpPr>
            <a:spLocks noGrp="1"/>
          </p:cNvSpPr>
          <p:nvPr>
            <p:ph type="ftr" sz="quarter" idx="11"/>
          </p:nvPr>
        </p:nvSpPr>
        <p:spPr>
          <a:xfrm>
            <a:off x="47625" y="6237313"/>
            <a:ext cx="9096375" cy="288031"/>
          </a:xfrm>
        </p:spPr>
        <p:txBody>
          <a:bodyPr/>
          <a:lstStyle/>
          <a:p>
            <a:r>
              <a:rPr lang="de-DE" sz="800" dirty="0" smtClean="0">
                <a:solidFill>
                  <a:schemeClr val="tx1"/>
                </a:solidFill>
              </a:rPr>
              <a:t>KLP -</a:t>
            </a:r>
            <a:r>
              <a:rPr lang="de-DE" sz="800" dirty="0" err="1" smtClean="0">
                <a:solidFill>
                  <a:schemeClr val="tx1"/>
                </a:solidFill>
              </a:rPr>
              <a:t>Sek.I</a:t>
            </a:r>
            <a:r>
              <a:rPr lang="de-DE" sz="800" dirty="0" smtClean="0">
                <a:solidFill>
                  <a:schemeClr val="tx1"/>
                </a:solidFill>
              </a:rPr>
              <a:t>-Islamischer Religionsunterricht                                                                                                       02.03.2015                                                                                                   Cordula Hartwig, QUA-LiS, AB 4</a:t>
            </a:r>
            <a:endParaRPr lang="de-DE" dirty="0">
              <a:solidFill>
                <a:schemeClr val="tx1"/>
              </a:solidFill>
            </a:endParaRPr>
          </a:p>
        </p:txBody>
      </p:sp>
      <p:sp>
        <p:nvSpPr>
          <p:cNvPr id="4" name="Foliennummernplatzhalter 3"/>
          <p:cNvSpPr>
            <a:spLocks noGrp="1"/>
          </p:cNvSpPr>
          <p:nvPr>
            <p:ph type="sldNum" sz="quarter" idx="12"/>
          </p:nvPr>
        </p:nvSpPr>
        <p:spPr/>
        <p:txBody>
          <a:bodyPr/>
          <a:lstStyle/>
          <a:p>
            <a:fld id="{512A4277-7E7A-4AAF-BFC7-47646BF5CD0C}" type="slidenum">
              <a:rPr lang="de-DE" smtClean="0"/>
              <a:pPr/>
              <a:t>8</a:t>
            </a:fld>
            <a:endParaRPr lang="de-DE"/>
          </a:p>
        </p:txBody>
      </p:sp>
    </p:spTree>
    <p:extLst>
      <p:ext uri="{BB962C8B-B14F-4D97-AF65-F5344CB8AC3E}">
        <p14:creationId xmlns:p14="http://schemas.microsoft.com/office/powerpoint/2010/main" val="3846739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11"/>
          <p:cNvSpPr txBox="1">
            <a:spLocks noChangeArrowheads="1"/>
          </p:cNvSpPr>
          <p:nvPr/>
        </p:nvSpPr>
        <p:spPr bwMode="auto">
          <a:xfrm>
            <a:off x="538163" y="3403600"/>
            <a:ext cx="4608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de-DE" altLang="de-DE" sz="2400" dirty="0">
                <a:ea typeface="ヒラギノ角ゴ Pro W3" pitchFamily="-112" charset="-128"/>
              </a:rPr>
              <a:t>als Steuerungsprinzip und als didaktisches Prinzip</a:t>
            </a:r>
          </a:p>
        </p:txBody>
      </p:sp>
      <p:sp>
        <p:nvSpPr>
          <p:cNvPr id="108552" name="Text Box 13"/>
          <p:cNvSpPr txBox="1">
            <a:spLocks noChangeArrowheads="1"/>
          </p:cNvSpPr>
          <p:nvPr/>
        </p:nvSpPr>
        <p:spPr bwMode="auto">
          <a:xfrm>
            <a:off x="539750" y="2636838"/>
            <a:ext cx="547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de-DE" sz="3200" b="1" dirty="0">
                <a:solidFill>
                  <a:schemeClr val="tx1">
                    <a:lumMod val="50000"/>
                    <a:lumOff val="50000"/>
                  </a:schemeClr>
                </a:solidFill>
                <a:latin typeface="+mn-lt"/>
                <a:ea typeface="Times New Roman"/>
              </a:rPr>
              <a:t>Kompetenzorientierung</a:t>
            </a:r>
            <a:r>
              <a:rPr lang="de-DE" sz="2800" b="1" dirty="0">
                <a:solidFill>
                  <a:schemeClr val="tx1">
                    <a:lumMod val="50000"/>
                    <a:lumOff val="50000"/>
                  </a:schemeClr>
                </a:solidFill>
                <a:ea typeface="ヒラギノ角ゴ Pro W3" pitchFamily="-112" charset="-128"/>
              </a:rPr>
              <a:t> -</a:t>
            </a:r>
          </a:p>
        </p:txBody>
      </p:sp>
      <p:pic>
        <p:nvPicPr>
          <p:cNvPr id="12" name="Picture 2" descr="grafik_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l="-4999" t="8421" r="-607" b="54451"/>
          <a:stretch>
            <a:fillRect/>
          </a:stretch>
        </p:blipFill>
        <p:spPr bwMode="auto">
          <a:xfrm rot="-2062961">
            <a:off x="2266950" y="3449638"/>
            <a:ext cx="52212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2051721" y="2035175"/>
            <a:ext cx="562066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100">
                <a:solidFill>
                  <a:schemeClr val="tx1"/>
                </a:solidFill>
                <a:latin typeface="Arial" pitchFamily="34" charset="0"/>
              </a:defRPr>
            </a:lvl1pPr>
            <a:lvl2pPr marL="742950" indent="-285750" eaLnBrk="0" hangingPunct="0">
              <a:spcBef>
                <a:spcPct val="20000"/>
              </a:spcBef>
              <a:buChar char="–"/>
              <a:defRPr sz="21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DE" altLang="de-DE" sz="2400" b="1" dirty="0" smtClean="0">
                <a:solidFill>
                  <a:schemeClr val="tx1">
                    <a:lumMod val="50000"/>
                    <a:lumOff val="50000"/>
                  </a:schemeClr>
                </a:solidFill>
                <a:latin typeface="Arial-BoldMT" charset="0"/>
                <a:ea typeface="ヒラギノ角ゴ Pro W3" pitchFamily="-112" charset="-128"/>
              </a:rPr>
              <a:t>… Denken </a:t>
            </a:r>
            <a:r>
              <a:rPr lang="de-DE" altLang="de-DE" sz="2400" b="1" dirty="0">
                <a:solidFill>
                  <a:schemeClr val="tx1">
                    <a:lumMod val="50000"/>
                    <a:lumOff val="50000"/>
                  </a:schemeClr>
                </a:solidFill>
                <a:latin typeface="Arial-BoldMT" charset="0"/>
                <a:ea typeface="ヒラギノ角ゴ Pro W3" pitchFamily="-112" charset="-128"/>
              </a:rPr>
              <a:t>vom Ergebnis her:</a:t>
            </a:r>
            <a:br>
              <a:rPr lang="de-DE" altLang="de-DE" sz="2400" b="1" dirty="0">
                <a:solidFill>
                  <a:schemeClr val="tx1">
                    <a:lumMod val="50000"/>
                    <a:lumOff val="50000"/>
                  </a:schemeClr>
                </a:solidFill>
                <a:latin typeface="Arial-BoldMT" charset="0"/>
                <a:ea typeface="ヒラギノ角ゴ Pro W3" pitchFamily="-112" charset="-128"/>
              </a:rPr>
            </a:br>
            <a:endParaRPr lang="de-DE" altLang="de-DE" sz="2400" b="1" dirty="0">
              <a:solidFill>
                <a:schemeClr val="tx1">
                  <a:lumMod val="50000"/>
                  <a:lumOff val="50000"/>
                </a:schemeClr>
              </a:solidFill>
              <a:latin typeface="Arial-BoldMT" charset="0"/>
              <a:ea typeface="ヒラギノ角ゴ Pro W3" pitchFamily="-112" charset="-128"/>
            </a:endParaRPr>
          </a:p>
        </p:txBody>
      </p:sp>
      <p:sp>
        <p:nvSpPr>
          <p:cNvPr id="2" name="Fußzeilenplatzhalter 1"/>
          <p:cNvSpPr>
            <a:spLocks noGrp="1"/>
          </p:cNvSpPr>
          <p:nvPr>
            <p:ph type="ftr" sz="quarter" idx="11"/>
          </p:nvPr>
        </p:nvSpPr>
        <p:spPr>
          <a:xfrm>
            <a:off x="107504" y="6237313"/>
            <a:ext cx="8928992" cy="288032"/>
          </a:xfrm>
        </p:spPr>
        <p:txBody>
          <a:bodyPr/>
          <a:lstStyle/>
          <a:p>
            <a:r>
              <a:rPr lang="de-DE" sz="800" dirty="0" smtClean="0">
                <a:solidFill>
                  <a:schemeClr val="tx1"/>
                </a:solidFill>
              </a:rPr>
              <a:t>KLP -</a:t>
            </a:r>
            <a:r>
              <a:rPr lang="de-DE" sz="800" dirty="0" err="1" smtClean="0">
                <a:solidFill>
                  <a:schemeClr val="tx1"/>
                </a:solidFill>
              </a:rPr>
              <a:t>Sek.I</a:t>
            </a:r>
            <a:r>
              <a:rPr lang="de-DE" sz="800" dirty="0" smtClean="0">
                <a:solidFill>
                  <a:schemeClr val="tx1"/>
                </a:solidFill>
              </a:rPr>
              <a:t>-Islamischer Religionsunterricht                                                                                                       02.03.2015                                                                                                   Cordula Hartwig, QUA-LiS, AB 4</a:t>
            </a:r>
            <a:endParaRPr lang="de-DE" dirty="0">
              <a:solidFill>
                <a:schemeClr val="tx1"/>
              </a:solidFill>
            </a:endParaRPr>
          </a:p>
        </p:txBody>
      </p:sp>
      <p:sp>
        <p:nvSpPr>
          <p:cNvPr id="3" name="Foliennummernplatzhalter 2"/>
          <p:cNvSpPr>
            <a:spLocks noGrp="1"/>
          </p:cNvSpPr>
          <p:nvPr>
            <p:ph type="sldNum" sz="quarter" idx="12"/>
          </p:nvPr>
        </p:nvSpPr>
        <p:spPr/>
        <p:txBody>
          <a:bodyPr/>
          <a:lstStyle/>
          <a:p>
            <a:fld id="{512A4277-7E7A-4AAF-BFC7-47646BF5CD0C}" type="slidenum">
              <a:rPr lang="de-DE" smtClean="0"/>
              <a:pPr/>
              <a:t>9</a:t>
            </a:fld>
            <a:endParaRPr lang="de-DE"/>
          </a:p>
        </p:txBody>
      </p:sp>
    </p:spTree>
    <p:extLst>
      <p:ext uri="{BB962C8B-B14F-4D97-AF65-F5344CB8AC3E}">
        <p14:creationId xmlns:p14="http://schemas.microsoft.com/office/powerpoint/2010/main" val="3017713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2888</Words>
  <Application>Microsoft Office PowerPoint</Application>
  <PresentationFormat>Bildschirmpräsentation (4:3)</PresentationFormat>
  <Paragraphs>520</Paragraphs>
  <Slides>41</Slides>
  <Notes>40</Notes>
  <HiddenSlides>0</HiddenSlides>
  <MMClips>0</MMClips>
  <ScaleCrop>false</ScaleCrop>
  <HeadingPairs>
    <vt:vector size="4" baseType="variant">
      <vt:variant>
        <vt:lpstr>Design</vt:lpstr>
      </vt:variant>
      <vt:variant>
        <vt:i4>1</vt:i4>
      </vt:variant>
      <vt:variant>
        <vt:lpstr>Folientitel</vt:lpstr>
      </vt:variant>
      <vt:variant>
        <vt:i4>41</vt:i4>
      </vt:variant>
    </vt:vector>
  </HeadingPairs>
  <TitlesOfParts>
    <vt:vector size="42" baseType="lpstr">
      <vt:lpstr>QUA-LiS_Vorlage_weiss</vt:lpstr>
      <vt:lpstr>Kernlehrplan für die Sekundarstufe I Islamischer Religionsunterricht</vt:lpstr>
      <vt:lpstr>Agenda</vt:lpstr>
      <vt:lpstr>PowerPoint-Präsentation</vt:lpstr>
      <vt:lpstr>Die Kernlehrplanentwicklung</vt:lpstr>
      <vt:lpstr>Das Fach und seine curriculare Grundlage</vt:lpstr>
      <vt:lpstr>PowerPoint-Präsentation</vt:lpstr>
      <vt:lpstr>PowerPoint-Präsentation</vt:lpstr>
      <vt:lpstr>PowerPoint-Präsentation</vt:lpstr>
      <vt:lpstr>PowerPoint-Präsentation</vt:lpstr>
      <vt:lpstr>PowerPoint-Präsentation</vt:lpstr>
      <vt:lpstr>PowerPoint-Präsentation</vt:lpstr>
      <vt:lpstr>Lernziele und Kompetenzerwartungen</vt:lpstr>
      <vt:lpstr>Merkmale kompetenzorientierter Kernlehrpläne</vt:lpstr>
      <vt:lpstr> Kompetenzerwartungen (in Auszügen) </vt:lpstr>
      <vt:lpstr>Kompetenzorientierte Kernlehrpläne machen Vorgaben  und lassen den Lehrkräften Freiräume: </vt:lpstr>
      <vt:lpstr>Kompetenzerwartungen als Ausgangspunkt für die Unterrichtsplanung („Vernetzung“)</vt:lpstr>
      <vt:lpstr>PowerPoint-Präsentation</vt:lpstr>
      <vt:lpstr>PowerPoint-Präsentation</vt:lpstr>
      <vt:lpstr>PowerPoint-Präsentation</vt:lpstr>
      <vt:lpstr>PowerPoint-Präsentation</vt:lpstr>
      <vt:lpstr>Die Struktur des Kernlehrplans Sek.I</vt:lpstr>
      <vt:lpstr>PowerPoint-Präsentation</vt:lpstr>
      <vt:lpstr>PowerPoint-Präsentation</vt:lpstr>
      <vt:lpstr>Kapitel 1: Aufgaben und Ziele des Faches </vt:lpstr>
      <vt:lpstr>PowerPoint-Präsentation</vt:lpstr>
      <vt:lpstr>PowerPoint-Präsentation</vt:lpstr>
      <vt:lpstr>PowerPoint-Präsentation</vt:lpstr>
      <vt:lpstr>PowerPoint-Präsentation</vt:lpstr>
      <vt:lpstr>PowerPoint-Präsentation</vt:lpstr>
      <vt:lpstr>PowerPoint-Präsentation</vt:lpstr>
      <vt:lpstr>Kompetenzerwartungen …</vt:lpstr>
      <vt:lpstr>Kompetenzerwartungen …</vt:lpstr>
      <vt:lpstr>Leistungsbewertung </vt:lpstr>
      <vt:lpstr>PowerPoint-Präsentation</vt:lpstr>
      <vt:lpstr>Anforderungen an die Schulen</vt:lpstr>
      <vt:lpstr>Rechtlicher Rahmen </vt:lpstr>
      <vt:lpstr>Rechtlicher Rahmen </vt:lpstr>
      <vt:lpstr>Beispiele und praktische Übung</vt:lpstr>
      <vt:lpstr>Unterstützung</vt:lpstr>
      <vt:lpstr>PowerPoint-Präsentation</vt:lpstr>
      <vt:lpstr>PowerPoint-Präsentation</vt:lpstr>
    </vt:vector>
  </TitlesOfParts>
  <Company>MSW NRW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Kernlehrplan für die Sekundarstufe I Islamischer Religionsunterricht</dc:title>
  <dc:creator>Hartwig, Cordula</dc:creator>
  <cp:lastModifiedBy>Hartwig, Cordula</cp:lastModifiedBy>
  <cp:revision>120</cp:revision>
  <dcterms:created xsi:type="dcterms:W3CDTF">2015-02-06T13:46:43Z</dcterms:created>
  <dcterms:modified xsi:type="dcterms:W3CDTF">2015-03-05T09:41:17Z</dcterms:modified>
</cp:coreProperties>
</file>