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67" r:id="rId4"/>
    <p:sldId id="266" r:id="rId5"/>
    <p:sldId id="265" r:id="rId6"/>
    <p:sldId id="264" r:id="rId7"/>
    <p:sldId id="263" r:id="rId8"/>
    <p:sldId id="271" r:id="rId9"/>
    <p:sldId id="262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de-DE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de-DE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4A282-BD01-44C6-8E3C-B31786092D63}" type="datetimeFigureOut">
              <a:rPr lang="de-DE" smtClean="0"/>
              <a:t>27.01.2018</a:t>
            </a:fld>
            <a:endParaRPr lang="de-DE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7833A-92AD-488A-9212-6BD4D07E598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3941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de-DE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e-DE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4A282-BD01-44C6-8E3C-B31786092D63}" type="datetimeFigureOut">
              <a:rPr lang="de-DE" smtClean="0"/>
              <a:t>27.01.2018</a:t>
            </a:fld>
            <a:endParaRPr lang="de-DE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7833A-92AD-488A-9212-6BD4D07E598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5008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de-DE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e-DE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4A282-BD01-44C6-8E3C-B31786092D63}" type="datetimeFigureOut">
              <a:rPr lang="de-DE" smtClean="0"/>
              <a:t>27.01.2018</a:t>
            </a:fld>
            <a:endParaRPr lang="de-DE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7833A-92AD-488A-9212-6BD4D07E598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1386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de-DE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e-DE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4A282-BD01-44C6-8E3C-B31786092D63}" type="datetimeFigureOut">
              <a:rPr lang="de-DE" smtClean="0"/>
              <a:t>27.01.2018</a:t>
            </a:fld>
            <a:endParaRPr lang="de-DE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7833A-92AD-488A-9212-6BD4D07E598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9102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de-DE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4A282-BD01-44C6-8E3C-B31786092D63}" type="datetimeFigureOut">
              <a:rPr lang="de-DE" smtClean="0"/>
              <a:t>27.01.2018</a:t>
            </a:fld>
            <a:endParaRPr lang="de-DE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7833A-92AD-488A-9212-6BD4D07E598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8567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de-DE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e-DE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e-DE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4A282-BD01-44C6-8E3C-B31786092D63}" type="datetimeFigureOut">
              <a:rPr lang="de-DE" smtClean="0"/>
              <a:t>27.01.2018</a:t>
            </a:fld>
            <a:endParaRPr lang="de-DE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7833A-92AD-488A-9212-6BD4D07E598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2127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de-DE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e-DE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e-DE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4A282-BD01-44C6-8E3C-B31786092D63}" type="datetimeFigureOut">
              <a:rPr lang="de-DE" smtClean="0"/>
              <a:t>27.01.2018</a:t>
            </a:fld>
            <a:endParaRPr lang="de-DE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7833A-92AD-488A-9212-6BD4D07E598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4029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de-DE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4A282-BD01-44C6-8E3C-B31786092D63}" type="datetimeFigureOut">
              <a:rPr lang="de-DE" smtClean="0"/>
              <a:t>27.01.2018</a:t>
            </a:fld>
            <a:endParaRPr lang="de-DE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7833A-92AD-488A-9212-6BD4D07E598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7181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4A282-BD01-44C6-8E3C-B31786092D63}" type="datetimeFigureOut">
              <a:rPr lang="de-DE" smtClean="0"/>
              <a:t>27.01.2018</a:t>
            </a:fld>
            <a:endParaRPr lang="de-DE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7833A-92AD-488A-9212-6BD4D07E598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1298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de-DE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e-DE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4A282-BD01-44C6-8E3C-B31786092D63}" type="datetimeFigureOut">
              <a:rPr lang="de-DE" smtClean="0"/>
              <a:t>27.01.2018</a:t>
            </a:fld>
            <a:endParaRPr lang="de-DE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7833A-92AD-488A-9212-6BD4D07E598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560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de-DE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4A282-BD01-44C6-8E3C-B31786092D63}" type="datetimeFigureOut">
              <a:rPr lang="de-DE" smtClean="0"/>
              <a:t>27.01.2018</a:t>
            </a:fld>
            <a:endParaRPr lang="de-DE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7833A-92AD-488A-9212-6BD4D07E598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8613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de-DE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e-DE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4A282-BD01-44C6-8E3C-B31786092D63}" type="datetimeFigureOut">
              <a:rPr lang="de-DE" smtClean="0"/>
              <a:t>27.01.2018</a:t>
            </a:fld>
            <a:endParaRPr lang="de-DE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7833A-92AD-488A-9212-6BD4D07E598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6603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 3"/>
          <p:cNvGrpSpPr/>
          <p:nvPr/>
        </p:nvGrpSpPr>
        <p:grpSpPr>
          <a:xfrm>
            <a:off x="206061" y="631867"/>
            <a:ext cx="11857149" cy="5047715"/>
            <a:chOff x="6824" y="218365"/>
            <a:chExt cx="5806455" cy="2203335"/>
          </a:xfrm>
        </p:grpSpPr>
        <p:sp>
          <p:nvSpPr>
            <p:cNvPr id="5" name="Dikdörtgen 4"/>
            <p:cNvSpPr/>
            <p:nvPr/>
          </p:nvSpPr>
          <p:spPr>
            <a:xfrm>
              <a:off x="6824" y="218365"/>
              <a:ext cx="4414757" cy="2135875"/>
            </a:xfrm>
            <a:prstGeom prst="rect">
              <a:avLst/>
            </a:prstGeom>
            <a:noFill/>
            <a:ln w="28575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</a:pPr>
              <a:r>
                <a:rPr lang="de-DE" sz="2800" b="1" u="sng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Ein Hadith:</a:t>
              </a:r>
              <a:endParaRPr lang="de-DE" sz="1400" dirty="0">
                <a:solidFill>
                  <a:schemeClr val="bg1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 algn="ctr"/>
              <a:r>
                <a:rPr lang="de-DE" sz="1050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											</a:t>
              </a:r>
              <a:endParaRPr lang="de-DE" sz="1400" dirty="0">
                <a:solidFill>
                  <a:schemeClr val="bg1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Aft>
                  <a:spcPts val="600"/>
                </a:spcAft>
              </a:pPr>
              <a:r>
                <a:rPr lang="de-DE" sz="2800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Der Prophet sprach:	</a:t>
              </a:r>
              <a:r>
                <a:rPr lang="de-DE" sz="28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					</a:t>
              </a:r>
              <a:r>
                <a:rPr lang="de-DE" sz="16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	</a:t>
              </a:r>
              <a:endParaRPr lang="de-DE" sz="1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Aft>
                  <a:spcPts val="600"/>
                </a:spcAft>
              </a:pPr>
              <a:r>
                <a:rPr lang="de-DE" sz="32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„</a:t>
              </a:r>
              <a:r>
                <a:rPr lang="de-DE" sz="3200" b="1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Helft eurem Bruder im Recht und im Unrecht!</a:t>
              </a:r>
              <a:r>
                <a:rPr lang="de-DE" sz="32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”</a:t>
              </a:r>
              <a:endParaRPr lang="de-DE" sz="1400" dirty="0">
                <a:solidFill>
                  <a:schemeClr val="bg1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 marL="1530350" indent="-1530350">
                <a:spcAft>
                  <a:spcPts val="300"/>
                </a:spcAft>
              </a:pPr>
              <a:r>
                <a:rPr lang="de-DE" sz="28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Die Gefährten fragten: </a:t>
              </a:r>
              <a:r>
                <a:rPr lang="de-DE" sz="2800" dirty="0" smtClean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„O </a:t>
              </a:r>
              <a:r>
                <a:rPr lang="de-DE" sz="28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Gesandter Gottes! Wie aber sollen wir im Unrecht helfen?”</a:t>
              </a:r>
              <a:r>
                <a:rPr lang="de-DE" sz="28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	</a:t>
              </a:r>
              <a:endParaRPr lang="de-DE" sz="1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 marL="1530350" indent="-1530350">
                <a:spcAft>
                  <a:spcPts val="600"/>
                </a:spcAft>
              </a:pPr>
              <a:r>
                <a:rPr lang="de-DE" sz="28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Er antwortete: „Helft ihm, indem ihr ihn von der unrechten Tat abhaltet!“		</a:t>
              </a:r>
              <a:endParaRPr lang="de-DE" sz="1400" dirty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 algn="r">
                <a:spcAft>
                  <a:spcPts val="300"/>
                </a:spcAft>
              </a:pPr>
              <a:r>
                <a:rPr lang="de-DE" sz="24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(aus der </a:t>
              </a:r>
              <a:r>
                <a:rPr lang="de-DE" sz="2400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Hadithsammlung</a:t>
              </a:r>
              <a:r>
                <a:rPr lang="de-DE" sz="24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de-DE" sz="2400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Sunan</a:t>
              </a:r>
              <a:r>
                <a:rPr lang="de-DE" sz="24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de-DE" sz="2400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Darimi</a:t>
              </a:r>
              <a:r>
                <a:rPr lang="de-DE" sz="24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, </a:t>
              </a:r>
              <a:r>
                <a:rPr lang="de-DE" sz="2400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Riqaq</a:t>
              </a:r>
              <a:r>
                <a:rPr lang="de-DE" sz="24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 40)</a:t>
              </a:r>
              <a:endParaRPr lang="de-DE" sz="1400" dirty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Bef>
                  <a:spcPts val="1200"/>
                </a:spcBef>
              </a:pPr>
              <a:r>
                <a:rPr lang="de-DE" sz="2800" b="1" u="sng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Unsere Hadith-Auslegung (</a:t>
              </a:r>
              <a:r>
                <a:rPr lang="de-DE" sz="2800" b="1" u="sng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Scharh</a:t>
              </a:r>
              <a:r>
                <a:rPr lang="de-DE" sz="2800" b="1" u="sng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):</a:t>
              </a:r>
              <a:r>
                <a:rPr lang="de-DE" sz="28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 ….</a:t>
              </a:r>
              <a:endParaRPr lang="de-DE" sz="1400" dirty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</a:endParaRPr>
            </a:p>
          </p:txBody>
        </p:sp>
        <p:sp>
          <p:nvSpPr>
            <p:cNvPr id="6" name="Dikdörtgen 5"/>
            <p:cNvSpPr/>
            <p:nvPr/>
          </p:nvSpPr>
          <p:spPr>
            <a:xfrm>
              <a:off x="4411003" y="218365"/>
              <a:ext cx="1402276" cy="2203335"/>
            </a:xfrm>
            <a:prstGeom prst="rect">
              <a:avLst/>
            </a:prstGeom>
            <a:noFill/>
            <a:ln w="28575" cap="flat" cmpd="sng" algn="ctr">
              <a:noFill/>
              <a:prstDash val="solid"/>
            </a:ln>
            <a:effectLst/>
          </p:spPr>
          <p:txBody>
            <a:bodyPr rot="0" spcFirstLastPara="0" vert="horz" wrap="square" lIns="36000" tIns="36000" rIns="36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200"/>
                </a:spcAft>
              </a:pPr>
              <a:r>
                <a:rPr lang="de-DE" sz="2400" b="1" u="sng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Hinweise:</a:t>
              </a:r>
              <a:endParaRPr lang="de-DE" sz="2400" dirty="0">
                <a:solidFill>
                  <a:schemeClr val="bg1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Aft>
                  <a:spcPts val="200"/>
                </a:spcAft>
              </a:pPr>
              <a:r>
                <a:rPr lang="de-DE" sz="2000" b="1" u="sng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Bruder:</a:t>
              </a:r>
              <a:r>
                <a:rPr lang="de-DE" sz="2000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 arab. </a:t>
              </a:r>
              <a:r>
                <a:rPr lang="de-DE" sz="2000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Redewen</a:t>
              </a:r>
              <a:r>
                <a:rPr lang="de-DE" sz="2000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-dung für Geschwister und Mitmenschen</a:t>
              </a:r>
            </a:p>
            <a:p>
              <a:pPr>
                <a:spcAft>
                  <a:spcPts val="200"/>
                </a:spcAft>
              </a:pPr>
              <a:r>
                <a:rPr lang="de-DE" sz="2000" b="1" u="sng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Hadith:</a:t>
              </a:r>
              <a:r>
                <a:rPr lang="de-DE" sz="2000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 die Aussagen, Taten und Bewilligungen des Propheten</a:t>
              </a:r>
            </a:p>
            <a:p>
              <a:pPr>
                <a:spcAft>
                  <a:spcPts val="200"/>
                </a:spcAft>
              </a:pPr>
              <a:r>
                <a:rPr lang="de-DE" sz="2000" b="1" u="sng" spc="-30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Die </a:t>
              </a:r>
              <a:r>
                <a:rPr lang="de-DE" sz="2000" b="1" u="sng" spc="-30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Gefä</a:t>
              </a:r>
              <a:r>
                <a:rPr lang="tr-TR" sz="2000" b="1" u="sng" spc="-30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hrten</a:t>
              </a:r>
              <a:r>
                <a:rPr lang="tr-TR" sz="2000" b="1" u="sng" spc="-30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 (</a:t>
              </a:r>
              <a:r>
                <a:rPr lang="tr-TR" sz="2000" b="1" u="sng" spc="-30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Sahaba</a:t>
              </a:r>
              <a:r>
                <a:rPr lang="tr-TR" sz="2000" b="1" u="sng" spc="-30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):</a:t>
              </a:r>
              <a:r>
                <a:rPr lang="tr-TR" sz="2000" u="sng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Das</a:t>
              </a:r>
              <a:r>
                <a:rPr lang="tr-TR" sz="2000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sind</a:t>
              </a:r>
              <a:r>
                <a:rPr lang="tr-TR" sz="2000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schemeClr val="bg1"/>
                  </a:solidFill>
                </a:rPr>
                <a:t>die</a:t>
              </a:r>
              <a:r>
                <a:rPr lang="tr-TR" sz="2000" dirty="0">
                  <a:solidFill>
                    <a:schemeClr val="bg1"/>
                  </a:solidFill>
                </a:rPr>
                <a:t> </a:t>
              </a:r>
              <a:r>
                <a:rPr lang="tr-TR" sz="2000" dirty="0" err="1">
                  <a:solidFill>
                    <a:schemeClr val="bg1"/>
                  </a:solidFill>
                </a:rPr>
                <a:t>Musliminnen</a:t>
              </a:r>
              <a:r>
                <a:rPr lang="tr-TR" sz="2000" dirty="0">
                  <a:solidFill>
                    <a:schemeClr val="bg1"/>
                  </a:solidFill>
                </a:rPr>
                <a:t> </a:t>
              </a:r>
              <a:r>
                <a:rPr lang="tr-TR" sz="2000" dirty="0" err="1">
                  <a:solidFill>
                    <a:prstClr val="white"/>
                  </a:solidFill>
                </a:rPr>
                <a:t>und</a:t>
              </a:r>
              <a:r>
                <a:rPr lang="tr-TR" sz="2000" dirty="0">
                  <a:solidFill>
                    <a:prstClr val="white"/>
                  </a:solidFill>
                </a:rPr>
                <a:t> </a:t>
              </a:r>
              <a:r>
                <a:rPr lang="tr-TR" sz="2000" dirty="0" err="1">
                  <a:solidFill>
                    <a:prstClr val="white"/>
                  </a:solidFill>
                </a:rPr>
                <a:t>Muslime</a:t>
              </a:r>
              <a:r>
                <a:rPr lang="tr-TR" sz="20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, </a:t>
              </a:r>
              <a:r>
                <a:rPr lang="tr-TR" sz="2000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die</a:t>
              </a:r>
              <a:r>
                <a:rPr lang="tr-TR" sz="20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 den </a:t>
              </a:r>
              <a:r>
                <a:rPr lang="tr-TR" sz="2000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Propheten</a:t>
              </a:r>
              <a:r>
                <a:rPr lang="tr-TR" sz="20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erlebt</a:t>
              </a:r>
              <a:r>
                <a:rPr lang="tr-TR" sz="20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haben</a:t>
              </a:r>
              <a:r>
                <a:rPr lang="tr-TR" sz="20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.</a:t>
              </a:r>
              <a:endParaRPr lang="de-DE" sz="2000" dirty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Aft>
                  <a:spcPts val="400"/>
                </a:spcAft>
              </a:pPr>
              <a:r>
                <a:rPr lang="tr-TR" sz="2000" b="1" u="sng" dirty="0" err="1" smtClean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Asabiyya</a:t>
              </a:r>
              <a:r>
                <a:rPr lang="tr-TR" sz="2000" b="1" u="sng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:</a:t>
              </a:r>
              <a:r>
                <a:rPr lang="tr-TR" sz="20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Stammesfa-natismus</a:t>
              </a:r>
              <a:r>
                <a:rPr lang="tr-TR" sz="20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; </a:t>
              </a:r>
              <a:r>
                <a:rPr lang="tr-TR" sz="2000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extreme</a:t>
              </a:r>
              <a:r>
                <a:rPr lang="tr-TR" sz="20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Stammesangehörigkeit</a:t>
              </a:r>
              <a:endParaRPr lang="de-DE" sz="2000" dirty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Aft>
                  <a:spcPts val="200"/>
                </a:spcAft>
              </a:pPr>
              <a:r>
                <a:rPr lang="de-DE" sz="2000" b="1" u="sng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Scharh</a:t>
              </a:r>
              <a:r>
                <a:rPr lang="de-DE" sz="2000" b="1" u="sng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:</a:t>
              </a:r>
              <a:r>
                <a:rPr lang="de-DE" sz="20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 Wissenschaft für die Auslegung der </a:t>
              </a:r>
              <a:r>
                <a:rPr lang="de-DE" sz="2000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Hadithe</a:t>
              </a:r>
              <a:endParaRPr lang="de-DE" sz="2000" dirty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</a:endParaRPr>
            </a:p>
            <a:p>
              <a:r>
                <a:rPr lang="de-DE" sz="2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MS Mincho"/>
                </a:rPr>
                <a:t> </a:t>
              </a:r>
              <a:endParaRPr lang="de-DE" sz="24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3206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 3"/>
          <p:cNvGrpSpPr/>
          <p:nvPr/>
        </p:nvGrpSpPr>
        <p:grpSpPr>
          <a:xfrm>
            <a:off x="206061" y="631867"/>
            <a:ext cx="11857149" cy="5047715"/>
            <a:chOff x="6824" y="218365"/>
            <a:chExt cx="5806455" cy="2203335"/>
          </a:xfrm>
        </p:grpSpPr>
        <p:sp>
          <p:nvSpPr>
            <p:cNvPr id="5" name="Dikdörtgen 4"/>
            <p:cNvSpPr/>
            <p:nvPr/>
          </p:nvSpPr>
          <p:spPr>
            <a:xfrm>
              <a:off x="6824" y="218365"/>
              <a:ext cx="4414757" cy="2135875"/>
            </a:xfrm>
            <a:prstGeom prst="rect">
              <a:avLst/>
            </a:prstGeom>
            <a:noFill/>
            <a:ln w="28575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</a:pPr>
              <a:r>
                <a:rPr lang="de-DE" sz="2800" b="1" u="sng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Ein Hadith:</a:t>
              </a:r>
              <a:endParaRPr lang="de-DE" sz="1400" dirty="0">
                <a:solidFill>
                  <a:schemeClr val="bg1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 algn="ctr"/>
              <a:r>
                <a:rPr lang="de-DE" sz="105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											</a:t>
              </a:r>
              <a:endParaRPr lang="de-DE" sz="1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Aft>
                  <a:spcPts val="600"/>
                </a:spcAft>
              </a:pPr>
              <a:r>
                <a:rPr lang="de-DE" sz="28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Der Prophet sprach:						</a:t>
              </a:r>
              <a:r>
                <a:rPr lang="de-DE" sz="16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	</a:t>
              </a:r>
              <a:endParaRPr lang="de-DE" sz="1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Aft>
                  <a:spcPts val="600"/>
                </a:spcAft>
              </a:pPr>
              <a:r>
                <a:rPr lang="de-DE" sz="3200" b="1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„Helft eurem Bruder im Recht und im Unrecht!”</a:t>
              </a:r>
              <a:endParaRPr lang="de-DE" sz="1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 marL="1530350" indent="-1530350">
                <a:spcAft>
                  <a:spcPts val="300"/>
                </a:spcAft>
              </a:pPr>
              <a:r>
                <a:rPr lang="de-DE" sz="28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Die Gefährten fragten: </a:t>
              </a:r>
              <a:r>
                <a:rPr lang="de-DE" sz="2800" dirty="0" smtClean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„O </a:t>
              </a:r>
              <a:r>
                <a:rPr lang="de-DE" sz="28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Gesandter Gottes! Wie aber sollen wir im Unrecht helfen?”</a:t>
              </a:r>
              <a:r>
                <a:rPr lang="de-DE" sz="28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	</a:t>
              </a:r>
              <a:endParaRPr lang="de-DE" sz="1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 marL="1530350" indent="-1530350">
                <a:spcAft>
                  <a:spcPts val="600"/>
                </a:spcAft>
              </a:pPr>
              <a:r>
                <a:rPr lang="de-DE" sz="28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Er antwortete: „Helft ihm, indem ihr ihn von der unrechten Tat abhaltet!“		</a:t>
              </a:r>
              <a:endParaRPr lang="de-DE" sz="1400" dirty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 algn="r">
                <a:spcAft>
                  <a:spcPts val="300"/>
                </a:spcAft>
              </a:pPr>
              <a:r>
                <a:rPr lang="de-DE" sz="24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(aus der </a:t>
              </a:r>
              <a:r>
                <a:rPr lang="de-DE" sz="2400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Hadithsammlung</a:t>
              </a:r>
              <a:r>
                <a:rPr lang="de-DE" sz="24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de-DE" sz="2400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Sunan</a:t>
              </a:r>
              <a:r>
                <a:rPr lang="de-DE" sz="24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de-DE" sz="2400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Darimi</a:t>
              </a:r>
              <a:r>
                <a:rPr lang="de-DE" sz="24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, </a:t>
              </a:r>
              <a:r>
                <a:rPr lang="de-DE" sz="2400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Riqaq</a:t>
              </a:r>
              <a:r>
                <a:rPr lang="de-DE" sz="24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 40)</a:t>
              </a:r>
              <a:endParaRPr lang="de-DE" sz="1400" dirty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Bef>
                  <a:spcPts val="1200"/>
                </a:spcBef>
              </a:pPr>
              <a:r>
                <a:rPr lang="de-DE" sz="2800" b="1" u="sng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Unsere Hadith-Auslegung (</a:t>
              </a:r>
              <a:r>
                <a:rPr lang="de-DE" sz="2800" b="1" u="sng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Scharh</a:t>
              </a:r>
              <a:r>
                <a:rPr lang="de-DE" sz="2800" b="1" u="sng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):</a:t>
              </a:r>
              <a:r>
                <a:rPr lang="de-DE" sz="28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 ….</a:t>
              </a:r>
              <a:endParaRPr lang="de-DE" sz="1400" dirty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</a:endParaRPr>
            </a:p>
          </p:txBody>
        </p:sp>
        <p:sp>
          <p:nvSpPr>
            <p:cNvPr id="6" name="Dikdörtgen 5"/>
            <p:cNvSpPr/>
            <p:nvPr/>
          </p:nvSpPr>
          <p:spPr>
            <a:xfrm>
              <a:off x="4411003" y="218365"/>
              <a:ext cx="1402276" cy="2203335"/>
            </a:xfrm>
            <a:prstGeom prst="rect">
              <a:avLst/>
            </a:prstGeom>
            <a:noFill/>
            <a:ln w="28575" cap="flat" cmpd="sng" algn="ctr">
              <a:noFill/>
              <a:prstDash val="solid"/>
            </a:ln>
            <a:effectLst/>
          </p:spPr>
          <p:txBody>
            <a:bodyPr rot="0" spcFirstLastPara="0" vert="horz" wrap="square" lIns="36000" tIns="36000" rIns="36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200"/>
                </a:spcAft>
              </a:pPr>
              <a:r>
                <a:rPr lang="de-DE" sz="2400" b="1" u="sng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Hinweise:</a:t>
              </a:r>
              <a:endParaRPr lang="de-DE" sz="2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Aft>
                  <a:spcPts val="200"/>
                </a:spcAft>
              </a:pPr>
              <a:r>
                <a:rPr lang="de-DE" sz="2000" b="1" u="sng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Bruder:</a:t>
              </a:r>
              <a:r>
                <a:rPr lang="de-DE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arab. </a:t>
              </a:r>
              <a:r>
                <a:rPr lang="de-DE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Redewen</a:t>
              </a:r>
              <a:r>
                <a:rPr lang="de-DE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-dung für Geschwister und Mitmenschen</a:t>
              </a:r>
            </a:p>
            <a:p>
              <a:pPr>
                <a:spcAft>
                  <a:spcPts val="200"/>
                </a:spcAft>
              </a:pPr>
              <a:r>
                <a:rPr lang="de-DE" sz="2000" b="1" u="sng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Hadith:</a:t>
              </a:r>
              <a:r>
                <a:rPr lang="de-DE" sz="2000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 die Aussagen, Taten und Bewilligungen des Propheten</a:t>
              </a:r>
            </a:p>
            <a:p>
              <a:pPr>
                <a:spcAft>
                  <a:spcPts val="200"/>
                </a:spcAft>
              </a:pPr>
              <a:r>
                <a:rPr lang="de-DE" sz="2000" b="1" u="sng" spc="-3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Die </a:t>
              </a:r>
              <a:r>
                <a:rPr lang="de-DE" sz="2000" b="1" u="sng" spc="-30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Gefä</a:t>
              </a:r>
              <a:r>
                <a:rPr lang="tr-TR" sz="2000" b="1" u="sng" spc="-30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hrten</a:t>
              </a:r>
              <a:r>
                <a:rPr lang="tr-TR" sz="2000" b="1" u="sng" spc="-3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 (</a:t>
              </a:r>
              <a:r>
                <a:rPr lang="tr-TR" sz="2000" b="1" u="sng" spc="-30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Sahaba</a:t>
              </a:r>
              <a:r>
                <a:rPr lang="tr-TR" sz="2000" b="1" u="sng" spc="-3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):</a:t>
              </a:r>
              <a:r>
                <a:rPr lang="tr-TR" sz="2000" u="sng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Das</a:t>
              </a:r>
              <a:r>
                <a:rPr lang="tr-TR" sz="20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sind</a:t>
              </a:r>
              <a:r>
                <a:rPr lang="tr-TR" sz="20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white"/>
                  </a:solidFill>
                </a:rPr>
                <a:t>die</a:t>
              </a:r>
              <a:r>
                <a:rPr lang="tr-TR" sz="2000" dirty="0">
                  <a:solidFill>
                    <a:prstClr val="white"/>
                  </a:solidFill>
                </a:rPr>
                <a:t> </a:t>
              </a:r>
              <a:r>
                <a:rPr lang="tr-TR" sz="2000" dirty="0" err="1">
                  <a:solidFill>
                    <a:prstClr val="white"/>
                  </a:solidFill>
                </a:rPr>
                <a:t>Musliminnen</a:t>
              </a:r>
              <a:r>
                <a:rPr lang="tr-TR" sz="2000" dirty="0">
                  <a:solidFill>
                    <a:prstClr val="white"/>
                  </a:solidFill>
                </a:rPr>
                <a:t> </a:t>
              </a:r>
              <a:r>
                <a:rPr lang="tr-TR" sz="2000" dirty="0" err="1">
                  <a:solidFill>
                    <a:prstClr val="white"/>
                  </a:solidFill>
                </a:rPr>
                <a:t>und</a:t>
              </a:r>
              <a:r>
                <a:rPr lang="tr-TR" sz="2000" dirty="0">
                  <a:solidFill>
                    <a:prstClr val="white"/>
                  </a:solidFill>
                </a:rPr>
                <a:t> </a:t>
              </a:r>
              <a:r>
                <a:rPr lang="tr-TR" sz="2000" dirty="0" err="1">
                  <a:solidFill>
                    <a:prstClr val="white"/>
                  </a:solidFill>
                </a:rPr>
                <a:t>Muslime</a:t>
              </a:r>
              <a:r>
                <a:rPr lang="tr-TR" sz="20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, </a:t>
              </a:r>
              <a:r>
                <a:rPr lang="tr-TR" sz="2000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die</a:t>
              </a:r>
              <a:r>
                <a:rPr lang="tr-TR" sz="20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 den </a:t>
              </a:r>
              <a:r>
                <a:rPr lang="tr-TR" sz="2000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Propheten</a:t>
              </a:r>
              <a:r>
                <a:rPr lang="tr-TR" sz="20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erlebt</a:t>
              </a:r>
              <a:r>
                <a:rPr lang="tr-TR" sz="20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haben</a:t>
              </a:r>
              <a:r>
                <a:rPr lang="tr-TR" sz="20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.</a:t>
              </a:r>
              <a:endParaRPr lang="de-DE" sz="2000" dirty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Aft>
                  <a:spcPts val="400"/>
                </a:spcAft>
              </a:pPr>
              <a:r>
                <a:rPr lang="tr-TR" sz="2000" b="1" u="sng" dirty="0" err="1" smtClean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Asabiyya</a:t>
              </a:r>
              <a:r>
                <a:rPr lang="tr-TR" sz="2000" b="1" u="sng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:</a:t>
              </a:r>
              <a:r>
                <a:rPr lang="tr-TR" sz="20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Stammesfa-natismus</a:t>
              </a:r>
              <a:r>
                <a:rPr lang="tr-TR" sz="20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; </a:t>
              </a:r>
              <a:r>
                <a:rPr lang="tr-TR" sz="2000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extreme</a:t>
              </a:r>
              <a:r>
                <a:rPr lang="tr-TR" sz="20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Stammesangehörigkeit</a:t>
              </a:r>
              <a:endParaRPr lang="de-DE" sz="2000" dirty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Aft>
                  <a:spcPts val="200"/>
                </a:spcAft>
              </a:pPr>
              <a:r>
                <a:rPr lang="de-DE" sz="2000" b="1" u="sng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Scharh</a:t>
              </a:r>
              <a:r>
                <a:rPr lang="de-DE" sz="2000" b="1" u="sng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:</a:t>
              </a:r>
              <a:r>
                <a:rPr lang="de-DE" sz="20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 Wissenschaft für die Auslegung der </a:t>
              </a:r>
              <a:r>
                <a:rPr lang="de-DE" sz="2000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Hadithe</a:t>
              </a:r>
              <a:endParaRPr lang="de-DE" sz="2000" dirty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</a:endParaRPr>
            </a:p>
            <a:p>
              <a:r>
                <a:rPr lang="de-DE" sz="2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MS Mincho"/>
                </a:rPr>
                <a:t> </a:t>
              </a:r>
              <a:endParaRPr lang="de-DE" sz="24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975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 3"/>
          <p:cNvGrpSpPr/>
          <p:nvPr/>
        </p:nvGrpSpPr>
        <p:grpSpPr>
          <a:xfrm>
            <a:off x="206061" y="631867"/>
            <a:ext cx="11857149" cy="5047715"/>
            <a:chOff x="6824" y="218365"/>
            <a:chExt cx="5806455" cy="2203335"/>
          </a:xfrm>
        </p:grpSpPr>
        <p:sp>
          <p:nvSpPr>
            <p:cNvPr id="5" name="Dikdörtgen 4"/>
            <p:cNvSpPr/>
            <p:nvPr/>
          </p:nvSpPr>
          <p:spPr>
            <a:xfrm>
              <a:off x="6824" y="218365"/>
              <a:ext cx="4414757" cy="2135875"/>
            </a:xfrm>
            <a:prstGeom prst="rect">
              <a:avLst/>
            </a:prstGeom>
            <a:noFill/>
            <a:ln w="28575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</a:pPr>
              <a:r>
                <a:rPr lang="de-DE" sz="2800" b="1" u="sng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Ein Hadith:</a:t>
              </a:r>
              <a:endParaRPr lang="de-DE" sz="1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 algn="ctr"/>
              <a:r>
                <a:rPr lang="de-DE" sz="105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											</a:t>
              </a:r>
              <a:endParaRPr lang="de-DE" sz="1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Aft>
                  <a:spcPts val="600"/>
                </a:spcAft>
              </a:pPr>
              <a:r>
                <a:rPr lang="de-DE" sz="28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Der Prophet sprach:						</a:t>
              </a:r>
              <a:r>
                <a:rPr lang="de-DE" sz="16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	</a:t>
              </a:r>
              <a:endParaRPr lang="de-DE" sz="1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Aft>
                  <a:spcPts val="600"/>
                </a:spcAft>
              </a:pPr>
              <a:r>
                <a:rPr lang="de-DE" sz="3200" b="1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„Helft eurem Bruder im Recht und im Unrecht!”</a:t>
              </a:r>
              <a:endParaRPr lang="de-DE" sz="1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 marL="1530350" indent="-1530350">
                <a:spcAft>
                  <a:spcPts val="300"/>
                </a:spcAft>
              </a:pPr>
              <a:r>
                <a:rPr lang="de-DE" sz="2800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Die Gefährten fragten: </a:t>
              </a:r>
              <a:r>
                <a:rPr lang="de-DE" sz="2800" dirty="0" smtClean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„</a:t>
              </a:r>
              <a:r>
                <a:rPr lang="de-DE" sz="2800" dirty="0" smtClean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O </a:t>
              </a:r>
              <a:r>
                <a:rPr lang="de-DE" sz="28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Gesandter Gottes! Wie aber sollen wir im Unrecht helfen?”</a:t>
              </a:r>
              <a:r>
                <a:rPr lang="de-DE" sz="28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	</a:t>
              </a:r>
              <a:endParaRPr lang="de-DE" sz="1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 marL="1530350" indent="-1530350">
                <a:spcAft>
                  <a:spcPts val="600"/>
                </a:spcAft>
              </a:pPr>
              <a:r>
                <a:rPr lang="de-DE" sz="28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Er antwortete: „Helft ihm, indem ihr ihn von der unrechten Tat abhaltet!“		</a:t>
              </a:r>
              <a:endParaRPr lang="de-DE" sz="1400" dirty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 algn="r">
                <a:spcAft>
                  <a:spcPts val="300"/>
                </a:spcAft>
              </a:pPr>
              <a:r>
                <a:rPr lang="de-DE" sz="24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(aus der </a:t>
              </a:r>
              <a:r>
                <a:rPr lang="de-DE" sz="2400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Hadithsammlung</a:t>
              </a:r>
              <a:r>
                <a:rPr lang="de-DE" sz="24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de-DE" sz="2400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Sunan</a:t>
              </a:r>
              <a:r>
                <a:rPr lang="de-DE" sz="24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de-DE" sz="2400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Darimi</a:t>
              </a:r>
              <a:r>
                <a:rPr lang="de-DE" sz="24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, </a:t>
              </a:r>
              <a:r>
                <a:rPr lang="de-DE" sz="2400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Riqaq</a:t>
              </a:r>
              <a:r>
                <a:rPr lang="de-DE" sz="24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 40)</a:t>
              </a:r>
              <a:endParaRPr lang="de-DE" sz="1400" dirty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Bef>
                  <a:spcPts val="1200"/>
                </a:spcBef>
              </a:pPr>
              <a:r>
                <a:rPr lang="de-DE" sz="2800" b="1" u="sng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Unsere Hadith-Auslegung (</a:t>
              </a:r>
              <a:r>
                <a:rPr lang="de-DE" sz="2800" b="1" u="sng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Scharh</a:t>
              </a:r>
              <a:r>
                <a:rPr lang="de-DE" sz="2800" b="1" u="sng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):</a:t>
              </a:r>
              <a:r>
                <a:rPr lang="de-DE" sz="28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 ….</a:t>
              </a:r>
              <a:endParaRPr lang="de-DE" sz="1400" dirty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</a:endParaRPr>
            </a:p>
          </p:txBody>
        </p:sp>
        <p:sp>
          <p:nvSpPr>
            <p:cNvPr id="6" name="Dikdörtgen 5"/>
            <p:cNvSpPr/>
            <p:nvPr/>
          </p:nvSpPr>
          <p:spPr>
            <a:xfrm>
              <a:off x="4411003" y="218365"/>
              <a:ext cx="1402276" cy="2203335"/>
            </a:xfrm>
            <a:prstGeom prst="rect">
              <a:avLst/>
            </a:prstGeom>
            <a:noFill/>
            <a:ln w="28575" cap="flat" cmpd="sng" algn="ctr">
              <a:noFill/>
              <a:prstDash val="solid"/>
            </a:ln>
            <a:effectLst/>
          </p:spPr>
          <p:txBody>
            <a:bodyPr rot="0" spcFirstLastPara="0" vert="horz" wrap="square" lIns="36000" tIns="36000" rIns="36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200"/>
                </a:spcAft>
              </a:pPr>
              <a:r>
                <a:rPr lang="de-DE" sz="2400" b="1" u="sng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Hinweise:</a:t>
              </a:r>
              <a:endParaRPr lang="de-DE" sz="2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Aft>
                  <a:spcPts val="200"/>
                </a:spcAft>
              </a:pPr>
              <a:r>
                <a:rPr lang="de-DE" sz="2000" b="1" u="sng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Bruder:</a:t>
              </a:r>
              <a:r>
                <a:rPr lang="de-DE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arab. </a:t>
              </a:r>
              <a:r>
                <a:rPr lang="de-DE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Redewen</a:t>
              </a:r>
              <a:r>
                <a:rPr lang="de-DE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-dung für Geschwister und Mitmenschen</a:t>
              </a:r>
            </a:p>
            <a:p>
              <a:pPr>
                <a:spcAft>
                  <a:spcPts val="200"/>
                </a:spcAft>
              </a:pPr>
              <a:r>
                <a:rPr lang="de-DE" sz="2000" b="1" u="sng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Hadith:</a:t>
              </a:r>
              <a:r>
                <a:rPr lang="de-DE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die Aussagen, Taten und Bewilligungen des Propheten</a:t>
              </a:r>
            </a:p>
            <a:p>
              <a:pPr>
                <a:spcAft>
                  <a:spcPts val="200"/>
                </a:spcAft>
              </a:pPr>
              <a:r>
                <a:rPr lang="de-DE" sz="2000" b="1" u="sng" spc="-30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Die </a:t>
              </a:r>
              <a:r>
                <a:rPr lang="de-DE" sz="2000" b="1" u="sng" spc="-30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Gefä</a:t>
              </a:r>
              <a:r>
                <a:rPr lang="tr-TR" sz="2000" b="1" u="sng" spc="-30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hrten</a:t>
              </a:r>
              <a:r>
                <a:rPr lang="tr-TR" sz="2000" b="1" u="sng" spc="-30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 (</a:t>
              </a:r>
              <a:r>
                <a:rPr lang="tr-TR" sz="2000" b="1" u="sng" spc="-30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Sahaba</a:t>
              </a:r>
              <a:r>
                <a:rPr lang="tr-TR" sz="2000" b="1" u="sng" spc="-30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):</a:t>
              </a:r>
              <a:r>
                <a:rPr lang="tr-TR" sz="2000" u="sng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Das</a:t>
              </a:r>
              <a:r>
                <a:rPr lang="tr-TR" sz="2000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sind</a:t>
              </a:r>
              <a:r>
                <a:rPr lang="tr-TR" sz="2000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schemeClr val="bg1"/>
                  </a:solidFill>
                </a:rPr>
                <a:t>die</a:t>
              </a:r>
              <a:r>
                <a:rPr lang="tr-TR" sz="2000" dirty="0">
                  <a:solidFill>
                    <a:schemeClr val="bg1"/>
                  </a:solidFill>
                </a:rPr>
                <a:t> </a:t>
              </a:r>
              <a:r>
                <a:rPr lang="tr-TR" sz="2000" dirty="0" err="1">
                  <a:solidFill>
                    <a:schemeClr val="bg1"/>
                  </a:solidFill>
                </a:rPr>
                <a:t>Musliminnen</a:t>
              </a:r>
              <a:r>
                <a:rPr lang="tr-TR" sz="2000" dirty="0">
                  <a:solidFill>
                    <a:schemeClr val="bg1"/>
                  </a:solidFill>
                </a:rPr>
                <a:t> </a:t>
              </a:r>
              <a:r>
                <a:rPr lang="tr-TR" sz="2000" dirty="0" err="1">
                  <a:solidFill>
                    <a:schemeClr val="bg1"/>
                  </a:solidFill>
                </a:rPr>
                <a:t>und</a:t>
              </a:r>
              <a:r>
                <a:rPr lang="tr-TR" sz="2000" dirty="0">
                  <a:solidFill>
                    <a:schemeClr val="bg1"/>
                  </a:solidFill>
                </a:rPr>
                <a:t> </a:t>
              </a:r>
              <a:r>
                <a:rPr lang="tr-TR" sz="2000" dirty="0" err="1">
                  <a:solidFill>
                    <a:schemeClr val="bg1"/>
                  </a:solidFill>
                </a:rPr>
                <a:t>Muslime</a:t>
              </a:r>
              <a:r>
                <a:rPr lang="tr-TR" sz="2000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, </a:t>
              </a:r>
              <a:r>
                <a:rPr lang="tr-TR" sz="2000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die</a:t>
              </a:r>
              <a:r>
                <a:rPr lang="tr-TR" sz="2000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 den </a:t>
              </a:r>
              <a:r>
                <a:rPr lang="tr-TR" sz="2000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Propheten</a:t>
              </a:r>
              <a:r>
                <a:rPr lang="tr-TR" sz="2000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erlebt</a:t>
              </a:r>
              <a:r>
                <a:rPr lang="tr-TR" sz="2000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haben</a:t>
              </a:r>
              <a:r>
                <a:rPr lang="tr-TR" sz="2000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.</a:t>
              </a:r>
              <a:endParaRPr lang="de-DE" sz="2000" dirty="0">
                <a:solidFill>
                  <a:schemeClr val="bg1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Aft>
                  <a:spcPts val="400"/>
                </a:spcAft>
              </a:pPr>
              <a:r>
                <a:rPr lang="tr-TR" sz="2000" b="1" u="sng" dirty="0" err="1" smtClean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Asabiyya</a:t>
              </a:r>
              <a:r>
                <a:rPr lang="tr-TR" sz="2000" b="1" u="sng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:</a:t>
              </a:r>
              <a:r>
                <a:rPr lang="tr-TR" sz="2000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Stammesfa-natismus</a:t>
              </a:r>
              <a:r>
                <a:rPr lang="tr-TR" sz="2000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; </a:t>
              </a:r>
              <a:r>
                <a:rPr lang="tr-TR" sz="2000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extreme</a:t>
              </a:r>
              <a:r>
                <a:rPr lang="tr-TR" sz="2000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Stammesangehörigkeit</a:t>
              </a:r>
              <a:endParaRPr lang="de-DE" sz="2000" dirty="0">
                <a:solidFill>
                  <a:schemeClr val="bg1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Aft>
                  <a:spcPts val="200"/>
                </a:spcAft>
              </a:pPr>
              <a:r>
                <a:rPr lang="de-DE" sz="2000" b="1" u="sng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Scharh</a:t>
              </a:r>
              <a:r>
                <a:rPr lang="de-DE" sz="2000" b="1" u="sng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:</a:t>
              </a:r>
              <a:r>
                <a:rPr lang="de-DE" sz="20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 Wissenschaft für die Auslegung der </a:t>
              </a:r>
              <a:r>
                <a:rPr lang="de-DE" sz="2000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Hadithe</a:t>
              </a:r>
              <a:endParaRPr lang="de-DE" sz="2000" dirty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</a:endParaRPr>
            </a:p>
            <a:p>
              <a:r>
                <a:rPr lang="de-DE" sz="2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MS Mincho"/>
                </a:rPr>
                <a:t> </a:t>
              </a:r>
              <a:endParaRPr lang="de-DE" sz="24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0262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 3"/>
          <p:cNvGrpSpPr/>
          <p:nvPr/>
        </p:nvGrpSpPr>
        <p:grpSpPr>
          <a:xfrm>
            <a:off x="206061" y="631867"/>
            <a:ext cx="11857149" cy="5047715"/>
            <a:chOff x="6824" y="218365"/>
            <a:chExt cx="5806455" cy="2203335"/>
          </a:xfrm>
        </p:grpSpPr>
        <p:sp>
          <p:nvSpPr>
            <p:cNvPr id="5" name="Dikdörtgen 4"/>
            <p:cNvSpPr/>
            <p:nvPr/>
          </p:nvSpPr>
          <p:spPr>
            <a:xfrm>
              <a:off x="6824" y="218365"/>
              <a:ext cx="4414757" cy="2135875"/>
            </a:xfrm>
            <a:prstGeom prst="rect">
              <a:avLst/>
            </a:prstGeom>
            <a:noFill/>
            <a:ln w="28575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</a:pPr>
              <a:r>
                <a:rPr lang="de-DE" sz="2800" b="1" u="sng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Ein Hadith:</a:t>
              </a:r>
              <a:endParaRPr lang="de-DE" sz="1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 algn="ctr"/>
              <a:r>
                <a:rPr lang="de-DE" sz="105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											</a:t>
              </a:r>
              <a:endParaRPr lang="de-DE" sz="1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Aft>
                  <a:spcPts val="600"/>
                </a:spcAft>
              </a:pPr>
              <a:r>
                <a:rPr lang="de-DE" sz="28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Der Prophet sprach:						</a:t>
              </a:r>
              <a:r>
                <a:rPr lang="de-DE" sz="16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	</a:t>
              </a:r>
              <a:endParaRPr lang="de-DE" sz="1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Aft>
                  <a:spcPts val="600"/>
                </a:spcAft>
              </a:pPr>
              <a:r>
                <a:rPr lang="de-DE" sz="3200" b="1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„Helft eurem Bruder im Recht und im Unrecht!”</a:t>
              </a:r>
              <a:endParaRPr lang="de-DE" sz="1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 marL="1530350" indent="-1530350">
                <a:spcAft>
                  <a:spcPts val="300"/>
                </a:spcAft>
              </a:pPr>
              <a:r>
                <a:rPr lang="de-DE" sz="28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Die Gefährten fragten: </a:t>
              </a:r>
              <a:r>
                <a:rPr lang="de-DE" sz="2800" dirty="0" smtClean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„O </a:t>
              </a:r>
              <a:r>
                <a:rPr lang="de-DE" sz="2800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Gesandter Gottes! Wie aber sollen wir im Unrecht helfen?”</a:t>
              </a:r>
              <a:r>
                <a:rPr lang="de-DE" sz="28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	</a:t>
              </a:r>
              <a:endParaRPr lang="de-DE" sz="1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 marL="1530350" indent="-1530350">
                <a:spcAft>
                  <a:spcPts val="600"/>
                </a:spcAft>
              </a:pPr>
              <a:r>
                <a:rPr lang="de-DE" sz="28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Er antwortete: „Helft ihm, indem ihr ihn von der unrechten Tat abhaltet!“		</a:t>
              </a:r>
              <a:endParaRPr lang="de-DE" sz="1400" dirty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 algn="r">
                <a:spcAft>
                  <a:spcPts val="300"/>
                </a:spcAft>
              </a:pPr>
              <a:r>
                <a:rPr lang="de-DE" sz="24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(aus der </a:t>
              </a:r>
              <a:r>
                <a:rPr lang="de-DE" sz="2400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Hadithsammlung</a:t>
              </a:r>
              <a:r>
                <a:rPr lang="de-DE" sz="24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de-DE" sz="2400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Sunan</a:t>
              </a:r>
              <a:r>
                <a:rPr lang="de-DE" sz="24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de-DE" sz="2400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Darimi</a:t>
              </a:r>
              <a:r>
                <a:rPr lang="de-DE" sz="24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, </a:t>
              </a:r>
              <a:r>
                <a:rPr lang="de-DE" sz="2400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Riqaq</a:t>
              </a:r>
              <a:r>
                <a:rPr lang="de-DE" sz="24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 40)</a:t>
              </a:r>
              <a:endParaRPr lang="de-DE" sz="1400" dirty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Bef>
                  <a:spcPts val="1200"/>
                </a:spcBef>
              </a:pPr>
              <a:r>
                <a:rPr lang="de-DE" sz="2800" b="1" u="sng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Unsere Hadith-Auslegung (</a:t>
              </a:r>
              <a:r>
                <a:rPr lang="de-DE" sz="2800" b="1" u="sng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Scharh</a:t>
              </a:r>
              <a:r>
                <a:rPr lang="de-DE" sz="2800" b="1" u="sng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):</a:t>
              </a:r>
              <a:r>
                <a:rPr lang="de-DE" sz="28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 ….</a:t>
              </a:r>
              <a:endParaRPr lang="de-DE" sz="1400" dirty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</a:endParaRPr>
            </a:p>
          </p:txBody>
        </p:sp>
        <p:sp>
          <p:nvSpPr>
            <p:cNvPr id="6" name="Dikdörtgen 5"/>
            <p:cNvSpPr/>
            <p:nvPr/>
          </p:nvSpPr>
          <p:spPr>
            <a:xfrm>
              <a:off x="4411003" y="218365"/>
              <a:ext cx="1402276" cy="2203335"/>
            </a:xfrm>
            <a:prstGeom prst="rect">
              <a:avLst/>
            </a:prstGeom>
            <a:noFill/>
            <a:ln w="28575" cap="flat" cmpd="sng" algn="ctr">
              <a:noFill/>
              <a:prstDash val="solid"/>
            </a:ln>
            <a:effectLst/>
          </p:spPr>
          <p:txBody>
            <a:bodyPr rot="0" spcFirstLastPara="0" vert="horz" wrap="square" lIns="36000" tIns="36000" rIns="36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200"/>
                </a:spcAft>
              </a:pPr>
              <a:r>
                <a:rPr lang="de-DE" sz="2400" b="1" u="sng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Hinweise:</a:t>
              </a:r>
              <a:endParaRPr lang="de-DE" sz="2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Aft>
                  <a:spcPts val="200"/>
                </a:spcAft>
              </a:pPr>
              <a:r>
                <a:rPr lang="de-DE" sz="2000" b="1" u="sng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Bruder:</a:t>
              </a:r>
              <a:r>
                <a:rPr lang="de-DE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arab. </a:t>
              </a:r>
              <a:r>
                <a:rPr lang="de-DE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Redewen</a:t>
              </a:r>
              <a:r>
                <a:rPr lang="de-DE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-dung für Geschwister und Mitmenschen</a:t>
              </a:r>
            </a:p>
            <a:p>
              <a:pPr>
                <a:spcAft>
                  <a:spcPts val="200"/>
                </a:spcAft>
              </a:pPr>
              <a:r>
                <a:rPr lang="de-DE" sz="2000" b="1" u="sng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Hadith:</a:t>
              </a:r>
              <a:r>
                <a:rPr lang="de-DE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die Aussagen, Taten und Bewilligungen des Propheten</a:t>
              </a:r>
            </a:p>
            <a:p>
              <a:pPr>
                <a:spcAft>
                  <a:spcPts val="200"/>
                </a:spcAft>
              </a:pPr>
              <a:r>
                <a:rPr lang="de-DE" sz="2000" b="1" u="sng" spc="-3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Die </a:t>
              </a:r>
              <a:r>
                <a:rPr lang="de-DE" sz="2000" b="1" u="sng" spc="-3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Gefä</a:t>
              </a:r>
              <a:r>
                <a:rPr lang="tr-TR" sz="2000" b="1" u="sng" spc="-3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hrten</a:t>
              </a:r>
              <a:r>
                <a:rPr lang="tr-TR" sz="2000" b="1" u="sng" spc="-3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(</a:t>
              </a:r>
              <a:r>
                <a:rPr lang="tr-TR" sz="2000" b="1" u="sng" spc="-3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Sahaba</a:t>
              </a:r>
              <a:r>
                <a:rPr lang="tr-TR" sz="2000" b="1" u="sng" spc="-3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):</a:t>
              </a:r>
              <a:r>
                <a:rPr lang="tr-TR" sz="2000" u="sng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Das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sind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</a:rPr>
                <a:t>die</a:t>
              </a:r>
              <a:r>
                <a:rPr lang="tr-TR" sz="2000" dirty="0">
                  <a:solidFill>
                    <a:prstClr val="black"/>
                  </a:solidFill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</a:rPr>
                <a:t>Musliminnen</a:t>
              </a:r>
              <a:r>
                <a:rPr lang="tr-TR" sz="2000" dirty="0">
                  <a:solidFill>
                    <a:prstClr val="black"/>
                  </a:solidFill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</a:rPr>
                <a:t>und</a:t>
              </a:r>
              <a:r>
                <a:rPr lang="tr-TR" sz="2000" dirty="0">
                  <a:solidFill>
                    <a:prstClr val="black"/>
                  </a:solidFill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</a:rPr>
                <a:t>Muslime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,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die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den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Propheten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erlebt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haben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.</a:t>
              </a:r>
              <a:endParaRPr lang="de-DE" sz="20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Aft>
                  <a:spcPts val="400"/>
                </a:spcAft>
              </a:pPr>
              <a:r>
                <a:rPr lang="tr-TR" sz="2000" b="1" u="sng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Asabiyya</a:t>
              </a:r>
              <a:r>
                <a:rPr lang="tr-TR" sz="2000" b="1" u="sng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: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Stammesfa-natismus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;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extreme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Stammesangehörigkeit</a:t>
              </a:r>
              <a:endParaRPr lang="de-DE" sz="20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Aft>
                  <a:spcPts val="200"/>
                </a:spcAft>
              </a:pPr>
              <a:r>
                <a:rPr lang="de-DE" sz="2000" b="1" u="sng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Scharh</a:t>
              </a:r>
              <a:r>
                <a:rPr lang="de-DE" sz="2000" b="1" u="sng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:</a:t>
              </a:r>
              <a:r>
                <a:rPr lang="de-DE" sz="20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 Wissenschaft für die Auslegung der </a:t>
              </a:r>
              <a:r>
                <a:rPr lang="de-DE" sz="2000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Hadithe</a:t>
              </a:r>
              <a:endParaRPr lang="de-DE" sz="2000" dirty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</a:endParaRPr>
            </a:p>
            <a:p>
              <a:r>
                <a:rPr lang="de-DE" sz="2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MS Mincho"/>
                </a:rPr>
                <a:t> </a:t>
              </a:r>
              <a:endParaRPr lang="de-DE" sz="24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100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 3"/>
          <p:cNvGrpSpPr/>
          <p:nvPr/>
        </p:nvGrpSpPr>
        <p:grpSpPr>
          <a:xfrm>
            <a:off x="206061" y="631867"/>
            <a:ext cx="11857149" cy="5047715"/>
            <a:chOff x="6824" y="218365"/>
            <a:chExt cx="5806455" cy="2203335"/>
          </a:xfrm>
        </p:grpSpPr>
        <p:sp>
          <p:nvSpPr>
            <p:cNvPr id="5" name="Dikdörtgen 4"/>
            <p:cNvSpPr/>
            <p:nvPr/>
          </p:nvSpPr>
          <p:spPr>
            <a:xfrm>
              <a:off x="6824" y="218365"/>
              <a:ext cx="4414757" cy="2135875"/>
            </a:xfrm>
            <a:prstGeom prst="rect">
              <a:avLst/>
            </a:prstGeom>
            <a:noFill/>
            <a:ln w="28575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</a:pPr>
              <a:r>
                <a:rPr lang="de-DE" sz="2800" b="1" u="sng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Ein Hadith:</a:t>
              </a:r>
              <a:endParaRPr lang="de-DE" sz="1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 algn="ctr"/>
              <a:r>
                <a:rPr lang="de-DE" sz="105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											</a:t>
              </a:r>
              <a:endParaRPr lang="de-DE" sz="1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Aft>
                  <a:spcPts val="600"/>
                </a:spcAft>
              </a:pPr>
              <a:r>
                <a:rPr lang="de-DE" sz="28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Der Prophet sprach:						</a:t>
              </a:r>
              <a:r>
                <a:rPr lang="de-DE" sz="16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	</a:t>
              </a:r>
              <a:endParaRPr lang="de-DE" sz="1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Aft>
                  <a:spcPts val="600"/>
                </a:spcAft>
              </a:pPr>
              <a:r>
                <a:rPr lang="de-DE" sz="3200" b="1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„Helft eurem Bruder im Recht und im Unrecht!”</a:t>
              </a:r>
              <a:endParaRPr lang="de-DE" sz="1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 marL="1530350" indent="-1530350">
                <a:spcAft>
                  <a:spcPts val="300"/>
                </a:spcAft>
              </a:pPr>
              <a:r>
                <a:rPr lang="de-DE" sz="28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Die Gefährten fragten: </a:t>
              </a:r>
              <a:r>
                <a:rPr lang="de-DE" sz="2800" dirty="0">
                  <a:latin typeface="Times New Roman" panose="02020603050405020304" pitchFamily="18" charset="0"/>
                  <a:ea typeface="MS Mincho"/>
                </a:rPr>
                <a:t>„</a:t>
              </a:r>
              <a:r>
                <a:rPr lang="de-DE" sz="28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O Gesandter Gottes! Wie aber sollen wir im Unrecht helfen?”	</a:t>
              </a:r>
              <a:endParaRPr lang="de-DE" sz="1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 marL="1530350" indent="-1530350">
                <a:spcAft>
                  <a:spcPts val="600"/>
                </a:spcAft>
              </a:pPr>
              <a:r>
                <a:rPr lang="de-DE" sz="2800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Er antwortete: </a:t>
              </a:r>
              <a:r>
                <a:rPr lang="de-DE" sz="28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„Helft ihm, indem ihr ihn von der unrechten Tat abhaltet!“		</a:t>
              </a:r>
              <a:endParaRPr lang="de-DE" sz="1400" dirty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 algn="r">
                <a:spcAft>
                  <a:spcPts val="300"/>
                </a:spcAft>
              </a:pPr>
              <a:r>
                <a:rPr lang="de-DE" sz="24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(aus der </a:t>
              </a:r>
              <a:r>
                <a:rPr lang="de-DE" sz="2400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Hadithsammlung</a:t>
              </a:r>
              <a:r>
                <a:rPr lang="de-DE" sz="24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de-DE" sz="2400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Sunan</a:t>
              </a:r>
              <a:r>
                <a:rPr lang="de-DE" sz="24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de-DE" sz="2400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Darimi</a:t>
              </a:r>
              <a:r>
                <a:rPr lang="de-DE" sz="24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, </a:t>
              </a:r>
              <a:r>
                <a:rPr lang="de-DE" sz="2400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Riqaq</a:t>
              </a:r>
              <a:r>
                <a:rPr lang="de-DE" sz="24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 40)</a:t>
              </a:r>
              <a:endParaRPr lang="de-DE" sz="1400" dirty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Bef>
                  <a:spcPts val="1200"/>
                </a:spcBef>
              </a:pPr>
              <a:r>
                <a:rPr lang="de-DE" sz="2800" b="1" u="sng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Unsere Hadith-Auslegung (</a:t>
              </a:r>
              <a:r>
                <a:rPr lang="de-DE" sz="2800" b="1" u="sng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Scharh</a:t>
              </a:r>
              <a:r>
                <a:rPr lang="de-DE" sz="2800" b="1" u="sng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):</a:t>
              </a:r>
              <a:r>
                <a:rPr lang="de-DE" sz="28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 ….</a:t>
              </a:r>
              <a:endParaRPr lang="de-DE" sz="1400" dirty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</a:endParaRPr>
            </a:p>
          </p:txBody>
        </p:sp>
        <p:sp>
          <p:nvSpPr>
            <p:cNvPr id="6" name="Dikdörtgen 5"/>
            <p:cNvSpPr/>
            <p:nvPr/>
          </p:nvSpPr>
          <p:spPr>
            <a:xfrm>
              <a:off x="4411003" y="218365"/>
              <a:ext cx="1402276" cy="2203335"/>
            </a:xfrm>
            <a:prstGeom prst="rect">
              <a:avLst/>
            </a:prstGeom>
            <a:noFill/>
            <a:ln w="28575" cap="flat" cmpd="sng" algn="ctr">
              <a:noFill/>
              <a:prstDash val="solid"/>
            </a:ln>
            <a:effectLst/>
          </p:spPr>
          <p:txBody>
            <a:bodyPr rot="0" spcFirstLastPara="0" vert="horz" wrap="square" lIns="36000" tIns="36000" rIns="36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200"/>
                </a:spcAft>
              </a:pPr>
              <a:r>
                <a:rPr lang="de-DE" sz="2400" b="1" u="sng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Hinweise:</a:t>
              </a:r>
              <a:endParaRPr lang="de-DE" sz="2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Aft>
                  <a:spcPts val="200"/>
                </a:spcAft>
              </a:pPr>
              <a:r>
                <a:rPr lang="de-DE" sz="2000" b="1" u="sng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Bruder:</a:t>
              </a:r>
              <a:r>
                <a:rPr lang="de-DE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arab. </a:t>
              </a:r>
              <a:r>
                <a:rPr lang="de-DE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Redewen</a:t>
              </a:r>
              <a:r>
                <a:rPr lang="de-DE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-dung für Geschwister und Mitmenschen</a:t>
              </a:r>
            </a:p>
            <a:p>
              <a:pPr>
                <a:spcAft>
                  <a:spcPts val="200"/>
                </a:spcAft>
              </a:pPr>
              <a:r>
                <a:rPr lang="de-DE" sz="2000" b="1" u="sng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Hadith:</a:t>
              </a:r>
              <a:r>
                <a:rPr lang="de-DE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die Aussagen, Taten und Bewilligungen des Propheten</a:t>
              </a:r>
            </a:p>
            <a:p>
              <a:pPr>
                <a:spcAft>
                  <a:spcPts val="200"/>
                </a:spcAft>
              </a:pPr>
              <a:r>
                <a:rPr lang="de-DE" sz="2000" b="1" u="sng" spc="-3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Die </a:t>
              </a:r>
              <a:r>
                <a:rPr lang="de-DE" sz="2000" b="1" u="sng" spc="-3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Gefä</a:t>
              </a:r>
              <a:r>
                <a:rPr lang="tr-TR" sz="2000" b="1" u="sng" spc="-3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hrten</a:t>
              </a:r>
              <a:r>
                <a:rPr lang="tr-TR" sz="2000" b="1" u="sng" spc="-3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(</a:t>
              </a:r>
              <a:r>
                <a:rPr lang="tr-TR" sz="2000" b="1" u="sng" spc="-3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Sahaba</a:t>
              </a:r>
              <a:r>
                <a:rPr lang="tr-TR" sz="2000" b="1" u="sng" spc="-3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):</a:t>
              </a:r>
              <a:r>
                <a:rPr lang="tr-TR" sz="2000" u="sng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Das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sind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</a:rPr>
                <a:t>die</a:t>
              </a:r>
              <a:r>
                <a:rPr lang="tr-TR" sz="2000" dirty="0">
                  <a:solidFill>
                    <a:prstClr val="black"/>
                  </a:solidFill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</a:rPr>
                <a:t>Musliminnen</a:t>
              </a:r>
              <a:r>
                <a:rPr lang="tr-TR" sz="2000" dirty="0">
                  <a:solidFill>
                    <a:prstClr val="black"/>
                  </a:solidFill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</a:rPr>
                <a:t>und</a:t>
              </a:r>
              <a:r>
                <a:rPr lang="tr-TR" sz="2000" dirty="0">
                  <a:solidFill>
                    <a:prstClr val="black"/>
                  </a:solidFill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</a:rPr>
                <a:t>Muslime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,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die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den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Propheten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erlebt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haben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.</a:t>
              </a:r>
              <a:endParaRPr lang="de-DE" sz="20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Aft>
                  <a:spcPts val="400"/>
                </a:spcAft>
              </a:pPr>
              <a:r>
                <a:rPr lang="tr-TR" sz="2000" b="1" u="sng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Asabiyya</a:t>
              </a:r>
              <a:r>
                <a:rPr lang="tr-TR" sz="2000" b="1" u="sng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: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Stammesfa-natismus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;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extreme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Stammesangehörigkeit</a:t>
              </a:r>
              <a:endParaRPr lang="de-DE" sz="20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Aft>
                  <a:spcPts val="200"/>
                </a:spcAft>
              </a:pPr>
              <a:r>
                <a:rPr lang="de-DE" sz="2000" b="1" u="sng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Scharh</a:t>
              </a:r>
              <a:r>
                <a:rPr lang="de-DE" sz="2000" b="1" u="sng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:</a:t>
              </a:r>
              <a:r>
                <a:rPr lang="de-DE" sz="20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 Wissenschaft für die Auslegung der </a:t>
              </a:r>
              <a:r>
                <a:rPr lang="de-DE" sz="2000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Hadithe</a:t>
              </a:r>
              <a:endParaRPr lang="de-DE" sz="2000" dirty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</a:endParaRPr>
            </a:p>
            <a:p>
              <a:r>
                <a:rPr lang="de-DE" sz="2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MS Mincho"/>
                </a:rPr>
                <a:t> </a:t>
              </a:r>
              <a:endParaRPr lang="de-DE" sz="24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1131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 3"/>
          <p:cNvGrpSpPr/>
          <p:nvPr/>
        </p:nvGrpSpPr>
        <p:grpSpPr>
          <a:xfrm>
            <a:off x="206061" y="631867"/>
            <a:ext cx="11857149" cy="5047715"/>
            <a:chOff x="6824" y="218365"/>
            <a:chExt cx="5806455" cy="2203335"/>
          </a:xfrm>
        </p:grpSpPr>
        <p:sp>
          <p:nvSpPr>
            <p:cNvPr id="5" name="Dikdörtgen 4"/>
            <p:cNvSpPr/>
            <p:nvPr/>
          </p:nvSpPr>
          <p:spPr>
            <a:xfrm>
              <a:off x="6824" y="218365"/>
              <a:ext cx="4414757" cy="2135875"/>
            </a:xfrm>
            <a:prstGeom prst="rect">
              <a:avLst/>
            </a:prstGeom>
            <a:noFill/>
            <a:ln w="28575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</a:pPr>
              <a:r>
                <a:rPr lang="de-DE" sz="2800" b="1" u="sng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Ein Hadith:</a:t>
              </a:r>
              <a:endParaRPr lang="de-DE" sz="1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 algn="ctr"/>
              <a:r>
                <a:rPr lang="de-DE" sz="105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											</a:t>
              </a:r>
              <a:endParaRPr lang="de-DE" sz="1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Aft>
                  <a:spcPts val="600"/>
                </a:spcAft>
              </a:pPr>
              <a:r>
                <a:rPr lang="de-DE" sz="28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Der Prophet sprach:						</a:t>
              </a:r>
              <a:r>
                <a:rPr lang="de-DE" sz="16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	</a:t>
              </a:r>
              <a:endParaRPr lang="de-DE" sz="1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Aft>
                  <a:spcPts val="600"/>
                </a:spcAft>
              </a:pPr>
              <a:r>
                <a:rPr lang="de-DE" sz="3200" b="1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„Helft eurem Bruder im Recht und im Unrecht!”</a:t>
              </a:r>
              <a:endParaRPr lang="de-DE" sz="1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 marL="1530350" indent="-1530350">
                <a:spcAft>
                  <a:spcPts val="300"/>
                </a:spcAft>
              </a:pPr>
              <a:r>
                <a:rPr lang="de-DE" sz="28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Die Gefährten fragten: </a:t>
              </a:r>
              <a:r>
                <a:rPr lang="de-DE" sz="2800" dirty="0">
                  <a:latin typeface="Times New Roman" panose="02020603050405020304" pitchFamily="18" charset="0"/>
                  <a:ea typeface="MS Mincho"/>
                </a:rPr>
                <a:t>„</a:t>
              </a:r>
              <a:r>
                <a:rPr lang="de-DE" sz="28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O Gesandter Gottes! Wie aber sollen wir im Unrecht helfen?”	</a:t>
              </a:r>
              <a:endParaRPr lang="de-DE" sz="1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 marL="1530350" indent="-1530350">
                <a:spcAft>
                  <a:spcPts val="600"/>
                </a:spcAft>
              </a:pPr>
              <a:r>
                <a:rPr lang="de-DE" sz="28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Er antwortete: </a:t>
              </a:r>
              <a:r>
                <a:rPr lang="de-DE" sz="2800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„Helft ihm, indem ihr ihn von der unrechten Tat abhaltet!“		</a:t>
              </a:r>
              <a:endParaRPr lang="de-DE" sz="1400" dirty="0">
                <a:solidFill>
                  <a:schemeClr val="bg1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 algn="r">
                <a:spcAft>
                  <a:spcPts val="300"/>
                </a:spcAft>
              </a:pPr>
              <a:r>
                <a:rPr lang="de-DE" sz="2400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(aus der </a:t>
              </a:r>
              <a:r>
                <a:rPr lang="de-DE" sz="2400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Hadithsammlung</a:t>
              </a:r>
              <a:r>
                <a:rPr lang="de-DE" sz="2400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de-DE" sz="2400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Sunan</a:t>
              </a:r>
              <a:r>
                <a:rPr lang="de-DE" sz="2400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de-DE" sz="2400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Darimi</a:t>
              </a:r>
              <a:r>
                <a:rPr lang="de-DE" sz="2400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, </a:t>
              </a:r>
              <a:r>
                <a:rPr lang="de-DE" sz="2400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Riqaq</a:t>
              </a:r>
              <a:r>
                <a:rPr lang="de-DE" sz="2400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 40)</a:t>
              </a:r>
              <a:endParaRPr lang="de-DE" sz="1400" dirty="0">
                <a:solidFill>
                  <a:schemeClr val="bg1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Bef>
                  <a:spcPts val="1200"/>
                </a:spcBef>
              </a:pPr>
              <a:r>
                <a:rPr lang="de-DE" sz="2800" b="1" u="sng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Unsere Hadith-Auslegung (</a:t>
              </a:r>
              <a:r>
                <a:rPr lang="de-DE" sz="2800" b="1" u="sng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Scharh</a:t>
              </a:r>
              <a:r>
                <a:rPr lang="de-DE" sz="2800" b="1" u="sng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):</a:t>
              </a:r>
              <a:r>
                <a:rPr lang="de-DE" sz="28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 ….</a:t>
              </a:r>
              <a:endParaRPr lang="de-DE" sz="1400" dirty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</a:endParaRPr>
            </a:p>
          </p:txBody>
        </p:sp>
        <p:sp>
          <p:nvSpPr>
            <p:cNvPr id="6" name="Dikdörtgen 5"/>
            <p:cNvSpPr/>
            <p:nvPr/>
          </p:nvSpPr>
          <p:spPr>
            <a:xfrm>
              <a:off x="4411003" y="218365"/>
              <a:ext cx="1402276" cy="2203335"/>
            </a:xfrm>
            <a:prstGeom prst="rect">
              <a:avLst/>
            </a:prstGeom>
            <a:noFill/>
            <a:ln w="28575" cap="flat" cmpd="sng" algn="ctr">
              <a:noFill/>
              <a:prstDash val="solid"/>
            </a:ln>
            <a:effectLst/>
          </p:spPr>
          <p:txBody>
            <a:bodyPr rot="0" spcFirstLastPara="0" vert="horz" wrap="square" lIns="36000" tIns="36000" rIns="36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200"/>
                </a:spcAft>
              </a:pPr>
              <a:r>
                <a:rPr lang="de-DE" sz="2400" b="1" u="sng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Hinweise:</a:t>
              </a:r>
              <a:endParaRPr lang="de-DE" sz="2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Aft>
                  <a:spcPts val="200"/>
                </a:spcAft>
              </a:pPr>
              <a:r>
                <a:rPr lang="de-DE" sz="2000" b="1" u="sng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Bruder:</a:t>
              </a:r>
              <a:r>
                <a:rPr lang="de-DE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arab. </a:t>
              </a:r>
              <a:r>
                <a:rPr lang="de-DE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Redewen</a:t>
              </a:r>
              <a:r>
                <a:rPr lang="de-DE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-dung für Geschwister und Mitmenschen</a:t>
              </a:r>
            </a:p>
            <a:p>
              <a:pPr>
                <a:spcAft>
                  <a:spcPts val="200"/>
                </a:spcAft>
              </a:pPr>
              <a:r>
                <a:rPr lang="de-DE" sz="2000" b="1" u="sng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Hadith:</a:t>
              </a:r>
              <a:r>
                <a:rPr lang="de-DE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die Aussagen, Taten und Bewilligungen des Propheten</a:t>
              </a:r>
            </a:p>
            <a:p>
              <a:pPr>
                <a:spcAft>
                  <a:spcPts val="200"/>
                </a:spcAft>
              </a:pPr>
              <a:r>
                <a:rPr lang="de-DE" sz="2000" b="1" u="sng" spc="-3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Die </a:t>
              </a:r>
              <a:r>
                <a:rPr lang="de-DE" sz="2000" b="1" u="sng" spc="-3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Gefä</a:t>
              </a:r>
              <a:r>
                <a:rPr lang="tr-TR" sz="2000" b="1" u="sng" spc="-3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hrten</a:t>
              </a:r>
              <a:r>
                <a:rPr lang="tr-TR" sz="2000" b="1" u="sng" spc="-3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(</a:t>
              </a:r>
              <a:r>
                <a:rPr lang="tr-TR" sz="2000" b="1" u="sng" spc="-3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Sahaba</a:t>
              </a:r>
              <a:r>
                <a:rPr lang="tr-TR" sz="2000" b="1" u="sng" spc="-3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):</a:t>
              </a:r>
              <a:r>
                <a:rPr lang="tr-TR" sz="2000" u="sng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Das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sind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</a:rPr>
                <a:t>die</a:t>
              </a:r>
              <a:r>
                <a:rPr lang="tr-TR" sz="2000" dirty="0">
                  <a:solidFill>
                    <a:prstClr val="black"/>
                  </a:solidFill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</a:rPr>
                <a:t>Musliminnen</a:t>
              </a:r>
              <a:r>
                <a:rPr lang="tr-TR" sz="2000" dirty="0">
                  <a:solidFill>
                    <a:prstClr val="black"/>
                  </a:solidFill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</a:rPr>
                <a:t>und</a:t>
              </a:r>
              <a:r>
                <a:rPr lang="tr-TR" sz="2000" dirty="0">
                  <a:solidFill>
                    <a:prstClr val="black"/>
                  </a:solidFill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</a:rPr>
                <a:t>Muslime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,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die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den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Propheten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erlebt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haben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.</a:t>
              </a:r>
              <a:endParaRPr lang="de-DE" sz="20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Aft>
                  <a:spcPts val="400"/>
                </a:spcAft>
              </a:pPr>
              <a:r>
                <a:rPr lang="tr-TR" sz="2000" b="1" u="sng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Asabiyya</a:t>
              </a:r>
              <a:r>
                <a:rPr lang="tr-TR" sz="2000" b="1" u="sng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: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Stammesfa-natismus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;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extreme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Stammesangehörigkeit</a:t>
              </a:r>
              <a:endParaRPr lang="de-DE" sz="20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Aft>
                  <a:spcPts val="200"/>
                </a:spcAft>
              </a:pPr>
              <a:r>
                <a:rPr lang="de-DE" sz="2000" b="1" u="sng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Scharh</a:t>
              </a:r>
              <a:r>
                <a:rPr lang="de-DE" sz="2000" b="1" u="sng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:</a:t>
              </a:r>
              <a:r>
                <a:rPr lang="de-DE" sz="20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 Wissenschaft für die Auslegung der </a:t>
              </a:r>
              <a:r>
                <a:rPr lang="de-DE" sz="2000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Hadithe</a:t>
              </a:r>
              <a:endParaRPr lang="de-DE" sz="2000" dirty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</a:endParaRPr>
            </a:p>
            <a:p>
              <a:r>
                <a:rPr lang="de-DE" sz="2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MS Mincho"/>
                </a:rPr>
                <a:t> </a:t>
              </a:r>
              <a:endParaRPr lang="de-DE" sz="24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243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 3"/>
          <p:cNvGrpSpPr/>
          <p:nvPr/>
        </p:nvGrpSpPr>
        <p:grpSpPr>
          <a:xfrm>
            <a:off x="206061" y="631867"/>
            <a:ext cx="11857149" cy="5047715"/>
            <a:chOff x="6824" y="218365"/>
            <a:chExt cx="5806455" cy="2203335"/>
          </a:xfrm>
        </p:grpSpPr>
        <p:sp>
          <p:nvSpPr>
            <p:cNvPr id="5" name="Dikdörtgen 4"/>
            <p:cNvSpPr/>
            <p:nvPr/>
          </p:nvSpPr>
          <p:spPr>
            <a:xfrm>
              <a:off x="6824" y="218365"/>
              <a:ext cx="4414757" cy="2135875"/>
            </a:xfrm>
            <a:prstGeom prst="rect">
              <a:avLst/>
            </a:prstGeom>
            <a:noFill/>
            <a:ln w="28575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</a:pPr>
              <a:r>
                <a:rPr lang="de-DE" sz="2800" b="1" u="sng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Ein Hadith:</a:t>
              </a:r>
              <a:endParaRPr lang="de-DE" sz="1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 algn="ctr"/>
              <a:r>
                <a:rPr lang="de-DE" sz="105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											</a:t>
              </a:r>
              <a:endParaRPr lang="de-DE" sz="1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Aft>
                  <a:spcPts val="600"/>
                </a:spcAft>
              </a:pPr>
              <a:r>
                <a:rPr lang="de-DE" sz="28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Der Prophet sprach:						</a:t>
              </a:r>
              <a:r>
                <a:rPr lang="de-DE" sz="16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	</a:t>
              </a:r>
              <a:endParaRPr lang="de-DE" sz="1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Aft>
                  <a:spcPts val="600"/>
                </a:spcAft>
              </a:pPr>
              <a:r>
                <a:rPr lang="de-DE" sz="3200" b="1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„Helft eurem Bruder im Recht und im Unrecht!”</a:t>
              </a:r>
              <a:endParaRPr lang="de-DE" sz="1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 marL="1530350" indent="-1530350">
                <a:spcAft>
                  <a:spcPts val="300"/>
                </a:spcAft>
              </a:pPr>
              <a:r>
                <a:rPr lang="de-DE" sz="28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Die Gefährten fragten: </a:t>
              </a:r>
              <a:r>
                <a:rPr lang="de-DE" sz="2800" dirty="0">
                  <a:latin typeface="Times New Roman" panose="02020603050405020304" pitchFamily="18" charset="0"/>
                  <a:ea typeface="MS Mincho"/>
                </a:rPr>
                <a:t>„</a:t>
              </a:r>
              <a:r>
                <a:rPr lang="de-DE" sz="28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O Gesandter Gottes! Wie aber sollen wir im Unrecht helfen?”	</a:t>
              </a:r>
              <a:endParaRPr lang="de-DE" sz="1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 marL="1530350" indent="-1530350">
                <a:spcAft>
                  <a:spcPts val="600"/>
                </a:spcAft>
              </a:pPr>
              <a:r>
                <a:rPr lang="de-DE" sz="28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Er antwortete: „Helft ihm, indem ihr ihn von der unrechten Tat abhaltet!“		</a:t>
              </a:r>
              <a:endParaRPr lang="de-DE" sz="1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 algn="r">
                <a:spcAft>
                  <a:spcPts val="300"/>
                </a:spcAft>
              </a:pPr>
              <a:r>
                <a:rPr lang="de-DE" sz="2400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(aus der </a:t>
              </a:r>
              <a:r>
                <a:rPr lang="de-DE" sz="2400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Hadithsammlung</a:t>
              </a:r>
              <a:r>
                <a:rPr lang="de-DE" sz="2400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de-DE" sz="2400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Sunan</a:t>
              </a:r>
              <a:r>
                <a:rPr lang="de-DE" sz="2400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de-DE" sz="2400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Darimi</a:t>
              </a:r>
              <a:r>
                <a:rPr lang="de-DE" sz="2400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, </a:t>
              </a:r>
              <a:r>
                <a:rPr lang="de-DE" sz="2400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Riqaq</a:t>
              </a:r>
              <a:r>
                <a:rPr lang="de-DE" sz="2400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 40)</a:t>
              </a:r>
              <a:endParaRPr lang="de-DE" sz="1400" dirty="0">
                <a:solidFill>
                  <a:schemeClr val="bg1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Bef>
                  <a:spcPts val="1200"/>
                </a:spcBef>
              </a:pPr>
              <a:r>
                <a:rPr lang="de-DE" sz="2800" b="1" u="sng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Unsere Hadith-Auslegung (</a:t>
              </a:r>
              <a:r>
                <a:rPr lang="de-DE" sz="2800" b="1" u="sng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Scharh</a:t>
              </a:r>
              <a:r>
                <a:rPr lang="de-DE" sz="2800" b="1" u="sng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):</a:t>
              </a:r>
              <a:r>
                <a:rPr lang="de-DE" sz="2800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 ….</a:t>
              </a:r>
              <a:endParaRPr lang="de-DE" sz="1400" dirty="0">
                <a:solidFill>
                  <a:schemeClr val="bg1"/>
                </a:solidFill>
                <a:latin typeface="Times New Roman" panose="02020603050405020304" pitchFamily="18" charset="0"/>
                <a:ea typeface="MS Mincho"/>
              </a:endParaRPr>
            </a:p>
          </p:txBody>
        </p:sp>
        <p:sp>
          <p:nvSpPr>
            <p:cNvPr id="6" name="Dikdörtgen 5"/>
            <p:cNvSpPr/>
            <p:nvPr/>
          </p:nvSpPr>
          <p:spPr>
            <a:xfrm>
              <a:off x="4411003" y="218365"/>
              <a:ext cx="1402276" cy="2203335"/>
            </a:xfrm>
            <a:prstGeom prst="rect">
              <a:avLst/>
            </a:prstGeom>
            <a:noFill/>
            <a:ln w="28575" cap="flat" cmpd="sng" algn="ctr">
              <a:noFill/>
              <a:prstDash val="solid"/>
            </a:ln>
            <a:effectLst/>
          </p:spPr>
          <p:txBody>
            <a:bodyPr rot="0" spcFirstLastPara="0" vert="horz" wrap="square" lIns="36000" tIns="36000" rIns="36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200"/>
                </a:spcAft>
              </a:pPr>
              <a:r>
                <a:rPr lang="de-DE" sz="2400" b="1" u="sng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Hinweise:</a:t>
              </a:r>
              <a:endParaRPr lang="de-DE" sz="2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Aft>
                  <a:spcPts val="200"/>
                </a:spcAft>
              </a:pPr>
              <a:r>
                <a:rPr lang="de-DE" sz="2000" b="1" u="sng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Bruder:</a:t>
              </a:r>
              <a:r>
                <a:rPr lang="de-DE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arab. </a:t>
              </a:r>
              <a:r>
                <a:rPr lang="de-DE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Redewen</a:t>
              </a:r>
              <a:r>
                <a:rPr lang="de-DE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-dung für Geschwister und Mitmenschen</a:t>
              </a:r>
            </a:p>
            <a:p>
              <a:pPr>
                <a:spcAft>
                  <a:spcPts val="200"/>
                </a:spcAft>
              </a:pPr>
              <a:r>
                <a:rPr lang="de-DE" sz="2000" b="1" u="sng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Hadith:</a:t>
              </a:r>
              <a:r>
                <a:rPr lang="de-DE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die Aussagen, Taten und Bewilligungen des Propheten</a:t>
              </a:r>
            </a:p>
            <a:p>
              <a:pPr>
                <a:spcAft>
                  <a:spcPts val="200"/>
                </a:spcAft>
              </a:pPr>
              <a:r>
                <a:rPr lang="de-DE" sz="2000" b="1" u="sng" spc="-3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Die </a:t>
              </a:r>
              <a:r>
                <a:rPr lang="de-DE" sz="2000" b="1" u="sng" spc="-3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Gefä</a:t>
              </a:r>
              <a:r>
                <a:rPr lang="tr-TR" sz="2000" b="1" u="sng" spc="-3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hrten</a:t>
              </a:r>
              <a:r>
                <a:rPr lang="tr-TR" sz="2000" b="1" u="sng" spc="-3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(</a:t>
              </a:r>
              <a:r>
                <a:rPr lang="tr-TR" sz="2000" b="1" u="sng" spc="-3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Sahaba</a:t>
              </a:r>
              <a:r>
                <a:rPr lang="tr-TR" sz="2000" b="1" u="sng" spc="-3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):</a:t>
              </a:r>
              <a:r>
                <a:rPr lang="tr-TR" sz="2000" u="sng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Das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sind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</a:rPr>
                <a:t>die</a:t>
              </a:r>
              <a:r>
                <a:rPr lang="tr-TR" sz="2000" dirty="0">
                  <a:solidFill>
                    <a:prstClr val="black"/>
                  </a:solidFill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</a:rPr>
                <a:t>Musliminnen</a:t>
              </a:r>
              <a:r>
                <a:rPr lang="tr-TR" sz="2000" dirty="0">
                  <a:solidFill>
                    <a:prstClr val="black"/>
                  </a:solidFill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</a:rPr>
                <a:t>und</a:t>
              </a:r>
              <a:r>
                <a:rPr lang="tr-TR" sz="2000" dirty="0">
                  <a:solidFill>
                    <a:prstClr val="black"/>
                  </a:solidFill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</a:rPr>
                <a:t>Muslime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,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die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den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Propheten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erlebt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haben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.</a:t>
              </a:r>
              <a:endParaRPr lang="de-DE" sz="20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Aft>
                  <a:spcPts val="400"/>
                </a:spcAft>
              </a:pPr>
              <a:r>
                <a:rPr lang="tr-TR" sz="2000" b="1" u="sng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Asabiyya</a:t>
              </a:r>
              <a:r>
                <a:rPr lang="tr-TR" sz="2000" b="1" u="sng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: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Stammesfa-natismus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;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extreme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Stammesangehörigkeit</a:t>
              </a:r>
              <a:endParaRPr lang="de-DE" sz="20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Aft>
                  <a:spcPts val="200"/>
                </a:spcAft>
              </a:pPr>
              <a:r>
                <a:rPr lang="de-DE" sz="2000" b="1" u="sng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Scharh</a:t>
              </a:r>
              <a:r>
                <a:rPr lang="de-DE" sz="2000" b="1" u="sng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:</a:t>
              </a:r>
              <a:r>
                <a:rPr lang="de-DE" sz="2000" dirty="0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 Wissenschaft für die Auslegung der </a:t>
              </a:r>
              <a:r>
                <a:rPr lang="de-DE" sz="2000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MS Mincho"/>
                </a:rPr>
                <a:t>Hadithe</a:t>
              </a:r>
              <a:endParaRPr lang="de-DE" sz="2000" dirty="0">
                <a:solidFill>
                  <a:schemeClr val="bg1"/>
                </a:solidFill>
                <a:latin typeface="Times New Roman" panose="02020603050405020304" pitchFamily="18" charset="0"/>
                <a:ea typeface="MS Mincho"/>
              </a:endParaRPr>
            </a:p>
            <a:p>
              <a:r>
                <a:rPr lang="de-DE" sz="2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MS Mincho"/>
                </a:rPr>
                <a:t> </a:t>
              </a:r>
              <a:endParaRPr lang="de-DE" sz="24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829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 3"/>
          <p:cNvGrpSpPr/>
          <p:nvPr/>
        </p:nvGrpSpPr>
        <p:grpSpPr>
          <a:xfrm>
            <a:off x="206061" y="631867"/>
            <a:ext cx="11857149" cy="5047715"/>
            <a:chOff x="6824" y="218365"/>
            <a:chExt cx="5806455" cy="2203335"/>
          </a:xfrm>
        </p:grpSpPr>
        <p:sp>
          <p:nvSpPr>
            <p:cNvPr id="5" name="Dikdörtgen 4"/>
            <p:cNvSpPr/>
            <p:nvPr/>
          </p:nvSpPr>
          <p:spPr>
            <a:xfrm>
              <a:off x="6824" y="218365"/>
              <a:ext cx="4414757" cy="2135875"/>
            </a:xfrm>
            <a:prstGeom prst="rect">
              <a:avLst/>
            </a:prstGeom>
            <a:noFill/>
            <a:ln w="28575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</a:pPr>
              <a:r>
                <a:rPr lang="de-DE" sz="2800" b="1" u="sng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Ein Hadith:</a:t>
              </a:r>
              <a:endParaRPr lang="de-DE" sz="1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 algn="ctr"/>
              <a:r>
                <a:rPr lang="de-DE" sz="105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											</a:t>
              </a:r>
              <a:endParaRPr lang="de-DE" sz="1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Aft>
                  <a:spcPts val="600"/>
                </a:spcAft>
              </a:pPr>
              <a:r>
                <a:rPr lang="de-DE" sz="28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Der Prophet sprach:						</a:t>
              </a:r>
              <a:r>
                <a:rPr lang="de-DE" sz="16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	</a:t>
              </a:r>
              <a:endParaRPr lang="de-DE" sz="1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Aft>
                  <a:spcPts val="600"/>
                </a:spcAft>
              </a:pPr>
              <a:r>
                <a:rPr lang="de-DE" sz="3200" b="1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„Helft eurem Bruder im Recht und im Unrecht!”</a:t>
              </a:r>
              <a:endParaRPr lang="de-DE" sz="1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 marL="1530350" indent="-1530350">
                <a:spcAft>
                  <a:spcPts val="300"/>
                </a:spcAft>
              </a:pPr>
              <a:r>
                <a:rPr lang="de-DE" sz="28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Die Gefährten fragten: „O Gesandter Gottes! Wie aber sollen wir im Unrecht helfen?”	</a:t>
              </a:r>
              <a:endParaRPr lang="de-DE" sz="1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 marL="1530350" indent="-1530350">
                <a:spcAft>
                  <a:spcPts val="600"/>
                </a:spcAft>
              </a:pPr>
              <a:r>
                <a:rPr lang="de-DE" sz="28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Er antwortete: „Helft ihm, indem ihr ihn von der unrechten Tat abhaltet!“		</a:t>
              </a:r>
              <a:endParaRPr lang="de-DE" sz="1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 algn="r">
                <a:spcAft>
                  <a:spcPts val="300"/>
                </a:spcAft>
              </a:pPr>
              <a:r>
                <a:rPr lang="de-DE" sz="24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(aus der </a:t>
              </a:r>
              <a:r>
                <a:rPr lang="de-DE" sz="24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Hadithsammlung</a:t>
              </a:r>
              <a:r>
                <a:rPr lang="de-DE" sz="24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de-DE" sz="24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Sunan</a:t>
              </a:r>
              <a:r>
                <a:rPr lang="de-DE" sz="24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de-DE" sz="24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Darimi</a:t>
              </a:r>
              <a:r>
                <a:rPr lang="de-DE" sz="24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, </a:t>
              </a:r>
              <a:r>
                <a:rPr lang="de-DE" sz="24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Riqaq</a:t>
              </a:r>
              <a:r>
                <a:rPr lang="de-DE" sz="24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40)</a:t>
              </a:r>
              <a:endParaRPr lang="de-DE" sz="1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Bef>
                  <a:spcPts val="1200"/>
                </a:spcBef>
              </a:pPr>
              <a:r>
                <a:rPr lang="de-DE" sz="2800" b="1" u="sng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Unsere Hadith-Auslegung (</a:t>
              </a:r>
              <a:r>
                <a:rPr lang="de-DE" sz="2800" b="1" u="sng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Scharh</a:t>
              </a:r>
              <a:r>
                <a:rPr lang="de-DE" sz="2800" b="1" u="sng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):</a:t>
              </a:r>
              <a:r>
                <a:rPr lang="de-DE" sz="28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 ….</a:t>
              </a:r>
              <a:endParaRPr lang="de-DE" sz="1400" dirty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</a:endParaRPr>
            </a:p>
          </p:txBody>
        </p:sp>
        <p:sp>
          <p:nvSpPr>
            <p:cNvPr id="6" name="Dikdörtgen 5"/>
            <p:cNvSpPr/>
            <p:nvPr/>
          </p:nvSpPr>
          <p:spPr>
            <a:xfrm>
              <a:off x="4411003" y="218365"/>
              <a:ext cx="1402276" cy="2203335"/>
            </a:xfrm>
            <a:prstGeom prst="rect">
              <a:avLst/>
            </a:prstGeom>
            <a:noFill/>
            <a:ln w="28575" cap="flat" cmpd="sng" algn="ctr">
              <a:noFill/>
              <a:prstDash val="solid"/>
            </a:ln>
            <a:effectLst/>
          </p:spPr>
          <p:txBody>
            <a:bodyPr rot="0" spcFirstLastPara="0" vert="horz" wrap="square" lIns="36000" tIns="36000" rIns="36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200"/>
                </a:spcAft>
              </a:pPr>
              <a:r>
                <a:rPr lang="de-DE" sz="2400" b="1" u="sng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Hinweise:</a:t>
              </a:r>
              <a:endParaRPr lang="de-DE" sz="2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Aft>
                  <a:spcPts val="200"/>
                </a:spcAft>
              </a:pPr>
              <a:r>
                <a:rPr lang="de-DE" sz="2000" b="1" u="sng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Bruder:</a:t>
              </a:r>
              <a:r>
                <a:rPr lang="de-DE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arab. </a:t>
              </a:r>
              <a:r>
                <a:rPr lang="de-DE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Redewen</a:t>
              </a:r>
              <a:r>
                <a:rPr lang="de-DE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-dung für Geschwister und Mitmenschen</a:t>
              </a:r>
            </a:p>
            <a:p>
              <a:pPr>
                <a:spcAft>
                  <a:spcPts val="200"/>
                </a:spcAft>
              </a:pPr>
              <a:r>
                <a:rPr lang="de-DE" sz="2000" b="1" u="sng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Hadith:</a:t>
              </a:r>
              <a:r>
                <a:rPr lang="de-DE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die Aussagen, Taten und Bewilligungen des Propheten</a:t>
              </a:r>
            </a:p>
            <a:p>
              <a:pPr>
                <a:spcAft>
                  <a:spcPts val="200"/>
                </a:spcAft>
              </a:pPr>
              <a:r>
                <a:rPr lang="de-DE" sz="2000" b="1" u="sng" spc="-3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Die </a:t>
              </a:r>
              <a:r>
                <a:rPr lang="de-DE" sz="2000" b="1" u="sng" spc="-3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Gefä</a:t>
              </a:r>
              <a:r>
                <a:rPr lang="tr-TR" sz="2000" b="1" u="sng" spc="-3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hrten</a:t>
              </a:r>
              <a:r>
                <a:rPr lang="tr-TR" sz="2000" b="1" u="sng" spc="-3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(</a:t>
              </a:r>
              <a:r>
                <a:rPr lang="tr-TR" sz="2000" b="1" u="sng" spc="-3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Sahaba</a:t>
              </a:r>
              <a:r>
                <a:rPr lang="tr-TR" sz="2000" b="1" u="sng" spc="-3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):</a:t>
              </a:r>
              <a:r>
                <a:rPr lang="tr-TR" sz="2000" u="sng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Das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sind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</a:rPr>
                <a:t>die</a:t>
              </a:r>
              <a:r>
                <a:rPr lang="tr-TR" sz="2000" dirty="0">
                  <a:solidFill>
                    <a:prstClr val="black"/>
                  </a:solidFill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</a:rPr>
                <a:t>Musliminnen</a:t>
              </a:r>
              <a:r>
                <a:rPr lang="tr-TR" sz="2000" dirty="0">
                  <a:solidFill>
                    <a:prstClr val="black"/>
                  </a:solidFill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</a:rPr>
                <a:t>und</a:t>
              </a:r>
              <a:r>
                <a:rPr lang="tr-TR" sz="2000" dirty="0">
                  <a:solidFill>
                    <a:prstClr val="black"/>
                  </a:solidFill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</a:rPr>
                <a:t>Muslime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,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die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den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Propheten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erlebt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haben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.</a:t>
              </a:r>
              <a:endParaRPr lang="de-DE" sz="20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Aft>
                  <a:spcPts val="400"/>
                </a:spcAft>
              </a:pPr>
              <a:r>
                <a:rPr lang="tr-TR" sz="2000" b="1" u="sng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Asabiyya</a:t>
              </a:r>
              <a:r>
                <a:rPr lang="tr-TR" sz="2000" b="1" u="sng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: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Stammesfa-natismus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;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extreme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Stammesangehörigkeit</a:t>
              </a:r>
              <a:endParaRPr lang="de-DE" sz="20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Aft>
                  <a:spcPts val="200"/>
                </a:spcAft>
              </a:pPr>
              <a:r>
                <a:rPr lang="de-DE" sz="2000" b="1" u="sng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Scharh</a:t>
              </a:r>
              <a:r>
                <a:rPr lang="de-DE" sz="2000" b="1" u="sng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:</a:t>
              </a:r>
              <a:r>
                <a:rPr lang="de-DE" sz="2000" dirty="0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 Wissenschaft für die Auslegung der </a:t>
              </a:r>
              <a:r>
                <a:rPr lang="de-DE" sz="2000" dirty="0" err="1">
                  <a:solidFill>
                    <a:prstClr val="white"/>
                  </a:solidFill>
                  <a:latin typeface="Times New Roman" panose="02020603050405020304" pitchFamily="18" charset="0"/>
                  <a:ea typeface="MS Mincho"/>
                </a:rPr>
                <a:t>Hadithe</a:t>
              </a:r>
              <a:endParaRPr lang="de-DE" sz="2000" dirty="0">
                <a:solidFill>
                  <a:prstClr val="white"/>
                </a:solidFill>
                <a:latin typeface="Times New Roman" panose="02020603050405020304" pitchFamily="18" charset="0"/>
                <a:ea typeface="MS Mincho"/>
              </a:endParaRPr>
            </a:p>
            <a:p>
              <a:r>
                <a:rPr lang="de-DE" sz="2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MS Mincho"/>
                </a:rPr>
                <a:t> </a:t>
              </a:r>
              <a:endParaRPr lang="de-DE" sz="24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541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 3"/>
          <p:cNvGrpSpPr/>
          <p:nvPr/>
        </p:nvGrpSpPr>
        <p:grpSpPr>
          <a:xfrm>
            <a:off x="206061" y="631867"/>
            <a:ext cx="11857149" cy="5047715"/>
            <a:chOff x="6824" y="218365"/>
            <a:chExt cx="5806455" cy="2203335"/>
          </a:xfrm>
        </p:grpSpPr>
        <p:sp>
          <p:nvSpPr>
            <p:cNvPr id="5" name="Dikdörtgen 4"/>
            <p:cNvSpPr/>
            <p:nvPr/>
          </p:nvSpPr>
          <p:spPr>
            <a:xfrm>
              <a:off x="6824" y="218365"/>
              <a:ext cx="4414757" cy="2135875"/>
            </a:xfrm>
            <a:prstGeom prst="rect">
              <a:avLst/>
            </a:prstGeom>
            <a:noFill/>
            <a:ln w="28575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</a:pPr>
              <a:r>
                <a:rPr lang="de-DE" sz="2800" b="1" u="sng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Ein Hadith:</a:t>
              </a:r>
              <a:endParaRPr lang="de-DE" sz="1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 algn="ctr"/>
              <a:r>
                <a:rPr lang="de-DE" sz="105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											</a:t>
              </a:r>
              <a:endParaRPr lang="de-DE" sz="1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Aft>
                  <a:spcPts val="600"/>
                </a:spcAft>
              </a:pPr>
              <a:r>
                <a:rPr lang="de-DE" sz="28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Der Prophet sprach:						</a:t>
              </a:r>
              <a:r>
                <a:rPr lang="de-DE" sz="16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	</a:t>
              </a:r>
              <a:endParaRPr lang="de-DE" sz="1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Aft>
                  <a:spcPts val="600"/>
                </a:spcAft>
              </a:pPr>
              <a:r>
                <a:rPr lang="de-DE" sz="3200" b="1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„Helft eurem Bruder im Recht und im Unrecht!”</a:t>
              </a:r>
              <a:endParaRPr lang="de-DE" sz="1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 marL="1530350" indent="-1530350">
                <a:spcAft>
                  <a:spcPts val="300"/>
                </a:spcAft>
              </a:pPr>
              <a:r>
                <a:rPr lang="de-DE" sz="28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Die Gefährten fragten: </a:t>
              </a:r>
              <a:r>
                <a:rPr lang="de-DE" sz="2800" dirty="0">
                  <a:latin typeface="Times New Roman" panose="02020603050405020304" pitchFamily="18" charset="0"/>
                  <a:ea typeface="MS Mincho"/>
                </a:rPr>
                <a:t>„</a:t>
              </a:r>
              <a:r>
                <a:rPr lang="de-DE" sz="28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O Gesandter Gottes! Wie aber sollen wir im Unrecht helfen?”	</a:t>
              </a:r>
              <a:endParaRPr lang="de-DE" sz="1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 marL="1530350" indent="-1530350">
                <a:spcAft>
                  <a:spcPts val="600"/>
                </a:spcAft>
              </a:pPr>
              <a:r>
                <a:rPr lang="de-DE" sz="28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Er antwortete: „Helft ihm, indem ihr ihn von der unrechten Tat abhaltet!“		</a:t>
              </a:r>
              <a:endParaRPr lang="de-DE" sz="1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 algn="r">
                <a:spcAft>
                  <a:spcPts val="300"/>
                </a:spcAft>
              </a:pPr>
              <a:r>
                <a:rPr lang="de-DE" sz="24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(aus der </a:t>
              </a:r>
              <a:r>
                <a:rPr lang="de-DE" sz="24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Hadithsammlung</a:t>
              </a:r>
              <a:r>
                <a:rPr lang="de-DE" sz="24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de-DE" sz="24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Sunan</a:t>
              </a:r>
              <a:r>
                <a:rPr lang="de-DE" sz="24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de-DE" sz="24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Darimi</a:t>
              </a:r>
              <a:r>
                <a:rPr lang="de-DE" sz="24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, </a:t>
              </a:r>
              <a:r>
                <a:rPr lang="de-DE" sz="24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Riqaq</a:t>
              </a:r>
              <a:r>
                <a:rPr lang="de-DE" sz="24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40)</a:t>
              </a:r>
              <a:endParaRPr lang="de-DE" sz="1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Bef>
                  <a:spcPts val="1200"/>
                </a:spcBef>
              </a:pPr>
              <a:r>
                <a:rPr lang="de-DE" sz="2800" b="1" u="sng" dirty="0">
                  <a:latin typeface="Times New Roman" panose="02020603050405020304" pitchFamily="18" charset="0"/>
                  <a:ea typeface="MS Mincho"/>
                </a:rPr>
                <a:t>Unsere Hadith-Auslegung (</a:t>
              </a:r>
              <a:r>
                <a:rPr lang="de-DE" sz="2800" b="1" u="sng" dirty="0" err="1">
                  <a:latin typeface="Times New Roman" panose="02020603050405020304" pitchFamily="18" charset="0"/>
                  <a:ea typeface="MS Mincho"/>
                </a:rPr>
                <a:t>Scharh</a:t>
              </a:r>
              <a:r>
                <a:rPr lang="de-DE" sz="2800" b="1" u="sng" dirty="0">
                  <a:latin typeface="Times New Roman" panose="02020603050405020304" pitchFamily="18" charset="0"/>
                  <a:ea typeface="MS Mincho"/>
                </a:rPr>
                <a:t>):</a:t>
              </a:r>
              <a:r>
                <a:rPr lang="de-DE" sz="2800" dirty="0">
                  <a:latin typeface="Times New Roman" panose="02020603050405020304" pitchFamily="18" charset="0"/>
                  <a:ea typeface="MS Mincho"/>
                </a:rPr>
                <a:t> ….</a:t>
              </a:r>
              <a:endParaRPr lang="de-DE" sz="1400" dirty="0">
                <a:latin typeface="Times New Roman" panose="02020603050405020304" pitchFamily="18" charset="0"/>
                <a:ea typeface="MS Mincho"/>
              </a:endParaRPr>
            </a:p>
          </p:txBody>
        </p:sp>
        <p:sp>
          <p:nvSpPr>
            <p:cNvPr id="6" name="Dikdörtgen 5"/>
            <p:cNvSpPr/>
            <p:nvPr/>
          </p:nvSpPr>
          <p:spPr>
            <a:xfrm>
              <a:off x="4411003" y="218365"/>
              <a:ext cx="1402276" cy="2203335"/>
            </a:xfrm>
            <a:prstGeom prst="rect">
              <a:avLst/>
            </a:prstGeom>
            <a:noFill/>
            <a:ln w="28575" cap="flat" cmpd="sng" algn="ctr">
              <a:noFill/>
              <a:prstDash val="solid"/>
            </a:ln>
            <a:effectLst/>
          </p:spPr>
          <p:txBody>
            <a:bodyPr rot="0" spcFirstLastPara="0" vert="horz" wrap="square" lIns="36000" tIns="36000" rIns="36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200"/>
                </a:spcAft>
              </a:pPr>
              <a:r>
                <a:rPr lang="de-DE" sz="2400" b="1" u="sng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Hinweise:</a:t>
              </a:r>
              <a:endParaRPr lang="de-DE" sz="24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Aft>
                  <a:spcPts val="200"/>
                </a:spcAft>
              </a:pPr>
              <a:r>
                <a:rPr lang="de-DE" sz="2000" b="1" u="sng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Bruder:</a:t>
              </a:r>
              <a:r>
                <a:rPr lang="de-DE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arab. </a:t>
              </a:r>
              <a:r>
                <a:rPr lang="de-DE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Redewen</a:t>
              </a:r>
              <a:r>
                <a:rPr lang="de-DE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-dung für Geschwister und Mitmenschen</a:t>
              </a:r>
            </a:p>
            <a:p>
              <a:pPr>
                <a:spcAft>
                  <a:spcPts val="200"/>
                </a:spcAft>
              </a:pPr>
              <a:r>
                <a:rPr lang="de-DE" sz="2000" b="1" u="sng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Hadith:</a:t>
              </a:r>
              <a:r>
                <a:rPr lang="de-DE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die Aussagen, Taten und Bewilligungen des Propheten</a:t>
              </a:r>
            </a:p>
            <a:p>
              <a:pPr lvl="0">
                <a:spcAft>
                  <a:spcPts val="200"/>
                </a:spcAft>
              </a:pPr>
              <a:r>
                <a:rPr lang="de-DE" sz="2000" b="1" u="sng" spc="-3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Die </a:t>
              </a:r>
              <a:r>
                <a:rPr lang="de-DE" sz="2000" b="1" u="sng" spc="-3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Gefä</a:t>
              </a:r>
              <a:r>
                <a:rPr lang="tr-TR" sz="2000" b="1" u="sng" spc="-3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hrten</a:t>
              </a:r>
              <a:r>
                <a:rPr lang="tr-TR" sz="2000" b="1" u="sng" spc="-3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(</a:t>
              </a:r>
              <a:r>
                <a:rPr lang="tr-TR" sz="2000" b="1" u="sng" spc="-3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Sahaba</a:t>
              </a:r>
              <a:r>
                <a:rPr lang="tr-TR" sz="2000" b="1" u="sng" spc="-3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):</a:t>
              </a:r>
              <a:r>
                <a:rPr lang="tr-TR" sz="2000" u="sng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Das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sind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</a:rPr>
                <a:t>die</a:t>
              </a:r>
              <a:r>
                <a:rPr lang="tr-TR" sz="2000" dirty="0">
                  <a:solidFill>
                    <a:prstClr val="black"/>
                  </a:solidFill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</a:rPr>
                <a:t>Musliminnen</a:t>
              </a:r>
              <a:r>
                <a:rPr lang="tr-TR" sz="2000" dirty="0">
                  <a:solidFill>
                    <a:prstClr val="black"/>
                  </a:solidFill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</a:rPr>
                <a:t>und</a:t>
              </a:r>
              <a:r>
                <a:rPr lang="tr-TR" sz="2000" dirty="0">
                  <a:solidFill>
                    <a:prstClr val="black"/>
                  </a:solidFill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</a:rPr>
                <a:t>Muslime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,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die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den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Propheten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erlebt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haben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.</a:t>
              </a:r>
              <a:endParaRPr lang="de-DE" sz="20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Aft>
                  <a:spcPts val="400"/>
                </a:spcAft>
              </a:pPr>
              <a:r>
                <a:rPr lang="tr-TR" sz="2000" b="1" u="sng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Asabiyya</a:t>
              </a:r>
              <a:r>
                <a:rPr lang="tr-TR" sz="2000" b="1" u="sng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: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Stammesfa-natismus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;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extreme</a:t>
              </a:r>
              <a:r>
                <a:rPr lang="tr-TR" sz="2000" dirty="0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 </a:t>
              </a:r>
              <a:r>
                <a:rPr lang="tr-TR" sz="2000" dirty="0" err="1">
                  <a:solidFill>
                    <a:prstClr val="black"/>
                  </a:solidFill>
                  <a:latin typeface="Times New Roman" panose="02020603050405020304" pitchFamily="18" charset="0"/>
                  <a:ea typeface="MS Mincho"/>
                </a:rPr>
                <a:t>Stammesangehörigkeit</a:t>
              </a:r>
              <a:endParaRPr lang="de-DE" sz="20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endParaRPr>
            </a:p>
            <a:p>
              <a:pPr>
                <a:spcAft>
                  <a:spcPts val="200"/>
                </a:spcAft>
              </a:pPr>
              <a:r>
                <a:rPr lang="de-DE" sz="2000" b="1" u="sng" dirty="0" err="1">
                  <a:latin typeface="Times New Roman" panose="02020603050405020304" pitchFamily="18" charset="0"/>
                  <a:ea typeface="MS Mincho"/>
                </a:rPr>
                <a:t>Scharh</a:t>
              </a:r>
              <a:r>
                <a:rPr lang="de-DE" sz="2000" b="1" u="sng" dirty="0">
                  <a:latin typeface="Times New Roman" panose="02020603050405020304" pitchFamily="18" charset="0"/>
                  <a:ea typeface="MS Mincho"/>
                </a:rPr>
                <a:t>:</a:t>
              </a:r>
              <a:r>
                <a:rPr lang="de-DE" sz="2000" dirty="0">
                  <a:latin typeface="Times New Roman" panose="02020603050405020304" pitchFamily="18" charset="0"/>
                  <a:ea typeface="MS Mincho"/>
                </a:rPr>
                <a:t> Wissenschaft für die Auslegung der </a:t>
              </a:r>
              <a:r>
                <a:rPr lang="de-DE" sz="2000" dirty="0" err="1">
                  <a:latin typeface="Times New Roman" panose="02020603050405020304" pitchFamily="18" charset="0"/>
                  <a:ea typeface="MS Mincho"/>
                </a:rPr>
                <a:t>Hadithe</a:t>
              </a:r>
              <a:endParaRPr lang="de-DE" sz="2000" dirty="0">
                <a:latin typeface="Times New Roman" panose="02020603050405020304" pitchFamily="18" charset="0"/>
                <a:ea typeface="MS Mincho"/>
              </a:endParaRPr>
            </a:p>
            <a:p>
              <a:r>
                <a:rPr lang="de-DE" sz="20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MS Mincho"/>
                </a:rPr>
                <a:t> </a:t>
              </a:r>
              <a:endParaRPr lang="de-DE" sz="20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4995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513</Words>
  <Application>Microsoft Office PowerPoint</Application>
  <PresentationFormat>Geniş ekran</PresentationFormat>
  <Paragraphs>135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MS Mincho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PC</cp:lastModifiedBy>
  <cp:revision>5</cp:revision>
  <dcterms:created xsi:type="dcterms:W3CDTF">2016-04-10T15:21:42Z</dcterms:created>
  <dcterms:modified xsi:type="dcterms:W3CDTF">2018-01-27T17:17:04Z</dcterms:modified>
</cp:coreProperties>
</file>