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56" r:id="rId3"/>
    <p:sldId id="342" r:id="rId4"/>
    <p:sldId id="579" r:id="rId5"/>
    <p:sldId id="547" r:id="rId6"/>
    <p:sldId id="561" r:id="rId7"/>
    <p:sldId id="585" r:id="rId8"/>
    <p:sldId id="580" r:id="rId9"/>
    <p:sldId id="587" r:id="rId10"/>
    <p:sldId id="581" r:id="rId11"/>
    <p:sldId id="590" r:id="rId12"/>
    <p:sldId id="582" r:id="rId13"/>
    <p:sldId id="594" r:id="rId14"/>
    <p:sldId id="592" r:id="rId15"/>
    <p:sldId id="593" r:id="rId16"/>
    <p:sldId id="596" r:id="rId17"/>
    <p:sldId id="583" r:id="rId18"/>
    <p:sldId id="577" r:id="rId19"/>
    <p:sldId id="578" r:id="rId20"/>
    <p:sldId id="303" r:id="rId21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rtzel, Eva" initials="PE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0C8"/>
    <a:srgbClr val="DA8F0B"/>
    <a:srgbClr val="DB820B"/>
    <a:srgbClr val="CC3300"/>
    <a:srgbClr val="E9EDF4"/>
    <a:srgbClr val="D0D8E8"/>
    <a:srgbClr val="3399FF"/>
    <a:srgbClr val="FF9900"/>
    <a:srgbClr val="D6E9D8"/>
    <a:srgbClr val="EFE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6A714-915D-4CDF-9371-E0241A5F3F56}" v="32" dt="2024-06-05T10:42:51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3" autoAdjust="0"/>
    <p:restoredTop sz="92260" autoAdjust="0"/>
  </p:normalViewPr>
  <p:slideViewPr>
    <p:cSldViewPr showGuides="1">
      <p:cViewPr varScale="1">
        <p:scale>
          <a:sx n="63" d="100"/>
          <a:sy n="63" d="100"/>
        </p:scale>
        <p:origin x="12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2844" y="-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Eßer" userId="1ad698ef6125e06d" providerId="LiveId" clId="{33B6A714-915D-4CDF-9371-E0241A5F3F56}"/>
    <pc:docChg chg="undo custSel addSld delSld modSld">
      <pc:chgData name="Susanne Eßer" userId="1ad698ef6125e06d" providerId="LiveId" clId="{33B6A714-915D-4CDF-9371-E0241A5F3F56}" dt="2024-06-05T11:11:19.219" v="1916" actId="20577"/>
      <pc:docMkLst>
        <pc:docMk/>
      </pc:docMkLst>
      <pc:sldChg chg="modSp mod">
        <pc:chgData name="Susanne Eßer" userId="1ad698ef6125e06d" providerId="LiveId" clId="{33B6A714-915D-4CDF-9371-E0241A5F3F56}" dt="2024-06-05T11:02:15.228" v="1261" actId="20577"/>
        <pc:sldMkLst>
          <pc:docMk/>
          <pc:sldMk cId="4026921458" sldId="577"/>
        </pc:sldMkLst>
        <pc:spChg chg="mod">
          <ac:chgData name="Susanne Eßer" userId="1ad698ef6125e06d" providerId="LiveId" clId="{33B6A714-915D-4CDF-9371-E0241A5F3F56}" dt="2024-06-05T11:02:15.228" v="1261" actId="20577"/>
          <ac:spMkLst>
            <pc:docMk/>
            <pc:sldMk cId="4026921458" sldId="577"/>
            <ac:spMk id="11" creationId="{00000000-0000-0000-0000-000000000000}"/>
          </ac:spMkLst>
        </pc:spChg>
      </pc:sldChg>
      <pc:sldChg chg="modSp mod">
        <pc:chgData name="Susanne Eßer" userId="1ad698ef6125e06d" providerId="LiveId" clId="{33B6A714-915D-4CDF-9371-E0241A5F3F56}" dt="2024-06-05T11:11:19.219" v="1916" actId="20577"/>
        <pc:sldMkLst>
          <pc:docMk/>
          <pc:sldMk cId="2297380981" sldId="578"/>
        </pc:sldMkLst>
        <pc:spChg chg="mod">
          <ac:chgData name="Susanne Eßer" userId="1ad698ef6125e06d" providerId="LiveId" clId="{33B6A714-915D-4CDF-9371-E0241A5F3F56}" dt="2024-06-05T11:11:19.219" v="1916" actId="20577"/>
          <ac:spMkLst>
            <pc:docMk/>
            <pc:sldMk cId="2297380981" sldId="578"/>
            <ac:spMk id="12" creationId="{00000000-0000-0000-0000-000000000000}"/>
          </ac:spMkLst>
        </pc:spChg>
      </pc:sldChg>
      <pc:sldChg chg="addSp delSp modSp new del mod">
        <pc:chgData name="Susanne Eßer" userId="1ad698ef6125e06d" providerId="LiveId" clId="{33B6A714-915D-4CDF-9371-E0241A5F3F56}" dt="2024-06-05T10:43:23.428" v="545" actId="47"/>
        <pc:sldMkLst>
          <pc:docMk/>
          <pc:sldMk cId="2379231111" sldId="584"/>
        </pc:sldMkLst>
        <pc:spChg chg="add del mod">
          <ac:chgData name="Susanne Eßer" userId="1ad698ef6125e06d" providerId="LiveId" clId="{33B6A714-915D-4CDF-9371-E0241A5F3F56}" dt="2024-06-05T09:15:35.713" v="38" actId="20577"/>
          <ac:spMkLst>
            <pc:docMk/>
            <pc:sldMk cId="2379231111" sldId="584"/>
            <ac:spMk id="2" creationId="{DA964A74-140D-76A6-5A48-C4BC779E1226}"/>
          </ac:spMkLst>
        </pc:spChg>
        <pc:spChg chg="mod">
          <ac:chgData name="Susanne Eßer" userId="1ad698ef6125e06d" providerId="LiveId" clId="{33B6A714-915D-4CDF-9371-E0241A5F3F56}" dt="2024-06-05T09:59:25.331" v="489" actId="20577"/>
          <ac:spMkLst>
            <pc:docMk/>
            <pc:sldMk cId="2379231111" sldId="584"/>
            <ac:spMk id="3" creationId="{631152E7-FAAC-7796-6F25-F9DC5533E448}"/>
          </ac:spMkLst>
        </pc:spChg>
        <pc:spChg chg="add mod">
          <ac:chgData name="Susanne Eßer" userId="1ad698ef6125e06d" providerId="LiveId" clId="{33B6A714-915D-4CDF-9371-E0241A5F3F56}" dt="2024-06-05T09:15:20.397" v="2"/>
          <ac:spMkLst>
            <pc:docMk/>
            <pc:sldMk cId="2379231111" sldId="584"/>
            <ac:spMk id="7" creationId="{32A83B76-054E-4E7D-A798-6DBC026D354B}"/>
          </ac:spMkLst>
        </pc:spChg>
      </pc:sldChg>
      <pc:sldChg chg="addSp delSp modSp add mod modClrScheme chgLayout">
        <pc:chgData name="Susanne Eßer" userId="1ad698ef6125e06d" providerId="LiveId" clId="{33B6A714-915D-4CDF-9371-E0241A5F3F56}" dt="2024-06-05T09:53:13.343" v="450" actId="14100"/>
        <pc:sldMkLst>
          <pc:docMk/>
          <pc:sldMk cId="2884420306" sldId="585"/>
        </pc:sldMkLst>
        <pc:spChg chg="mod">
          <ac:chgData name="Susanne Eßer" userId="1ad698ef6125e06d" providerId="LiveId" clId="{33B6A714-915D-4CDF-9371-E0241A5F3F56}" dt="2024-06-05T09:47:02.687" v="143" actId="20577"/>
          <ac:spMkLst>
            <pc:docMk/>
            <pc:sldMk cId="2884420306" sldId="585"/>
            <ac:spMk id="2" creationId="{00000000-0000-0000-0000-000000000000}"/>
          </ac:spMkLst>
        </pc:spChg>
        <pc:spChg chg="mod">
          <ac:chgData name="Susanne Eßer" userId="1ad698ef6125e06d" providerId="LiveId" clId="{33B6A714-915D-4CDF-9371-E0241A5F3F56}" dt="2024-06-05T09:46:20.066" v="126" actId="26606"/>
          <ac:spMkLst>
            <pc:docMk/>
            <pc:sldMk cId="2884420306" sldId="585"/>
            <ac:spMk id="6" creationId="{00000000-0000-0000-0000-000000000000}"/>
          </ac:spMkLst>
        </pc:spChg>
        <pc:spChg chg="del mod">
          <ac:chgData name="Susanne Eßer" userId="1ad698ef6125e06d" providerId="LiveId" clId="{33B6A714-915D-4CDF-9371-E0241A5F3F56}" dt="2024-06-05T09:45:44.759" v="121" actId="478"/>
          <ac:spMkLst>
            <pc:docMk/>
            <pc:sldMk cId="2884420306" sldId="585"/>
            <ac:spMk id="8" creationId="{00000000-0000-0000-0000-000000000000}"/>
          </ac:spMkLst>
        </pc:spChg>
        <pc:spChg chg="add mod">
          <ac:chgData name="Susanne Eßer" userId="1ad698ef6125e06d" providerId="LiveId" clId="{33B6A714-915D-4CDF-9371-E0241A5F3F56}" dt="2024-06-05T09:53:07.209" v="449" actId="14100"/>
          <ac:spMkLst>
            <pc:docMk/>
            <pc:sldMk cId="2884420306" sldId="585"/>
            <ac:spMk id="11" creationId="{33D27125-3918-E733-4BC3-CC6314A14268}"/>
          </ac:spMkLst>
        </pc:spChg>
        <pc:spChg chg="add mod">
          <ac:chgData name="Susanne Eßer" userId="1ad698ef6125e06d" providerId="LiveId" clId="{33B6A714-915D-4CDF-9371-E0241A5F3F56}" dt="2024-06-05T09:46:20.066" v="126" actId="26606"/>
          <ac:spMkLst>
            <pc:docMk/>
            <pc:sldMk cId="2884420306" sldId="585"/>
            <ac:spMk id="13" creationId="{E342E1B7-71B2-C43B-8066-10A57AF00FE3}"/>
          </ac:spMkLst>
        </pc:spChg>
        <pc:spChg chg="del mod">
          <ac:chgData name="Susanne Eßer" userId="1ad698ef6125e06d" providerId="LiveId" clId="{33B6A714-915D-4CDF-9371-E0241A5F3F56}" dt="2024-06-05T09:43:19.705" v="112" actId="478"/>
          <ac:spMkLst>
            <pc:docMk/>
            <pc:sldMk cId="2884420306" sldId="585"/>
            <ac:spMk id="16" creationId="{8737ED10-89BF-7538-6E88-8B6117C60FC2}"/>
          </ac:spMkLst>
        </pc:spChg>
        <pc:picChg chg="add del mod ord">
          <ac:chgData name="Susanne Eßer" userId="1ad698ef6125e06d" providerId="LiveId" clId="{33B6A714-915D-4CDF-9371-E0241A5F3F56}" dt="2024-06-05T09:53:13.343" v="450" actId="14100"/>
          <ac:picMkLst>
            <pc:docMk/>
            <pc:sldMk cId="2884420306" sldId="585"/>
            <ac:picMk id="4" creationId="{005B9303-34D1-2A14-6469-26F14E44223A}"/>
          </ac:picMkLst>
        </pc:picChg>
        <pc:picChg chg="del">
          <ac:chgData name="Susanne Eßer" userId="1ad698ef6125e06d" providerId="LiveId" clId="{33B6A714-915D-4CDF-9371-E0241A5F3F56}" dt="2024-06-05T09:43:21.444" v="113" actId="478"/>
          <ac:picMkLst>
            <pc:docMk/>
            <pc:sldMk cId="2884420306" sldId="585"/>
            <ac:picMk id="12" creationId="{3703333A-4DC1-CEA4-4806-A01D52B9FA3B}"/>
          </ac:picMkLst>
        </pc:picChg>
      </pc:sldChg>
      <pc:sldChg chg="addSp delSp modSp new del mod">
        <pc:chgData name="Susanne Eßer" userId="1ad698ef6125e06d" providerId="LiveId" clId="{33B6A714-915D-4CDF-9371-E0241A5F3F56}" dt="2024-06-05T10:43:17.043" v="544" actId="47"/>
        <pc:sldMkLst>
          <pc:docMk/>
          <pc:sldMk cId="3838779209" sldId="586"/>
        </pc:sldMkLst>
        <pc:spChg chg="add mod">
          <ac:chgData name="Susanne Eßer" userId="1ad698ef6125e06d" providerId="LiveId" clId="{33B6A714-915D-4CDF-9371-E0241A5F3F56}" dt="2024-06-05T10:00:25.940" v="493" actId="255"/>
          <ac:spMkLst>
            <pc:docMk/>
            <pc:sldMk cId="3838779209" sldId="586"/>
            <ac:spMk id="4" creationId="{FA8AB27D-2EA7-C131-6F3D-BDD795F330C4}"/>
          </ac:spMkLst>
        </pc:spChg>
        <pc:spChg chg="add del">
          <ac:chgData name="Susanne Eßer" userId="1ad698ef6125e06d" providerId="LiveId" clId="{33B6A714-915D-4CDF-9371-E0241A5F3F56}" dt="2024-06-05T10:31:56.655" v="495" actId="22"/>
          <ac:spMkLst>
            <pc:docMk/>
            <pc:sldMk cId="3838779209" sldId="586"/>
            <ac:spMk id="6" creationId="{B53FC518-CAE9-6E3D-DBDF-708F92E67DD5}"/>
          </ac:spMkLst>
        </pc:spChg>
      </pc:sldChg>
      <pc:sldChg chg="addSp delSp modSp new mod modClrScheme chgLayout">
        <pc:chgData name="Susanne Eßer" userId="1ad698ef6125e06d" providerId="LiveId" clId="{33B6A714-915D-4CDF-9371-E0241A5F3F56}" dt="2024-06-05T10:43:11.978" v="543" actId="14100"/>
        <pc:sldMkLst>
          <pc:docMk/>
          <pc:sldMk cId="2708234451" sldId="587"/>
        </pc:sldMkLst>
        <pc:spChg chg="add del">
          <ac:chgData name="Susanne Eßer" userId="1ad698ef6125e06d" providerId="LiveId" clId="{33B6A714-915D-4CDF-9371-E0241A5F3F56}" dt="2024-06-05T10:37:31.383" v="503" actId="26606"/>
          <ac:spMkLst>
            <pc:docMk/>
            <pc:sldMk cId="2708234451" sldId="587"/>
            <ac:spMk id="2" creationId="{B16832B1-481C-09B0-C936-C4648D8C3DC2}"/>
          </ac:spMkLst>
        </pc:spChg>
        <pc:spChg chg="add del mod">
          <ac:chgData name="Susanne Eßer" userId="1ad698ef6125e06d" providerId="LiveId" clId="{33B6A714-915D-4CDF-9371-E0241A5F3F56}" dt="2024-06-05T10:37:31.383" v="503" actId="26606"/>
          <ac:spMkLst>
            <pc:docMk/>
            <pc:sldMk cId="2708234451" sldId="587"/>
            <ac:spMk id="3" creationId="{3ABC74F8-D6D6-DEB0-6EA9-8472E4F4553F}"/>
          </ac:spMkLst>
        </pc:spChg>
        <pc:spChg chg="mod">
          <ac:chgData name="Susanne Eßer" userId="1ad698ef6125e06d" providerId="LiveId" clId="{33B6A714-915D-4CDF-9371-E0241A5F3F56}" dt="2024-06-05T10:37:31.383" v="503" actId="26606"/>
          <ac:spMkLst>
            <pc:docMk/>
            <pc:sldMk cId="2708234451" sldId="587"/>
            <ac:spMk id="4" creationId="{005160AC-987A-7B35-7745-518EDC92B2F3}"/>
          </ac:spMkLst>
        </pc:spChg>
        <pc:spChg chg="mod">
          <ac:chgData name="Susanne Eßer" userId="1ad698ef6125e06d" providerId="LiveId" clId="{33B6A714-915D-4CDF-9371-E0241A5F3F56}" dt="2024-06-05T10:37:31.383" v="503" actId="26606"/>
          <ac:spMkLst>
            <pc:docMk/>
            <pc:sldMk cId="2708234451" sldId="587"/>
            <ac:spMk id="5" creationId="{765EEB81-D9B6-92AE-00FB-9176740E39EC}"/>
          </ac:spMkLst>
        </pc:spChg>
        <pc:spChg chg="add mod">
          <ac:chgData name="Susanne Eßer" userId="1ad698ef6125e06d" providerId="LiveId" clId="{33B6A714-915D-4CDF-9371-E0241A5F3F56}" dt="2024-06-05T10:38:24.038" v="514" actId="20577"/>
          <ac:spMkLst>
            <pc:docMk/>
            <pc:sldMk cId="2708234451" sldId="587"/>
            <ac:spMk id="6" creationId="{EB28583E-8EBE-8DF2-49BA-6D2ED8EADFF0}"/>
          </ac:spMkLst>
        </pc:spChg>
        <pc:spChg chg="add del mod">
          <ac:chgData name="Susanne Eßer" userId="1ad698ef6125e06d" providerId="LiveId" clId="{33B6A714-915D-4CDF-9371-E0241A5F3F56}" dt="2024-06-05T10:38:09.369" v="504"/>
          <ac:spMkLst>
            <pc:docMk/>
            <pc:sldMk cId="2708234451" sldId="587"/>
            <ac:spMk id="8" creationId="{E1384916-C176-991E-4BBD-866852C6E3F7}"/>
          </ac:spMkLst>
        </pc:spChg>
        <pc:spChg chg="add del">
          <ac:chgData name="Susanne Eßer" userId="1ad698ef6125e06d" providerId="LiveId" clId="{33B6A714-915D-4CDF-9371-E0241A5F3F56}" dt="2024-06-05T10:33:00.742" v="500" actId="26606"/>
          <ac:spMkLst>
            <pc:docMk/>
            <pc:sldMk cId="2708234451" sldId="587"/>
            <ac:spMk id="11" creationId="{95CC35B5-E1A4-A9E6-2880-81A12607C4AB}"/>
          </ac:spMkLst>
        </pc:spChg>
        <pc:graphicFrameChg chg="add del">
          <ac:chgData name="Susanne Eßer" userId="1ad698ef6125e06d" providerId="LiveId" clId="{33B6A714-915D-4CDF-9371-E0241A5F3F56}" dt="2024-06-05T10:33:00.742" v="500" actId="26606"/>
          <ac:graphicFrameMkLst>
            <pc:docMk/>
            <pc:sldMk cId="2708234451" sldId="587"/>
            <ac:graphicFrameMk id="7" creationId="{8A8B703C-F6DD-C8FC-97B0-654A6DF0B9F4}"/>
          </ac:graphicFrameMkLst>
        </pc:graphicFrameChg>
        <pc:graphicFrameChg chg="add mod">
          <ac:chgData name="Susanne Eßer" userId="1ad698ef6125e06d" providerId="LiveId" clId="{33B6A714-915D-4CDF-9371-E0241A5F3F56}" dt="2024-06-05T10:43:11.978" v="543" actId="14100"/>
          <ac:graphicFrameMkLst>
            <pc:docMk/>
            <pc:sldMk cId="2708234451" sldId="587"/>
            <ac:graphicFrameMk id="9" creationId="{CA5E7495-21B3-956F-657A-2AC0B5E6F2CC}"/>
          </ac:graphicFrameMkLst>
        </pc:graphicFrameChg>
      </pc:sldChg>
      <pc:sldChg chg="new">
        <pc:chgData name="Susanne Eßer" userId="1ad698ef6125e06d" providerId="LiveId" clId="{33B6A714-915D-4CDF-9371-E0241A5F3F56}" dt="2024-06-05T10:44:09.156" v="546" actId="680"/>
        <pc:sldMkLst>
          <pc:docMk/>
          <pc:sldMk cId="2193020955" sldId="588"/>
        </pc:sldMkLst>
      </pc:sldChg>
      <pc:sldChg chg="new">
        <pc:chgData name="Susanne Eßer" userId="1ad698ef6125e06d" providerId="LiveId" clId="{33B6A714-915D-4CDF-9371-E0241A5F3F56}" dt="2024-06-05T10:44:17.549" v="547" actId="680"/>
        <pc:sldMkLst>
          <pc:docMk/>
          <pc:sldMk cId="3555952315" sldId="58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90EF8-35C6-4D9A-A661-2AF17A5AD17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1EA4A6-9908-4007-B19D-7B84983C7325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1</a:t>
          </a:r>
          <a:r>
            <a:rPr lang="de-DE" b="0" dirty="0">
              <a:solidFill>
                <a:schemeClr val="tx1"/>
              </a:solidFill>
            </a:rPr>
            <a:t>: </a:t>
          </a:r>
          <a:r>
            <a:rPr lang="de-DE" b="0" u="sng" dirty="0">
              <a:solidFill>
                <a:schemeClr val="tx1"/>
              </a:solidFill>
            </a:rPr>
            <a:t>Kulturelles Wissen</a:t>
          </a:r>
          <a:br>
            <a:rPr lang="de-DE" b="0" u="sng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b="0" dirty="0">
              <a:solidFill>
                <a:schemeClr val="tx1"/>
              </a:solidFill>
            </a:rPr>
            <a:t/>
          </a:r>
          <a:br>
            <a:rPr lang="de-DE" b="0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   - greifen angeleitet auf einzelne Aspekte kulturellen Wissens zu Lebens- </a:t>
          </a:r>
          <a:br>
            <a:rPr lang="de-DE" b="0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     wirklichkeiten und Perspektiven der Gebärdensprachgemeinschaft in Deutschland </a:t>
          </a:r>
          <a:r>
            <a:rPr lang="de-DE" b="1" dirty="0">
              <a:solidFill>
                <a:schemeClr val="tx1"/>
              </a:solidFill>
            </a:rPr>
            <a:t/>
          </a:r>
          <a:br>
            <a:rPr lang="de-DE" b="1" dirty="0">
              <a:solidFill>
                <a:schemeClr val="tx1"/>
              </a:solidFill>
            </a:rPr>
          </a:br>
          <a:r>
            <a:rPr lang="de-DE" b="1" dirty="0">
              <a:solidFill>
                <a:schemeClr val="tx1"/>
              </a:solidFill>
            </a:rPr>
            <a:t>     zurück.</a:t>
          </a:r>
          <a:endParaRPr lang="en-US" b="1" dirty="0">
            <a:solidFill>
              <a:schemeClr val="tx1"/>
            </a:solidFill>
          </a:endParaRPr>
        </a:p>
      </dgm:t>
    </dgm:pt>
    <dgm:pt modelId="{4E85173E-1173-44A8-A3B0-69335CC25393}" type="parTrans" cxnId="{040F961C-25CC-47EB-BB0E-484AAD2CEA73}">
      <dgm:prSet/>
      <dgm:spPr/>
      <dgm:t>
        <a:bodyPr/>
        <a:lstStyle/>
        <a:p>
          <a:endParaRPr lang="en-US"/>
        </a:p>
      </dgm:t>
    </dgm:pt>
    <dgm:pt modelId="{D7CA9599-FA4B-449A-8861-9BE08CFAF858}" type="sibTrans" cxnId="{040F961C-25CC-47EB-BB0E-484AAD2CEA73}">
      <dgm:prSet/>
      <dgm:spPr/>
      <dgm:t>
        <a:bodyPr/>
        <a:lstStyle/>
        <a:p>
          <a:endParaRPr lang="en-US"/>
        </a:p>
      </dgm:t>
    </dgm:pt>
    <dgm:pt modelId="{2E3E94FF-6293-4401-8E0A-31E2553815FF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2:</a:t>
          </a:r>
          <a:r>
            <a:rPr lang="de-DE" b="0" dirty="0">
              <a:solidFill>
                <a:schemeClr val="tx1"/>
              </a:solidFill>
            </a:rPr>
            <a:t> </a:t>
          </a:r>
          <a:r>
            <a:rPr lang="de-DE" b="0" u="sng" dirty="0">
              <a:solidFill>
                <a:schemeClr val="tx1"/>
              </a:solidFill>
            </a:rPr>
            <a:t>Kulturelles Wissen</a:t>
          </a:r>
          <a:br>
            <a:rPr lang="de-DE" b="0" u="sng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b="0" dirty="0">
              <a:solidFill>
                <a:schemeClr val="tx1"/>
              </a:solidFill>
            </a:rPr>
            <a:t/>
          </a:r>
          <a:br>
            <a:rPr lang="de-DE" b="0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   - greifen auf einzelne Aspekte kulturellen Wissens zu Lebenswirklichkeiten und </a:t>
          </a:r>
          <a:br>
            <a:rPr lang="de-DE" b="0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    Perspektiven der Gebärdensprachgemeinschaft in Deutschland zurück.</a:t>
          </a:r>
          <a:endParaRPr lang="en-US" b="0" dirty="0">
            <a:solidFill>
              <a:schemeClr val="tx1"/>
            </a:solidFill>
          </a:endParaRPr>
        </a:p>
      </dgm:t>
    </dgm:pt>
    <dgm:pt modelId="{569E2385-4002-4FE6-B041-4242873FFC3A}" type="parTrans" cxnId="{C15FA778-93D4-4195-B029-EF62D06968FE}">
      <dgm:prSet/>
      <dgm:spPr/>
      <dgm:t>
        <a:bodyPr/>
        <a:lstStyle/>
        <a:p>
          <a:endParaRPr lang="en-US"/>
        </a:p>
      </dgm:t>
    </dgm:pt>
    <dgm:pt modelId="{8988D669-C106-48D0-82E5-68BBD97722D2}" type="sibTrans" cxnId="{C15FA778-93D4-4195-B029-EF62D06968FE}">
      <dgm:prSet/>
      <dgm:spPr/>
      <dgm:t>
        <a:bodyPr/>
        <a:lstStyle/>
        <a:p>
          <a:endParaRPr lang="en-US"/>
        </a:p>
      </dgm:t>
    </dgm:pt>
    <dgm:pt modelId="{3DCC39BC-E4A3-4A8E-B669-B74328C2B7D5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3: </a:t>
          </a:r>
          <a:r>
            <a:rPr lang="de-DE" b="0" u="sng" dirty="0">
              <a:solidFill>
                <a:schemeClr val="tx1"/>
              </a:solidFill>
            </a:rPr>
            <a:t>Kulturelles Wissen</a:t>
          </a:r>
          <a:br>
            <a:rPr lang="de-DE" b="0" u="sng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b="0" dirty="0">
              <a:solidFill>
                <a:schemeClr val="tx1"/>
              </a:solidFill>
            </a:rPr>
            <a:t/>
          </a:r>
          <a:br>
            <a:rPr lang="de-DE" b="0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   - greifen auf ein grundlegendes kulturelles Wissen zu Lebenswirklichkeiten und unterschiedlichen Perspektiven der Gebärdensprachgemeinschaft in Deutschland </a:t>
          </a:r>
          <a:br>
            <a:rPr lang="de-DE" b="0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     und international zurück</a:t>
          </a:r>
          <a:r>
            <a:rPr lang="de-DE" b="0" dirty="0"/>
            <a:t>.</a:t>
          </a:r>
          <a:endParaRPr lang="en-US" b="0" dirty="0"/>
        </a:p>
      </dgm:t>
    </dgm:pt>
    <dgm:pt modelId="{79C792B3-FDA6-48B0-92C3-A288FDEB2118}" type="parTrans" cxnId="{C425B7DC-5DB6-4ECE-99CA-FC1B9ED0A8CC}">
      <dgm:prSet/>
      <dgm:spPr/>
      <dgm:t>
        <a:bodyPr/>
        <a:lstStyle/>
        <a:p>
          <a:endParaRPr lang="en-US"/>
        </a:p>
      </dgm:t>
    </dgm:pt>
    <dgm:pt modelId="{CF62495E-1AEE-4FA2-ADCA-80CF47481A49}" type="sibTrans" cxnId="{C425B7DC-5DB6-4ECE-99CA-FC1B9ED0A8CC}">
      <dgm:prSet/>
      <dgm:spPr/>
      <dgm:t>
        <a:bodyPr/>
        <a:lstStyle/>
        <a:p>
          <a:endParaRPr lang="en-US"/>
        </a:p>
      </dgm:t>
    </dgm:pt>
    <dgm:pt modelId="{A5799166-DCCF-4245-A51E-AB451CAA6C22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4: </a:t>
          </a:r>
          <a:r>
            <a:rPr lang="de-DE" u="sng" dirty="0">
              <a:solidFill>
                <a:schemeClr val="tx1"/>
              </a:solidFill>
            </a:rPr>
            <a:t>Kulturelles Wissen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greifen zunehmend selbstständig auf ein kulturelles Wissen zu </a:t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  Lebenswirklichkeiten und unterschiedlichen Perspektiven der </a:t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 Gebärdensprachgemeinschaft in Deutschland und international zurück.</a:t>
          </a:r>
          <a:endParaRPr lang="en-US" dirty="0">
            <a:solidFill>
              <a:schemeClr val="tx1"/>
            </a:solidFill>
          </a:endParaRPr>
        </a:p>
      </dgm:t>
    </dgm:pt>
    <dgm:pt modelId="{911D18CC-BAD2-4D01-9B8D-C40FE71F0AC8}" type="parTrans" cxnId="{A47FAF17-BA4E-47F9-9078-5B06649283FF}">
      <dgm:prSet/>
      <dgm:spPr/>
      <dgm:t>
        <a:bodyPr/>
        <a:lstStyle/>
        <a:p>
          <a:endParaRPr lang="en-US"/>
        </a:p>
      </dgm:t>
    </dgm:pt>
    <dgm:pt modelId="{DB04A965-9137-4372-B343-BAEDBB2AD668}" type="sibTrans" cxnId="{A47FAF17-BA4E-47F9-9078-5B06649283FF}">
      <dgm:prSet/>
      <dgm:spPr/>
      <dgm:t>
        <a:bodyPr/>
        <a:lstStyle/>
        <a:p>
          <a:endParaRPr lang="en-US"/>
        </a:p>
      </dgm:t>
    </dgm:pt>
    <dgm:pt modelId="{0991BC9D-5FAB-4D55-A067-4A69EC70C082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5</a:t>
          </a:r>
          <a:r>
            <a:rPr lang="de-DE" b="0" dirty="0">
              <a:solidFill>
                <a:schemeClr val="tx1"/>
              </a:solidFill>
            </a:rPr>
            <a:t>: </a:t>
          </a:r>
          <a:r>
            <a:rPr lang="de-DE" b="0" u="sng" dirty="0">
              <a:solidFill>
                <a:schemeClr val="tx1"/>
              </a:solidFill>
            </a:rPr>
            <a:t>Kulturelles Wissen</a:t>
          </a:r>
          <a:br>
            <a:rPr lang="de-DE" b="0" u="sng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b="0" dirty="0">
              <a:solidFill>
                <a:schemeClr val="tx1"/>
              </a:solidFill>
            </a:rPr>
            <a:t/>
          </a:r>
          <a:br>
            <a:rPr lang="de-DE" b="0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   - greifen auf ein umfangreiches kulturelles Wissen zu Lebenswirklichkeiten und </a:t>
          </a:r>
          <a:br>
            <a:rPr lang="de-DE" b="0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     unterschiedlichen Perspektiven der Gebärdensprachgemeinschaft in Deutschland </a:t>
          </a:r>
          <a:br>
            <a:rPr lang="de-DE" b="0" dirty="0">
              <a:solidFill>
                <a:schemeClr val="tx1"/>
              </a:solidFill>
            </a:rPr>
          </a:br>
          <a:r>
            <a:rPr lang="de-DE" b="0" dirty="0">
              <a:solidFill>
                <a:schemeClr val="tx1"/>
              </a:solidFill>
            </a:rPr>
            <a:t>     und weltweit zurück.</a:t>
          </a:r>
          <a:endParaRPr lang="en-US" b="0" dirty="0">
            <a:solidFill>
              <a:schemeClr val="tx1"/>
            </a:solidFill>
          </a:endParaRPr>
        </a:p>
      </dgm:t>
    </dgm:pt>
    <dgm:pt modelId="{E28AC97D-A02E-4895-A943-193B654C6C7C}" type="parTrans" cxnId="{D4F5FA4C-1A78-4924-BF29-04C21DE80DD4}">
      <dgm:prSet/>
      <dgm:spPr/>
      <dgm:t>
        <a:bodyPr/>
        <a:lstStyle/>
        <a:p>
          <a:endParaRPr lang="en-US"/>
        </a:p>
      </dgm:t>
    </dgm:pt>
    <dgm:pt modelId="{445FDAD0-A70A-4905-8B31-6E202E7AB203}" type="sibTrans" cxnId="{D4F5FA4C-1A78-4924-BF29-04C21DE80DD4}">
      <dgm:prSet/>
      <dgm:spPr/>
      <dgm:t>
        <a:bodyPr/>
        <a:lstStyle/>
        <a:p>
          <a:endParaRPr lang="en-US"/>
        </a:p>
      </dgm:t>
    </dgm:pt>
    <dgm:pt modelId="{8F084954-45D5-492D-A283-31487162D0C1}" type="pres">
      <dgm:prSet presAssocID="{75890EF8-35C6-4D9A-A661-2AF17A5AD17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D54827B-2331-4D27-BC50-6E1CCB8DBCA1}" type="pres">
      <dgm:prSet presAssocID="{DC1EA4A6-9908-4007-B19D-7B84983C7325}" presName="node" presStyleLbl="node1" presStyleIdx="0" presStyleCnt="5" custScaleY="115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8F8EFEA-A360-41B6-91F9-B9E2FE63DF48}" type="pres">
      <dgm:prSet presAssocID="{D7CA9599-FA4B-449A-8861-9BE08CFAF858}" presName="sibTrans" presStyleCnt="0"/>
      <dgm:spPr/>
    </dgm:pt>
    <dgm:pt modelId="{84CF4B97-2A64-4A36-B920-3F84E16029EB}" type="pres">
      <dgm:prSet presAssocID="{2E3E94FF-6293-4401-8E0A-31E2553815FF}" presName="node" presStyleLbl="node1" presStyleIdx="1" presStyleCnt="5" custScaleY="115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531B21B-FA62-4080-8551-58DCE511864A}" type="pres">
      <dgm:prSet presAssocID="{8988D669-C106-48D0-82E5-68BBD97722D2}" presName="sibTrans" presStyleCnt="0"/>
      <dgm:spPr/>
    </dgm:pt>
    <dgm:pt modelId="{0C9B9BD5-6AEF-463B-9E7F-15EE514FCE65}" type="pres">
      <dgm:prSet presAssocID="{3DCC39BC-E4A3-4A8E-B669-B74328C2B7D5}" presName="node" presStyleLbl="node1" presStyleIdx="2" presStyleCnt="5" custScaleY="115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2E7D56F-6419-43F6-803B-188453FFCE08}" type="pres">
      <dgm:prSet presAssocID="{CF62495E-1AEE-4FA2-ADCA-80CF47481A49}" presName="sibTrans" presStyleCnt="0"/>
      <dgm:spPr/>
    </dgm:pt>
    <dgm:pt modelId="{BC7095E1-2D63-4607-A031-08905948FA36}" type="pres">
      <dgm:prSet presAssocID="{A5799166-DCCF-4245-A51E-AB451CAA6C22}" presName="node" presStyleLbl="node1" presStyleIdx="3" presStyleCnt="5" custScaleY="1174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DB3389-A44F-402B-8502-7D0C1442225F}" type="pres">
      <dgm:prSet presAssocID="{DB04A965-9137-4372-B343-BAEDBB2AD668}" presName="sibTrans" presStyleCnt="0"/>
      <dgm:spPr/>
    </dgm:pt>
    <dgm:pt modelId="{4D71B1C3-D43C-4D13-AF8F-4E681B3D75B2}" type="pres">
      <dgm:prSet presAssocID="{0991BC9D-5FAB-4D55-A067-4A69EC70C082}" presName="node" presStyleLbl="node1" presStyleIdx="4" presStyleCnt="5" custScaleY="1174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3D4906A-F58C-4623-9B4C-B224429F3B44}" type="presOf" srcId="{3DCC39BC-E4A3-4A8E-B669-B74328C2B7D5}" destId="{0C9B9BD5-6AEF-463B-9E7F-15EE514FCE65}" srcOrd="0" destOrd="0" presId="urn:microsoft.com/office/officeart/2005/8/layout/default"/>
    <dgm:cxn modelId="{FD0E23C9-FB69-4008-A58D-1C298B83951B}" type="presOf" srcId="{A5799166-DCCF-4245-A51E-AB451CAA6C22}" destId="{BC7095E1-2D63-4607-A031-08905948FA36}" srcOrd="0" destOrd="0" presId="urn:microsoft.com/office/officeart/2005/8/layout/default"/>
    <dgm:cxn modelId="{040F961C-25CC-47EB-BB0E-484AAD2CEA73}" srcId="{75890EF8-35C6-4D9A-A661-2AF17A5AD172}" destId="{DC1EA4A6-9908-4007-B19D-7B84983C7325}" srcOrd="0" destOrd="0" parTransId="{4E85173E-1173-44A8-A3B0-69335CC25393}" sibTransId="{D7CA9599-FA4B-449A-8861-9BE08CFAF858}"/>
    <dgm:cxn modelId="{C52F25BB-3384-431B-8336-F2253E74DE3E}" type="presOf" srcId="{0991BC9D-5FAB-4D55-A067-4A69EC70C082}" destId="{4D71B1C3-D43C-4D13-AF8F-4E681B3D75B2}" srcOrd="0" destOrd="0" presId="urn:microsoft.com/office/officeart/2005/8/layout/default"/>
    <dgm:cxn modelId="{25545DFC-5A25-4945-AA21-BEF2DBB844B3}" type="presOf" srcId="{75890EF8-35C6-4D9A-A661-2AF17A5AD172}" destId="{8F084954-45D5-492D-A283-31487162D0C1}" srcOrd="0" destOrd="0" presId="urn:microsoft.com/office/officeart/2005/8/layout/default"/>
    <dgm:cxn modelId="{D4F5FA4C-1A78-4924-BF29-04C21DE80DD4}" srcId="{75890EF8-35C6-4D9A-A661-2AF17A5AD172}" destId="{0991BC9D-5FAB-4D55-A067-4A69EC70C082}" srcOrd="4" destOrd="0" parTransId="{E28AC97D-A02E-4895-A943-193B654C6C7C}" sibTransId="{445FDAD0-A70A-4905-8B31-6E202E7AB203}"/>
    <dgm:cxn modelId="{C425B7DC-5DB6-4ECE-99CA-FC1B9ED0A8CC}" srcId="{75890EF8-35C6-4D9A-A661-2AF17A5AD172}" destId="{3DCC39BC-E4A3-4A8E-B669-B74328C2B7D5}" srcOrd="2" destOrd="0" parTransId="{79C792B3-FDA6-48B0-92C3-A288FDEB2118}" sibTransId="{CF62495E-1AEE-4FA2-ADCA-80CF47481A49}"/>
    <dgm:cxn modelId="{A47FAF17-BA4E-47F9-9078-5B06649283FF}" srcId="{75890EF8-35C6-4D9A-A661-2AF17A5AD172}" destId="{A5799166-DCCF-4245-A51E-AB451CAA6C22}" srcOrd="3" destOrd="0" parTransId="{911D18CC-BAD2-4D01-9B8D-C40FE71F0AC8}" sibTransId="{DB04A965-9137-4372-B343-BAEDBB2AD668}"/>
    <dgm:cxn modelId="{1FACBE11-6FDC-4089-B322-77351718266F}" type="presOf" srcId="{2E3E94FF-6293-4401-8E0A-31E2553815FF}" destId="{84CF4B97-2A64-4A36-B920-3F84E16029EB}" srcOrd="0" destOrd="0" presId="urn:microsoft.com/office/officeart/2005/8/layout/default"/>
    <dgm:cxn modelId="{681CB429-31C3-40D2-87A5-609208616005}" type="presOf" srcId="{DC1EA4A6-9908-4007-B19D-7B84983C7325}" destId="{FD54827B-2331-4D27-BC50-6E1CCB8DBCA1}" srcOrd="0" destOrd="0" presId="urn:microsoft.com/office/officeart/2005/8/layout/default"/>
    <dgm:cxn modelId="{C15FA778-93D4-4195-B029-EF62D06968FE}" srcId="{75890EF8-35C6-4D9A-A661-2AF17A5AD172}" destId="{2E3E94FF-6293-4401-8E0A-31E2553815FF}" srcOrd="1" destOrd="0" parTransId="{569E2385-4002-4FE6-B041-4242873FFC3A}" sibTransId="{8988D669-C106-48D0-82E5-68BBD97722D2}"/>
    <dgm:cxn modelId="{10C2754C-1DB9-4533-BE00-0AE85E18084E}" type="presParOf" srcId="{8F084954-45D5-492D-A283-31487162D0C1}" destId="{FD54827B-2331-4D27-BC50-6E1CCB8DBCA1}" srcOrd="0" destOrd="0" presId="urn:microsoft.com/office/officeart/2005/8/layout/default"/>
    <dgm:cxn modelId="{3B0C0768-2AF7-43AD-BBAE-3E55A130AAF5}" type="presParOf" srcId="{8F084954-45D5-492D-A283-31487162D0C1}" destId="{E8F8EFEA-A360-41B6-91F9-B9E2FE63DF48}" srcOrd="1" destOrd="0" presId="urn:microsoft.com/office/officeart/2005/8/layout/default"/>
    <dgm:cxn modelId="{FE5D2625-A918-48C1-BC3A-292678364FD0}" type="presParOf" srcId="{8F084954-45D5-492D-A283-31487162D0C1}" destId="{84CF4B97-2A64-4A36-B920-3F84E16029EB}" srcOrd="2" destOrd="0" presId="urn:microsoft.com/office/officeart/2005/8/layout/default"/>
    <dgm:cxn modelId="{89728089-53A9-47EE-AA45-E9CAC2D2997B}" type="presParOf" srcId="{8F084954-45D5-492D-A283-31487162D0C1}" destId="{2531B21B-FA62-4080-8551-58DCE511864A}" srcOrd="3" destOrd="0" presId="urn:microsoft.com/office/officeart/2005/8/layout/default"/>
    <dgm:cxn modelId="{6C840441-E725-4CC3-B9BE-00B783754F2F}" type="presParOf" srcId="{8F084954-45D5-492D-A283-31487162D0C1}" destId="{0C9B9BD5-6AEF-463B-9E7F-15EE514FCE65}" srcOrd="4" destOrd="0" presId="urn:microsoft.com/office/officeart/2005/8/layout/default"/>
    <dgm:cxn modelId="{407A6030-283B-4F39-8219-4CF8DA665A5B}" type="presParOf" srcId="{8F084954-45D5-492D-A283-31487162D0C1}" destId="{B2E7D56F-6419-43F6-803B-188453FFCE08}" srcOrd="5" destOrd="0" presId="urn:microsoft.com/office/officeart/2005/8/layout/default"/>
    <dgm:cxn modelId="{C6CBB0D3-52F7-4023-B5E4-7BF78963713C}" type="presParOf" srcId="{8F084954-45D5-492D-A283-31487162D0C1}" destId="{BC7095E1-2D63-4607-A031-08905948FA36}" srcOrd="6" destOrd="0" presId="urn:microsoft.com/office/officeart/2005/8/layout/default"/>
    <dgm:cxn modelId="{FDC4F6A0-C824-4497-954E-39DFEA4E1133}" type="presParOf" srcId="{8F084954-45D5-492D-A283-31487162D0C1}" destId="{C5DB3389-A44F-402B-8502-7D0C1442225F}" srcOrd="7" destOrd="0" presId="urn:microsoft.com/office/officeart/2005/8/layout/default"/>
    <dgm:cxn modelId="{3CBBF3A1-E092-468E-9985-988EC2529342}" type="presParOf" srcId="{8F084954-45D5-492D-A283-31487162D0C1}" destId="{4D71B1C3-D43C-4D13-AF8F-4E681B3D75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4827B-2331-4D27-BC50-6E1CCB8DBCA1}">
      <dsp:nvSpPr>
        <dsp:cNvPr id="0" name=""/>
        <dsp:cNvSpPr/>
      </dsp:nvSpPr>
      <dsp:spPr>
        <a:xfrm>
          <a:off x="0" y="127191"/>
          <a:ext cx="2767807" cy="1910235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>
              <a:solidFill>
                <a:schemeClr val="tx1"/>
              </a:solidFill>
            </a:rPr>
            <a:t>Niveaustufe 1</a:t>
          </a:r>
          <a:r>
            <a:rPr lang="de-DE" sz="1200" b="0" kern="1200" dirty="0">
              <a:solidFill>
                <a:schemeClr val="tx1"/>
              </a:solidFill>
            </a:rPr>
            <a:t>: </a:t>
          </a:r>
          <a:r>
            <a:rPr lang="de-DE" sz="1200" b="0" u="sng" kern="1200" dirty="0">
              <a:solidFill>
                <a:schemeClr val="tx1"/>
              </a:solidFill>
            </a:rPr>
            <a:t>Kulturelles Wissen</a:t>
          </a:r>
          <a:br>
            <a:rPr lang="de-DE" sz="1200" b="0" u="sng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0" kern="1200" dirty="0">
              <a:solidFill>
                <a:schemeClr val="tx1"/>
              </a:solidFill>
            </a:rPr>
            <a:t/>
          </a:r>
          <a:br>
            <a:rPr lang="de-DE" sz="1200" b="0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   - greifen angeleitet auf einzelne Aspekte kulturellen Wissens zu Lebens- </a:t>
          </a:r>
          <a:br>
            <a:rPr lang="de-DE" sz="1200" b="0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     wirklichkeiten und Perspektiven der Gebärdensprachgemeinschaft in Deutschland </a:t>
          </a:r>
          <a:r>
            <a:rPr lang="de-DE" sz="1200" b="1" kern="1200" dirty="0">
              <a:solidFill>
                <a:schemeClr val="tx1"/>
              </a:solidFill>
            </a:rPr>
            <a:t/>
          </a:r>
          <a:br>
            <a:rPr lang="de-DE" sz="1200" b="1" kern="1200" dirty="0">
              <a:solidFill>
                <a:schemeClr val="tx1"/>
              </a:solidFill>
            </a:rPr>
          </a:br>
          <a:r>
            <a:rPr lang="de-DE" sz="1200" b="1" kern="1200" dirty="0">
              <a:solidFill>
                <a:schemeClr val="tx1"/>
              </a:solidFill>
            </a:rPr>
            <a:t>     zurück.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0" y="127191"/>
        <a:ext cx="2767807" cy="1910235"/>
      </dsp:txXfrm>
    </dsp:sp>
    <dsp:sp modelId="{84CF4B97-2A64-4A36-B920-3F84E16029EB}">
      <dsp:nvSpPr>
        <dsp:cNvPr id="0" name=""/>
        <dsp:cNvSpPr/>
      </dsp:nvSpPr>
      <dsp:spPr>
        <a:xfrm>
          <a:off x="3044588" y="127191"/>
          <a:ext cx="2767807" cy="1910235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>
              <a:solidFill>
                <a:schemeClr val="tx1"/>
              </a:solidFill>
            </a:rPr>
            <a:t>Niveaustufe 2:</a:t>
          </a:r>
          <a:r>
            <a:rPr lang="de-DE" sz="1200" b="0" kern="1200" dirty="0">
              <a:solidFill>
                <a:schemeClr val="tx1"/>
              </a:solidFill>
            </a:rPr>
            <a:t> </a:t>
          </a:r>
          <a:r>
            <a:rPr lang="de-DE" sz="1200" b="0" u="sng" kern="1200" dirty="0">
              <a:solidFill>
                <a:schemeClr val="tx1"/>
              </a:solidFill>
            </a:rPr>
            <a:t>Kulturelles Wissen</a:t>
          </a:r>
          <a:br>
            <a:rPr lang="de-DE" sz="1200" b="0" u="sng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0" kern="1200" dirty="0">
              <a:solidFill>
                <a:schemeClr val="tx1"/>
              </a:solidFill>
            </a:rPr>
            <a:t/>
          </a:r>
          <a:br>
            <a:rPr lang="de-DE" sz="1200" b="0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   - greifen auf einzelne Aspekte kulturellen Wissens zu Lebenswirklichkeiten und </a:t>
          </a:r>
          <a:br>
            <a:rPr lang="de-DE" sz="1200" b="0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    Perspektiven der Gebärdensprachgemeinschaft in Deutschland zurück.</a:t>
          </a:r>
          <a:endParaRPr lang="en-US" sz="1200" b="0" kern="1200" dirty="0">
            <a:solidFill>
              <a:schemeClr val="tx1"/>
            </a:solidFill>
          </a:endParaRPr>
        </a:p>
      </dsp:txBody>
      <dsp:txXfrm>
        <a:off x="3044588" y="127191"/>
        <a:ext cx="2767807" cy="1910235"/>
      </dsp:txXfrm>
    </dsp:sp>
    <dsp:sp modelId="{0C9B9BD5-6AEF-463B-9E7F-15EE514FCE65}">
      <dsp:nvSpPr>
        <dsp:cNvPr id="0" name=""/>
        <dsp:cNvSpPr/>
      </dsp:nvSpPr>
      <dsp:spPr>
        <a:xfrm>
          <a:off x="6089176" y="127191"/>
          <a:ext cx="2767807" cy="1910235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>
              <a:solidFill>
                <a:schemeClr val="tx1"/>
              </a:solidFill>
            </a:rPr>
            <a:t>Niveaustufe 3: </a:t>
          </a:r>
          <a:r>
            <a:rPr lang="de-DE" sz="1200" b="0" u="sng" kern="1200" dirty="0">
              <a:solidFill>
                <a:schemeClr val="tx1"/>
              </a:solidFill>
            </a:rPr>
            <a:t>Kulturelles Wissen</a:t>
          </a:r>
          <a:br>
            <a:rPr lang="de-DE" sz="1200" b="0" u="sng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0" kern="1200" dirty="0">
              <a:solidFill>
                <a:schemeClr val="tx1"/>
              </a:solidFill>
            </a:rPr>
            <a:t/>
          </a:r>
          <a:br>
            <a:rPr lang="de-DE" sz="1200" b="0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   - greifen auf ein grundlegendes kulturelles Wissen zu Lebenswirklichkeiten und unterschiedlichen Perspektiven der Gebärdensprachgemeinschaft in Deutschland </a:t>
          </a:r>
          <a:br>
            <a:rPr lang="de-DE" sz="1200" b="0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     und international zurück</a:t>
          </a:r>
          <a:r>
            <a:rPr lang="de-DE" sz="1200" b="0" kern="1200" dirty="0"/>
            <a:t>.</a:t>
          </a:r>
          <a:endParaRPr lang="en-US" sz="1200" b="0" kern="1200" dirty="0"/>
        </a:p>
      </dsp:txBody>
      <dsp:txXfrm>
        <a:off x="6089176" y="127191"/>
        <a:ext cx="2767807" cy="1910235"/>
      </dsp:txXfrm>
    </dsp:sp>
    <dsp:sp modelId="{BC7095E1-2D63-4607-A031-08905948FA36}">
      <dsp:nvSpPr>
        <dsp:cNvPr id="0" name=""/>
        <dsp:cNvSpPr/>
      </dsp:nvSpPr>
      <dsp:spPr>
        <a:xfrm>
          <a:off x="1522294" y="2314207"/>
          <a:ext cx="2767807" cy="1951088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>
              <a:solidFill>
                <a:schemeClr val="tx1"/>
              </a:solidFill>
            </a:rPr>
            <a:t>Niveaustufe 4: </a:t>
          </a:r>
          <a:r>
            <a:rPr lang="de-DE" sz="1200" u="sng" kern="1200" dirty="0">
              <a:solidFill>
                <a:schemeClr val="tx1"/>
              </a:solidFill>
            </a:rPr>
            <a:t>Kulturelles Wissen</a:t>
          </a:r>
          <a:br>
            <a:rPr lang="de-DE" sz="1200" u="sng" kern="1200" dirty="0">
              <a:solidFill>
                <a:schemeClr val="tx1"/>
              </a:solidFill>
            </a:rPr>
          </a:br>
          <a:r>
            <a:rPr lang="de-DE" sz="12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>
              <a:solidFill>
                <a:schemeClr val="tx1"/>
              </a:solidFill>
            </a:rPr>
            <a:t/>
          </a:r>
          <a:br>
            <a:rPr lang="de-DE" sz="1200" kern="1200" dirty="0">
              <a:solidFill>
                <a:schemeClr val="tx1"/>
              </a:solidFill>
            </a:rPr>
          </a:br>
          <a:r>
            <a:rPr lang="de-DE" sz="1200" kern="1200" dirty="0">
              <a:solidFill>
                <a:schemeClr val="tx1"/>
              </a:solidFill>
            </a:rPr>
            <a:t>   - greifen zunehmend selbstständig auf ein kulturelles Wissen zu </a:t>
          </a:r>
          <a:br>
            <a:rPr lang="de-DE" sz="1200" kern="1200" dirty="0">
              <a:solidFill>
                <a:schemeClr val="tx1"/>
              </a:solidFill>
            </a:rPr>
          </a:br>
          <a:r>
            <a:rPr lang="de-DE" sz="1200" kern="1200" dirty="0">
              <a:solidFill>
                <a:schemeClr val="tx1"/>
              </a:solidFill>
            </a:rPr>
            <a:t>     Lebenswirklichkeiten und unterschiedlichen Perspektiven der </a:t>
          </a:r>
          <a:br>
            <a:rPr lang="de-DE" sz="1200" kern="1200" dirty="0">
              <a:solidFill>
                <a:schemeClr val="tx1"/>
              </a:solidFill>
            </a:rPr>
          </a:br>
          <a:r>
            <a:rPr lang="de-DE" sz="1200" kern="1200" dirty="0">
              <a:solidFill>
                <a:schemeClr val="tx1"/>
              </a:solidFill>
            </a:rPr>
            <a:t>    Gebärdensprachgemeinschaft in Deutschland und international zurück.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522294" y="2314207"/>
        <a:ext cx="2767807" cy="1951088"/>
      </dsp:txXfrm>
    </dsp:sp>
    <dsp:sp modelId="{4D71B1C3-D43C-4D13-AF8F-4E681B3D75B2}">
      <dsp:nvSpPr>
        <dsp:cNvPr id="0" name=""/>
        <dsp:cNvSpPr/>
      </dsp:nvSpPr>
      <dsp:spPr>
        <a:xfrm>
          <a:off x="4566882" y="2314207"/>
          <a:ext cx="2767807" cy="1951088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>
              <a:solidFill>
                <a:schemeClr val="tx1"/>
              </a:solidFill>
            </a:rPr>
            <a:t>Niveaustufe 5</a:t>
          </a:r>
          <a:r>
            <a:rPr lang="de-DE" sz="1200" b="0" kern="1200" dirty="0">
              <a:solidFill>
                <a:schemeClr val="tx1"/>
              </a:solidFill>
            </a:rPr>
            <a:t>: </a:t>
          </a:r>
          <a:r>
            <a:rPr lang="de-DE" sz="1200" b="0" u="sng" kern="1200" dirty="0">
              <a:solidFill>
                <a:schemeClr val="tx1"/>
              </a:solidFill>
            </a:rPr>
            <a:t>Kulturelles Wissen</a:t>
          </a:r>
          <a:br>
            <a:rPr lang="de-DE" sz="1200" b="0" u="sng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0" kern="1200" dirty="0">
              <a:solidFill>
                <a:schemeClr val="tx1"/>
              </a:solidFill>
            </a:rPr>
            <a:t/>
          </a:r>
          <a:br>
            <a:rPr lang="de-DE" sz="1200" b="0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   - greifen auf ein umfangreiches kulturelles Wissen zu Lebenswirklichkeiten und </a:t>
          </a:r>
          <a:br>
            <a:rPr lang="de-DE" sz="1200" b="0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     unterschiedlichen Perspektiven der Gebärdensprachgemeinschaft in Deutschland </a:t>
          </a:r>
          <a:br>
            <a:rPr lang="de-DE" sz="1200" b="0" kern="1200" dirty="0">
              <a:solidFill>
                <a:schemeClr val="tx1"/>
              </a:solidFill>
            </a:rPr>
          </a:br>
          <a:r>
            <a:rPr lang="de-DE" sz="1200" b="0" kern="1200" dirty="0">
              <a:solidFill>
                <a:schemeClr val="tx1"/>
              </a:solidFill>
            </a:rPr>
            <a:t>     und weltweit zurück.</a:t>
          </a:r>
          <a:endParaRPr lang="en-US" sz="1200" b="0" kern="1200" dirty="0">
            <a:solidFill>
              <a:schemeClr val="tx1"/>
            </a:solidFill>
          </a:endParaRPr>
        </a:p>
      </dsp:txBody>
      <dsp:txXfrm>
        <a:off x="4566882" y="2314207"/>
        <a:ext cx="2767807" cy="1951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3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413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r">
              <a:defRPr sz="1200"/>
            </a:lvl1pPr>
          </a:lstStyle>
          <a:p>
            <a:fld id="{160D15D8-C40D-44F2-AD47-A528947331B5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629"/>
            <a:ext cx="2946400" cy="49641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629"/>
            <a:ext cx="2946400" cy="49641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r">
              <a:defRPr sz="1200"/>
            </a:lvl1pPr>
          </a:lstStyle>
          <a:p>
            <a:fld id="{BAA06D95-A6BE-48F1-B316-676CA60ACF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510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r">
              <a:defRPr sz="1200"/>
            </a:lvl1pPr>
          </a:lstStyle>
          <a:p>
            <a:fld id="{985472B4-A8F5-4AAC-8AF9-E73AECEF49A5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2" tIns="45867" rIns="91732" bIns="4586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732" tIns="45867" rIns="91732" bIns="45867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r">
              <a:defRPr sz="1200"/>
            </a:lvl1pPr>
          </a:lstStyle>
          <a:p>
            <a:fld id="{91EBFD06-840E-465F-BEE3-A3A19D45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8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913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16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5159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r>
              <a:rPr lang="de-DE" dirty="0"/>
              <a:t>Wir vermuten, dass Sie manche dieser Aussagen besonders wichtig finden.</a:t>
            </a:r>
            <a:r>
              <a:rPr lang="de-DE" baseline="0" dirty="0"/>
              <a:t> </a:t>
            </a:r>
            <a:r>
              <a:rPr lang="de-DE" dirty="0"/>
              <a:t>Daher bitten wir Sie nun</a:t>
            </a:r>
            <a:r>
              <a:rPr lang="de-DE" baseline="0" dirty="0"/>
              <a:t> ….</a:t>
            </a:r>
          </a:p>
          <a:p>
            <a:pPr marL="165415" indent="-165415">
              <a:buFont typeface="Arial" panose="020B0604020202020204" pitchFamily="34" charset="0"/>
              <a:buChar char="•"/>
            </a:pPr>
            <a:endParaRPr lang="de-DE" baseline="0" dirty="0"/>
          </a:p>
          <a:p>
            <a:pPr marL="165415" indent="-165415">
              <a:buFont typeface="Arial" panose="020B0604020202020204" pitchFamily="34" charset="0"/>
              <a:buChar char="•"/>
            </a:pPr>
            <a:r>
              <a:rPr lang="de-DE" baseline="0" dirty="0"/>
              <a:t>Auswertung: Es wäre schön, wenn zwei, drei Kolleg/-innen einmal berichten würden, was sie in ihren Partnergruppen besprochen haben.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6313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Kompetenzerwartungen sind in der Unterrichtsvorgabe auf mittleren Abstraktionsniveau formuliert, also ungleich Stundenziel oder Aufgabenstellung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de-DE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</a:t>
            </a:r>
            <a:r>
              <a:rPr lang="de-DE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(ACHTUNG: In der Unterrichtsvorgabe steht „können in Aufgabenstellungen umgesetzt und überprüft werden“, das meint aber nicht, dass sie 1:1 abbildbar sind).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Für den Unterricht muss man sich also klar machen, in welche Teilkompetenzen sich die Kompetenzerwartung ausdifferenzieren.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Deshalb hier nun ein Vorschlag für Sie, den Sie auch in Ihre Schule mitnehmen können, wie man sich den Kompetenzerwartungen nähern kann, wenn man konkreten Unterricht plant.</a:t>
            </a:r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467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974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011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901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604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398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47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7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303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9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294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11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560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8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82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942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37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529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8438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379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170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798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34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16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528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832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17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7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8186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/>
              <a:t>Einleitung der Verbändebeteiligung –  Soest, 08.12.2023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19872" y="6356350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Transkulturelle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57200" y="1700809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41329"/>
            <a:ext cx="2153277" cy="6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7" name="Picture 3" descr="V:\QUA-LIS\Formulare und Muster\AbsenderKennungMSB neu-farbi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407495"/>
            <a:ext cx="3024336" cy="61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3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62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/>
          <a:p>
            <a:pPr algn="ctr"/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sz="3000" dirty="0">
                <a:solidFill>
                  <a:schemeClr val="bg1">
                    <a:lumMod val="50000"/>
                  </a:schemeClr>
                </a:solidFill>
              </a:rPr>
              <a:t>Unterrichtsvorgabe für den Förderschwerpunkt Hören und Kommunikation an Schulen in Nordrhein-Westfalen</a:t>
            </a:r>
            <a:br>
              <a:rPr lang="de-DE" sz="3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3000" dirty="0">
                <a:solidFill>
                  <a:schemeClr val="bg1">
                    <a:lumMod val="50000"/>
                  </a:schemeClr>
                </a:solidFill>
              </a:rPr>
              <a:t>für das Fach Deutsche Gebärdensprache (DGS) </a:t>
            </a:r>
            <a:r>
              <a:rPr lang="de-DE" sz="3000" dirty="0"/>
              <a:t>Kompetenzbereich </a:t>
            </a:r>
            <a:br>
              <a:rPr lang="de-DE" sz="3000" dirty="0"/>
            </a:br>
            <a:r>
              <a:rPr lang="de-DE" sz="3000" dirty="0"/>
              <a:t>„Transkulturelle kommunikative Kompetenz“</a:t>
            </a:r>
            <a:br>
              <a:rPr lang="de-DE" sz="3000" dirty="0"/>
            </a:b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0707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1" y="620689"/>
            <a:ext cx="9106809" cy="6246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201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539552" y="5157192"/>
            <a:ext cx="8229600" cy="64807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4.	Beispiel einer unterstützenden Lernaufgabe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8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214312"/>
            <a:ext cx="7048500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736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109537"/>
            <a:ext cx="7086600" cy="66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067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62" y="576262"/>
            <a:ext cx="7077075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112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62" y="909637"/>
            <a:ext cx="7153275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84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539552" y="4941168"/>
            <a:ext cx="8229600" cy="100811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5.	Vorschlag für teilnehmeraktivierende Elemente bei 	Implementationsveranstaltungen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03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17</a:t>
            </a:fld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906085" y="1052736"/>
            <a:ext cx="533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 dirty="0">
                <a:latin typeface="Calibri"/>
              </a:rPr>
              <a:t>Kapitel 1: Aufgaben und Ziele des Faches   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67544" y="1693257"/>
            <a:ext cx="8424935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57175" indent="-257175">
              <a:buFont typeface="+mj-lt"/>
              <a:buAutoNum type="alphaLcPeriod"/>
            </a:pPr>
            <a:r>
              <a:rPr lang="de-DE" sz="1600" dirty="0">
                <a:solidFill>
                  <a:prstClr val="black"/>
                </a:solidFill>
              </a:rPr>
              <a:t>Notieren Sie 1-2 Punkte der nachfolgenden Aussagen, die Ihnen persönlich in Ihrem Unterricht im Fach DGS besonders am Herzen liegen.</a:t>
            </a:r>
          </a:p>
          <a:p>
            <a:pPr marL="257175" indent="-257175">
              <a:buFont typeface="+mj-lt"/>
              <a:buAutoNum type="alphaLcPeriod"/>
            </a:pPr>
            <a:r>
              <a:rPr lang="de-DE" sz="1600" dirty="0">
                <a:solidFill>
                  <a:prstClr val="black"/>
                </a:solidFill>
              </a:rPr>
              <a:t>Geben Sie ein Beispiel, wie sich diese Aufgaben/Ziele konkret in Ihrem Unterricht zeigen können.</a:t>
            </a:r>
          </a:p>
          <a:p>
            <a:pPr marL="257175" indent="-257175">
              <a:buFont typeface="+mj-lt"/>
              <a:buAutoNum type="alphaLcPeriod"/>
            </a:pPr>
            <a:r>
              <a:rPr lang="de-DE" sz="1600" dirty="0">
                <a:solidFill>
                  <a:prstClr val="black"/>
                </a:solidFill>
              </a:rPr>
              <a:t>Tauschen Sie sich mit Ihrer Nachbarin/Ihrem Nachbarn aus.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67545" y="2852936"/>
            <a:ext cx="8424934" cy="31700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b="1" cap="small" dirty="0"/>
              <a:t>Zitate aus der Unterrichtsvorgabe </a:t>
            </a:r>
            <a:r>
              <a:rPr lang="de-DE" sz="2000" b="1" cap="small" dirty="0" err="1"/>
              <a:t>dgs</a:t>
            </a:r>
            <a:r>
              <a:rPr lang="de-DE" sz="2000" b="1" cap="small" dirty="0"/>
              <a:t> - Auszüge aus Kap. 1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„DGS als Teil der Mehrsprachigkeit innerhalb unserer Gesellschaft wird als Ressource für sprachliche Bildung verstanden“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„Schülerinnen und Schüler erwerben eine transkulturelle Handlungsfähigkeit, die sie auch befähigt, sprachlich-kulturelle Besonderheiten von Sprachen zu reflektieren“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„wird DGS als Basis- oder Zielsprache unterrichtet“</a:t>
            </a:r>
          </a:p>
          <a:p>
            <a:pPr marL="257175" indent="-257175">
              <a:buFont typeface="+mj-lt"/>
              <a:buAutoNum type="arabicPeriod"/>
            </a:pPr>
            <a:r>
              <a:rPr lang="de-DE" i="1" dirty="0"/>
              <a:t>„</a:t>
            </a:r>
            <a:r>
              <a:rPr lang="de-DE" dirty="0"/>
              <a:t>Erwerb bimodal-mehrsprachiger Kompetenzen“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„Orientierung am Prinzip der funktionalen Einsprachigkeit“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„bildungssprachliche Kompetenzen ausbilden“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„Unterrichtsinhalte werden über mediales Gebärden dokumentiert, gesichert und gespeichert“</a:t>
            </a:r>
          </a:p>
        </p:txBody>
      </p:sp>
    </p:spTree>
    <p:extLst>
      <p:ext uri="{BB962C8B-B14F-4D97-AF65-F5344CB8AC3E}">
        <p14:creationId xmlns:p14="http://schemas.microsoft.com/office/powerpoint/2010/main" val="402692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83568" y="1916832"/>
            <a:ext cx="7848872" cy="2304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18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564856" y="1031424"/>
            <a:ext cx="6122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 dirty="0">
                <a:latin typeface="Calibri"/>
              </a:rPr>
              <a:t>Kapitel 2: Kompetenzerwartungen in der Praxis   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57200" y="1628800"/>
            <a:ext cx="8219254" cy="428835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57175" indent="-257175">
              <a:buFontTx/>
              <a:buAutoNum type="alphaLcParenR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Wählen Sie bitte in Partnerarbeit </a:t>
            </a:r>
            <a:r>
              <a:rPr lang="de-DE" sz="1500" b="1" dirty="0">
                <a:solidFill>
                  <a:prstClr val="black"/>
                </a:solidFill>
                <a:latin typeface="Calibri"/>
              </a:rPr>
              <a:t>eine</a:t>
            </a:r>
            <a:r>
              <a:rPr lang="de-DE" sz="1500" dirty="0">
                <a:solidFill>
                  <a:prstClr val="black"/>
                </a:solidFill>
                <a:latin typeface="Calibri"/>
              </a:rPr>
              <a:t> der Kompetenzerwartungen aus:</a:t>
            </a:r>
          </a:p>
          <a:p>
            <a:pPr marL="268288">
              <a:defRPr/>
            </a:pPr>
            <a:endParaRPr lang="de-DE" sz="500" dirty="0">
              <a:solidFill>
                <a:prstClr val="black"/>
              </a:solidFill>
              <a:latin typeface="Calibri"/>
              <a:ea typeface="Times New Roman"/>
            </a:endParaRPr>
          </a:p>
          <a:p>
            <a:pPr marL="268288">
              <a:defRPr/>
            </a:pPr>
            <a:r>
              <a:rPr lang="de-DE" sz="1400" dirty="0">
                <a:solidFill>
                  <a:prstClr val="black"/>
                </a:solidFill>
                <a:latin typeface="Calibri"/>
                <a:ea typeface="Times New Roman"/>
              </a:rPr>
              <a:t>Die Schülerinnen und Schüler …</a:t>
            </a:r>
            <a:endParaRPr lang="de-DE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600075" lvl="1" indent="-257175">
              <a:spcBef>
                <a:spcPts val="450"/>
              </a:spcBef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entwickeln ein grundlegendes Bewusstsein für kulturelle Aspekte der lautsprachlich geprägten Welt, reflektieren angeleitet individuelles Handeln in vertrauten Kontexten. </a:t>
            </a:r>
            <a:r>
              <a:rPr lang="de-DE" sz="1400" cap="small" dirty="0">
                <a:solidFill>
                  <a:prstClr val="black"/>
                </a:solidFill>
                <a:ea typeface="Times New Roman"/>
                <a:cs typeface="Arial"/>
              </a:rPr>
              <a:t>(Transkulturelle Einstellungen und Bewusstheit)</a:t>
            </a:r>
          </a:p>
          <a:p>
            <a:pPr marL="600075" lvl="1" indent="-257175">
              <a:spcBef>
                <a:spcPts val="450"/>
              </a:spcBef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begründen zunehmend selbstständig ihren Standpunkt zu Auswirkungen von Stereotypen und Vorurteilen für Individuen und Gruppen. </a:t>
            </a:r>
            <a:r>
              <a:rPr lang="de-DE" sz="1400" cap="small" dirty="0">
                <a:solidFill>
                  <a:prstClr val="black"/>
                </a:solidFill>
                <a:ea typeface="Times New Roman"/>
                <a:cs typeface="Arial"/>
              </a:rPr>
              <a:t>(Transkulturelles Verstehen und Handeln)</a:t>
            </a:r>
          </a:p>
          <a:p>
            <a:pPr marL="600075" lvl="1" indent="-257175">
              <a:spcBef>
                <a:spcPts val="450"/>
              </a:spcBef>
              <a:spcAft>
                <a:spcPts val="450"/>
              </a:spcAft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g</a:t>
            </a:r>
            <a:r>
              <a:rPr lang="de-DE" sz="1400">
                <a:solidFill>
                  <a:prstClr val="black"/>
                </a:solidFill>
                <a:ea typeface="Times New Roman"/>
                <a:cs typeface="Arial"/>
              </a:rPr>
              <a:t>reifen </a:t>
            </a: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auf ein umfangreiches kulturelles Wissen zu Lebenswirklichkeiten und unterschiedlichen Perspektiven der Gebärdensprachgemeinschaft in Deutschland und weltweit zurück. </a:t>
            </a:r>
            <a:r>
              <a:rPr lang="de-DE" sz="1400" cap="small" dirty="0">
                <a:solidFill>
                  <a:prstClr val="black"/>
                </a:solidFill>
                <a:ea typeface="Times New Roman"/>
                <a:cs typeface="Arial"/>
              </a:rPr>
              <a:t>(Kulturelles Wissen)</a:t>
            </a:r>
            <a:r>
              <a:rPr lang="de-DE" sz="1400" cap="small" dirty="0">
                <a:solidFill>
                  <a:prstClr val="black"/>
                </a:solidFill>
                <a:latin typeface="Calibri"/>
                <a:ea typeface="Times New Roman"/>
              </a:rPr>
              <a:t> </a:t>
            </a:r>
          </a:p>
          <a:p>
            <a:pPr marL="257175" indent="-257175">
              <a:buFontTx/>
              <a:buAutoNum type="alphaLcParenR"/>
              <a:defRPr/>
            </a:pPr>
            <a:endParaRPr lang="de-DE" sz="500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lphaLcParenR" startAt="2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Erörtern Sie bitte in Ihrem Team: „Was kann eine Schülerin/ein Schüler, wenn sie/er über die (von Ihnen ausgewählte) Kompetenz verfügt?“</a:t>
            </a:r>
          </a:p>
          <a:p>
            <a:pPr marL="342900" indent="-342900">
              <a:buFont typeface="+mj-lt"/>
              <a:buAutoNum type="alphaLcParenR" startAt="2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Beschreiben Sie nun bitte, über welche Kenntnisse / Fähigkeiten / Fertigkeiten / Haltungen eine Schülerin/ein Schüler mit Blick auf die (von Ihnen ausgewählte) Kompetenz </a:t>
            </a:r>
            <a:r>
              <a:rPr lang="de-DE" sz="1500" u="sng" dirty="0">
                <a:solidFill>
                  <a:prstClr val="black"/>
                </a:solidFill>
                <a:latin typeface="Calibri"/>
              </a:rPr>
              <a:t>mindestens</a:t>
            </a:r>
            <a:r>
              <a:rPr lang="de-DE" sz="1500" dirty="0">
                <a:solidFill>
                  <a:prstClr val="black"/>
                </a:solidFill>
                <a:latin typeface="Calibri"/>
              </a:rPr>
              <a:t> verfügen sollte.</a:t>
            </a:r>
          </a:p>
          <a:p>
            <a:pPr marL="342900" indent="-342900">
              <a:buFont typeface="+mj-lt"/>
              <a:buAutoNum type="alphaLcParenR" startAt="2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fakultativ: Überlegen Sie bitte, in welchem Unterrichtsvorhaben sich diese Kompetenzen am besten fördern lassen könnte.</a:t>
            </a:r>
          </a:p>
        </p:txBody>
      </p:sp>
    </p:spTree>
    <p:extLst>
      <p:ext uri="{BB962C8B-B14F-4D97-AF65-F5344CB8AC3E}">
        <p14:creationId xmlns:p14="http://schemas.microsoft.com/office/powerpoint/2010/main" val="229738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b="1" dirty="0"/>
          </a:p>
          <a:p>
            <a:pPr marL="0" indent="0" algn="ctr">
              <a:buNone/>
            </a:pPr>
            <a:r>
              <a:rPr lang="de-DE" sz="3600" b="1" dirty="0"/>
              <a:t>Herzlichen Dank für </a:t>
            </a:r>
            <a:r>
              <a:rPr lang="de-DE" sz="3600" b="1"/>
              <a:t>Ihre Aufmerksamkeit!</a:t>
            </a:r>
            <a:endParaRPr lang="de-DE" sz="3600" b="1" dirty="0"/>
          </a:p>
          <a:p>
            <a:pPr marL="0" indent="0" algn="ctr">
              <a:buNone/>
            </a:pPr>
            <a:endParaRPr lang="de-DE" sz="3600" b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06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000" dirty="0"/>
              <a:t>Gliederung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Der Kompetenzbereich „Transkulturelle kommunikative Kompetenz“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Progression über die fünf Niveaustufen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Beispiele aus dem Schulinternen Lehrplan zur möglichen Umsetzung im Unterricht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Beispiel einer unterstützenden Lernaufgabe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Vorschlag für teilnehmeraktivierende Elemente bei Implementationsveranstaltungen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64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11560" y="4869160"/>
            <a:ext cx="8229600" cy="1008112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Der Kompetenzbereich „Transkulturelle kommunikative Kompetenz“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55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1900"/>
              <a:t>Kompetenzmodell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F503324E-9F8F-E30F-B59C-2FC9C666E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1232" y="1700213"/>
            <a:ext cx="5941535" cy="4205287"/>
          </a:xfrm>
          <a:noFill/>
        </p:spPr>
      </p:pic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Transkulturelle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02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Transkulturelle kommunikative 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90450" y="1628800"/>
            <a:ext cx="4546046" cy="4464496"/>
          </a:xfrm>
        </p:spPr>
        <p:txBody>
          <a:bodyPr>
            <a:normAutofit/>
          </a:bodyPr>
          <a:lstStyle/>
          <a:p>
            <a:r>
              <a:rPr lang="en-US" sz="2400" dirty="0" err="1"/>
              <a:t>Bildet</a:t>
            </a:r>
            <a:r>
              <a:rPr lang="en-US" sz="2400" dirty="0"/>
              <a:t> die </a:t>
            </a:r>
            <a:r>
              <a:rPr lang="en-US" sz="2400" dirty="0" err="1"/>
              <a:t>Grundlage</a:t>
            </a:r>
            <a:r>
              <a:rPr lang="en-US" sz="2400" dirty="0"/>
              <a:t> für </a:t>
            </a:r>
            <a:r>
              <a:rPr lang="en-US" sz="2400" dirty="0" err="1"/>
              <a:t>Respekt</a:t>
            </a:r>
            <a:r>
              <a:rPr lang="en-US" sz="2400" dirty="0"/>
              <a:t> und </a:t>
            </a:r>
            <a:r>
              <a:rPr lang="en-US" sz="2400" dirty="0" err="1"/>
              <a:t>vorurteilsfreien</a:t>
            </a:r>
            <a:r>
              <a:rPr lang="en-US" sz="2400" dirty="0"/>
              <a:t> </a:t>
            </a:r>
            <a:r>
              <a:rPr lang="en-US" sz="2400" dirty="0" err="1"/>
              <a:t>Umgang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 err="1"/>
              <a:t>kultureller</a:t>
            </a:r>
            <a:r>
              <a:rPr lang="en-US" sz="2400" dirty="0"/>
              <a:t> </a:t>
            </a:r>
            <a:r>
              <a:rPr lang="en-US" sz="2400" dirty="0" err="1"/>
              <a:t>Vielfalt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Ermöglicht</a:t>
            </a:r>
            <a:r>
              <a:rPr lang="en-US" sz="2400" dirty="0"/>
              <a:t> in bimodal-</a:t>
            </a:r>
            <a:r>
              <a:rPr lang="en-US" sz="2400" dirty="0" err="1"/>
              <a:t>mehr</a:t>
            </a:r>
            <a:r>
              <a:rPr lang="en-US" sz="2400" dirty="0"/>
              <a:t>-</a:t>
            </a:r>
            <a:r>
              <a:rPr lang="en-US" sz="2400" dirty="0" err="1"/>
              <a:t>sprachigen</a:t>
            </a:r>
            <a:r>
              <a:rPr lang="en-US" sz="2400" dirty="0"/>
              <a:t> </a:t>
            </a:r>
            <a:r>
              <a:rPr lang="en-US" sz="2400" dirty="0" err="1"/>
              <a:t>Gesprächsituationen</a:t>
            </a:r>
            <a:r>
              <a:rPr lang="en-US" sz="2400" dirty="0"/>
              <a:t> die </a:t>
            </a:r>
            <a:r>
              <a:rPr lang="en-US" sz="2400" dirty="0" err="1"/>
              <a:t>Aussagen</a:t>
            </a:r>
            <a:r>
              <a:rPr lang="en-US" sz="2400" dirty="0"/>
              <a:t> der </a:t>
            </a:r>
            <a:r>
              <a:rPr lang="en-US" sz="2400" dirty="0" err="1"/>
              <a:t>Gesprächsteil</a:t>
            </a:r>
            <a:r>
              <a:rPr lang="en-US" sz="2400" dirty="0"/>
              <a:t>- </a:t>
            </a:r>
            <a:r>
              <a:rPr lang="en-US" sz="2400" dirty="0" err="1"/>
              <a:t>nehmenden</a:t>
            </a:r>
            <a:r>
              <a:rPr lang="en-US" sz="2400" dirty="0"/>
              <a:t> </a:t>
            </a:r>
            <a:r>
              <a:rPr lang="en-US" sz="2400" dirty="0" err="1"/>
              <a:t>unter</a:t>
            </a:r>
            <a:r>
              <a:rPr lang="en-US" sz="2400" dirty="0"/>
              <a:t> </a:t>
            </a:r>
            <a:r>
              <a:rPr lang="en-US" sz="2400" dirty="0" err="1"/>
              <a:t>Berücksich-tigung</a:t>
            </a:r>
            <a:r>
              <a:rPr lang="en-US" sz="2400" dirty="0"/>
              <a:t> der </a:t>
            </a:r>
            <a:r>
              <a:rPr lang="en-US" sz="2400" dirty="0" err="1"/>
              <a:t>unterschiedlichen</a:t>
            </a:r>
            <a:r>
              <a:rPr lang="en-US" sz="2400" dirty="0"/>
              <a:t> </a:t>
            </a:r>
            <a:r>
              <a:rPr lang="en-US" sz="2400" dirty="0" err="1"/>
              <a:t>Lebenswirklichkeiten</a:t>
            </a:r>
            <a:r>
              <a:rPr lang="en-US" sz="2400" dirty="0"/>
              <a:t> Tauber und </a:t>
            </a:r>
            <a:r>
              <a:rPr lang="en-US" sz="2400" dirty="0" err="1"/>
              <a:t>hörender</a:t>
            </a:r>
            <a:r>
              <a:rPr lang="en-US" sz="2400" dirty="0"/>
              <a:t> Menschen </a:t>
            </a:r>
            <a:r>
              <a:rPr lang="en-US" sz="2400" dirty="0" err="1"/>
              <a:t>zu</a:t>
            </a:r>
            <a:r>
              <a:rPr lang="en-US" sz="2400" dirty="0"/>
              <a:t> </a:t>
            </a:r>
            <a:r>
              <a:rPr lang="en-US" sz="2400" dirty="0" err="1"/>
              <a:t>erfassen</a:t>
            </a:r>
            <a:r>
              <a:rPr lang="en-US" sz="2400" dirty="0"/>
              <a:t>.</a:t>
            </a:r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Transkulturelle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5</a:t>
            </a:fld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703333A-4DC1-CEA4-4806-A01D52B9FA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51" y="2655590"/>
            <a:ext cx="4038600" cy="70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56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1900" dirty="0"/>
              <a:t>Darstellung des Kompetenzbereiches in der Unterrichtsvorgabe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05B9303-34D1-2A14-6469-26F14E442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549737"/>
            <a:ext cx="4104455" cy="4459850"/>
          </a:xfrm>
          <a:prstGeom prst="rect">
            <a:avLst/>
          </a:prstGeom>
          <a:noFill/>
        </p:spPr>
      </p:pic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3D27125-3918-E733-4BC3-CC6314A14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550" y="1700807"/>
            <a:ext cx="3956249" cy="4308779"/>
          </a:xfrm>
        </p:spPr>
        <p:txBody>
          <a:bodyPr>
            <a:normAutofit lnSpcReduction="10000"/>
          </a:bodyPr>
          <a:lstStyle/>
          <a:p>
            <a:r>
              <a:rPr lang="en-US" sz="2000" dirty="0" err="1"/>
              <a:t>Darstellung</a:t>
            </a:r>
            <a:r>
              <a:rPr lang="en-US" sz="2000" dirty="0"/>
              <a:t> der </a:t>
            </a:r>
            <a:r>
              <a:rPr lang="en-US" sz="2000" b="1" dirty="0" err="1"/>
              <a:t>Perspektive</a:t>
            </a:r>
            <a:r>
              <a:rPr lang="en-US" sz="2000" b="1" dirty="0"/>
              <a:t> der </a:t>
            </a:r>
            <a:r>
              <a:rPr lang="en-US" sz="2000" b="1" dirty="0" err="1"/>
              <a:t>Kompetenzentwicklung</a:t>
            </a:r>
            <a:r>
              <a:rPr lang="en-US" sz="2000" b="1" dirty="0"/>
              <a:t> </a:t>
            </a:r>
            <a:r>
              <a:rPr lang="en-US" sz="2000" b="1" dirty="0" err="1"/>
              <a:t>im</a:t>
            </a:r>
            <a:r>
              <a:rPr lang="en-US" sz="2000" b="1" dirty="0"/>
              <a:t> </a:t>
            </a:r>
            <a:r>
              <a:rPr lang="en-US" sz="2000" b="1" dirty="0" err="1"/>
              <a:t>Rahmen</a:t>
            </a:r>
            <a:r>
              <a:rPr lang="en-US" sz="2000" b="1" dirty="0"/>
              <a:t> der </a:t>
            </a:r>
            <a:r>
              <a:rPr lang="en-US" sz="2000" b="1" dirty="0" err="1"/>
              <a:t>Niveaustufe</a:t>
            </a: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 err="1"/>
              <a:t>Untergliederung</a:t>
            </a:r>
            <a:r>
              <a:rPr lang="en-US" sz="2000" b="1" dirty="0"/>
              <a:t> des </a:t>
            </a:r>
            <a:r>
              <a:rPr lang="en-US" sz="2000" b="1" dirty="0" err="1"/>
              <a:t>Kompetenzbereiches</a:t>
            </a:r>
            <a:r>
              <a:rPr lang="en-US" sz="2000" b="1" dirty="0"/>
              <a:t> </a:t>
            </a:r>
            <a:r>
              <a:rPr lang="en-US" sz="2000" dirty="0"/>
              <a:t>in:</a:t>
            </a:r>
          </a:p>
          <a:p>
            <a:pPr lvl="1"/>
            <a:r>
              <a:rPr lang="en-US" sz="1600" dirty="0" err="1"/>
              <a:t>Kulturelles</a:t>
            </a:r>
            <a:r>
              <a:rPr lang="en-US" sz="1600" dirty="0"/>
              <a:t> Wissen</a:t>
            </a:r>
          </a:p>
          <a:p>
            <a:pPr lvl="1"/>
            <a:r>
              <a:rPr lang="en-US" sz="1600" dirty="0" err="1"/>
              <a:t>Transkulturelle</a:t>
            </a:r>
            <a:r>
              <a:rPr lang="en-US" sz="1600" dirty="0"/>
              <a:t> </a:t>
            </a:r>
            <a:r>
              <a:rPr lang="en-US" sz="1600" dirty="0" err="1"/>
              <a:t>Einstellungen</a:t>
            </a:r>
            <a:r>
              <a:rPr lang="en-US" sz="1600" dirty="0"/>
              <a:t> und </a:t>
            </a:r>
            <a:r>
              <a:rPr lang="en-US" sz="1600" dirty="0" err="1"/>
              <a:t>Bewusstheit</a:t>
            </a:r>
            <a:endParaRPr lang="en-US" sz="1600" dirty="0"/>
          </a:p>
          <a:p>
            <a:pPr lvl="1"/>
            <a:r>
              <a:rPr lang="en-US" sz="1600" dirty="0" err="1"/>
              <a:t>Transkulturelles</a:t>
            </a:r>
            <a:r>
              <a:rPr lang="en-US" sz="1600" dirty="0"/>
              <a:t> Verstehen und </a:t>
            </a:r>
            <a:r>
              <a:rPr lang="en-US" sz="1600" dirty="0" err="1"/>
              <a:t>Handeln</a:t>
            </a:r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b="1" dirty="0" err="1"/>
              <a:t>Obligatorische</a:t>
            </a:r>
            <a:r>
              <a:rPr lang="en-US" sz="2000" b="1" dirty="0"/>
              <a:t> </a:t>
            </a:r>
            <a:r>
              <a:rPr lang="en-US" sz="2000" b="1" dirty="0" err="1"/>
              <a:t>fachliche</a:t>
            </a:r>
            <a:r>
              <a:rPr lang="en-US" sz="2000" b="1" dirty="0"/>
              <a:t> </a:t>
            </a:r>
            <a:r>
              <a:rPr lang="en-US" sz="2000" b="1" dirty="0" err="1"/>
              <a:t>Konkretisierungen</a:t>
            </a:r>
            <a:endParaRPr lang="en-US" sz="2000" b="1" dirty="0"/>
          </a:p>
          <a:p>
            <a:pPr marL="457200" lvl="1" indent="0">
              <a:buNone/>
            </a:pPr>
            <a:endParaRPr lang="en-US" sz="2000" b="1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342E1B7-71B2-C43B-8066-10A57AF0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/>
              <a:t>Transkulturelle kommunikative 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42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32157" y="5157192"/>
            <a:ext cx="8229600" cy="72008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2.	Progression über die fünf Niveaustufen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3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5160AC-987A-7B35-7745-518EDC92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Transkulturelle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5EEB81-D9B6-92AE-00FB-9176740E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8</a:t>
            </a:fld>
            <a:endParaRPr lang="de-DE"/>
          </a:p>
        </p:txBody>
      </p:sp>
      <p:graphicFrame>
        <p:nvGraphicFramePr>
          <p:cNvPr id="9" name="Inhaltsplatzhalter 2">
            <a:extLst>
              <a:ext uri="{FF2B5EF4-FFF2-40B4-BE49-F238E27FC236}">
                <a16:creationId xmlns:a16="http://schemas.microsoft.com/office/drawing/2014/main" id="{CA5E7495-21B3-956F-657A-2AC0B5E6F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525039"/>
              </p:ext>
            </p:extLst>
          </p:nvPr>
        </p:nvGraphicFramePr>
        <p:xfrm>
          <a:off x="179512" y="1628800"/>
          <a:ext cx="885698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el 1">
            <a:extLst>
              <a:ext uri="{FF2B5EF4-FFF2-40B4-BE49-F238E27FC236}">
                <a16:creationId xmlns:a16="http://schemas.microsoft.com/office/drawing/2014/main" id="{EB28583E-8EBE-8DF2-49BA-6D2ED8EADF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125538"/>
            <a:ext cx="8229600" cy="3587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Progression einer ausgewählten Kompetenz</a:t>
            </a:r>
          </a:p>
        </p:txBody>
      </p:sp>
    </p:spTree>
    <p:extLst>
      <p:ext uri="{BB962C8B-B14F-4D97-AF65-F5344CB8AC3E}">
        <p14:creationId xmlns:p14="http://schemas.microsoft.com/office/powerpoint/2010/main" val="27082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83568" y="4725144"/>
            <a:ext cx="8229600" cy="122413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3.	</a:t>
            </a:r>
            <a:r>
              <a:rPr lang="de-DE" sz="2600" dirty="0" smtClean="0"/>
              <a:t>Beispiel </a:t>
            </a:r>
            <a:r>
              <a:rPr lang="de-DE" sz="2600" dirty="0"/>
              <a:t>aus dem Schulinternen Lehrplan zur 	möglichen Umsetzung im Unterricht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Transkulturelle kommunikative 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21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QUA-LiS_Vorlage_weiss</Template>
  <TotalTime>0</TotalTime>
  <Words>874</Words>
  <Application>Microsoft Office PowerPoint</Application>
  <PresentationFormat>Bildschirmpräsentation (4:3)</PresentationFormat>
  <Paragraphs>113</Paragraphs>
  <Slides>19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QUA-LiS_Vorlage_weiss</vt:lpstr>
      <vt:lpstr>Office</vt:lpstr>
      <vt:lpstr>   Unterrichtsvorgabe für den Förderschwerpunkt Hören und Kommunikation an Schulen in Nordrhein-Westfalen für das Fach Deutsche Gebärdensprache (DGS) Kompetenzbereich  „Transkulturelle kommunikative Kompetenz“ </vt:lpstr>
      <vt:lpstr>Gliederung</vt:lpstr>
      <vt:lpstr>PowerPoint-Präsentation</vt:lpstr>
      <vt:lpstr>Kompetenzmodell</vt:lpstr>
      <vt:lpstr>Transkulturelle kommunikative Kompetenz</vt:lpstr>
      <vt:lpstr>Darstellung des Kompetenzbereiches in der Unterrichtsvorgabe</vt:lpstr>
      <vt:lpstr>PowerPoint-Präsentation</vt:lpstr>
      <vt:lpstr>Progression einer ausgewählten Kompetenz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MSW NRW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Eßer</dc:creator>
  <cp:lastModifiedBy>Esser, Susanne</cp:lastModifiedBy>
  <cp:revision>344</cp:revision>
  <cp:lastPrinted>2020-02-05T15:46:30Z</cp:lastPrinted>
  <dcterms:created xsi:type="dcterms:W3CDTF">2018-01-17T08:49:04Z</dcterms:created>
  <dcterms:modified xsi:type="dcterms:W3CDTF">2024-06-13T10:09:29Z</dcterms:modified>
</cp:coreProperties>
</file>