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517" r:id="rId2"/>
    <p:sldId id="482" r:id="rId3"/>
    <p:sldId id="483" r:id="rId4"/>
    <p:sldId id="484" r:id="rId5"/>
    <p:sldId id="518" r:id="rId6"/>
    <p:sldId id="519" r:id="rId7"/>
    <p:sldId id="520" r:id="rId8"/>
    <p:sldId id="487" r:id="rId9"/>
    <p:sldId id="533" r:id="rId10"/>
    <p:sldId id="522" r:id="rId11"/>
    <p:sldId id="521" r:id="rId12"/>
    <p:sldId id="523" r:id="rId13"/>
    <p:sldId id="490" r:id="rId14"/>
    <p:sldId id="524" r:id="rId15"/>
    <p:sldId id="492" r:id="rId16"/>
    <p:sldId id="525" r:id="rId17"/>
    <p:sldId id="531" r:id="rId18"/>
    <p:sldId id="494" r:id="rId19"/>
    <p:sldId id="495" r:id="rId20"/>
    <p:sldId id="526" r:id="rId21"/>
    <p:sldId id="496" r:id="rId22"/>
    <p:sldId id="497" r:id="rId23"/>
    <p:sldId id="498" r:id="rId24"/>
    <p:sldId id="499" r:id="rId25"/>
    <p:sldId id="502" r:id="rId26"/>
    <p:sldId id="503" r:id="rId27"/>
    <p:sldId id="504" r:id="rId28"/>
    <p:sldId id="505" r:id="rId29"/>
    <p:sldId id="506" r:id="rId30"/>
    <p:sldId id="507" r:id="rId31"/>
    <p:sldId id="527" r:id="rId32"/>
    <p:sldId id="509" r:id="rId33"/>
    <p:sldId id="510" r:id="rId34"/>
    <p:sldId id="530" r:id="rId35"/>
    <p:sldId id="532" r:id="rId36"/>
    <p:sldId id="513" r:id="rId37"/>
    <p:sldId id="514" r:id="rId38"/>
    <p:sldId id="515" r:id="rId39"/>
    <p:sldId id="516" r:id="rId40"/>
    <p:sldId id="303" r:id="rId4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20B"/>
    <a:srgbClr val="DA8F0B"/>
    <a:srgbClr val="EFE0C8"/>
    <a:srgbClr val="E9EDF4"/>
    <a:srgbClr val="D0D8E8"/>
    <a:srgbClr val="3399FF"/>
    <a:srgbClr val="FF9900"/>
    <a:srgbClr val="CC3300"/>
    <a:srgbClr val="D6E9D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34" autoAdjust="0"/>
    <p:restoredTop sz="86827" autoAdjust="0"/>
  </p:normalViewPr>
  <p:slideViewPr>
    <p:cSldViewPr showGuides="1">
      <p:cViewPr varScale="1">
        <p:scale>
          <a:sx n="101" d="100"/>
          <a:sy n="101" d="100"/>
        </p:scale>
        <p:origin x="1512" y="114"/>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Eßer" userId="1ad698ef6125e06d" providerId="LiveId" clId="{94551626-32F0-4C62-AA2C-FF524FD16C31}"/>
    <pc:docChg chg="undo custSel modSld">
      <pc:chgData name="Susanne Eßer" userId="1ad698ef6125e06d" providerId="LiveId" clId="{94551626-32F0-4C62-AA2C-FF524FD16C31}" dt="2024-07-26T06:51:31.938" v="22" actId="1076"/>
      <pc:docMkLst>
        <pc:docMk/>
      </pc:docMkLst>
      <pc:sldChg chg="addSp delSp modSp mod">
        <pc:chgData name="Susanne Eßer" userId="1ad698ef6125e06d" providerId="LiveId" clId="{94551626-32F0-4C62-AA2C-FF524FD16C31}" dt="2024-07-26T06:47:06.490" v="5" actId="1076"/>
        <pc:sldMkLst>
          <pc:docMk/>
          <pc:sldMk cId="2761654723" sldId="494"/>
        </pc:sldMkLst>
        <pc:spChg chg="mod ord">
          <ac:chgData name="Susanne Eßer" userId="1ad698ef6125e06d" providerId="LiveId" clId="{94551626-32F0-4C62-AA2C-FF524FD16C31}" dt="2024-07-26T06:47:06.490" v="5" actId="1076"/>
          <ac:spMkLst>
            <pc:docMk/>
            <pc:sldMk cId="2761654723" sldId="494"/>
            <ac:spMk id="7" creationId="{96F0AB3A-E7EF-48B7-9316-D4B2A92B74A7}"/>
          </ac:spMkLst>
        </pc:spChg>
        <pc:picChg chg="add mod">
          <ac:chgData name="Susanne Eßer" userId="1ad698ef6125e06d" providerId="LiveId" clId="{94551626-32F0-4C62-AA2C-FF524FD16C31}" dt="2024-07-26T06:46:53.054" v="3" actId="1076"/>
          <ac:picMkLst>
            <pc:docMk/>
            <pc:sldMk cId="2761654723" sldId="494"/>
            <ac:picMk id="5" creationId="{B479FB54-5E1E-AD1B-A2BA-BA49C593621A}"/>
          </ac:picMkLst>
        </pc:picChg>
        <pc:picChg chg="del">
          <ac:chgData name="Susanne Eßer" userId="1ad698ef6125e06d" providerId="LiveId" clId="{94551626-32F0-4C62-AA2C-FF524FD16C31}" dt="2024-07-26T06:46:12.060" v="0" actId="478"/>
          <ac:picMkLst>
            <pc:docMk/>
            <pc:sldMk cId="2761654723" sldId="494"/>
            <ac:picMk id="10" creationId="{2F85A668-E106-23F1-E0C9-D4147107C1C0}"/>
          </ac:picMkLst>
        </pc:picChg>
      </pc:sldChg>
      <pc:sldChg chg="addSp delSp modSp mod">
        <pc:chgData name="Susanne Eßer" userId="1ad698ef6125e06d" providerId="LiveId" clId="{94551626-32F0-4C62-AA2C-FF524FD16C31}" dt="2024-07-26T06:49:05.754" v="12" actId="1076"/>
        <pc:sldMkLst>
          <pc:docMk/>
          <pc:sldMk cId="2319313614" sldId="495"/>
        </pc:sldMkLst>
        <pc:spChg chg="mod ord">
          <ac:chgData name="Susanne Eßer" userId="1ad698ef6125e06d" providerId="LiveId" clId="{94551626-32F0-4C62-AA2C-FF524FD16C31}" dt="2024-07-26T06:49:05.754" v="12" actId="1076"/>
          <ac:spMkLst>
            <pc:docMk/>
            <pc:sldMk cId="2319313614" sldId="495"/>
            <ac:spMk id="7" creationId="{96F0AB3A-E7EF-48B7-9316-D4B2A92B74A7}"/>
          </ac:spMkLst>
        </pc:spChg>
        <pc:picChg chg="add mod">
          <ac:chgData name="Susanne Eßer" userId="1ad698ef6125e06d" providerId="LiveId" clId="{94551626-32F0-4C62-AA2C-FF524FD16C31}" dt="2024-07-26T06:48:55.141" v="10" actId="1076"/>
          <ac:picMkLst>
            <pc:docMk/>
            <pc:sldMk cId="2319313614" sldId="495"/>
            <ac:picMk id="6" creationId="{A1038955-B2ED-AE04-E181-281E8E09C264}"/>
          </ac:picMkLst>
        </pc:picChg>
        <pc:picChg chg="del">
          <ac:chgData name="Susanne Eßer" userId="1ad698ef6125e06d" providerId="LiveId" clId="{94551626-32F0-4C62-AA2C-FF524FD16C31}" dt="2024-07-26T06:48:20.415" v="6" actId="478"/>
          <ac:picMkLst>
            <pc:docMk/>
            <pc:sldMk cId="2319313614" sldId="495"/>
            <ac:picMk id="13" creationId="{E8D0F3EC-DDDE-9194-F683-57DE2BF27499}"/>
          </ac:picMkLst>
        </pc:picChg>
      </pc:sldChg>
      <pc:sldChg chg="addSp delSp modSp mod">
        <pc:chgData name="Susanne Eßer" userId="1ad698ef6125e06d" providerId="LiveId" clId="{94551626-32F0-4C62-AA2C-FF524FD16C31}" dt="2024-07-26T06:51:31.938" v="22" actId="1076"/>
        <pc:sldMkLst>
          <pc:docMk/>
          <pc:sldMk cId="806084536" sldId="526"/>
        </pc:sldMkLst>
        <pc:spChg chg="ord">
          <ac:chgData name="Susanne Eßer" userId="1ad698ef6125e06d" providerId="LiveId" clId="{94551626-32F0-4C62-AA2C-FF524FD16C31}" dt="2024-07-26T06:51:14.529" v="20" actId="170"/>
          <ac:spMkLst>
            <pc:docMk/>
            <pc:sldMk cId="806084536" sldId="526"/>
            <ac:spMk id="3" creationId="{00000000-0000-0000-0000-000000000000}"/>
          </ac:spMkLst>
        </pc:spChg>
        <pc:spChg chg="mod ord">
          <ac:chgData name="Susanne Eßer" userId="1ad698ef6125e06d" providerId="LiveId" clId="{94551626-32F0-4C62-AA2C-FF524FD16C31}" dt="2024-07-26T06:51:31.938" v="22" actId="1076"/>
          <ac:spMkLst>
            <pc:docMk/>
            <pc:sldMk cId="806084536" sldId="526"/>
            <ac:spMk id="7" creationId="{96F0AB3A-E7EF-48B7-9316-D4B2A92B74A7}"/>
          </ac:spMkLst>
        </pc:spChg>
        <pc:picChg chg="add mod">
          <ac:chgData name="Susanne Eßer" userId="1ad698ef6125e06d" providerId="LiveId" clId="{94551626-32F0-4C62-AA2C-FF524FD16C31}" dt="2024-07-26T06:51:00.827" v="16" actId="1076"/>
          <ac:picMkLst>
            <pc:docMk/>
            <pc:sldMk cId="806084536" sldId="526"/>
            <ac:picMk id="6" creationId="{15644EF4-C8DD-0384-6696-3197F61A58B8}"/>
          </ac:picMkLst>
        </pc:picChg>
        <pc:picChg chg="del">
          <ac:chgData name="Susanne Eßer" userId="1ad698ef6125e06d" providerId="LiveId" clId="{94551626-32F0-4C62-AA2C-FF524FD16C31}" dt="2024-07-26T06:50:26.091" v="13" actId="478"/>
          <ac:picMkLst>
            <pc:docMk/>
            <pc:sldMk cId="806084536" sldId="526"/>
            <ac:picMk id="15" creationId="{9B461494-219D-955B-E2E0-131CD7110A75}"/>
          </ac:picMkLst>
        </pc:picChg>
      </pc:sldChg>
    </pc:docChg>
  </pc:docChgLst>
  <pc:docChgLst>
    <pc:chgData name="Susanne Eßer" userId="1ad698ef6125e06d" providerId="LiveId" clId="{9ECC9502-2072-4782-9A7F-3E7DDC327942}"/>
    <pc:docChg chg="undo custSel addSld delSld modSld">
      <pc:chgData name="Susanne Eßer" userId="1ad698ef6125e06d" providerId="LiveId" clId="{9ECC9502-2072-4782-9A7F-3E7DDC327942}" dt="2024-05-16T15:27:41.754" v="124" actId="20577"/>
      <pc:docMkLst>
        <pc:docMk/>
      </pc:docMkLst>
      <pc:sldChg chg="modSp mod modShow">
        <pc:chgData name="Susanne Eßer" userId="1ad698ef6125e06d" providerId="LiveId" clId="{9ECC9502-2072-4782-9A7F-3E7DDC327942}" dt="2024-05-16T15:27:41.754" v="124" actId="20577"/>
        <pc:sldMkLst>
          <pc:docMk/>
          <pc:sldMk cId="3232313682" sldId="497"/>
        </pc:sldMkLst>
        <pc:spChg chg="mod">
          <ac:chgData name="Susanne Eßer" userId="1ad698ef6125e06d" providerId="LiveId" clId="{9ECC9502-2072-4782-9A7F-3E7DDC327942}" dt="2024-05-16T15:27:41.754" v="124" actId="20577"/>
          <ac:spMkLst>
            <pc:docMk/>
            <pc:sldMk cId="3232313682" sldId="497"/>
            <ac:spMk id="3" creationId="{01106019-7C71-734A-A4D5-C1D2826E6426}"/>
          </ac:spMkLst>
        </pc:spChg>
      </pc:sldChg>
      <pc:sldChg chg="mod modShow">
        <pc:chgData name="Susanne Eßer" userId="1ad698ef6125e06d" providerId="LiveId" clId="{9ECC9502-2072-4782-9A7F-3E7DDC327942}" dt="2024-05-16T15:15:17.900" v="10" actId="729"/>
        <pc:sldMkLst>
          <pc:docMk/>
          <pc:sldMk cId="2995990562" sldId="503"/>
        </pc:sldMkLst>
      </pc:sldChg>
      <pc:sldChg chg="modSp mod">
        <pc:chgData name="Susanne Eßer" userId="1ad698ef6125e06d" providerId="LiveId" clId="{9ECC9502-2072-4782-9A7F-3E7DDC327942}" dt="2024-05-16T15:16:28.139" v="30" actId="20577"/>
        <pc:sldMkLst>
          <pc:docMk/>
          <pc:sldMk cId="2308025065" sldId="507"/>
        </pc:sldMkLst>
        <pc:spChg chg="mod">
          <ac:chgData name="Susanne Eßer" userId="1ad698ef6125e06d" providerId="LiveId" clId="{9ECC9502-2072-4782-9A7F-3E7DDC327942}" dt="2024-05-16T15:16:28.139" v="30" actId="20577"/>
          <ac:spMkLst>
            <pc:docMk/>
            <pc:sldMk cId="2308025065" sldId="507"/>
            <ac:spMk id="2" creationId="{19EF9747-424B-1D47-8C18-363169B25A6A}"/>
          </ac:spMkLst>
        </pc:spChg>
      </pc:sldChg>
      <pc:sldChg chg="modSp mod">
        <pc:chgData name="Susanne Eßer" userId="1ad698ef6125e06d" providerId="LiveId" clId="{9ECC9502-2072-4782-9A7F-3E7DDC327942}" dt="2024-05-16T15:15:59.007" v="12" actId="20577"/>
        <pc:sldMkLst>
          <pc:docMk/>
          <pc:sldMk cId="1327868676" sldId="509"/>
        </pc:sldMkLst>
        <pc:spChg chg="mod">
          <ac:chgData name="Susanne Eßer" userId="1ad698ef6125e06d" providerId="LiveId" clId="{9ECC9502-2072-4782-9A7F-3E7DDC327942}" dt="2024-05-16T15:15:59.007" v="12" actId="20577"/>
          <ac:spMkLst>
            <pc:docMk/>
            <pc:sldMk cId="1327868676" sldId="509"/>
            <ac:spMk id="2" creationId="{00000000-0000-0000-0000-000000000000}"/>
          </ac:spMkLst>
        </pc:spChg>
      </pc:sldChg>
      <pc:sldChg chg="modSp mod">
        <pc:chgData name="Susanne Eßer" userId="1ad698ef6125e06d" providerId="LiveId" clId="{9ECC9502-2072-4782-9A7F-3E7DDC327942}" dt="2024-05-16T15:17:19.756" v="52" actId="20577"/>
        <pc:sldMkLst>
          <pc:docMk/>
          <pc:sldMk cId="2472829314" sldId="510"/>
        </pc:sldMkLst>
        <pc:spChg chg="mod">
          <ac:chgData name="Susanne Eßer" userId="1ad698ef6125e06d" providerId="LiveId" clId="{9ECC9502-2072-4782-9A7F-3E7DDC327942}" dt="2024-05-16T15:17:19.756" v="52" actId="20577"/>
          <ac:spMkLst>
            <pc:docMk/>
            <pc:sldMk cId="2472829314" sldId="510"/>
            <ac:spMk id="6" creationId="{00000000-0000-0000-0000-000000000000}"/>
          </ac:spMkLst>
        </pc:spChg>
      </pc:sldChg>
      <pc:sldChg chg="mod modShow">
        <pc:chgData name="Susanne Eßer" userId="1ad698ef6125e06d" providerId="LiveId" clId="{9ECC9502-2072-4782-9A7F-3E7DDC327942}" dt="2024-05-16T15:18:17.031" v="89" actId="729"/>
        <pc:sldMkLst>
          <pc:docMk/>
          <pc:sldMk cId="2087668720" sldId="514"/>
        </pc:sldMkLst>
      </pc:sldChg>
      <pc:sldChg chg="mod modShow">
        <pc:chgData name="Susanne Eßer" userId="1ad698ef6125e06d" providerId="LiveId" clId="{9ECC9502-2072-4782-9A7F-3E7DDC327942}" dt="2024-05-16T15:18:23.350" v="90" actId="729"/>
        <pc:sldMkLst>
          <pc:docMk/>
          <pc:sldMk cId="743905279" sldId="515"/>
        </pc:sldMkLst>
      </pc:sldChg>
      <pc:sldChg chg="mod modShow">
        <pc:chgData name="Susanne Eßer" userId="1ad698ef6125e06d" providerId="LiveId" clId="{9ECC9502-2072-4782-9A7F-3E7DDC327942}" dt="2024-05-16T15:18:29.750" v="91" actId="729"/>
        <pc:sldMkLst>
          <pc:docMk/>
          <pc:sldMk cId="3010993298" sldId="516"/>
        </pc:sldMkLst>
      </pc:sldChg>
      <pc:sldChg chg="add del">
        <pc:chgData name="Susanne Eßer" userId="1ad698ef6125e06d" providerId="LiveId" clId="{9ECC9502-2072-4782-9A7F-3E7DDC327942}" dt="2024-05-16T15:02:48.127" v="1" actId="47"/>
        <pc:sldMkLst>
          <pc:docMk/>
          <pc:sldMk cId="4212166379" sldId="519"/>
        </pc:sldMkLst>
      </pc:sldChg>
      <pc:sldChg chg="add del">
        <pc:chgData name="Susanne Eßer" userId="1ad698ef6125e06d" providerId="LiveId" clId="{9ECC9502-2072-4782-9A7F-3E7DDC327942}" dt="2024-05-16T15:03:06.132" v="3"/>
        <pc:sldMkLst>
          <pc:docMk/>
          <pc:sldMk cId="599811862" sldId="521"/>
        </pc:sldMkLst>
      </pc:sldChg>
      <pc:sldChg chg="modSp mod">
        <pc:chgData name="Susanne Eßer" userId="1ad698ef6125e06d" providerId="LiveId" clId="{9ECC9502-2072-4782-9A7F-3E7DDC327942}" dt="2024-05-16T15:17:51.612" v="70" actId="20577"/>
        <pc:sldMkLst>
          <pc:docMk/>
          <pc:sldMk cId="1959050918" sldId="530"/>
        </pc:sldMkLst>
        <pc:spChg chg="mod">
          <ac:chgData name="Susanne Eßer" userId="1ad698ef6125e06d" providerId="LiveId" clId="{9ECC9502-2072-4782-9A7F-3E7DDC327942}" dt="2024-05-16T15:17:51.612" v="70" actId="20577"/>
          <ac:spMkLst>
            <pc:docMk/>
            <pc:sldMk cId="1959050918" sldId="530"/>
            <ac:spMk id="6" creationId="{00000000-0000-0000-0000-000000000000}"/>
          </ac:spMkLst>
        </pc:spChg>
      </pc:sldChg>
      <pc:sldChg chg="modSp mod">
        <pc:chgData name="Susanne Eßer" userId="1ad698ef6125e06d" providerId="LiveId" clId="{9ECC9502-2072-4782-9A7F-3E7DDC327942}" dt="2024-05-16T15:18:09.700" v="88" actId="20577"/>
        <pc:sldMkLst>
          <pc:docMk/>
          <pc:sldMk cId="2208462582" sldId="532"/>
        </pc:sldMkLst>
        <pc:spChg chg="mod">
          <ac:chgData name="Susanne Eßer" userId="1ad698ef6125e06d" providerId="LiveId" clId="{9ECC9502-2072-4782-9A7F-3E7DDC327942}" dt="2024-05-16T15:18:09.700" v="88" actId="20577"/>
          <ac:spMkLst>
            <pc:docMk/>
            <pc:sldMk cId="2208462582" sldId="532"/>
            <ac:spMk id="6" creationId="{00000000-0000-0000-0000-000000000000}"/>
          </ac:spMkLst>
        </pc:spChg>
      </pc:sldChg>
      <pc:sldChg chg="addSp delSp modSp add mod">
        <pc:chgData name="Susanne Eßer" userId="1ad698ef6125e06d" providerId="LiveId" clId="{9ECC9502-2072-4782-9A7F-3E7DDC327942}" dt="2024-05-16T15:13:01.587" v="8" actId="14100"/>
        <pc:sldMkLst>
          <pc:docMk/>
          <pc:sldMk cId="3064909960" sldId="533"/>
        </pc:sldMkLst>
        <pc:picChg chg="add mod">
          <ac:chgData name="Susanne Eßer" userId="1ad698ef6125e06d" providerId="LiveId" clId="{9ECC9502-2072-4782-9A7F-3E7DDC327942}" dt="2024-05-16T15:13:01.587" v="8" actId="14100"/>
          <ac:picMkLst>
            <pc:docMk/>
            <pc:sldMk cId="3064909960" sldId="533"/>
            <ac:picMk id="4" creationId="{6CE3F03C-B4D9-9787-FE7E-AAE5D4047CE0}"/>
          </ac:picMkLst>
        </pc:picChg>
        <pc:picChg chg="del">
          <ac:chgData name="Susanne Eßer" userId="1ad698ef6125e06d" providerId="LiveId" clId="{9ECC9502-2072-4782-9A7F-3E7DDC327942}" dt="2024-05-16T15:11:00.058" v="5" actId="478"/>
          <ac:picMkLst>
            <pc:docMk/>
            <pc:sldMk cId="3064909960" sldId="533"/>
            <ac:picMk id="20" creationId="{001338DB-6D7F-7041-B20F-D556AE8E292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1"/>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26.07.2024</a:t>
            </a:fld>
            <a:endParaRPr lang="de-DE"/>
          </a:p>
        </p:txBody>
      </p:sp>
      <p:sp>
        <p:nvSpPr>
          <p:cNvPr id="4" name="Fußzeilenplatzhalter 3"/>
          <p:cNvSpPr>
            <a:spLocks noGrp="1"/>
          </p:cNvSpPr>
          <p:nvPr>
            <p:ph type="ftr" sz="quarter" idx="2"/>
          </p:nvPr>
        </p:nvSpPr>
        <p:spPr>
          <a:xfrm>
            <a:off x="0" y="9428630"/>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30"/>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6"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26.07.2024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4"/>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4"/>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p>
        </p:txBody>
      </p:sp>
      <p:sp>
        <p:nvSpPr>
          <p:cNvPr id="4" name="Foliennummernplatzhalter 3"/>
          <p:cNvSpPr>
            <a:spLocks noGrp="1"/>
          </p:cNvSpPr>
          <p:nvPr>
            <p:ph type="sldNum" sz="quarter" idx="5"/>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62641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3160511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410740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Anregung: Verwendung in der Lehrerkonferenz</a:t>
            </a:r>
            <a:r>
              <a:rPr lang="de-DE" sz="1200" kern="1200" baseline="0" dirty="0">
                <a:solidFill>
                  <a:schemeClr val="tx1"/>
                </a:solidFill>
                <a:effectLst/>
                <a:latin typeface="+mn-lt"/>
                <a:ea typeface="+mn-ea"/>
                <a:cs typeface="+mn-cs"/>
              </a:rPr>
              <a:t> oder Fachkonferenz zwecks einer ersten gemeinsamen Auseinandersetzung mit den Unterrichtsvorgaben, aus der konkrete Vereinbarungen zur Weiterarbeit abgeleitet werden können.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99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51337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Gliederung ist exemplarisch.</a:t>
            </a:r>
            <a:r>
              <a:rPr lang="de-DE" baseline="0" dirty="0"/>
              <a:t> Jede Schule ist aufgefordert zu prüfen, welche Struktur bzw. Gliederung für den jeweils eigenen schulinternen Arbeitsplan geeignet ist.</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421070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Siehe Plakat.</a:t>
            </a:r>
          </a:p>
          <a:p>
            <a:r>
              <a:rPr lang="de-DE" dirty="0"/>
              <a:t>Der Schulinterne Lehrplan für das Aufgabenfeld Sprache und Kommunikation wurde bereits so gestaltet.</a:t>
            </a:r>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465440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154102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36</a:t>
            </a:fld>
            <a:endParaRPr lang="de-DE"/>
          </a:p>
        </p:txBody>
      </p:sp>
    </p:spTree>
    <p:extLst>
      <p:ext uri="{BB962C8B-B14F-4D97-AF65-F5344CB8AC3E}">
        <p14:creationId xmlns:p14="http://schemas.microsoft.com/office/powerpoint/2010/main" val="30385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Anregung: Verwendung in Implementationsveranstaltung</a:t>
            </a:r>
            <a:r>
              <a:rPr lang="de-DE" sz="1200" kern="1200" baseline="0" dirty="0">
                <a:solidFill>
                  <a:schemeClr val="tx1"/>
                </a:solidFill>
                <a:effectLst/>
                <a:latin typeface="+mn-lt"/>
                <a:ea typeface="+mn-ea"/>
                <a:cs typeface="+mn-cs"/>
              </a:rPr>
              <a:t> mit Schulleitungen und Fachkonferenzvorsitzenden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081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Anregung: Verwendung in der Lehrerkonferenz</a:t>
            </a:r>
            <a:r>
              <a:rPr lang="de-DE" sz="1200" kern="1200" baseline="0" dirty="0">
                <a:solidFill>
                  <a:schemeClr val="tx1"/>
                </a:solidFill>
                <a:effectLst/>
                <a:latin typeface="+mn-lt"/>
                <a:ea typeface="+mn-ea"/>
                <a:cs typeface="+mn-cs"/>
              </a:rPr>
              <a:t> oder Fachkonferenz</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182259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Gliederung folgt damit der der Lehrpläne der allgemeinbildenden</a:t>
            </a:r>
            <a:r>
              <a:rPr lang="de-DE" baseline="0" dirty="0"/>
              <a:t> Schulen.</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314599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Diese Aufgabe könnte auch so gestaltet werden, dass auf der Grundlage eines Themenfeldes, welches für die</a:t>
            </a:r>
            <a:r>
              <a:rPr lang="de-DE" baseline="0" dirty="0"/>
              <a:t> eigenen schulischen Gegebenheiten geplant wurde, konkreter Unterricht geplant würde.</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39</a:t>
            </a:fld>
            <a:endParaRPr lang="de-DE">
              <a:solidFill>
                <a:prstClr val="black"/>
              </a:solidFill>
            </a:endParaRPr>
          </a:p>
        </p:txBody>
      </p:sp>
    </p:spTree>
    <p:extLst>
      <p:ext uri="{BB962C8B-B14F-4D97-AF65-F5344CB8AC3E}">
        <p14:creationId xmlns:p14="http://schemas.microsoft.com/office/powerpoint/2010/main" val="385561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121842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314838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325970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Verhalten wird in unterschiedlichen Modi sichtbar: </a:t>
            </a:r>
            <a:r>
              <a:rPr lang="de-DE" sz="1200" dirty="0"/>
              <a:t>z. B. Veränderungen im Antlitz (Glossar), Augenbewegungen, Körperspannung),</a:t>
            </a:r>
          </a:p>
          <a:p>
            <a:r>
              <a:rPr lang="en-US" sz="1200" dirty="0" err="1"/>
              <a:t>Kompetenzen</a:t>
            </a:r>
            <a:r>
              <a:rPr lang="en-US" sz="1200" dirty="0"/>
              <a:t> </a:t>
            </a:r>
            <a:r>
              <a:rPr lang="en-US" sz="1200" dirty="0" err="1"/>
              <a:t>werden</a:t>
            </a:r>
            <a:r>
              <a:rPr lang="en-US" sz="1200" dirty="0"/>
              <a:t> von </a:t>
            </a:r>
            <a:r>
              <a:rPr lang="en-US" sz="1200" dirty="0" err="1"/>
              <a:t>SuS</a:t>
            </a:r>
            <a:r>
              <a:rPr lang="en-US" sz="1200" dirty="0"/>
              <a:t> </a:t>
            </a:r>
            <a:r>
              <a:rPr lang="en-US" sz="1200" dirty="0" err="1"/>
              <a:t>ggfs</a:t>
            </a:r>
            <a:r>
              <a:rPr lang="en-US" sz="1200" dirty="0"/>
              <a:t>. </a:t>
            </a:r>
            <a:r>
              <a:rPr lang="en-US" sz="1200" dirty="0" err="1"/>
              <a:t>auch</a:t>
            </a:r>
            <a:r>
              <a:rPr lang="en-US" sz="1200" dirty="0"/>
              <a:t> “</a:t>
            </a:r>
            <a:r>
              <a:rPr lang="en-US" sz="1200" dirty="0" err="1"/>
              <a:t>übersprungen</a:t>
            </a:r>
            <a:r>
              <a:rPr lang="en-US" sz="1200" dirty="0"/>
              <a:t>” </a:t>
            </a:r>
            <a:r>
              <a:rPr lang="en-US" sz="1200" dirty="0" err="1"/>
              <a:t>oder</a:t>
            </a:r>
            <a:r>
              <a:rPr lang="en-US" sz="1200" dirty="0"/>
              <a:t> </a:t>
            </a:r>
            <a:r>
              <a:rPr lang="en-US" sz="1200" dirty="0" err="1"/>
              <a:t>ausgelassen</a:t>
            </a:r>
            <a:r>
              <a:rPr lang="en-US" sz="1200" dirty="0"/>
              <a:t>.</a:t>
            </a:r>
            <a:r>
              <a:rPr lang="en-US" sz="1200" baseline="0" dirty="0"/>
              <a:t> </a:t>
            </a:r>
            <a:r>
              <a:rPr lang="en-US" sz="1200" baseline="0" dirty="0" err="1"/>
              <a:t>Ebenfalls</a:t>
            </a:r>
            <a:r>
              <a:rPr lang="en-US" sz="1200" baseline="0" dirty="0"/>
              <a:t> </a:t>
            </a:r>
            <a:r>
              <a:rPr lang="en-US" sz="1200" baseline="0" dirty="0" err="1"/>
              <a:t>können</a:t>
            </a:r>
            <a:r>
              <a:rPr lang="en-US" sz="1200" baseline="0" dirty="0"/>
              <a:t> </a:t>
            </a:r>
            <a:r>
              <a:rPr lang="en-US" sz="1200" baseline="0" dirty="0" err="1"/>
              <a:t>Entwicklungen</a:t>
            </a:r>
            <a:r>
              <a:rPr lang="en-US" sz="1200" baseline="0" dirty="0"/>
              <a:t> in </a:t>
            </a:r>
            <a:r>
              <a:rPr lang="en-US" sz="1200" baseline="0" dirty="0" err="1"/>
              <a:t>weiteren</a:t>
            </a:r>
            <a:r>
              <a:rPr lang="en-US" sz="1200" baseline="0" dirty="0"/>
              <a:t> </a:t>
            </a:r>
            <a:r>
              <a:rPr lang="en-US" sz="1200" baseline="0" dirty="0" err="1"/>
              <a:t>fachlichen</a:t>
            </a:r>
            <a:r>
              <a:rPr lang="en-US" sz="1200" baseline="0" dirty="0"/>
              <a:t> </a:t>
            </a:r>
            <a:r>
              <a:rPr lang="en-US" sz="1200" baseline="0" dirty="0" err="1"/>
              <a:t>Aspekten</a:t>
            </a:r>
            <a:r>
              <a:rPr lang="en-US" sz="1200" baseline="0" dirty="0"/>
              <a:t> </a:t>
            </a:r>
            <a:r>
              <a:rPr lang="en-US" sz="1200" baseline="0" dirty="0" err="1"/>
              <a:t>stattfinden</a:t>
            </a:r>
            <a:r>
              <a:rPr lang="en-US" sz="1200" baseline="0" dirty="0"/>
              <a:t>, </a:t>
            </a:r>
            <a:r>
              <a:rPr lang="en-US" sz="1200" baseline="0" dirty="0" err="1"/>
              <a:t>während</a:t>
            </a:r>
            <a:r>
              <a:rPr lang="en-US" sz="1200" baseline="0" dirty="0"/>
              <a:t> </a:t>
            </a:r>
            <a:r>
              <a:rPr lang="en-US" sz="1200" baseline="0" dirty="0" err="1"/>
              <a:t>vereinzelt</a:t>
            </a:r>
            <a:r>
              <a:rPr lang="en-US" sz="1200" baseline="0" dirty="0"/>
              <a:t> </a:t>
            </a:r>
            <a:r>
              <a:rPr lang="en-US" sz="1200" baseline="0" dirty="0" err="1"/>
              <a:t>kein</a:t>
            </a:r>
            <a:r>
              <a:rPr lang="en-US" sz="1200" baseline="0" dirty="0"/>
              <a:t> </a:t>
            </a:r>
            <a:r>
              <a:rPr lang="en-US" sz="1200" baseline="0" dirty="0" err="1"/>
              <a:t>weiterer</a:t>
            </a:r>
            <a:r>
              <a:rPr lang="en-US" sz="1200" baseline="0" dirty="0"/>
              <a:t> </a:t>
            </a:r>
            <a:r>
              <a:rPr lang="en-US" sz="1200" baseline="0" dirty="0" err="1"/>
              <a:t>Kompetenzerwerb</a:t>
            </a:r>
            <a:r>
              <a:rPr lang="en-US" sz="1200" baseline="0" dirty="0"/>
              <a:t> </a:t>
            </a:r>
            <a:r>
              <a:rPr lang="en-US" sz="1200" baseline="0" dirty="0" err="1"/>
              <a:t>mehr</a:t>
            </a:r>
            <a:r>
              <a:rPr lang="en-US" sz="1200" baseline="0" dirty="0"/>
              <a:t> </a:t>
            </a:r>
            <a:r>
              <a:rPr lang="en-US" sz="1200" baseline="0" dirty="0" err="1"/>
              <a:t>erfolgt</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185825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242175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244266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236092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Unterrichtsvorgaben für den zieldifferenten Bildungsgang  Geistige Entwicklung</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Unterrichtsvorgaben für den zieldifferenten Bildungsgang  Geistige Entwicklung</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Unterrichtsvorgaben für den zieldifferenten Bildungsgang  Geistige Entwicklung</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Unterrichtsvorgaben für den zieldifferenten Bildungsgang  Geistige Entwicklung</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Unterrichtsvorgaben für den zieldifferenten Bildungsgang  Geistige Entwicklung</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Unterrichtsvorgaben für den zieldifferenten Bildungsgang  Geistige Entwicklung</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2130425"/>
            <a:ext cx="8424936" cy="1298575"/>
          </a:xfrm>
        </p:spPr>
        <p:txBody>
          <a:bodyPr/>
          <a:lstStyle/>
          <a:p>
            <a:pPr algn="ctr"/>
            <a:br>
              <a:rPr lang="de-DE" dirty="0"/>
            </a:br>
            <a:r>
              <a:rPr lang="de-DE" dirty="0"/>
              <a:t>Unterrichtsvorgaben für das Aufgabenfeld</a:t>
            </a:r>
            <a:br>
              <a:rPr lang="de-DE" dirty="0"/>
            </a:br>
            <a:br>
              <a:rPr lang="de-DE" sz="1400" dirty="0"/>
            </a:br>
            <a:r>
              <a:rPr lang="de-DE" dirty="0"/>
              <a:t>Naturwissenschaftlicher Unterricht </a:t>
            </a:r>
            <a:br>
              <a:rPr lang="de-DE" dirty="0"/>
            </a:br>
            <a:r>
              <a:rPr lang="de-DE" dirty="0"/>
              <a:t>(Biologie, Chemie, Physik)</a:t>
            </a:r>
          </a:p>
        </p:txBody>
      </p:sp>
      <p:sp>
        <p:nvSpPr>
          <p:cNvPr id="3" name="Untertitel 2"/>
          <p:cNvSpPr>
            <a:spLocks noGrp="1"/>
          </p:cNvSpPr>
          <p:nvPr>
            <p:ph type="subTitle" idx="1"/>
          </p:nvPr>
        </p:nvSpPr>
        <p:spPr>
          <a:xfrm>
            <a:off x="1475656" y="4509120"/>
            <a:ext cx="6400800" cy="1224136"/>
          </a:xfrm>
        </p:spPr>
        <p:txBody>
          <a:bodyPr/>
          <a:lstStyle/>
          <a:p>
            <a:r>
              <a:rPr lang="de-DE" dirty="0"/>
              <a:t>für den zieldifferenten Bildungsgang Geistige Entwicklung an allen Lernorten</a:t>
            </a:r>
          </a:p>
        </p:txBody>
      </p:sp>
    </p:spTree>
    <p:extLst>
      <p:ext uri="{BB962C8B-B14F-4D97-AF65-F5344CB8AC3E}">
        <p14:creationId xmlns:p14="http://schemas.microsoft.com/office/powerpoint/2010/main" val="182414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Inhaltsfelder</a:t>
            </a:r>
          </a:p>
        </p:txBody>
      </p:sp>
      <p:sp>
        <p:nvSpPr>
          <p:cNvPr id="3" name="Inhaltsplatzhalter 2"/>
          <p:cNvSpPr>
            <a:spLocks noGrp="1"/>
          </p:cNvSpPr>
          <p:nvPr>
            <p:ph idx="1"/>
          </p:nvPr>
        </p:nvSpPr>
        <p:spPr>
          <a:xfrm>
            <a:off x="4932040" y="1844824"/>
            <a:ext cx="3888432" cy="3888432"/>
          </a:xfrm>
        </p:spPr>
        <p:txBody>
          <a:bodyPr>
            <a:normAutofit/>
          </a:bodyPr>
          <a:lstStyle/>
          <a:p>
            <a:pPr marL="0" indent="0">
              <a:buNone/>
            </a:pPr>
            <a:r>
              <a:rPr lang="de-DE" sz="2400" b="1" dirty="0"/>
              <a:t>Inhaltsfelder:</a:t>
            </a:r>
          </a:p>
          <a:p>
            <a:pPr>
              <a:buFont typeface="Wingdings" panose="05000000000000000000" pitchFamily="2" charset="2"/>
              <a:buChar char="Ø"/>
            </a:pPr>
            <a:r>
              <a:rPr lang="de-DE" sz="2400" dirty="0"/>
              <a:t>systematisieren die </a:t>
            </a:r>
            <a:r>
              <a:rPr lang="de-DE" sz="2400" dirty="0" err="1"/>
              <a:t>ver-bindlichen</a:t>
            </a:r>
            <a:r>
              <a:rPr lang="de-DE" sz="2400" dirty="0"/>
              <a:t> und </a:t>
            </a:r>
            <a:r>
              <a:rPr lang="de-DE" sz="2400" dirty="0" err="1"/>
              <a:t>unver-zichtbaren</a:t>
            </a:r>
            <a:r>
              <a:rPr lang="de-DE" sz="2400" dirty="0"/>
              <a:t> unterrichtlichen Gegenstände,</a:t>
            </a:r>
          </a:p>
          <a:p>
            <a:pPr>
              <a:buFont typeface="Wingdings" panose="05000000000000000000" pitchFamily="2" charset="2"/>
              <a:buChar char="Ø"/>
            </a:pPr>
            <a:r>
              <a:rPr lang="de-DE" sz="2400" dirty="0"/>
              <a:t>geben Hinweise für die inhaltliche Ausrichtung des Lehrens und Lernens.</a:t>
            </a:r>
          </a:p>
          <a:p>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
        <p:nvSpPr>
          <p:cNvPr id="5" name="Textfeld 4"/>
          <p:cNvSpPr txBox="1"/>
          <p:nvPr/>
        </p:nvSpPr>
        <p:spPr>
          <a:xfrm>
            <a:off x="443860" y="1988840"/>
            <a:ext cx="4474840" cy="3662541"/>
          </a:xfrm>
          <a:prstGeom prst="rect">
            <a:avLst/>
          </a:prstGeom>
          <a:noFill/>
          <a:ln w="22225">
            <a:solidFill>
              <a:srgbClr val="00B050"/>
            </a:solidFill>
          </a:ln>
        </p:spPr>
        <p:txBody>
          <a:bodyPr wrap="square" rtlCol="0">
            <a:spAutoFit/>
          </a:bodyPr>
          <a:lstStyle/>
          <a:p>
            <a:r>
              <a:rPr lang="de-DE" b="1" dirty="0"/>
              <a:t>Fach Biologie:</a:t>
            </a:r>
          </a:p>
          <a:p>
            <a:pPr marL="285750" indent="-285750">
              <a:buFont typeface="Arial" panose="020B0604020202020204" pitchFamily="34" charset="0"/>
              <a:buChar char="•"/>
            </a:pPr>
            <a:r>
              <a:rPr lang="de-DE" dirty="0"/>
              <a:t>Pflanzen, Tiere und ihre Lebensräume</a:t>
            </a:r>
          </a:p>
          <a:p>
            <a:pPr marL="285750" indent="-285750">
              <a:buFont typeface="Arial" panose="020B0604020202020204" pitchFamily="34" charset="0"/>
              <a:buChar char="•"/>
            </a:pPr>
            <a:r>
              <a:rPr lang="de-DE" dirty="0"/>
              <a:t>Sexualerziehung</a:t>
            </a:r>
          </a:p>
          <a:p>
            <a:pPr marL="285750" indent="-285750">
              <a:buFont typeface="Arial" panose="020B0604020202020204" pitchFamily="34" charset="0"/>
              <a:buChar char="•"/>
            </a:pPr>
            <a:r>
              <a:rPr lang="de-DE" dirty="0"/>
              <a:t>…</a:t>
            </a:r>
          </a:p>
          <a:p>
            <a:endParaRPr lang="de-DE" sz="800" dirty="0"/>
          </a:p>
          <a:p>
            <a:r>
              <a:rPr lang="de-DE" b="1" dirty="0"/>
              <a:t>Fach Chemie:</a:t>
            </a:r>
          </a:p>
          <a:p>
            <a:pPr marL="285750" indent="-285750">
              <a:buFont typeface="Arial" panose="020B0604020202020204" pitchFamily="34" charset="0"/>
              <a:buChar char="•"/>
            </a:pPr>
            <a:r>
              <a:rPr lang="de-DE" dirty="0"/>
              <a:t>Stoffe und Stoffgemische</a:t>
            </a:r>
          </a:p>
          <a:p>
            <a:pPr marL="285750" indent="-285750">
              <a:buFont typeface="Arial" panose="020B0604020202020204" pitchFamily="34" charset="0"/>
              <a:buChar char="•"/>
            </a:pPr>
            <a:r>
              <a:rPr lang="de-DE" dirty="0"/>
              <a:t>Werkstoffe und Recycling</a:t>
            </a:r>
          </a:p>
          <a:p>
            <a:pPr marL="285750" indent="-285750">
              <a:buFont typeface="Arial" panose="020B0604020202020204" pitchFamily="34" charset="0"/>
              <a:buChar char="•"/>
            </a:pPr>
            <a:r>
              <a:rPr lang="de-DE" dirty="0"/>
              <a:t>...</a:t>
            </a:r>
          </a:p>
          <a:p>
            <a:endParaRPr lang="de-DE" sz="800" dirty="0"/>
          </a:p>
          <a:p>
            <a:r>
              <a:rPr lang="de-DE" b="1" dirty="0"/>
              <a:t>Fach Physik:</a:t>
            </a:r>
          </a:p>
          <a:p>
            <a:pPr marL="285750" indent="-285750">
              <a:buFont typeface="Arial" panose="020B0604020202020204" pitchFamily="34" charset="0"/>
              <a:buChar char="•"/>
            </a:pPr>
            <a:r>
              <a:rPr lang="de-DE" dirty="0"/>
              <a:t>Sonne und Wärme</a:t>
            </a:r>
          </a:p>
          <a:p>
            <a:pPr marL="285750" indent="-285750">
              <a:buFont typeface="Arial" panose="020B0604020202020204" pitchFamily="34" charset="0"/>
              <a:buChar char="•"/>
            </a:pPr>
            <a:r>
              <a:rPr lang="de-DE" dirty="0"/>
              <a:t>Der elektrische Strom</a:t>
            </a:r>
          </a:p>
          <a:p>
            <a:pPr marL="285750" indent="-285750">
              <a:buFont typeface="Arial" panose="020B0604020202020204" pitchFamily="34" charset="0"/>
              <a:buChar char="•"/>
            </a:pPr>
            <a:r>
              <a:rPr lang="de-DE" dirty="0"/>
              <a:t>…</a:t>
            </a:r>
          </a:p>
        </p:txBody>
      </p:sp>
    </p:spTree>
    <p:extLst>
      <p:ext uri="{BB962C8B-B14F-4D97-AF65-F5344CB8AC3E}">
        <p14:creationId xmlns:p14="http://schemas.microsoft.com/office/powerpoint/2010/main" val="33199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Untergliederung der Inhaltsfelder in Schwerpunkte</a:t>
            </a:r>
          </a:p>
        </p:txBody>
      </p:sp>
      <p:sp>
        <p:nvSpPr>
          <p:cNvPr id="3" name="Inhaltsplatzhalter 2"/>
          <p:cNvSpPr>
            <a:spLocks noGrp="1"/>
          </p:cNvSpPr>
          <p:nvPr>
            <p:ph idx="1"/>
          </p:nvPr>
        </p:nvSpPr>
        <p:spPr>
          <a:xfrm>
            <a:off x="539552" y="1844824"/>
            <a:ext cx="8280920" cy="3888432"/>
          </a:xfrm>
        </p:spPr>
        <p:txBody>
          <a:bodyPr>
            <a:normAutofit/>
          </a:bodyPr>
          <a:lstStyle/>
          <a:p>
            <a:pPr marL="0" indent="0">
              <a:buNone/>
            </a:pPr>
            <a:r>
              <a:rPr lang="de-DE" sz="2400" b="1" dirty="0"/>
              <a:t>Schwerpunkte:</a:t>
            </a:r>
          </a:p>
          <a:p>
            <a:pPr>
              <a:buFont typeface="Wingdings" panose="05000000000000000000" pitchFamily="2" charset="2"/>
              <a:buChar char="Ø"/>
            </a:pPr>
            <a:r>
              <a:rPr lang="de-DE" sz="2400" dirty="0"/>
              <a:t>Fokussieren die unterrichtlichen Gegenstände, </a:t>
            </a:r>
          </a:p>
          <a:p>
            <a:pPr>
              <a:buFont typeface="Wingdings" panose="05000000000000000000" pitchFamily="2" charset="2"/>
              <a:buChar char="Ø"/>
            </a:pPr>
            <a:r>
              <a:rPr lang="de-DE" sz="2400" dirty="0"/>
              <a:t>werden unabhängig voneinander oder</a:t>
            </a:r>
          </a:p>
          <a:p>
            <a:pPr>
              <a:buFont typeface="Wingdings" panose="05000000000000000000" pitchFamily="2" charset="2"/>
              <a:buChar char="Ø"/>
            </a:pPr>
            <a:r>
              <a:rPr lang="de-DE" sz="2400" dirty="0"/>
              <a:t>im parallelen Bezug zueinander angeordnet.</a:t>
            </a:r>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Unterrichtsvorgaben für den  zieldifferenten Bildungsgang   Geistige Entwicklung</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59981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Untergliederung der Inhaltsfelder in Schwerpunkte</a:t>
            </a:r>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
        <p:nvSpPr>
          <p:cNvPr id="9" name="Textfeld 8"/>
          <p:cNvSpPr txBox="1"/>
          <p:nvPr/>
        </p:nvSpPr>
        <p:spPr>
          <a:xfrm>
            <a:off x="323528" y="1575644"/>
            <a:ext cx="2664296" cy="461665"/>
          </a:xfrm>
          <a:prstGeom prst="rect">
            <a:avLst/>
          </a:prstGeom>
          <a:noFill/>
        </p:spPr>
        <p:txBody>
          <a:bodyPr wrap="square" rtlCol="0">
            <a:spAutoFit/>
          </a:bodyPr>
          <a:lstStyle/>
          <a:p>
            <a:r>
              <a:rPr lang="de-DE" sz="2400" b="1" dirty="0"/>
              <a:t>Beispiele:</a:t>
            </a:r>
          </a:p>
        </p:txBody>
      </p:sp>
      <p:pic>
        <p:nvPicPr>
          <p:cNvPr id="15" name="Grafik 14">
            <a:extLst>
              <a:ext uri="{FF2B5EF4-FFF2-40B4-BE49-F238E27FC236}">
                <a16:creationId xmlns:a16="http://schemas.microsoft.com/office/drawing/2014/main" id="{970B318E-3C1B-B53F-4CB9-C0EB6D9DB7BA}"/>
              </a:ext>
            </a:extLst>
          </p:cNvPr>
          <p:cNvPicPr>
            <a:picLocks noChangeAspect="1"/>
          </p:cNvPicPr>
          <p:nvPr/>
        </p:nvPicPr>
        <p:blipFill>
          <a:blip r:embed="rId2"/>
          <a:stretch>
            <a:fillRect/>
          </a:stretch>
        </p:blipFill>
        <p:spPr>
          <a:xfrm>
            <a:off x="1763688" y="1700808"/>
            <a:ext cx="6923112" cy="1872208"/>
          </a:xfrm>
          <a:prstGeom prst="rect">
            <a:avLst/>
          </a:prstGeom>
        </p:spPr>
      </p:pic>
      <p:pic>
        <p:nvPicPr>
          <p:cNvPr id="17" name="Grafik 16">
            <a:extLst>
              <a:ext uri="{FF2B5EF4-FFF2-40B4-BE49-F238E27FC236}">
                <a16:creationId xmlns:a16="http://schemas.microsoft.com/office/drawing/2014/main" id="{DAB61D71-0E73-1C28-D484-745F562847E5}"/>
              </a:ext>
            </a:extLst>
          </p:cNvPr>
          <p:cNvPicPr>
            <a:picLocks noChangeAspect="1"/>
          </p:cNvPicPr>
          <p:nvPr/>
        </p:nvPicPr>
        <p:blipFill>
          <a:blip r:embed="rId3"/>
          <a:stretch>
            <a:fillRect/>
          </a:stretch>
        </p:blipFill>
        <p:spPr>
          <a:xfrm>
            <a:off x="1854503" y="3700087"/>
            <a:ext cx="6851104" cy="1872208"/>
          </a:xfrm>
          <a:prstGeom prst="rect">
            <a:avLst/>
          </a:prstGeom>
        </p:spPr>
      </p:pic>
    </p:spTree>
    <p:extLst>
      <p:ext uri="{BB962C8B-B14F-4D97-AF65-F5344CB8AC3E}">
        <p14:creationId xmlns:p14="http://schemas.microsoft.com/office/powerpoint/2010/main" val="39939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Fachliche Aspekte</a:t>
            </a:r>
          </a:p>
        </p:txBody>
      </p:sp>
      <p:sp>
        <p:nvSpPr>
          <p:cNvPr id="3" name="Inhaltsplatzhalter 2"/>
          <p:cNvSpPr>
            <a:spLocks noGrp="1"/>
          </p:cNvSpPr>
          <p:nvPr>
            <p:ph idx="1"/>
          </p:nvPr>
        </p:nvSpPr>
        <p:spPr>
          <a:xfrm>
            <a:off x="457200" y="1772816"/>
            <a:ext cx="8363272" cy="3816424"/>
          </a:xfrm>
        </p:spPr>
        <p:txBody>
          <a:bodyPr>
            <a:normAutofit/>
          </a:bodyPr>
          <a:lstStyle/>
          <a:p>
            <a:pPr marL="0" indent="0">
              <a:buNone/>
            </a:pPr>
            <a:r>
              <a:rPr lang="de-DE" sz="2400" b="1" dirty="0"/>
              <a:t>Fachliche Aspekte:</a:t>
            </a:r>
          </a:p>
          <a:p>
            <a:pPr>
              <a:buFont typeface="Wingdings" panose="05000000000000000000" pitchFamily="2" charset="2"/>
              <a:buChar char="Ø"/>
            </a:pPr>
            <a:r>
              <a:rPr lang="de-DE" sz="2400" dirty="0"/>
              <a:t>gliedern die Schwerpunkte entsprechend fachlicher Modelle oder </a:t>
            </a:r>
          </a:p>
          <a:p>
            <a:pPr>
              <a:buFont typeface="Wingdings" panose="05000000000000000000" pitchFamily="2" charset="2"/>
              <a:buChar char="Ø"/>
            </a:pPr>
            <a:r>
              <a:rPr lang="de-DE" sz="2400" dirty="0"/>
              <a:t>beschreiben unterschiedliche Aspekte von Kompetenzen. </a:t>
            </a:r>
          </a:p>
          <a:p>
            <a:pPr marL="0" indent="0">
              <a:buNone/>
            </a:pPr>
            <a:br>
              <a:rPr lang="de-DE" sz="2400" dirty="0"/>
            </a:br>
            <a:r>
              <a:rPr lang="de-DE" sz="2400" dirty="0"/>
              <a:t>Durch die fachlichen Aspekte werden die angestrebten Kompetenzen inhaltslogisch gebündelt. </a:t>
            </a:r>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58752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Fachliche Aspekte</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a:t>
            </a:r>
          </a:p>
          <a:p>
            <a:r>
              <a:rPr lang="de-DE" dirty="0"/>
              <a:t>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14</a:t>
            </a:fld>
            <a:endParaRPr lang="de-DE"/>
          </a:p>
        </p:txBody>
      </p:sp>
      <p:sp>
        <p:nvSpPr>
          <p:cNvPr id="8" name="Textfeld 7"/>
          <p:cNvSpPr txBox="1"/>
          <p:nvPr/>
        </p:nvSpPr>
        <p:spPr>
          <a:xfrm>
            <a:off x="443118" y="1628800"/>
            <a:ext cx="2664296" cy="461665"/>
          </a:xfrm>
          <a:prstGeom prst="rect">
            <a:avLst/>
          </a:prstGeom>
          <a:noFill/>
        </p:spPr>
        <p:txBody>
          <a:bodyPr wrap="square" rtlCol="0">
            <a:spAutoFit/>
          </a:bodyPr>
          <a:lstStyle/>
          <a:p>
            <a:r>
              <a:rPr lang="de-DE" sz="2400" b="1" dirty="0"/>
              <a:t>Beispiel:</a:t>
            </a:r>
          </a:p>
        </p:txBody>
      </p:sp>
      <p:pic>
        <p:nvPicPr>
          <p:cNvPr id="10" name="Grafik 9">
            <a:extLst>
              <a:ext uri="{FF2B5EF4-FFF2-40B4-BE49-F238E27FC236}">
                <a16:creationId xmlns:a16="http://schemas.microsoft.com/office/drawing/2014/main" id="{BCF759E1-756D-B3AA-ADAD-C7CD966E8AF6}"/>
              </a:ext>
            </a:extLst>
          </p:cNvPr>
          <p:cNvPicPr>
            <a:picLocks noChangeAspect="1"/>
          </p:cNvPicPr>
          <p:nvPr/>
        </p:nvPicPr>
        <p:blipFill>
          <a:blip r:embed="rId2"/>
          <a:stretch>
            <a:fillRect/>
          </a:stretch>
        </p:blipFill>
        <p:spPr>
          <a:xfrm>
            <a:off x="1907704" y="1624017"/>
            <a:ext cx="6552728" cy="4322955"/>
          </a:xfrm>
          <a:prstGeom prst="rect">
            <a:avLst/>
          </a:prstGeom>
        </p:spPr>
      </p:pic>
    </p:spTree>
    <p:extLst>
      <p:ext uri="{BB962C8B-B14F-4D97-AF65-F5344CB8AC3E}">
        <p14:creationId xmlns:p14="http://schemas.microsoft.com/office/powerpoint/2010/main" val="366390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Angestrebte Kompetenzen</a:t>
            </a:r>
          </a:p>
        </p:txBody>
      </p:sp>
      <p:sp>
        <p:nvSpPr>
          <p:cNvPr id="3" name="Inhaltsplatzhalter 2"/>
          <p:cNvSpPr>
            <a:spLocks noGrp="1"/>
          </p:cNvSpPr>
          <p:nvPr>
            <p:ph idx="1"/>
          </p:nvPr>
        </p:nvSpPr>
        <p:spPr>
          <a:xfrm>
            <a:off x="457200" y="1578467"/>
            <a:ext cx="8686800" cy="4392488"/>
          </a:xfrm>
        </p:spPr>
        <p:txBody>
          <a:bodyPr>
            <a:normAutofit fontScale="25000" lnSpcReduction="20000"/>
          </a:bodyPr>
          <a:lstStyle/>
          <a:p>
            <a:pPr marL="0" indent="0">
              <a:buNone/>
            </a:pPr>
            <a:r>
              <a:rPr lang="de-DE" sz="9600" b="1" dirty="0"/>
              <a:t>Angestrebte Kompetenzen</a:t>
            </a:r>
          </a:p>
          <a:p>
            <a:pPr marL="0" indent="0">
              <a:buNone/>
            </a:pPr>
            <a:endParaRPr lang="de-DE" sz="8000" dirty="0"/>
          </a:p>
          <a:p>
            <a:pPr>
              <a:buFont typeface="Wingdings" panose="05000000000000000000" pitchFamily="2" charset="2"/>
              <a:buChar char="Ø"/>
            </a:pPr>
            <a:r>
              <a:rPr lang="de-DE" sz="9600" dirty="0"/>
              <a:t>beschreiben fachliche Entwicklungsschritte, </a:t>
            </a:r>
          </a:p>
          <a:p>
            <a:pPr>
              <a:buFont typeface="Wingdings" panose="05000000000000000000" pitchFamily="2" charset="2"/>
              <a:buChar char="Ø"/>
            </a:pPr>
            <a:r>
              <a:rPr lang="de-DE" sz="9600" dirty="0"/>
              <a:t>berücksichtigen elementare Fähigkeiten und Vorläuferfähigkeiten,</a:t>
            </a:r>
          </a:p>
          <a:p>
            <a:pPr>
              <a:buFont typeface="Wingdings" panose="05000000000000000000" pitchFamily="2" charset="2"/>
              <a:buChar char="Ø"/>
            </a:pPr>
            <a:r>
              <a:rPr lang="de-DE" sz="9600" dirty="0"/>
              <a:t>sind innerhalb eines offen angelegten entwicklungsbezogenen Kontinuums konzipiert, 	</a:t>
            </a:r>
          </a:p>
          <a:p>
            <a:pPr>
              <a:buFont typeface="Wingdings" panose="05000000000000000000" pitchFamily="2" charset="2"/>
              <a:buChar char="Ø"/>
            </a:pPr>
            <a:r>
              <a:rPr lang="de-DE" sz="9600" dirty="0"/>
              <a:t>beziehen sich auf Verhalten, das in jeweils unterschiedlichen Modi sichtbar  werden kann, konkretisieren die fachliche und entwicklungsorientierte Systematik,</a:t>
            </a:r>
          </a:p>
          <a:p>
            <a:pPr>
              <a:buFont typeface="Wingdings" panose="05000000000000000000" pitchFamily="2" charset="2"/>
              <a:buChar char="Ø"/>
            </a:pPr>
            <a:r>
              <a:rPr lang="de-DE" sz="9600" dirty="0"/>
              <a:t>bilden die Grundlage für die Formulierung individuell angestrebter Lernergebnisse und die Planung eines individuell ausgerichteten Unterrichts.</a:t>
            </a:r>
          </a:p>
          <a:p>
            <a:pPr marL="0" indent="0">
              <a:buNone/>
            </a:pP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406146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Angestrebte Kompetenzen</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8" name="Textfeld 7"/>
          <p:cNvSpPr txBox="1"/>
          <p:nvPr/>
        </p:nvSpPr>
        <p:spPr>
          <a:xfrm>
            <a:off x="443118" y="1628800"/>
            <a:ext cx="4848962" cy="461665"/>
          </a:xfrm>
          <a:prstGeom prst="rect">
            <a:avLst/>
          </a:prstGeom>
          <a:noFill/>
        </p:spPr>
        <p:txBody>
          <a:bodyPr wrap="square" rtlCol="0">
            <a:spAutoFit/>
          </a:bodyPr>
          <a:lstStyle/>
          <a:p>
            <a:r>
              <a:rPr lang="de-DE" sz="2400" b="1" dirty="0"/>
              <a:t>Beispiel aus dem Fach Chemie:</a:t>
            </a:r>
          </a:p>
        </p:txBody>
      </p:sp>
      <p:pic>
        <p:nvPicPr>
          <p:cNvPr id="3" name="Grafik 2">
            <a:extLst>
              <a:ext uri="{FF2B5EF4-FFF2-40B4-BE49-F238E27FC236}">
                <a16:creationId xmlns:a16="http://schemas.microsoft.com/office/drawing/2014/main" id="{7FBF0C2C-C232-6EC2-ABE7-42939AD3C6D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r="26596"/>
          <a:stretch/>
        </p:blipFill>
        <p:spPr>
          <a:xfrm>
            <a:off x="463985" y="2694598"/>
            <a:ext cx="8054893" cy="2606610"/>
          </a:xfrm>
          <a:prstGeom prst="rect">
            <a:avLst/>
          </a:prstGeom>
        </p:spPr>
      </p:pic>
    </p:spTree>
    <p:extLst>
      <p:ext uri="{BB962C8B-B14F-4D97-AF65-F5344CB8AC3E}">
        <p14:creationId xmlns:p14="http://schemas.microsoft.com/office/powerpoint/2010/main" val="87124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991" y="980728"/>
            <a:ext cx="8229600" cy="720080"/>
          </a:xfrm>
        </p:spPr>
        <p:txBody>
          <a:bodyPr/>
          <a:lstStyle/>
          <a:p>
            <a:r>
              <a:rPr lang="de-DE" sz="2400" b="1" dirty="0"/>
              <a:t>Entwicklungschancen und Verknüpfungsmöglichkeiten</a:t>
            </a:r>
          </a:p>
        </p:txBody>
      </p:sp>
      <p:sp>
        <p:nvSpPr>
          <p:cNvPr id="3" name="Inhaltsplatzhalter 2"/>
          <p:cNvSpPr>
            <a:spLocks noGrp="1"/>
          </p:cNvSpPr>
          <p:nvPr>
            <p:ph idx="1"/>
          </p:nvPr>
        </p:nvSpPr>
        <p:spPr>
          <a:xfrm>
            <a:off x="179512" y="1628800"/>
            <a:ext cx="8640960" cy="4326832"/>
          </a:xfrm>
        </p:spPr>
        <p:txBody>
          <a:bodyPr>
            <a:noAutofit/>
          </a:bodyPr>
          <a:lstStyle/>
          <a:p>
            <a:pPr lvl="1">
              <a:buFont typeface="Wingdings" panose="05000000000000000000" pitchFamily="2" charset="2"/>
              <a:buChar char="§"/>
            </a:pPr>
            <a:r>
              <a:rPr lang="de-DE" sz="2400" dirty="0">
                <a:effectLst/>
                <a:ea typeface="Calibri" panose="020F0502020204030204" pitchFamily="34" charset="0"/>
                <a:cs typeface="Arial" panose="020B0604020202020204" pitchFamily="34" charset="0"/>
              </a:rPr>
              <a:t>Exemplarische Vernetzungen zwischen dem fachlichen und dem entwicklungsbezogenen Kompetenzerwerb, </a:t>
            </a:r>
            <a:r>
              <a:rPr lang="de-DE" sz="2400" dirty="0">
                <a:ea typeface="Calibri" panose="020F0502020204030204" pitchFamily="34" charset="0"/>
                <a:cs typeface="Arial" panose="020B0604020202020204" pitchFamily="34" charset="0"/>
              </a:rPr>
              <a:t>wodurch </a:t>
            </a:r>
            <a:r>
              <a:rPr lang="de-DE" sz="2400" b="1" dirty="0">
                <a:effectLst/>
                <a:ea typeface="Calibri" panose="020F0502020204030204" pitchFamily="34" charset="0"/>
                <a:cs typeface="Arial" panose="020B0604020202020204" pitchFamily="34" charset="0"/>
              </a:rPr>
              <a:t>Entwicklungschancen</a:t>
            </a:r>
            <a:r>
              <a:rPr lang="de-DE" sz="2400" dirty="0">
                <a:effectLst/>
                <a:ea typeface="Calibri" panose="020F0502020204030204" pitchFamily="34" charset="0"/>
                <a:cs typeface="Arial" panose="020B0604020202020204" pitchFamily="34" charset="0"/>
              </a:rPr>
              <a:t> ermöglicht werden können. </a:t>
            </a:r>
          </a:p>
          <a:p>
            <a:pPr marL="457200" lvl="1" indent="0">
              <a:buNone/>
            </a:pPr>
            <a:endParaRPr lang="de-DE" sz="900" dirty="0">
              <a:effectLst/>
              <a:ea typeface="Calibri" panose="020F0502020204030204" pitchFamily="34" charset="0"/>
              <a:cs typeface="Arial" panose="020B0604020202020204" pitchFamily="34" charset="0"/>
            </a:endParaRPr>
          </a:p>
          <a:p>
            <a:pPr lvl="1">
              <a:buFont typeface="Wingdings" panose="05000000000000000000" pitchFamily="2" charset="2"/>
              <a:buChar char="§"/>
            </a:pPr>
            <a:r>
              <a:rPr lang="de-DE" sz="2400" dirty="0">
                <a:solidFill>
                  <a:srgbClr val="000000"/>
                </a:solidFill>
                <a:ea typeface="Calibri" panose="020F0502020204030204" pitchFamily="34" charset="0"/>
                <a:cs typeface="Arial" panose="020B0604020202020204" pitchFamily="34" charset="0"/>
              </a:rPr>
              <a:t>Markierung von </a:t>
            </a:r>
            <a:r>
              <a:rPr lang="de-DE" sz="2400" b="1" dirty="0">
                <a:solidFill>
                  <a:srgbClr val="000000"/>
                </a:solidFill>
                <a:ea typeface="Calibri" panose="020F0502020204030204" pitchFamily="34" charset="0"/>
                <a:cs typeface="Arial" panose="020B0604020202020204" pitchFamily="34" charset="0"/>
              </a:rPr>
              <a:t>Verknüpfungsmöglichkeiten</a:t>
            </a:r>
            <a:r>
              <a:rPr lang="de-DE" sz="2400" dirty="0">
                <a:solidFill>
                  <a:srgbClr val="000000"/>
                </a:solidFill>
                <a:ea typeface="Calibri" panose="020F0502020204030204" pitchFamily="34" charset="0"/>
                <a:cs typeface="Arial" panose="020B0604020202020204" pitchFamily="34" charset="0"/>
              </a:rPr>
              <a:t> zu weiteren </a:t>
            </a:r>
            <a:r>
              <a:rPr lang="de-DE" sz="2400" b="1" dirty="0">
                <a:solidFill>
                  <a:srgbClr val="000000"/>
                </a:solidFill>
                <a:ea typeface="Calibri" panose="020F0502020204030204" pitchFamily="34" charset="0"/>
                <a:cs typeface="Arial" panose="020B0604020202020204" pitchFamily="34" charset="0"/>
              </a:rPr>
              <a:t>Unterrichtsvorgaben für den zieldifferenten Bildungsgang Geistige Entwicklung</a:t>
            </a:r>
            <a:r>
              <a:rPr lang="de-DE" sz="2400" dirty="0">
                <a:solidFill>
                  <a:srgbClr val="000000"/>
                </a:solidFill>
                <a:ea typeface="Calibri" panose="020F0502020204030204" pitchFamily="34" charset="0"/>
                <a:cs typeface="Arial" panose="020B0604020202020204" pitchFamily="34" charset="0"/>
              </a:rPr>
              <a:t>, um Grundlagen für fächer-übergreifendes Arbeiten (u.a. Projekte) aufzuzeigen.</a:t>
            </a:r>
          </a:p>
          <a:p>
            <a:pPr marL="457200" lvl="1" indent="0">
              <a:buNone/>
            </a:pPr>
            <a:endParaRPr lang="de-DE" sz="900" dirty="0">
              <a:effectLst/>
              <a:ea typeface="Calibri" panose="020F0502020204030204" pitchFamily="34" charset="0"/>
              <a:cs typeface="Arial" panose="020B0604020202020204" pitchFamily="34" charset="0"/>
            </a:endParaRPr>
          </a:p>
          <a:p>
            <a:pPr lvl="1">
              <a:buFont typeface="Wingdings" panose="05000000000000000000" pitchFamily="2" charset="2"/>
              <a:buChar char="§"/>
            </a:pPr>
            <a:r>
              <a:rPr lang="de-DE" sz="2400" dirty="0">
                <a:ea typeface="Calibri" panose="020F0502020204030204" pitchFamily="34" charset="0"/>
                <a:cs typeface="Arial" panose="020B0604020202020204" pitchFamily="34" charset="0"/>
              </a:rPr>
              <a:t>I</a:t>
            </a:r>
            <a:r>
              <a:rPr lang="de-DE" sz="2400" dirty="0">
                <a:effectLst/>
                <a:ea typeface="Calibri" panose="020F0502020204030204" pitchFamily="34" charset="0"/>
                <a:cs typeface="Arial" panose="020B0604020202020204" pitchFamily="34" charset="0"/>
              </a:rPr>
              <a:t>m Sinne einer Anschlussorientierung exemplarische </a:t>
            </a:r>
            <a:r>
              <a:rPr lang="de-DE" sz="2400" b="1" dirty="0">
                <a:effectLst/>
                <a:ea typeface="Calibri" panose="020F0502020204030204" pitchFamily="34" charset="0"/>
                <a:cs typeface="Arial" panose="020B0604020202020204" pitchFamily="34" charset="0"/>
              </a:rPr>
              <a:t>Verknüpfungsmöglichkeiten</a:t>
            </a:r>
            <a:r>
              <a:rPr lang="de-DE" sz="2400" dirty="0">
                <a:effectLst/>
                <a:ea typeface="Calibri" panose="020F0502020204030204" pitchFamily="34" charset="0"/>
                <a:cs typeface="Arial" panose="020B0604020202020204" pitchFamily="34" charset="0"/>
              </a:rPr>
              <a:t> zu den </a:t>
            </a:r>
            <a:r>
              <a:rPr lang="de-DE" sz="2400" b="1" dirty="0">
                <a:effectLst/>
                <a:ea typeface="Calibri" panose="020F0502020204030204" pitchFamily="34" charset="0"/>
                <a:cs typeface="Arial" panose="020B0604020202020204" pitchFamily="34" charset="0"/>
              </a:rPr>
              <a:t>Lehrplänen der Primarstufe </a:t>
            </a:r>
            <a:r>
              <a:rPr lang="de-DE" sz="2400" dirty="0">
                <a:effectLst/>
                <a:ea typeface="Calibri" panose="020F0502020204030204" pitchFamily="34" charset="0"/>
                <a:cs typeface="Arial" panose="020B0604020202020204" pitchFamily="34" charset="0"/>
              </a:rPr>
              <a:t>und den </a:t>
            </a:r>
            <a:r>
              <a:rPr lang="de-DE" sz="2400" b="1" dirty="0">
                <a:effectLst/>
                <a:ea typeface="Calibri" panose="020F0502020204030204" pitchFamily="34" charset="0"/>
                <a:cs typeface="Arial" panose="020B0604020202020204" pitchFamily="34" charset="0"/>
              </a:rPr>
              <a:t>Kernlehrplänen der Hauptschule</a:t>
            </a:r>
            <a:r>
              <a:rPr lang="de-DE" sz="2400" dirty="0">
                <a:effectLst/>
                <a:ea typeface="Calibri" panose="020F0502020204030204" pitchFamily="34" charset="0"/>
                <a:cs typeface="Arial" panose="020B0604020202020204" pitchFamily="34" charset="0"/>
              </a:rPr>
              <a:t>.</a:t>
            </a:r>
            <a:endParaRPr lang="de-DE" sz="2400"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custDataLst>
      <p:tags r:id="rId1"/>
    </p:custDataLst>
    <p:extLst>
      <p:ext uri="{BB962C8B-B14F-4D97-AF65-F5344CB8AC3E}">
        <p14:creationId xmlns:p14="http://schemas.microsoft.com/office/powerpoint/2010/main" val="1549138347"/>
      </p:ext>
    </p:extLst>
  </p:cSld>
  <p:clrMapOvr>
    <a:masterClrMapping/>
  </p:clrMapOvr>
  <mc:AlternateContent xmlns:mc="http://schemas.openxmlformats.org/markup-compatibility/2006" xmlns:p14="http://schemas.microsoft.com/office/powerpoint/2010/main">
    <mc:Choice Requires="p14">
      <p:transition spd="slow" p14:dur="2000" advTm="60637"/>
    </mc:Choice>
    <mc:Fallback xmlns="">
      <p:transition spd="slow" advTm="606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3335"/>
            <a:ext cx="8686800" cy="360040"/>
          </a:xfrm>
        </p:spPr>
        <p:txBody>
          <a:bodyPr/>
          <a:lstStyle/>
          <a:p>
            <a:r>
              <a:rPr lang="de-DE" sz="2400" b="1" dirty="0">
                <a:solidFill>
                  <a:prstClr val="black"/>
                </a:solidFill>
                <a:latin typeface="Calibri"/>
              </a:rPr>
              <a:t>Vernetzung von fachlichem und entwicklungsbezogenem Kompetenzerwerb (Beispiel aus dem Fach Biologie)</a:t>
            </a:r>
            <a:endParaRPr lang="de-DE" sz="2400" b="1" dirty="0"/>
          </a:p>
        </p:txBody>
      </p:sp>
      <p:sp>
        <p:nvSpPr>
          <p:cNvPr id="11" name="Textfeld 10"/>
          <p:cNvSpPr txBox="1"/>
          <p:nvPr/>
        </p:nvSpPr>
        <p:spPr>
          <a:xfrm>
            <a:off x="5220072" y="1588626"/>
            <a:ext cx="2818656" cy="255240"/>
          </a:xfrm>
          <a:prstGeom prst="rect">
            <a:avLst/>
          </a:prstGeom>
          <a:solidFill>
            <a:schemeClr val="bg1"/>
          </a:solidFill>
        </p:spPr>
        <p:txBody>
          <a:bodyPr wrap="square" rtlCol="0">
            <a:spAutoFit/>
          </a:bodyPr>
          <a:lstStyle/>
          <a:p>
            <a:endParaRPr lang="de-DE" dirty="0"/>
          </a:p>
        </p:txBody>
      </p:sp>
      <p:sp>
        <p:nvSpPr>
          <p:cNvPr id="8" name="Foliennummernplatzhalter 7"/>
          <p:cNvSpPr>
            <a:spLocks noGrp="1"/>
          </p:cNvSpPr>
          <p:nvPr>
            <p:ph type="sldNum" sz="quarter" idx="12"/>
          </p:nvPr>
        </p:nvSpPr>
        <p:spPr/>
        <p:txBody>
          <a:bodyPr/>
          <a:lstStyle/>
          <a:p>
            <a:fld id="{512A4277-7E7A-4AAF-BFC7-47646BF5CD0C}" type="slidenum">
              <a:rPr lang="de-DE" smtClean="0"/>
              <a:t>18</a:t>
            </a:fld>
            <a:endParaRPr lang="de-DE"/>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pic>
        <p:nvPicPr>
          <p:cNvPr id="5" name="Grafik 4">
            <a:extLst>
              <a:ext uri="{FF2B5EF4-FFF2-40B4-BE49-F238E27FC236}">
                <a16:creationId xmlns:a16="http://schemas.microsoft.com/office/drawing/2014/main" id="{B479FB54-5E1E-AD1B-A2BA-BA49C593621A}"/>
              </a:ext>
            </a:extLst>
          </p:cNvPr>
          <p:cNvPicPr>
            <a:picLocks noChangeAspect="1"/>
          </p:cNvPicPr>
          <p:nvPr/>
        </p:nvPicPr>
        <p:blipFill>
          <a:blip r:embed="rId4"/>
          <a:stretch>
            <a:fillRect/>
          </a:stretch>
        </p:blipFill>
        <p:spPr>
          <a:xfrm>
            <a:off x="827584" y="1698615"/>
            <a:ext cx="6745745" cy="4327212"/>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5508104" y="1893656"/>
            <a:ext cx="1440160" cy="4242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761654723"/>
      </p:ext>
    </p:extLst>
  </p:cSld>
  <p:clrMapOvr>
    <a:masterClrMapping/>
  </p:clrMapOvr>
  <mc:AlternateContent xmlns:mc="http://schemas.openxmlformats.org/markup-compatibility/2006" xmlns:p14="http://schemas.microsoft.com/office/powerpoint/2010/main">
    <mc:Choice Requires="p14">
      <p:transition spd="slow" p14:dur="2000" advTm="53810"/>
    </mc:Choice>
    <mc:Fallback xmlns="">
      <p:transition spd="slow" advTm="5381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070310"/>
            <a:ext cx="8229600" cy="360040"/>
          </a:xfrm>
        </p:spPr>
        <p:txBody>
          <a:bodyPr/>
          <a:lstStyle/>
          <a:p>
            <a:r>
              <a:rPr lang="de-DE" sz="2400" b="1" dirty="0"/>
              <a:t>Exemplarische Verknüpfungen zu Unterrichtsvorgaben</a:t>
            </a:r>
            <a:br>
              <a:rPr lang="de-DE" sz="2400" b="1" dirty="0"/>
            </a:br>
            <a:r>
              <a:rPr lang="de-DE" sz="2400" b="1" dirty="0"/>
              <a:t>Geistige Entwicklung (Beispiel aus dem Fach Chemie)</a:t>
            </a:r>
          </a:p>
        </p:txBody>
      </p:sp>
      <p:sp>
        <p:nvSpPr>
          <p:cNvPr id="3" name="Inhaltsplatzhalter 2"/>
          <p:cNvSpPr>
            <a:spLocks noGrp="1"/>
          </p:cNvSpPr>
          <p:nvPr>
            <p:ph idx="1"/>
          </p:nvPr>
        </p:nvSpPr>
        <p:spPr>
          <a:xfrm>
            <a:off x="511277" y="1700808"/>
            <a:ext cx="8229600" cy="4205064"/>
          </a:xfrm>
        </p:spPr>
        <p:txBody>
          <a:bodyPr>
            <a:normAutofit/>
          </a:bodyPr>
          <a:lstStyle/>
          <a:p>
            <a:pPr marL="0" indent="0">
              <a:buNone/>
            </a:pPr>
            <a:endParaRPr lang="de-DE" dirty="0"/>
          </a:p>
          <a:p>
            <a:pPr marL="0" indent="0">
              <a:buNone/>
            </a:pPr>
            <a:r>
              <a:rPr lang="de-DE" dirty="0"/>
              <a:t>		</a:t>
            </a:r>
          </a:p>
        </p:txBody>
      </p:sp>
      <p:sp>
        <p:nvSpPr>
          <p:cNvPr id="4" name="Datumsplatzhalter 3"/>
          <p:cNvSpPr>
            <a:spLocks noGrp="1"/>
          </p:cNvSpPr>
          <p:nvPr>
            <p:ph type="dt" sz="half" idx="10"/>
          </p:nvPr>
        </p:nvSpPr>
        <p:spPr>
          <a:xfrm>
            <a:off x="457200" y="6356350"/>
            <a:ext cx="5266928" cy="365125"/>
          </a:xfrm>
        </p:spPr>
        <p:txBody>
          <a:bodyPr/>
          <a:lstStyle/>
          <a:p>
            <a:r>
              <a:rPr lang="de-DE" dirty="0"/>
              <a:t>Unterrichtsvorgaben für den </a:t>
            </a:r>
          </a:p>
          <a:p>
            <a:r>
              <a:rPr lang="de-DE" dirty="0"/>
              <a:t>zieldifferenten Bildungsgang  </a:t>
            </a:r>
          </a:p>
          <a:p>
            <a:r>
              <a:rPr lang="de-DE" dirty="0"/>
              <a:t>Geistige Entwicklung</a:t>
            </a:r>
          </a:p>
        </p:txBody>
      </p:sp>
      <p:sp>
        <p:nvSpPr>
          <p:cNvPr id="8" name="Foliennummernplatzhalter 7"/>
          <p:cNvSpPr>
            <a:spLocks noGrp="1"/>
          </p:cNvSpPr>
          <p:nvPr>
            <p:ph type="sldNum" sz="quarter" idx="12"/>
          </p:nvPr>
        </p:nvSpPr>
        <p:spPr/>
        <p:txBody>
          <a:bodyPr/>
          <a:lstStyle/>
          <a:p>
            <a:fld id="{512A4277-7E7A-4AAF-BFC7-47646BF5CD0C}" type="slidenum">
              <a:rPr lang="de-DE" smtClean="0"/>
              <a:t>19</a:t>
            </a:fld>
            <a:endParaRPr lang="de-DE"/>
          </a:p>
        </p:txBody>
      </p:sp>
      <p:pic>
        <p:nvPicPr>
          <p:cNvPr id="6" name="Grafik 5">
            <a:extLst>
              <a:ext uri="{FF2B5EF4-FFF2-40B4-BE49-F238E27FC236}">
                <a16:creationId xmlns:a16="http://schemas.microsoft.com/office/drawing/2014/main" id="{A1038955-B2ED-AE04-E181-281E8E09C264}"/>
              </a:ext>
            </a:extLst>
          </p:cNvPr>
          <p:cNvPicPr>
            <a:picLocks noChangeAspect="1"/>
          </p:cNvPicPr>
          <p:nvPr/>
        </p:nvPicPr>
        <p:blipFill>
          <a:blip r:embed="rId4"/>
          <a:stretch>
            <a:fillRect/>
          </a:stretch>
        </p:blipFill>
        <p:spPr>
          <a:xfrm>
            <a:off x="624091" y="1633700"/>
            <a:ext cx="7476301" cy="4272172"/>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6716236" y="1907518"/>
            <a:ext cx="1800200" cy="43841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319313614"/>
      </p:ext>
    </p:extLst>
  </p:cSld>
  <p:clrMapOvr>
    <a:masterClrMapping/>
  </p:clrMapOvr>
  <mc:AlternateContent xmlns:mc="http://schemas.openxmlformats.org/markup-compatibility/2006" xmlns:p14="http://schemas.microsoft.com/office/powerpoint/2010/main">
    <mc:Choice Requires="p14">
      <p:transition spd="slow" p14:dur="2000" advTm="52742"/>
    </mc:Choice>
    <mc:Fallback xmlns="">
      <p:transition spd="slow" advTm="527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2352" y="1628800"/>
            <a:ext cx="8682136" cy="4464496"/>
          </a:xfrm>
        </p:spPr>
        <p:txBody>
          <a:bodyPr>
            <a:normAutofit fontScale="40000" lnSpcReduction="20000"/>
          </a:bodyPr>
          <a:lstStyle/>
          <a:p>
            <a:pPr marL="0" indent="0">
              <a:buNone/>
            </a:pPr>
            <a:r>
              <a:rPr lang="de-DE" altLang="de-DE" sz="5900" b="1" dirty="0">
                <a:solidFill>
                  <a:srgbClr val="002060"/>
                </a:solidFill>
                <a:cs typeface="Times New Roman" pitchFamily="18" charset="0"/>
              </a:rPr>
              <a:t>V  Spezifische Erläuterungen zur Unterrichtsvorgabe für das   </a:t>
            </a:r>
            <a:br>
              <a:rPr lang="de-DE" altLang="de-DE" sz="5900" b="1" dirty="0">
                <a:solidFill>
                  <a:srgbClr val="002060"/>
                </a:solidFill>
                <a:cs typeface="Times New Roman" pitchFamily="18" charset="0"/>
              </a:rPr>
            </a:br>
            <a:r>
              <a:rPr lang="de-DE" altLang="de-DE" sz="5900" b="1" dirty="0">
                <a:solidFill>
                  <a:srgbClr val="002060"/>
                </a:solidFill>
                <a:cs typeface="Times New Roman" pitchFamily="18" charset="0"/>
              </a:rPr>
              <a:t>     Aufgabenfeld Naturwissenschaftlicher Unterricht</a:t>
            </a:r>
          </a:p>
          <a:p>
            <a:pPr marL="0" indent="0">
              <a:buNone/>
            </a:pPr>
            <a:r>
              <a:rPr lang="de-DE" altLang="de-DE" sz="4500" b="1" dirty="0">
                <a:solidFill>
                  <a:srgbClr val="002060"/>
                </a:solidFill>
                <a:cs typeface="Times New Roman" pitchFamily="18" charset="0"/>
              </a:rPr>
              <a:t>V. a	Aufbau und Systematik der Unterrichtsvorgabe für das Aufgabenfeld 	Naturwissenschaftlicher Unterricht</a:t>
            </a:r>
          </a:p>
          <a:p>
            <a:pPr marL="0" indent="0">
              <a:buNone/>
            </a:pPr>
            <a:r>
              <a:rPr lang="de-DE" altLang="de-DE" sz="4500" dirty="0">
                <a:solidFill>
                  <a:srgbClr val="002060"/>
                </a:solidFill>
                <a:cs typeface="Times New Roman" pitchFamily="18" charset="0"/>
              </a:rPr>
              <a:t>V. b</a:t>
            </a:r>
            <a:r>
              <a:rPr lang="de-DE" altLang="de-DE" sz="4500" b="1" dirty="0">
                <a:solidFill>
                  <a:srgbClr val="002060"/>
                </a:solidFill>
                <a:cs typeface="Times New Roman" pitchFamily="18" charset="0"/>
              </a:rPr>
              <a:t>	</a:t>
            </a:r>
            <a:r>
              <a:rPr lang="de-DE" altLang="de-DE" sz="4500" dirty="0">
                <a:solidFill>
                  <a:srgbClr val="002060"/>
                </a:solidFill>
                <a:cs typeface="Times New Roman" pitchFamily="18" charset="0"/>
              </a:rPr>
              <a:t>Vorschlag für teilnehmeraktivierende Elemente bei 	Implementationsveranstaltungen zum Verständnis der Systematik der 	Unterrichtsvorgabe für das Aufgabenfeld Naturwissenschaftlicher Unterricht</a:t>
            </a:r>
          </a:p>
          <a:p>
            <a:pPr marL="0" indent="0">
              <a:buNone/>
            </a:pPr>
            <a:r>
              <a:rPr lang="de-DE" altLang="de-DE" sz="4500" b="1" dirty="0">
                <a:solidFill>
                  <a:srgbClr val="002060"/>
                </a:solidFill>
                <a:cs typeface="Times New Roman" pitchFamily="18" charset="0"/>
              </a:rPr>
              <a:t>V. c	Allgemeine Hinweise zur Unterrichtsvorgabe für das Aufgabenfeld 	Naturwissenschaftlicher Unterricht</a:t>
            </a:r>
          </a:p>
          <a:p>
            <a:pPr marL="0" indent="0">
              <a:buNone/>
            </a:pPr>
            <a:r>
              <a:rPr lang="de-DE" altLang="de-DE" sz="4500" dirty="0">
                <a:solidFill>
                  <a:srgbClr val="002060"/>
                </a:solidFill>
                <a:cs typeface="Times New Roman" pitchFamily="18" charset="0"/>
              </a:rPr>
              <a:t>V. d</a:t>
            </a:r>
            <a:r>
              <a:rPr lang="de-DE" altLang="de-DE" sz="4500" i="1" dirty="0">
                <a:solidFill>
                  <a:srgbClr val="002060"/>
                </a:solidFill>
                <a:cs typeface="Times New Roman" pitchFamily="18" charset="0"/>
              </a:rPr>
              <a:t>	</a:t>
            </a:r>
            <a:r>
              <a:rPr lang="de-DE" altLang="de-DE" sz="4500" dirty="0">
                <a:solidFill>
                  <a:srgbClr val="002060"/>
                </a:solidFill>
                <a:cs typeface="Times New Roman" pitchFamily="18" charset="0"/>
              </a:rPr>
              <a:t>Vorschlag für ein teilnehmeraktivierendes Element bei 	Implementationsveranstaltungen passend zu einem einzelnen Kapitel der 	Unterrichtsvorgabe für das Aufgabenfeld Naturwissenschaftlicher Unterricht</a:t>
            </a:r>
          </a:p>
          <a:p>
            <a:pPr marL="0" indent="0">
              <a:buNone/>
            </a:pPr>
            <a:r>
              <a:rPr lang="de-DE" altLang="de-DE" sz="4500" b="1" dirty="0">
                <a:solidFill>
                  <a:srgbClr val="002060"/>
                </a:solidFill>
                <a:cs typeface="Times New Roman" pitchFamily="18" charset="0"/>
              </a:rPr>
              <a:t>V. e 	Schulinterner Lehrplan und Unterstützungsangebote für das 	Aufgabenfeld Naturwissenschaftlicher Unterricht</a:t>
            </a:r>
          </a:p>
          <a:p>
            <a:pPr marL="0" indent="0">
              <a:buNone/>
            </a:pPr>
            <a:r>
              <a:rPr lang="de-DE" altLang="de-DE" sz="4500" dirty="0">
                <a:solidFill>
                  <a:srgbClr val="002060"/>
                </a:solidFill>
                <a:cs typeface="Times New Roman" pitchFamily="18" charset="0"/>
              </a:rPr>
              <a:t>V. f	Vorschlag für teilnehmeraktivierende Elemente zum schulinternen Lehrplan für 	das Aufgabenfeld Naturwissenschaftlicher Unterricht</a:t>
            </a: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7" name="Textfeld 6">
            <a:extLst>
              <a:ext uri="{FF2B5EF4-FFF2-40B4-BE49-F238E27FC236}">
                <a16:creationId xmlns:a16="http://schemas.microsoft.com/office/drawing/2014/main" id="{A69FA08D-021A-B9C0-9FA1-C56BB6FAD6D2}"/>
              </a:ext>
            </a:extLst>
          </p:cNvPr>
          <p:cNvSpPr txBox="1"/>
          <p:nvPr/>
        </p:nvSpPr>
        <p:spPr>
          <a:xfrm>
            <a:off x="539552" y="1052736"/>
            <a:ext cx="7992888" cy="504056"/>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59811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0310"/>
            <a:ext cx="8229600" cy="360040"/>
          </a:xfrm>
        </p:spPr>
        <p:txBody>
          <a:bodyPr/>
          <a:lstStyle/>
          <a:p>
            <a:r>
              <a:rPr lang="de-DE" sz="2400" b="1" dirty="0"/>
              <a:t>Exemplarische Verknüpfungen zum Lehrplan Primarstufe / Hauptschule (Beispiel aus dem Fach Physik)</a:t>
            </a:r>
          </a:p>
        </p:txBody>
      </p:sp>
      <p:sp>
        <p:nvSpPr>
          <p:cNvPr id="4" name="Datumsplatzhalter 3"/>
          <p:cNvSpPr>
            <a:spLocks noGrp="1"/>
          </p:cNvSpPr>
          <p:nvPr>
            <p:ph type="dt" sz="half" idx="10"/>
          </p:nvPr>
        </p:nvSpPr>
        <p:spPr>
          <a:xfrm>
            <a:off x="457200" y="6356350"/>
            <a:ext cx="5266928" cy="365125"/>
          </a:xfrm>
        </p:spPr>
        <p:txBody>
          <a:bodyPr/>
          <a:lstStyle/>
          <a:p>
            <a:r>
              <a:rPr lang="de-DE" dirty="0"/>
              <a:t>Unterrichtsvorgaben für den </a:t>
            </a:r>
          </a:p>
          <a:p>
            <a:r>
              <a:rPr lang="de-DE" dirty="0"/>
              <a:t>zieldifferenten Bildungsgang </a:t>
            </a:r>
          </a:p>
          <a:p>
            <a:r>
              <a:rPr lang="de-DE" dirty="0"/>
              <a:t>Geistige Entwicklung</a:t>
            </a:r>
          </a:p>
        </p:txBody>
      </p:sp>
      <p:sp>
        <p:nvSpPr>
          <p:cNvPr id="8" name="Foliennummernplatzhalter 7"/>
          <p:cNvSpPr>
            <a:spLocks noGrp="1"/>
          </p:cNvSpPr>
          <p:nvPr>
            <p:ph type="sldNum" sz="quarter" idx="12"/>
          </p:nvPr>
        </p:nvSpPr>
        <p:spPr/>
        <p:txBody>
          <a:bodyPr/>
          <a:lstStyle/>
          <a:p>
            <a:fld id="{512A4277-7E7A-4AAF-BFC7-47646BF5CD0C}" type="slidenum">
              <a:rPr lang="de-DE" smtClean="0"/>
              <a:t>20</a:t>
            </a:fld>
            <a:endParaRPr lang="de-DE"/>
          </a:p>
        </p:txBody>
      </p:sp>
      <p:sp>
        <p:nvSpPr>
          <p:cNvPr id="3" name="Inhaltsplatzhalter 2"/>
          <p:cNvSpPr>
            <a:spLocks noGrp="1"/>
          </p:cNvSpPr>
          <p:nvPr>
            <p:ph idx="1"/>
          </p:nvPr>
        </p:nvSpPr>
        <p:spPr/>
        <p:txBody>
          <a:bodyPr>
            <a:normAutofit/>
          </a:bodyPr>
          <a:lstStyle/>
          <a:p>
            <a:pPr marL="0" indent="0">
              <a:buNone/>
            </a:pPr>
            <a:endParaRPr lang="de-DE" dirty="0"/>
          </a:p>
          <a:p>
            <a:pPr marL="0" indent="0">
              <a:buNone/>
            </a:pPr>
            <a:r>
              <a:rPr lang="de-DE" dirty="0"/>
              <a:t>		</a:t>
            </a:r>
          </a:p>
        </p:txBody>
      </p:sp>
      <p:pic>
        <p:nvPicPr>
          <p:cNvPr id="6" name="Grafik 5">
            <a:extLst>
              <a:ext uri="{FF2B5EF4-FFF2-40B4-BE49-F238E27FC236}">
                <a16:creationId xmlns:a16="http://schemas.microsoft.com/office/drawing/2014/main" id="{15644EF4-C8DD-0384-6696-3197F61A58B8}"/>
              </a:ext>
            </a:extLst>
          </p:cNvPr>
          <p:cNvPicPr>
            <a:picLocks noChangeAspect="1"/>
          </p:cNvPicPr>
          <p:nvPr/>
        </p:nvPicPr>
        <p:blipFill>
          <a:blip r:embed="rId4"/>
          <a:stretch>
            <a:fillRect/>
          </a:stretch>
        </p:blipFill>
        <p:spPr>
          <a:xfrm>
            <a:off x="755576" y="1590293"/>
            <a:ext cx="6717711" cy="4426094"/>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6156176" y="1866557"/>
            <a:ext cx="1800200" cy="42856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806084536"/>
      </p:ext>
    </p:extLst>
  </p:cSld>
  <p:clrMapOvr>
    <a:masterClrMapping/>
  </p:clrMapOvr>
  <mc:AlternateContent xmlns:mc="http://schemas.openxmlformats.org/markup-compatibility/2006" xmlns:p14="http://schemas.microsoft.com/office/powerpoint/2010/main">
    <mc:Choice Requires="p14">
      <p:transition spd="slow" p14:dur="2000" advTm="52742"/>
    </mc:Choice>
    <mc:Fallback xmlns="">
      <p:transition spd="slow" advTm="5274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3068960"/>
            <a:ext cx="8229600" cy="2808312"/>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b	Vorschlag für teilnehmeraktivierende Elemente bei 	Implementationsveranstaltungen zum Verständnis der 	Systematik der Unterrichtsvorgabe für das Aufgabenfeld 	Naturwissenschaftlicher Unterricht</a:t>
            </a:r>
            <a:endParaRPr lang="de-DE" sz="4400"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21</a:t>
            </a:fld>
            <a:endParaRPr lang="de-DE"/>
          </a:p>
        </p:txBody>
      </p:sp>
    </p:spTree>
    <p:extLst>
      <p:ext uri="{BB962C8B-B14F-4D97-AF65-F5344CB8AC3E}">
        <p14:creationId xmlns:p14="http://schemas.microsoft.com/office/powerpoint/2010/main" val="282864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B5FE1-2852-994A-A0BD-1058C80D5B12}"/>
              </a:ext>
            </a:extLst>
          </p:cNvPr>
          <p:cNvSpPr>
            <a:spLocks noGrp="1"/>
          </p:cNvSpPr>
          <p:nvPr>
            <p:ph type="title"/>
          </p:nvPr>
        </p:nvSpPr>
        <p:spPr>
          <a:xfrm>
            <a:off x="971600" y="1070310"/>
            <a:ext cx="8229600" cy="360040"/>
          </a:xfrm>
        </p:spPr>
        <p:txBody>
          <a:bodyPr/>
          <a:lstStyle/>
          <a:p>
            <a:r>
              <a:rPr lang="de-DE" sz="2400" b="1" dirty="0"/>
              <a:t>Arbeitsaufträge </a:t>
            </a:r>
            <a:br>
              <a:rPr lang="de-DE" sz="2400" b="1" dirty="0"/>
            </a:br>
            <a:r>
              <a:rPr lang="de-DE" sz="2400" b="1" dirty="0"/>
              <a:t>zum Verständnis der Systematik der Unterrichtsvorgaben</a:t>
            </a:r>
          </a:p>
        </p:txBody>
      </p:sp>
      <p:sp>
        <p:nvSpPr>
          <p:cNvPr id="3" name="Inhaltsplatzhalter 2">
            <a:extLst>
              <a:ext uri="{FF2B5EF4-FFF2-40B4-BE49-F238E27FC236}">
                <a16:creationId xmlns:a16="http://schemas.microsoft.com/office/drawing/2014/main" id="{01106019-7C71-734A-A4D5-C1D2826E6426}"/>
              </a:ext>
            </a:extLst>
          </p:cNvPr>
          <p:cNvSpPr>
            <a:spLocks noGrp="1"/>
          </p:cNvSpPr>
          <p:nvPr>
            <p:ph idx="1"/>
          </p:nvPr>
        </p:nvSpPr>
        <p:spPr/>
        <p:txBody>
          <a:bodyPr>
            <a:normAutofit/>
          </a:bodyPr>
          <a:lstStyle/>
          <a:p>
            <a:pPr marL="0" indent="0">
              <a:buNone/>
            </a:pPr>
            <a:r>
              <a:rPr lang="de-DE" sz="2400" dirty="0"/>
              <a:t>Einen der drei fachlichen Abschnitte der Unterrichtsvorgabe auswählen:</a:t>
            </a:r>
          </a:p>
          <a:p>
            <a:pPr marL="0" indent="0">
              <a:buNone/>
            </a:pPr>
            <a:endParaRPr lang="de-DE" sz="2400" dirty="0"/>
          </a:p>
          <a:p>
            <a:pPr marL="514350" indent="-514350">
              <a:buFont typeface="+mj-lt"/>
              <a:buAutoNum type="arabicPeriod"/>
            </a:pPr>
            <a:r>
              <a:rPr lang="de-DE" sz="2400" dirty="0"/>
              <a:t>Den Pfad von einer angestrebten Kompetenz zu einer anderen innerhalb des </a:t>
            </a:r>
            <a:r>
              <a:rPr lang="de-DE" sz="2400"/>
              <a:t>fachlichen Aspekts nachvollziehen </a:t>
            </a:r>
            <a:r>
              <a:rPr lang="de-DE" sz="2400" dirty="0"/>
              <a:t>und skizzieren.</a:t>
            </a:r>
          </a:p>
          <a:p>
            <a:pPr marL="514350" indent="-514350">
              <a:buFont typeface="+mj-lt"/>
              <a:buAutoNum type="arabicPeriod"/>
            </a:pPr>
            <a:endParaRPr lang="de-DE" sz="2400" dirty="0"/>
          </a:p>
          <a:p>
            <a:pPr marL="514350" indent="-514350">
              <a:buFont typeface="+mj-lt"/>
              <a:buAutoNum type="arabicPeriod"/>
            </a:pPr>
            <a:r>
              <a:rPr lang="de-DE" sz="2400" dirty="0"/>
              <a:t>Für eine/n konkrete/n (fiktive/n) Schüler/in angestrebte Kompetenzen zur Lern- und Entwicklungsplanung identifizieren.</a:t>
            </a:r>
          </a:p>
        </p:txBody>
      </p:sp>
      <p:sp>
        <p:nvSpPr>
          <p:cNvPr id="4" name="Datumsplatzhalter 3">
            <a:extLst>
              <a:ext uri="{FF2B5EF4-FFF2-40B4-BE49-F238E27FC236}">
                <a16:creationId xmlns:a16="http://schemas.microsoft.com/office/drawing/2014/main" id="{B6B2630E-6402-FA4D-88BD-647C9843F9E6}"/>
              </a:ext>
            </a:extLst>
          </p:cNvPr>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EE4EED71-3967-8D4C-BE44-CAD55071F51A}"/>
              </a:ext>
            </a:extLst>
          </p:cNvPr>
          <p:cNvSpPr>
            <a:spLocks noGrp="1"/>
          </p:cNvSpPr>
          <p:nvPr>
            <p:ph type="sldNum" sz="quarter" idx="12"/>
          </p:nvPr>
        </p:nvSpPr>
        <p:spPr/>
        <p:txBody>
          <a:bodyPr/>
          <a:lstStyle/>
          <a:p>
            <a:fld id="{512A4277-7E7A-4AAF-BFC7-47646BF5CD0C}" type="slidenum">
              <a:rPr lang="de-DE" smtClean="0"/>
              <a:t>22</a:t>
            </a:fld>
            <a:endParaRPr lang="de-DE"/>
          </a:p>
        </p:txBody>
      </p:sp>
    </p:spTree>
    <p:extLst>
      <p:ext uri="{BB962C8B-B14F-4D97-AF65-F5344CB8AC3E}">
        <p14:creationId xmlns:p14="http://schemas.microsoft.com/office/powerpoint/2010/main" val="323231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7788" y="3429000"/>
            <a:ext cx="8229600" cy="2448272"/>
          </a:xfrm>
        </p:spPr>
        <p:txBody>
          <a:bodyPr>
            <a:normAutofit/>
          </a:bodyPr>
          <a:lstStyle/>
          <a:p>
            <a:pPr marL="0" indent="0">
              <a:buNone/>
            </a:pPr>
            <a:br>
              <a:rPr lang="de-DE" sz="3600" dirty="0"/>
            </a:br>
            <a:endParaRPr lang="de-DE" sz="4400" dirty="0"/>
          </a:p>
          <a:p>
            <a:pPr marL="0" indent="0">
              <a:buNone/>
            </a:pPr>
            <a:r>
              <a:rPr lang="de-DE" altLang="de-DE" sz="2400" b="1" dirty="0">
                <a:solidFill>
                  <a:srgbClr val="002060"/>
                </a:solidFill>
                <a:cs typeface="Times New Roman" pitchFamily="18" charset="0"/>
              </a:rPr>
              <a:t>V. c	Allgemeine Hinweise zur Unterrichtsvorgabe für das 	Aufgabenfeld Naturwissenschaftlicher Unterricht</a:t>
            </a:r>
            <a:endParaRPr lang="de-DE" sz="2400" dirty="0"/>
          </a:p>
        </p:txBody>
      </p:sp>
      <p:sp>
        <p:nvSpPr>
          <p:cNvPr id="4" name="Datumsplatzhalter 3"/>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185801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278" y="1267373"/>
            <a:ext cx="8229600" cy="360040"/>
          </a:xfrm>
        </p:spPr>
        <p:txBody>
          <a:bodyPr/>
          <a:lstStyle/>
          <a:p>
            <a:r>
              <a:rPr lang="de-DE" sz="2200" b="1" dirty="0"/>
              <a:t>zur Bildung im zieldifferenten Bildungsgang Geistige Entwicklung</a:t>
            </a:r>
          </a:p>
        </p:txBody>
      </p:sp>
      <p:sp>
        <p:nvSpPr>
          <p:cNvPr id="3" name="Inhaltsplatzhalter 2"/>
          <p:cNvSpPr>
            <a:spLocks noGrp="1"/>
          </p:cNvSpPr>
          <p:nvPr>
            <p:ph idx="1"/>
          </p:nvPr>
        </p:nvSpPr>
        <p:spPr>
          <a:xfrm>
            <a:off x="445328" y="1700807"/>
            <a:ext cx="8229600" cy="3889819"/>
          </a:xfrm>
        </p:spPr>
        <p:txBody>
          <a:bodyPr>
            <a:noAutofit/>
          </a:bodyPr>
          <a:lstStyle/>
          <a:p>
            <a:r>
              <a:rPr lang="de-DE" sz="2400" dirty="0">
                <a:effectLst/>
                <a:ea typeface="Calibri" panose="020F0502020204030204" pitchFamily="34" charset="0"/>
              </a:rPr>
              <a:t>In seiner Gesamtheit leistet das Aufgabenfeld einen Beitrag zur Entwicklung einer elementaren biologischen, chemischen und physikalischen Bildung im zieldifferenten Bildungsgang Geistige Entwicklung. </a:t>
            </a:r>
            <a:endParaRPr lang="de-DE" sz="2400" dirty="0"/>
          </a:p>
          <a:p>
            <a:r>
              <a:rPr lang="de-DE" sz="2400" dirty="0"/>
              <a:t>Erworbene Kompetenzen befähigen die Schülerinnen/Schüler dazu, sich aktiv und aufmerksam mit Natur und Umwelt auseinanderzusetzen. </a:t>
            </a:r>
          </a:p>
          <a:p>
            <a:r>
              <a:rPr lang="de-DE" sz="2400" dirty="0"/>
              <a:t>Den Schülerinnen/Schülern wird ermöglicht, Fragen an ihre Umwelt zu stellen und sich neugierig und aufgeschlossen mit ihr auseinanderzusetzen.</a:t>
            </a:r>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24</a:t>
            </a:fld>
            <a:endParaRPr lang="de-DE"/>
          </a:p>
        </p:txBody>
      </p:sp>
      <p:sp>
        <p:nvSpPr>
          <p:cNvPr id="7" name="Titel 1"/>
          <p:cNvSpPr txBox="1">
            <a:spLocks/>
          </p:cNvSpPr>
          <p:nvPr/>
        </p:nvSpPr>
        <p:spPr>
          <a:xfrm>
            <a:off x="323528" y="937027"/>
            <a:ext cx="86409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Naturwissenschaftlicher Unterricht– Beitrag des Aufgabenfeldes</a:t>
            </a:r>
          </a:p>
        </p:txBody>
      </p:sp>
    </p:spTree>
    <p:extLst>
      <p:ext uri="{BB962C8B-B14F-4D97-AF65-F5344CB8AC3E}">
        <p14:creationId xmlns:p14="http://schemas.microsoft.com/office/powerpoint/2010/main" val="108912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3068960"/>
            <a:ext cx="8229600" cy="2808312"/>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d	Vorschlag für ein teilnehmeraktivierendes Element bei	Implementationsveranstaltungen passend zu einem 	einzelnen Kapitel der Unterrichtsvorgabe zum 	</a:t>
            </a:r>
            <a:br>
              <a:rPr lang="de-DE" altLang="de-DE" sz="2400" b="1" dirty="0">
                <a:solidFill>
                  <a:srgbClr val="002060"/>
                </a:solidFill>
                <a:cs typeface="Times New Roman" pitchFamily="18" charset="0"/>
              </a:rPr>
            </a:br>
            <a:r>
              <a:rPr lang="de-DE" altLang="de-DE" sz="2400" b="1" dirty="0">
                <a:solidFill>
                  <a:srgbClr val="002060"/>
                </a:solidFill>
                <a:cs typeface="Times New Roman" pitchFamily="18" charset="0"/>
              </a:rPr>
              <a:t>	Aufgabenfeld Naturwissenschaftlicher Unterricht</a:t>
            </a:r>
            <a:endParaRPr lang="de-DE" sz="4400"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a:t>
            </a:r>
          </a:p>
          <a:p>
            <a:r>
              <a:rPr lang="de-DE" dirty="0"/>
              <a:t>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25</a:t>
            </a:fld>
            <a:endParaRPr lang="de-DE"/>
          </a:p>
        </p:txBody>
      </p:sp>
    </p:spTree>
    <p:extLst>
      <p:ext uri="{BB962C8B-B14F-4D97-AF65-F5344CB8AC3E}">
        <p14:creationId xmlns:p14="http://schemas.microsoft.com/office/powerpoint/2010/main" val="586870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92088" y="980728"/>
            <a:ext cx="8159824" cy="461665"/>
          </a:xfrm>
          <a:prstGeom prst="rect">
            <a:avLst/>
          </a:prstGeom>
          <a:noFill/>
        </p:spPr>
        <p:txBody>
          <a:bodyPr wrap="square" rtlCol="0">
            <a:spAutoFit/>
          </a:bodyPr>
          <a:lstStyle/>
          <a:p>
            <a:pPr>
              <a:defRPr/>
            </a:pPr>
            <a:r>
              <a:rPr lang="de-DE" sz="2400" b="1" dirty="0">
                <a:latin typeface="Calibri"/>
              </a:rPr>
              <a:t>Kapitel 2: </a:t>
            </a:r>
            <a:r>
              <a:rPr lang="de-DE" sz="2400" b="1" i="1" dirty="0">
                <a:latin typeface="Calibri"/>
              </a:rPr>
              <a:t>Angestrebte Kompetenzen </a:t>
            </a:r>
            <a:r>
              <a:rPr lang="de-DE" sz="2400" b="1" dirty="0">
                <a:latin typeface="Calibri"/>
              </a:rPr>
              <a:t>in der Praxis</a:t>
            </a:r>
          </a:p>
        </p:txBody>
      </p:sp>
      <p:sp>
        <p:nvSpPr>
          <p:cNvPr id="8" name="Textfeld 7"/>
          <p:cNvSpPr txBox="1"/>
          <p:nvPr/>
        </p:nvSpPr>
        <p:spPr>
          <a:xfrm>
            <a:off x="457200" y="1538790"/>
            <a:ext cx="8229600" cy="4405052"/>
          </a:xfrm>
          <a:prstGeom prst="rect">
            <a:avLst/>
          </a:prstGeom>
          <a:noFill/>
        </p:spPr>
        <p:txBody>
          <a:bodyPr wrap="square" rtlCol="0">
            <a:spAutoFit/>
          </a:bodyPr>
          <a:lstStyle/>
          <a:p>
            <a:pPr>
              <a:defRPr/>
            </a:pPr>
            <a:r>
              <a:rPr lang="de-DE" dirty="0"/>
              <a:t>„Bildung im zieldifferenten Bildungsgang Geistige Entwicklung ist angelegt in einem Dreiklang von Fachorientierung, Entwicklungsorientierung und Lebensweltbezug und zielt auf persönliche Entfaltung, eine selbstständige Lebensgestaltung und Partizipation in allen Lebensbereichen. Dies spiegelt sich in den Unterrichtsvorgaben der Aufgabenfelder (Fächer) und der Entwicklungsbereiche.“</a:t>
            </a:r>
          </a:p>
          <a:p>
            <a:pPr>
              <a:defRPr/>
            </a:pPr>
            <a:endParaRPr lang="de-DE" sz="1425" dirty="0">
              <a:solidFill>
                <a:prstClr val="black"/>
              </a:solidFill>
              <a:latin typeface="Calibri"/>
            </a:endParaRPr>
          </a:p>
          <a:p>
            <a:pPr marL="257175" indent="-257175">
              <a:buFontTx/>
              <a:buAutoNum type="alphaLcParenR"/>
              <a:defRPr/>
            </a:pPr>
            <a:r>
              <a:rPr lang="de-DE" sz="1600" dirty="0">
                <a:solidFill>
                  <a:prstClr val="black"/>
                </a:solidFill>
                <a:latin typeface="Calibri"/>
              </a:rPr>
              <a:t>Sichten Sie die für einen Schwerpunkt formulierten </a:t>
            </a:r>
            <a:r>
              <a:rPr lang="de-DE" sz="1600" i="1" dirty="0">
                <a:solidFill>
                  <a:prstClr val="black"/>
                </a:solidFill>
                <a:latin typeface="Calibri"/>
              </a:rPr>
              <a:t>angestrebten Kompetenzen</a:t>
            </a:r>
            <a:r>
              <a:rPr lang="de-DE" sz="1600" dirty="0">
                <a:solidFill>
                  <a:prstClr val="black"/>
                </a:solidFill>
                <a:latin typeface="Calibri"/>
              </a:rPr>
              <a:t> vor dem Hintergrund </a:t>
            </a:r>
            <a:r>
              <a:rPr lang="de-DE" sz="1600" dirty="0">
                <a:solidFill>
                  <a:prstClr val="black"/>
                </a:solidFill>
              </a:rPr>
              <a:t>der Lern- und Entwicklungsplanung (Förderplanung) </a:t>
            </a:r>
            <a:r>
              <a:rPr lang="de-DE" sz="1600" dirty="0">
                <a:solidFill>
                  <a:prstClr val="black"/>
                </a:solidFill>
                <a:latin typeface="Calibri"/>
              </a:rPr>
              <a:t>von zwei Schülerinnen bzw. Schülern ihrer Lerngruppe.</a:t>
            </a:r>
            <a:endParaRPr lang="de-DE" sz="1600" dirty="0">
              <a:solidFill>
                <a:prstClr val="black"/>
              </a:solidFill>
              <a:latin typeface="Times New Roman"/>
              <a:ea typeface="Times New Roman"/>
            </a:endParaRPr>
          </a:p>
          <a:p>
            <a:pPr marL="257175" indent="-257175">
              <a:buFontTx/>
              <a:buAutoNum type="alphaLcParenR"/>
              <a:defRPr/>
            </a:pPr>
            <a:r>
              <a:rPr lang="de-DE" sz="1600" dirty="0">
                <a:solidFill>
                  <a:prstClr val="black"/>
                </a:solidFill>
              </a:rPr>
              <a:t>Welche Kompetenzen sind für die ausgewählte Schülerin / den Schüler aktuell und mit Orientierung auf den Lebensweltbezug anzustreben?</a:t>
            </a:r>
            <a:endParaRPr lang="de-DE" sz="1600" dirty="0">
              <a:solidFill>
                <a:prstClr val="black"/>
              </a:solidFill>
              <a:latin typeface="Calibri"/>
            </a:endParaRPr>
          </a:p>
          <a:p>
            <a:pPr marL="257175" indent="-257175">
              <a:buFontTx/>
              <a:buAutoNum type="alphaLcParenR"/>
              <a:defRPr/>
            </a:pPr>
            <a:r>
              <a:rPr lang="de-DE" sz="1600" dirty="0">
                <a:solidFill>
                  <a:prstClr val="black"/>
                </a:solidFill>
                <a:latin typeface="Calibri"/>
              </a:rPr>
              <a:t>Was müssten Sie in Ihrer Unterrichtsplanung berücksichtigen, um den Kompetenzerwerb zu ermöglichen?</a:t>
            </a:r>
          </a:p>
          <a:p>
            <a:pPr marL="257175" indent="-257175">
              <a:buFontTx/>
              <a:buAutoNum type="alphaLcParenR"/>
              <a:defRPr/>
            </a:pPr>
            <a:r>
              <a:rPr lang="de-DE" sz="1600" dirty="0">
                <a:solidFill>
                  <a:prstClr val="black"/>
                </a:solidFill>
                <a:latin typeface="Calibri"/>
              </a:rPr>
              <a:t>Wie könnten Sie den fachlichen Kompetenzerwerb mit der Entwicklung in den Entwicklungs-bereichen verzahnen, um Entwicklungschancen zu ermöglichen?</a:t>
            </a:r>
          </a:p>
          <a:p>
            <a:pPr marL="257175" indent="-257175">
              <a:buFontTx/>
              <a:buAutoNum type="alphaLcParenR"/>
              <a:defRPr/>
            </a:pPr>
            <a:r>
              <a:rPr lang="de-DE" sz="1600" dirty="0">
                <a:solidFill>
                  <a:prstClr val="black"/>
                </a:solidFill>
                <a:latin typeface="Calibri"/>
              </a:rPr>
              <a:t>Welche Maßnahmen zur Unterstützten Kommunikation wären einzubinden?</a:t>
            </a:r>
          </a:p>
          <a:p>
            <a:pPr marL="257175" indent="-257175">
              <a:buFontTx/>
              <a:buAutoNum type="alphaLcParenR"/>
              <a:defRPr/>
            </a:pPr>
            <a:r>
              <a:rPr lang="de-DE" sz="1600" dirty="0">
                <a:solidFill>
                  <a:prstClr val="black"/>
                </a:solidFill>
                <a:latin typeface="Calibri"/>
              </a:rPr>
              <a:t>Welche </a:t>
            </a:r>
            <a:r>
              <a:rPr lang="de-DE" sz="1600" dirty="0" err="1">
                <a:solidFill>
                  <a:prstClr val="black"/>
                </a:solidFill>
                <a:latin typeface="Calibri"/>
              </a:rPr>
              <a:t>Assistiven</a:t>
            </a:r>
            <a:r>
              <a:rPr lang="de-DE" sz="1600" dirty="0">
                <a:solidFill>
                  <a:prstClr val="black"/>
                </a:solidFill>
                <a:latin typeface="Calibri"/>
              </a:rPr>
              <a:t> Technologien könnten unterstützend wirken?</a:t>
            </a:r>
          </a:p>
        </p:txBody>
      </p:sp>
      <p:sp>
        <p:nvSpPr>
          <p:cNvPr id="2" name="Datumsplatzhalter 1"/>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26</a:t>
            </a:fld>
            <a:endParaRPr lang="de-DE"/>
          </a:p>
        </p:txBody>
      </p:sp>
    </p:spTree>
    <p:extLst>
      <p:ext uri="{BB962C8B-B14F-4D97-AF65-F5344CB8AC3E}">
        <p14:creationId xmlns:p14="http://schemas.microsoft.com/office/powerpoint/2010/main" val="2995990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6301" y="3068960"/>
            <a:ext cx="8229600" cy="2736304"/>
          </a:xfrm>
        </p:spPr>
        <p:txBody>
          <a:bodyPr/>
          <a:lstStyle/>
          <a:p>
            <a:pPr marL="0" indent="0">
              <a:buNone/>
            </a:pPr>
            <a:endParaRPr lang="de-DE" altLang="de-DE" sz="4400" b="1" dirty="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V. </a:t>
            </a:r>
            <a:r>
              <a:rPr lang="de-DE" altLang="de-DE" sz="2200" b="1" dirty="0" err="1">
                <a:solidFill>
                  <a:srgbClr val="002060"/>
                </a:solidFill>
                <a:cs typeface="Times New Roman" pitchFamily="18" charset="0"/>
              </a:rPr>
              <a:t>e</a:t>
            </a:r>
            <a:r>
              <a:rPr lang="de-DE" altLang="de-DE" sz="2200" b="1" dirty="0">
                <a:solidFill>
                  <a:srgbClr val="002060"/>
                </a:solidFill>
                <a:cs typeface="Times New Roman" pitchFamily="18" charset="0"/>
              </a:rPr>
              <a:t> 	Schulinterner Lehrplan und Unterstützungsangebote für 	das Aufgabenfeld Naturwissenschaftlicher Unterricht</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60012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124397"/>
            <a:ext cx="8158606" cy="504403"/>
          </a:xfrm>
        </p:spPr>
        <p:txBody>
          <a:bodyPr/>
          <a:lstStyle/>
          <a:p>
            <a:r>
              <a:rPr lang="de-DE" sz="2400" b="1" dirty="0"/>
              <a:t>Entwicklungs-, fach- und lebensweltbezogene Kompetenzen</a:t>
            </a:r>
            <a:endParaRPr lang="de-DE" sz="2400" dirty="0"/>
          </a:p>
        </p:txBody>
      </p:sp>
      <p:grpSp>
        <p:nvGrpSpPr>
          <p:cNvPr id="3" name="Gruppieren 2"/>
          <p:cNvGrpSpPr/>
          <p:nvPr/>
        </p:nvGrpSpPr>
        <p:grpSpPr>
          <a:xfrm>
            <a:off x="457200" y="3085803"/>
            <a:ext cx="1770759" cy="1868889"/>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361453" y="5512248"/>
              <a:ext cx="2160000" cy="761527"/>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Richtlinien für den FÖS GG</a:t>
              </a:r>
            </a:p>
          </p:txBody>
        </p:sp>
        <p:pic>
          <p:nvPicPr>
            <p:cNvPr id="13"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724128" y="3450819"/>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71149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Schulinterner</a:t>
              </a:r>
            </a:p>
            <a:p>
              <a:pPr algn="ctr"/>
              <a:r>
                <a:rPr lang="de-DE" altLang="de-DE" dirty="0"/>
                <a:t>Lehrplan</a:t>
              </a:r>
            </a:p>
          </p:txBody>
        </p:sp>
        <p:pic>
          <p:nvPicPr>
            <p:cNvPr id="1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384995"/>
          </a:xfrm>
          <a:prstGeom prst="rect">
            <a:avLst/>
          </a:prstGeom>
          <a:noFill/>
        </p:spPr>
        <p:txBody>
          <a:bodyPr wrap="square" rtlCol="0">
            <a:spAutoFit/>
          </a:bodyPr>
          <a:lstStyle/>
          <a:p>
            <a:pPr algn="ctr"/>
            <a:r>
              <a:rPr lang="de-DE" sz="2400" b="1" dirty="0">
                <a:solidFill>
                  <a:srgbClr val="003CB4"/>
                </a:solidFill>
              </a:rPr>
              <a:t>Angestrebte </a:t>
            </a:r>
          </a:p>
          <a:p>
            <a:pPr algn="ctr"/>
            <a:r>
              <a:rPr lang="de-DE" sz="2400" b="1" dirty="0">
                <a:solidFill>
                  <a:srgbClr val="003CB4"/>
                </a:solidFill>
              </a:rPr>
              <a:t>Kompetenzen</a:t>
            </a:r>
            <a:endParaRPr lang="de-DE" b="1" dirty="0"/>
          </a:p>
          <a:p>
            <a:pPr algn="ctr"/>
            <a:r>
              <a:rPr lang="de-DE" b="1" dirty="0"/>
              <a:t>Was?</a:t>
            </a:r>
          </a:p>
          <a:p>
            <a:pPr algn="ctr"/>
            <a:r>
              <a:rPr lang="de-DE" b="1" dirty="0"/>
              <a:t>Wofür?</a:t>
            </a:r>
          </a:p>
        </p:txBody>
      </p:sp>
      <p:sp>
        <p:nvSpPr>
          <p:cNvPr id="20" name="Textfeld 19"/>
          <p:cNvSpPr txBox="1"/>
          <p:nvPr/>
        </p:nvSpPr>
        <p:spPr>
          <a:xfrm>
            <a:off x="5563264" y="1700808"/>
            <a:ext cx="1960823" cy="1384995"/>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Womit?</a:t>
            </a:r>
          </a:p>
        </p:txBody>
      </p:sp>
      <p:sp>
        <p:nvSpPr>
          <p:cNvPr id="7" name="Datumsplatzhalter 6"/>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5" name="Pfeil nach rechts 4"/>
          <p:cNvSpPr/>
          <p:nvPr/>
        </p:nvSpPr>
        <p:spPr>
          <a:xfrm>
            <a:off x="4509227" y="2750666"/>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4509227" y="4398723"/>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oliennummernplatzhalter 5"/>
          <p:cNvSpPr>
            <a:spLocks noGrp="1"/>
          </p:cNvSpPr>
          <p:nvPr>
            <p:ph type="sldNum" sz="quarter" idx="12"/>
          </p:nvPr>
        </p:nvSpPr>
        <p:spPr>
          <a:xfrm>
            <a:off x="8100392" y="6356350"/>
            <a:ext cx="586408" cy="365125"/>
          </a:xfrm>
        </p:spPr>
        <p:txBody>
          <a:bodyPr/>
          <a:lstStyle/>
          <a:p>
            <a:fld id="{512A4277-7E7A-4AAF-BFC7-47646BF5CD0C}" type="slidenum">
              <a:rPr lang="de-DE" smtClean="0"/>
              <a:t>28</a:t>
            </a:fld>
            <a:endParaRPr lang="de-DE" dirty="0"/>
          </a:p>
        </p:txBody>
      </p:sp>
      <p:grpSp>
        <p:nvGrpSpPr>
          <p:cNvPr id="23" name="Gruppieren 22"/>
          <p:cNvGrpSpPr/>
          <p:nvPr/>
        </p:nvGrpSpPr>
        <p:grpSpPr>
          <a:xfrm>
            <a:off x="2338775" y="3717035"/>
            <a:ext cx="1964586" cy="2064262"/>
            <a:chOff x="361453" y="3978650"/>
            <a:chExt cx="2160000" cy="2340000"/>
          </a:xfrm>
        </p:grpSpPr>
        <p:sp>
          <p:nvSpPr>
            <p:cNvPr id="24"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25" name="Text Box 10"/>
            <p:cNvSpPr txBox="1">
              <a:spLocks noChangeArrowheads="1"/>
            </p:cNvSpPr>
            <p:nvPr/>
          </p:nvSpPr>
          <p:spPr bwMode="auto">
            <a:xfrm>
              <a:off x="361453" y="5376651"/>
              <a:ext cx="2160000" cy="941999"/>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Unterrichtsvor-gaben für den Bildungsgang GG</a:t>
              </a:r>
            </a:p>
          </p:txBody>
        </p:sp>
        <p:pic>
          <p:nvPicPr>
            <p:cNvPr id="26"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6536" y="4059451"/>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561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sz="2400" b="1" dirty="0"/>
              <a:t>Schulinterne Lehrpläne</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a:xfrm>
            <a:off x="457200" y="1700808"/>
            <a:ext cx="8507288" cy="4205064"/>
          </a:xfrm>
        </p:spPr>
        <p:txBody>
          <a:bodyPr>
            <a:normAutofit/>
          </a:bodyPr>
          <a:lstStyle/>
          <a:p>
            <a:pPr>
              <a:spcBef>
                <a:spcPts val="1200"/>
              </a:spcBef>
            </a:pPr>
            <a:r>
              <a:rPr lang="de-DE" sz="2400" dirty="0"/>
              <a:t>Umsetzung der Richtlinien und Unterrichtsvorgaben unter spezifischen Bedingungen einer Schule</a:t>
            </a:r>
          </a:p>
          <a:p>
            <a:pPr>
              <a:spcBef>
                <a:spcPts val="1200"/>
              </a:spcBef>
            </a:pPr>
            <a:r>
              <a:rPr lang="de-DE" sz="2400" dirty="0"/>
              <a:t>Ausgestaltung von Freiräumen</a:t>
            </a:r>
          </a:p>
          <a:p>
            <a:pPr>
              <a:spcBef>
                <a:spcPts val="1200"/>
              </a:spcBef>
            </a:pPr>
            <a:r>
              <a:rPr lang="de-DE" sz="2400" dirty="0"/>
              <a:t>Instrumente zur Unterrichtsentwicklung und Unterrichts-gestaltung</a:t>
            </a:r>
          </a:p>
          <a:p>
            <a:pPr>
              <a:spcBef>
                <a:spcPts val="1200"/>
              </a:spcBef>
            </a:pPr>
            <a:r>
              <a:rPr lang="de-DE" sz="2400" dirty="0"/>
              <a:t>Grundlage der fachlichen und entwicklungsbezogenen Arbeit im Team</a:t>
            </a:r>
          </a:p>
          <a:p>
            <a:pPr>
              <a:spcBef>
                <a:spcPts val="1200"/>
              </a:spcBef>
            </a:pPr>
            <a:r>
              <a:rPr lang="de-DE" sz="2400" dirty="0"/>
              <a:t>Transparenz für alle am Bildungsprozess Beteiligten</a:t>
            </a:r>
          </a:p>
          <a:p>
            <a:pPr>
              <a:spcBef>
                <a:spcPts val="1200"/>
              </a:spcBef>
            </a:pPr>
            <a:r>
              <a:rPr lang="de-DE" sz="2400" dirty="0"/>
              <a:t>Grundlage für Reflexion und Evaluation</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29</a:t>
            </a:fld>
            <a:endParaRPr lang="de-DE"/>
          </a:p>
        </p:txBody>
      </p:sp>
    </p:spTree>
    <p:extLst>
      <p:ext uri="{BB962C8B-B14F-4D97-AF65-F5344CB8AC3E}">
        <p14:creationId xmlns:p14="http://schemas.microsoft.com/office/powerpoint/2010/main" val="308953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8833" y="4293096"/>
            <a:ext cx="8424936" cy="1656184"/>
          </a:xfrm>
        </p:spPr>
        <p:txBody>
          <a:bodyPr>
            <a:normAutofit fontScale="47500" lnSpcReduction="20000"/>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5900" b="1" dirty="0">
                <a:solidFill>
                  <a:srgbClr val="002060"/>
                </a:solidFill>
                <a:cs typeface="Calibri" panose="020F0502020204030204" pitchFamily="34" charset="0"/>
              </a:rPr>
              <a:t>V. a	Aufbau und Systematik der Unterrichtsvorgaben 	für das Aufgabenfeld Naturwissenschaftlicher 	Unterricht</a:t>
            </a:r>
            <a:endParaRPr lang="de-DE" sz="5900"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637197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a:xfrm>
            <a:off x="914400" y="1048129"/>
            <a:ext cx="8229600" cy="360040"/>
          </a:xfrm>
        </p:spPr>
        <p:txBody>
          <a:bodyPr/>
          <a:lstStyle/>
          <a:p>
            <a:r>
              <a:rPr lang="de-DE" sz="2400" b="1" dirty="0"/>
              <a:t>Gliederung </a:t>
            </a:r>
            <a:br>
              <a:rPr lang="de-DE" sz="2400" b="1" dirty="0"/>
            </a:br>
            <a:r>
              <a:rPr lang="de-DE" sz="2400" b="1" dirty="0"/>
              <a:t>des schulinternen Lehrplans (Beispiel Fach Biologie)</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30</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457200" y="1756422"/>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13" name="Grafik 12">
            <a:extLst>
              <a:ext uri="{FF2B5EF4-FFF2-40B4-BE49-F238E27FC236}">
                <a16:creationId xmlns:a16="http://schemas.microsoft.com/office/drawing/2014/main" id="{E0C55E03-6C0D-E69B-18B4-616120C99F13}"/>
              </a:ext>
            </a:extLst>
          </p:cNvPr>
          <p:cNvPicPr>
            <a:picLocks noChangeAspect="1"/>
          </p:cNvPicPr>
          <p:nvPr/>
        </p:nvPicPr>
        <p:blipFill>
          <a:blip r:embed="rId3"/>
          <a:stretch>
            <a:fillRect/>
          </a:stretch>
        </p:blipFill>
        <p:spPr>
          <a:xfrm>
            <a:off x="1043608" y="1639195"/>
            <a:ext cx="6845300" cy="4439518"/>
          </a:xfrm>
          <a:prstGeom prst="rect">
            <a:avLst/>
          </a:prstGeom>
        </p:spPr>
      </p:pic>
      <p:sp>
        <p:nvSpPr>
          <p:cNvPr id="7" name="Textfeld 6"/>
          <p:cNvSpPr txBox="1"/>
          <p:nvPr/>
        </p:nvSpPr>
        <p:spPr>
          <a:xfrm>
            <a:off x="5378973" y="3429888"/>
            <a:ext cx="3096343" cy="2031325"/>
          </a:xfrm>
          <a:prstGeom prst="rect">
            <a:avLst/>
          </a:prstGeom>
          <a:noFill/>
          <a:ln>
            <a:solidFill>
              <a:schemeClr val="tx1"/>
            </a:solidFill>
          </a:ln>
        </p:spPr>
        <p:txBody>
          <a:bodyPr wrap="square" rtlCol="0">
            <a:spAutoFit/>
          </a:bodyPr>
          <a:lstStyle/>
          <a:p>
            <a:r>
              <a:rPr lang="de-DE" dirty="0"/>
              <a:t>Diese Gliederung ist exemplarisch. Jede Schule ist aufgefordert zu prüfen, welche Struktur bzw. Gliederung für den jeweils eigenen schulinternen Lehrplan geeignet ist.</a:t>
            </a:r>
          </a:p>
        </p:txBody>
      </p:sp>
    </p:spTree>
    <p:extLst>
      <p:ext uri="{BB962C8B-B14F-4D97-AF65-F5344CB8AC3E}">
        <p14:creationId xmlns:p14="http://schemas.microsoft.com/office/powerpoint/2010/main" val="2308025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a:xfrm>
            <a:off x="457200" y="1124744"/>
            <a:ext cx="8229600" cy="360040"/>
          </a:xfrm>
        </p:spPr>
        <p:txBody>
          <a:bodyPr anchor="ctr">
            <a:normAutofit/>
          </a:bodyPr>
          <a:lstStyle/>
          <a:p>
            <a:pPr>
              <a:lnSpc>
                <a:spcPct val="90000"/>
              </a:lnSpc>
            </a:pPr>
            <a:r>
              <a:rPr lang="de-DE" sz="1900" b="1"/>
              <a:t>Systematik des schulinternen Beispiel-Lehrplans</a:t>
            </a:r>
          </a:p>
        </p:txBody>
      </p:sp>
      <p:pic>
        <p:nvPicPr>
          <p:cNvPr id="7" name="Inhaltsplatzhalter 6">
            <a:extLst>
              <a:ext uri="{FF2B5EF4-FFF2-40B4-BE49-F238E27FC236}">
                <a16:creationId xmlns:a16="http://schemas.microsoft.com/office/drawing/2014/main" id="{2313A0AC-B522-26E3-5129-260CFC8F4EBC}"/>
              </a:ext>
            </a:extLst>
          </p:cNvPr>
          <p:cNvPicPr>
            <a:picLocks noGrp="1" noChangeAspect="1"/>
          </p:cNvPicPr>
          <p:nvPr>
            <p:ph idx="1"/>
          </p:nvPr>
        </p:nvPicPr>
        <p:blipFill>
          <a:blip r:embed="rId3"/>
          <a:stretch>
            <a:fillRect/>
          </a:stretch>
        </p:blipFill>
        <p:spPr>
          <a:xfrm>
            <a:off x="323528" y="1628801"/>
            <a:ext cx="7416824" cy="3485906"/>
          </a:xfrm>
          <a:noFill/>
        </p:spPr>
      </p:pic>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31</a:t>
            </a:fld>
            <a:endParaRPr lang="de-DE"/>
          </a:p>
        </p:txBody>
      </p:sp>
      <p:sp>
        <p:nvSpPr>
          <p:cNvPr id="8" name="Textfeld 7">
            <a:extLst>
              <a:ext uri="{FF2B5EF4-FFF2-40B4-BE49-F238E27FC236}">
                <a16:creationId xmlns:a16="http://schemas.microsoft.com/office/drawing/2014/main" id="{950594DF-3A76-8CA9-DE5A-6195331781A6}"/>
              </a:ext>
            </a:extLst>
          </p:cNvPr>
          <p:cNvSpPr txBox="1"/>
          <p:nvPr/>
        </p:nvSpPr>
        <p:spPr>
          <a:xfrm>
            <a:off x="457200" y="5114707"/>
            <a:ext cx="8147248" cy="1200329"/>
          </a:xfrm>
          <a:prstGeom prst="rect">
            <a:avLst/>
          </a:prstGeom>
          <a:noFill/>
        </p:spPr>
        <p:txBody>
          <a:bodyPr wrap="square" rtlCol="0">
            <a:spAutoFit/>
          </a:bodyPr>
          <a:lstStyle/>
          <a:p>
            <a:r>
              <a:rPr lang="de-DE" sz="1800" dirty="0">
                <a:effectLst/>
                <a:latin typeface="Arial" panose="020B0604020202020204" pitchFamily="34" charset="0"/>
                <a:ea typeface="Calibri" panose="020F0502020204030204" pitchFamily="34" charset="0"/>
                <a:cs typeface="Times New Roman" panose="02020603050405020304" pitchFamily="18" charset="0"/>
              </a:rPr>
              <a:t>Die Rhythmisierung der Themenfelder gemäß der Drei- und Zweijahres-Zyklen wird in einer </a:t>
            </a:r>
            <a:r>
              <a:rPr lang="de-DE" sz="1800" b="1" dirty="0">
                <a:effectLst/>
                <a:latin typeface="Arial" panose="020B0604020202020204" pitchFamily="34" charset="0"/>
                <a:ea typeface="Calibri" panose="020F0502020204030204" pitchFamily="34" charset="0"/>
                <a:cs typeface="Times New Roman" panose="02020603050405020304" pitchFamily="18" charset="0"/>
              </a:rPr>
              <a:t>Übersicht </a:t>
            </a:r>
            <a:r>
              <a:rPr lang="de-DE" sz="1800" dirty="0">
                <a:effectLst/>
                <a:latin typeface="Arial" panose="020B0604020202020204" pitchFamily="34" charset="0"/>
                <a:ea typeface="Calibri" panose="020F0502020204030204" pitchFamily="34" charset="0"/>
                <a:cs typeface="Times New Roman" panose="02020603050405020304" pitchFamily="18" charset="0"/>
              </a:rPr>
              <a:t>(Excel-Tabelle) des vorliegenden Arbeitsplanes lernjahrbezogen (chronologisch) dargestellt.  </a:t>
            </a:r>
          </a:p>
          <a:p>
            <a:endParaRPr lang="de-DE" dirty="0"/>
          </a:p>
        </p:txBody>
      </p:sp>
      <p:sp>
        <p:nvSpPr>
          <p:cNvPr id="11" name="Datumsplatzhalter 3">
            <a:extLst>
              <a:ext uri="{FF2B5EF4-FFF2-40B4-BE49-F238E27FC236}">
                <a16:creationId xmlns:a16="http://schemas.microsoft.com/office/drawing/2014/main" id="{3F9FFD15-508A-40F2-AB2B-DF4D8261C516}"/>
              </a:ext>
            </a:extLst>
          </p:cNvPr>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Tree>
    <p:extLst>
      <p:ext uri="{BB962C8B-B14F-4D97-AF65-F5344CB8AC3E}">
        <p14:creationId xmlns:p14="http://schemas.microsoft.com/office/powerpoint/2010/main" val="2703856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962645"/>
            <a:ext cx="8229600" cy="360040"/>
          </a:xfrm>
        </p:spPr>
        <p:txBody>
          <a:bodyPr/>
          <a:lstStyle/>
          <a:p>
            <a:r>
              <a:rPr lang="de-DE" sz="2400" b="1" dirty="0"/>
              <a:t>Beispiel zur Systematik </a:t>
            </a:r>
            <a:br>
              <a:rPr lang="de-DE" sz="2400" b="1" dirty="0"/>
            </a:br>
            <a:r>
              <a:rPr lang="de-DE" sz="2400" b="1" dirty="0"/>
              <a:t>des schulinternen Lehrplans (Fach Chemie)</a:t>
            </a:r>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pic>
        <p:nvPicPr>
          <p:cNvPr id="15" name="Inhaltsplatzhalter 14">
            <a:extLst>
              <a:ext uri="{FF2B5EF4-FFF2-40B4-BE49-F238E27FC236}">
                <a16:creationId xmlns:a16="http://schemas.microsoft.com/office/drawing/2014/main" id="{C8DDB53B-408B-BD20-7558-B270EE7CA688}"/>
              </a:ext>
            </a:extLst>
          </p:cNvPr>
          <p:cNvPicPr>
            <a:picLocks noGrp="1" noChangeAspect="1"/>
          </p:cNvPicPr>
          <p:nvPr>
            <p:ph idx="1"/>
          </p:nvPr>
        </p:nvPicPr>
        <p:blipFill>
          <a:blip r:embed="rId3"/>
          <a:stretch>
            <a:fillRect/>
          </a:stretch>
        </p:blipFill>
        <p:spPr>
          <a:xfrm>
            <a:off x="755576" y="1584004"/>
            <a:ext cx="7416824" cy="4312107"/>
          </a:xfrm>
        </p:spPr>
      </p:pic>
    </p:spTree>
    <p:extLst>
      <p:ext uri="{BB962C8B-B14F-4D97-AF65-F5344CB8AC3E}">
        <p14:creationId xmlns:p14="http://schemas.microsoft.com/office/powerpoint/2010/main" val="132786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25050" y="1005706"/>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nSpc>
                <a:spcPct val="90000"/>
              </a:lnSpc>
              <a:spcAft>
                <a:spcPts val="600"/>
              </a:spcAft>
            </a:pPr>
            <a:r>
              <a:rPr lang="de-DE" sz="2400" b="1" kern="1200" dirty="0">
                <a:latin typeface="+mj-lt"/>
                <a:ea typeface="+mj-ea"/>
                <a:cs typeface="+mj-cs"/>
              </a:rPr>
              <a:t>Aus dem </a:t>
            </a:r>
          </a:p>
          <a:p>
            <a:pPr>
              <a:lnSpc>
                <a:spcPct val="90000"/>
              </a:lnSpc>
              <a:spcAft>
                <a:spcPts val="600"/>
              </a:spcAft>
            </a:pPr>
            <a:r>
              <a:rPr lang="de-DE" sz="2400" b="1" kern="1200" dirty="0">
                <a:latin typeface="+mj-lt"/>
                <a:ea typeface="+mj-ea"/>
                <a:cs typeface="+mj-cs"/>
              </a:rPr>
              <a:t>schulinternen </a:t>
            </a:r>
            <a:r>
              <a:rPr lang="de-DE" sz="2400" b="1" dirty="0"/>
              <a:t>Lehrplan</a:t>
            </a:r>
            <a:r>
              <a:rPr lang="de-DE" sz="2400" b="1" kern="1200" dirty="0">
                <a:latin typeface="+mj-lt"/>
                <a:ea typeface="+mj-ea"/>
                <a:cs typeface="+mj-cs"/>
              </a:rPr>
              <a:t> (Beispiel Fach Physik) (I) </a:t>
            </a:r>
          </a:p>
        </p:txBody>
      </p:sp>
      <p:sp>
        <p:nvSpPr>
          <p:cNvPr id="4" name="Foliennummernplatzhalter 3"/>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33</a:t>
            </a:fld>
            <a:endParaRPr lang="de-DE"/>
          </a:p>
        </p:txBody>
      </p:sp>
      <p:sp>
        <p:nvSpPr>
          <p:cNvPr id="8" name="Datumsplatzhalter 3">
            <a:extLst>
              <a:ext uri="{FF2B5EF4-FFF2-40B4-BE49-F238E27FC236}">
                <a16:creationId xmlns:a16="http://schemas.microsoft.com/office/drawing/2014/main" id="{288FA9DF-2D63-140B-3090-DBE6332DE956}"/>
              </a:ext>
            </a:extLst>
          </p:cNvPr>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pic>
        <p:nvPicPr>
          <p:cNvPr id="14" name="Grafik 13">
            <a:extLst>
              <a:ext uri="{FF2B5EF4-FFF2-40B4-BE49-F238E27FC236}">
                <a16:creationId xmlns:a16="http://schemas.microsoft.com/office/drawing/2014/main" id="{31D85F63-F1A7-2723-586F-F26C22F99879}"/>
              </a:ext>
            </a:extLst>
          </p:cNvPr>
          <p:cNvPicPr>
            <a:picLocks noChangeAspect="1"/>
          </p:cNvPicPr>
          <p:nvPr/>
        </p:nvPicPr>
        <p:blipFill>
          <a:blip r:embed="rId2"/>
          <a:stretch>
            <a:fillRect/>
          </a:stretch>
        </p:blipFill>
        <p:spPr>
          <a:xfrm>
            <a:off x="584575" y="1628800"/>
            <a:ext cx="7974849" cy="4419005"/>
          </a:xfrm>
          <a:prstGeom prst="rect">
            <a:avLst/>
          </a:prstGeom>
        </p:spPr>
      </p:pic>
    </p:spTree>
    <p:extLst>
      <p:ext uri="{BB962C8B-B14F-4D97-AF65-F5344CB8AC3E}">
        <p14:creationId xmlns:p14="http://schemas.microsoft.com/office/powerpoint/2010/main" val="247282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46182" y="952128"/>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nSpc>
                <a:spcPct val="90000"/>
              </a:lnSpc>
              <a:spcAft>
                <a:spcPts val="600"/>
              </a:spcAft>
            </a:pPr>
            <a:r>
              <a:rPr lang="de-DE" sz="2400" b="1" kern="1200" dirty="0">
                <a:latin typeface="+mj-lt"/>
                <a:ea typeface="+mj-ea"/>
                <a:cs typeface="+mj-cs"/>
              </a:rPr>
              <a:t>Aus dem </a:t>
            </a:r>
          </a:p>
          <a:p>
            <a:pPr>
              <a:lnSpc>
                <a:spcPct val="90000"/>
              </a:lnSpc>
              <a:spcAft>
                <a:spcPts val="600"/>
              </a:spcAft>
            </a:pPr>
            <a:r>
              <a:rPr lang="de-DE" sz="2400" b="1" kern="1200" dirty="0">
                <a:latin typeface="+mj-lt"/>
                <a:ea typeface="+mj-ea"/>
                <a:cs typeface="+mj-cs"/>
              </a:rPr>
              <a:t>schulinternen </a:t>
            </a:r>
            <a:r>
              <a:rPr lang="de-DE" sz="2400" b="1" dirty="0"/>
              <a:t>Lehrplan</a:t>
            </a:r>
            <a:r>
              <a:rPr lang="de-DE" sz="2400" b="1" kern="1200" dirty="0">
                <a:latin typeface="+mj-lt"/>
                <a:ea typeface="+mj-ea"/>
                <a:cs typeface="+mj-cs"/>
              </a:rPr>
              <a:t> (Beispiel Fach Phys</a:t>
            </a:r>
            <a:r>
              <a:rPr lang="de-DE" sz="2400" b="1" dirty="0"/>
              <a:t>ik</a:t>
            </a:r>
            <a:r>
              <a:rPr lang="de-DE" sz="2400" b="1" kern="1200" dirty="0">
                <a:latin typeface="+mj-lt"/>
                <a:ea typeface="+mj-ea"/>
                <a:cs typeface="+mj-cs"/>
              </a:rPr>
              <a:t>) (II) </a:t>
            </a:r>
          </a:p>
        </p:txBody>
      </p:sp>
      <p:sp>
        <p:nvSpPr>
          <p:cNvPr id="4" name="Foliennummernplatzhalter 3"/>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34</a:t>
            </a:fld>
            <a:endParaRPr lang="de-DE"/>
          </a:p>
        </p:txBody>
      </p:sp>
      <p:sp>
        <p:nvSpPr>
          <p:cNvPr id="8" name="Datumsplatzhalter 3">
            <a:extLst>
              <a:ext uri="{FF2B5EF4-FFF2-40B4-BE49-F238E27FC236}">
                <a16:creationId xmlns:a16="http://schemas.microsoft.com/office/drawing/2014/main" id="{96DA2148-E1AA-4D1E-44B6-3FEBCCBEC6DD}"/>
              </a:ext>
            </a:extLst>
          </p:cNvPr>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pic>
        <p:nvPicPr>
          <p:cNvPr id="12" name="Grafik 11">
            <a:extLst>
              <a:ext uri="{FF2B5EF4-FFF2-40B4-BE49-F238E27FC236}">
                <a16:creationId xmlns:a16="http://schemas.microsoft.com/office/drawing/2014/main" id="{E010A024-57A4-A9A6-4194-434DB16FE16C}"/>
              </a:ext>
            </a:extLst>
          </p:cNvPr>
          <p:cNvPicPr>
            <a:picLocks noChangeAspect="1"/>
          </p:cNvPicPr>
          <p:nvPr/>
        </p:nvPicPr>
        <p:blipFill>
          <a:blip r:embed="rId2"/>
          <a:stretch>
            <a:fillRect/>
          </a:stretch>
        </p:blipFill>
        <p:spPr>
          <a:xfrm>
            <a:off x="755576" y="1700807"/>
            <a:ext cx="7632847" cy="4277871"/>
          </a:xfrm>
          <a:prstGeom prst="rect">
            <a:avLst/>
          </a:prstGeom>
        </p:spPr>
      </p:pic>
    </p:spTree>
    <p:extLst>
      <p:ext uri="{BB962C8B-B14F-4D97-AF65-F5344CB8AC3E}">
        <p14:creationId xmlns:p14="http://schemas.microsoft.com/office/powerpoint/2010/main" val="1959050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46182" y="952128"/>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nSpc>
                <a:spcPct val="90000"/>
              </a:lnSpc>
              <a:spcAft>
                <a:spcPts val="600"/>
              </a:spcAft>
            </a:pPr>
            <a:r>
              <a:rPr lang="de-DE" sz="2400" b="1" kern="1200" dirty="0">
                <a:latin typeface="+mj-lt"/>
                <a:ea typeface="+mj-ea"/>
                <a:cs typeface="+mj-cs"/>
              </a:rPr>
              <a:t>Aus dem </a:t>
            </a:r>
          </a:p>
          <a:p>
            <a:pPr>
              <a:lnSpc>
                <a:spcPct val="90000"/>
              </a:lnSpc>
              <a:spcAft>
                <a:spcPts val="600"/>
              </a:spcAft>
            </a:pPr>
            <a:r>
              <a:rPr lang="de-DE" sz="2400" b="1" kern="1200" dirty="0">
                <a:latin typeface="+mj-lt"/>
                <a:ea typeface="+mj-ea"/>
                <a:cs typeface="+mj-cs"/>
              </a:rPr>
              <a:t>schulinternen </a:t>
            </a:r>
            <a:r>
              <a:rPr lang="de-DE" sz="2400" b="1" dirty="0"/>
              <a:t>Lehrplan</a:t>
            </a:r>
            <a:r>
              <a:rPr lang="de-DE" sz="2400" b="1" kern="1200" dirty="0">
                <a:latin typeface="+mj-lt"/>
                <a:ea typeface="+mj-ea"/>
                <a:cs typeface="+mj-cs"/>
              </a:rPr>
              <a:t> (Beispiel Fach </a:t>
            </a:r>
            <a:r>
              <a:rPr lang="de-DE" sz="2400" b="1" dirty="0"/>
              <a:t>Physik</a:t>
            </a:r>
            <a:r>
              <a:rPr lang="de-DE" sz="2400" b="1" kern="1200" dirty="0">
                <a:latin typeface="+mj-lt"/>
                <a:ea typeface="+mj-ea"/>
                <a:cs typeface="+mj-cs"/>
              </a:rPr>
              <a:t>) (III) </a:t>
            </a:r>
          </a:p>
        </p:txBody>
      </p:sp>
      <p:sp>
        <p:nvSpPr>
          <p:cNvPr id="4" name="Foliennummernplatzhalter 3"/>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35</a:t>
            </a:fld>
            <a:endParaRPr lang="de-DE"/>
          </a:p>
        </p:txBody>
      </p:sp>
      <p:sp>
        <p:nvSpPr>
          <p:cNvPr id="8" name="Datumsplatzhalter 3">
            <a:extLst>
              <a:ext uri="{FF2B5EF4-FFF2-40B4-BE49-F238E27FC236}">
                <a16:creationId xmlns:a16="http://schemas.microsoft.com/office/drawing/2014/main" id="{96DA2148-E1AA-4D1E-44B6-3FEBCCBEC6DD}"/>
              </a:ext>
            </a:extLst>
          </p:cNvPr>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pic>
        <p:nvPicPr>
          <p:cNvPr id="7" name="Grafik 6">
            <a:extLst>
              <a:ext uri="{FF2B5EF4-FFF2-40B4-BE49-F238E27FC236}">
                <a16:creationId xmlns:a16="http://schemas.microsoft.com/office/drawing/2014/main" id="{E452A560-63BA-E84E-71EE-515F681F1A38}"/>
              </a:ext>
            </a:extLst>
          </p:cNvPr>
          <p:cNvPicPr>
            <a:picLocks noChangeAspect="1"/>
          </p:cNvPicPr>
          <p:nvPr/>
        </p:nvPicPr>
        <p:blipFill>
          <a:blip r:embed="rId2"/>
          <a:stretch>
            <a:fillRect/>
          </a:stretch>
        </p:blipFill>
        <p:spPr>
          <a:xfrm>
            <a:off x="581185" y="2630266"/>
            <a:ext cx="8105615" cy="1518813"/>
          </a:xfrm>
          <a:prstGeom prst="rect">
            <a:avLst/>
          </a:prstGeom>
        </p:spPr>
      </p:pic>
    </p:spTree>
    <p:extLst>
      <p:ext uri="{BB962C8B-B14F-4D97-AF65-F5344CB8AC3E}">
        <p14:creationId xmlns:p14="http://schemas.microsoft.com/office/powerpoint/2010/main" val="2208462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4995" y="3356992"/>
            <a:ext cx="8229600" cy="2520280"/>
          </a:xfrm>
        </p:spPr>
        <p:txBody>
          <a:bodyPr>
            <a:normAutofit/>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f	Vorschlag für teilnehmeraktivierende Elemente zum 	schulinternen Lehrplan für das Aufgabenfeld </a:t>
            </a:r>
            <a:r>
              <a:rPr lang="de-DE" altLang="de-DE" sz="2400" b="1">
                <a:solidFill>
                  <a:srgbClr val="002060"/>
                </a:solidFill>
                <a:cs typeface="Times New Roman" pitchFamily="18" charset="0"/>
              </a:rPr>
              <a:t>	Naturwissenschaftlicher </a:t>
            </a:r>
            <a:r>
              <a:rPr lang="de-DE" altLang="de-DE" sz="2400" b="1" dirty="0">
                <a:solidFill>
                  <a:srgbClr val="002060"/>
                </a:solidFill>
                <a:cs typeface="Times New Roman" pitchFamily="18" charset="0"/>
              </a:rPr>
              <a:t>Unterricht</a:t>
            </a:r>
            <a:endParaRPr lang="de-DE" sz="4400" dirty="0"/>
          </a:p>
        </p:txBody>
      </p:sp>
      <p:sp>
        <p:nvSpPr>
          <p:cNvPr id="4" name="Datumsplatzhalter 3"/>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Tree>
    <p:extLst>
      <p:ext uri="{BB962C8B-B14F-4D97-AF65-F5344CB8AC3E}">
        <p14:creationId xmlns:p14="http://schemas.microsoft.com/office/powerpoint/2010/main" val="3174814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080824"/>
            <a:ext cx="7734300" cy="461665"/>
          </a:xfrm>
          <a:prstGeom prst="rect">
            <a:avLst/>
          </a:prstGeom>
          <a:noFill/>
        </p:spPr>
        <p:txBody>
          <a:bodyPr wrap="square" rtlCol="0">
            <a:spAutoFit/>
          </a:bodyPr>
          <a:lstStyle/>
          <a:p>
            <a:pPr>
              <a:defRPr/>
            </a:pPr>
            <a:r>
              <a:rPr lang="de-DE" sz="2400" b="1" dirty="0">
                <a:latin typeface="Calibri"/>
              </a:rPr>
              <a:t>Auf dem Weg zum schulinternen Lehrplan:</a:t>
            </a:r>
            <a:endParaRPr lang="de-DE" altLang="de-DE" sz="2400" b="1" dirty="0">
              <a:latin typeface="Calibri"/>
            </a:endParaRPr>
          </a:p>
        </p:txBody>
      </p:sp>
      <p:sp>
        <p:nvSpPr>
          <p:cNvPr id="7" name="Textfeld 6"/>
          <p:cNvSpPr txBox="1"/>
          <p:nvPr/>
        </p:nvSpPr>
        <p:spPr>
          <a:xfrm>
            <a:off x="395536" y="2420888"/>
            <a:ext cx="8229600" cy="3477875"/>
          </a:xfrm>
          <a:prstGeom prst="rect">
            <a:avLst/>
          </a:prstGeom>
          <a:noFill/>
        </p:spPr>
        <p:txBody>
          <a:bodyPr wrap="square" rtlCol="0">
            <a:spAutoFit/>
          </a:bodyPr>
          <a:lstStyle/>
          <a:p>
            <a:pPr marL="385763" indent="-385763">
              <a:buFont typeface="+mj-lt"/>
              <a:buAutoNum type="arabicPeriod"/>
              <a:defRPr/>
            </a:pPr>
            <a:r>
              <a:rPr lang="de-DE" altLang="de-DE" sz="2000" dirty="0">
                <a:solidFill>
                  <a:prstClr val="black"/>
                </a:solidFill>
                <a:latin typeface="Calibri"/>
              </a:rPr>
              <a:t>Vorstellen der </a:t>
            </a:r>
            <a:r>
              <a:rPr lang="de-DE" altLang="de-DE" sz="2000" b="1" dirty="0">
                <a:solidFill>
                  <a:prstClr val="black"/>
                </a:solidFill>
                <a:latin typeface="Calibri"/>
              </a:rPr>
              <a:t>Unterrichtvorgaben</a:t>
            </a:r>
            <a:r>
              <a:rPr lang="de-DE" altLang="de-DE" sz="2000" dirty="0">
                <a:solidFill>
                  <a:prstClr val="black"/>
                </a:solidFill>
                <a:latin typeface="Calibri"/>
              </a:rPr>
              <a:t> </a:t>
            </a:r>
            <a:r>
              <a:rPr lang="de-DE" altLang="de-DE" sz="2000" i="1" dirty="0">
                <a:solidFill>
                  <a:prstClr val="black"/>
                </a:solidFill>
                <a:latin typeface="Calibri"/>
              </a:rPr>
              <a:t>(Grundlage: </a:t>
            </a:r>
            <a:r>
              <a:rPr lang="de-DE" altLang="de-DE" sz="2000" i="1" dirty="0" err="1">
                <a:solidFill>
                  <a:prstClr val="black"/>
                </a:solidFill>
                <a:latin typeface="Calibri"/>
              </a:rPr>
              <a:t>ppt</a:t>
            </a:r>
            <a:r>
              <a:rPr lang="de-DE" altLang="de-DE" sz="2000" i="1" dirty="0">
                <a:solidFill>
                  <a:prstClr val="black"/>
                </a:solidFill>
                <a:latin typeface="Calibri"/>
              </a:rPr>
              <a:t>)</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Unterstützungsmaterialien vorstellen: </a:t>
            </a:r>
            <a:r>
              <a:rPr lang="de-DE" altLang="de-DE" sz="2000" b="1" dirty="0">
                <a:solidFill>
                  <a:prstClr val="black"/>
                </a:solidFill>
                <a:latin typeface="Calibri"/>
              </a:rPr>
              <a:t>Lehrplannavigator</a:t>
            </a:r>
            <a:r>
              <a:rPr lang="de-DE" altLang="de-DE" sz="2000" dirty="0">
                <a:solidFill>
                  <a:prstClr val="black"/>
                </a:solidFill>
                <a:latin typeface="Calibri"/>
              </a:rPr>
              <a:t> mit einem Beispiel eines schulinternen Lehrplans etc. </a:t>
            </a:r>
            <a:r>
              <a:rPr lang="de-DE" altLang="de-DE" sz="2000" i="1" dirty="0">
                <a:solidFill>
                  <a:prstClr val="black"/>
                </a:solidFill>
                <a:latin typeface="Calibri"/>
              </a:rPr>
              <a:t>(Motto: „Dazu gibt es übrigens schon etwas als Anregung!“)</a:t>
            </a:r>
            <a:r>
              <a:rPr lang="de-DE" altLang="de-DE" sz="2000" dirty="0">
                <a:solidFill>
                  <a:prstClr val="black"/>
                </a:solidFill>
                <a:latin typeface="Calibri"/>
              </a:rPr>
              <a:t> </a:t>
            </a:r>
            <a:br>
              <a:rPr lang="de-DE" altLang="de-DE" sz="2000" dirty="0">
                <a:solidFill>
                  <a:prstClr val="black"/>
                </a:solidFill>
                <a:latin typeface="Calibri"/>
              </a:rPr>
            </a:br>
            <a:endParaRPr lang="de-DE" altLang="de-DE" sz="2000"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Den eigenen </a:t>
            </a:r>
            <a:r>
              <a:rPr lang="de-DE" altLang="de-DE" sz="2000" b="1" dirty="0">
                <a:solidFill>
                  <a:prstClr val="black"/>
                </a:solidFill>
                <a:latin typeface="Calibri"/>
              </a:rPr>
              <a:t>schulinternen Lehrplan (schulinterne Curricula) </a:t>
            </a:r>
            <a:r>
              <a:rPr lang="de-DE" altLang="de-DE" sz="2000" dirty="0">
                <a:solidFill>
                  <a:prstClr val="black"/>
                </a:solidFill>
                <a:latin typeface="Calibri"/>
              </a:rPr>
              <a:t>prüfen: Was sind unsere Stärken? Wo besteht Handlungsbedarf? </a:t>
            </a:r>
            <a:r>
              <a:rPr lang="de-DE" altLang="de-DE" sz="2000" i="1" dirty="0">
                <a:solidFill>
                  <a:prstClr val="black"/>
                </a:solidFill>
                <a:latin typeface="Calibri"/>
              </a:rPr>
              <a:t> </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Konkrete </a:t>
            </a:r>
            <a:r>
              <a:rPr lang="de-DE" altLang="de-DE" sz="2000" b="1" dirty="0">
                <a:solidFill>
                  <a:prstClr val="black"/>
                </a:solidFill>
                <a:latin typeface="Calibri"/>
              </a:rPr>
              <a:t>Maßnahmen</a:t>
            </a:r>
            <a:r>
              <a:rPr lang="de-DE" altLang="de-DE" sz="2000" dirty="0">
                <a:solidFill>
                  <a:prstClr val="black"/>
                </a:solidFill>
                <a:latin typeface="Calibri"/>
              </a:rPr>
              <a:t> zur Fortschreibung des schulinternen Lehrplans festlegen </a:t>
            </a:r>
            <a:r>
              <a:rPr lang="de-DE" altLang="de-DE" sz="2000" i="1" dirty="0">
                <a:solidFill>
                  <a:prstClr val="black"/>
                </a:solidFill>
                <a:latin typeface="Calibri"/>
              </a:rPr>
              <a:t>(Was? Wer? Wann bzw. bis wann?)</a:t>
            </a:r>
          </a:p>
        </p:txBody>
      </p:sp>
      <p:sp>
        <p:nvSpPr>
          <p:cNvPr id="2" name="Datumsplatzhalter 1"/>
          <p:cNvSpPr>
            <a:spLocks noGrp="1"/>
          </p:cNvSpPr>
          <p:nvPr>
            <p:ph type="dt" sz="half" idx="10"/>
          </p:nvPr>
        </p:nvSpPr>
        <p:spPr>
          <a:xfrm>
            <a:off x="457200" y="6341397"/>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37</a:t>
            </a:fld>
            <a:endParaRPr lang="de-DE"/>
          </a:p>
        </p:txBody>
      </p:sp>
      <p:sp>
        <p:nvSpPr>
          <p:cNvPr id="6" name="Textfeld 5"/>
          <p:cNvSpPr txBox="1"/>
          <p:nvPr/>
        </p:nvSpPr>
        <p:spPr>
          <a:xfrm>
            <a:off x="395536" y="1537771"/>
            <a:ext cx="8229600" cy="707886"/>
          </a:xfrm>
          <a:prstGeom prst="rect">
            <a:avLst/>
          </a:prstGeom>
          <a:noFill/>
        </p:spPr>
        <p:txBody>
          <a:bodyPr wrap="square" rtlCol="0">
            <a:spAutoFit/>
          </a:bodyPr>
          <a:lstStyle/>
          <a:p>
            <a:r>
              <a:rPr lang="de-DE" sz="2000" b="1" dirty="0">
                <a:solidFill>
                  <a:prstClr val="black"/>
                </a:solidFill>
              </a:rPr>
              <a:t>Tauschen Sie sich zu dem </a:t>
            </a:r>
            <a:r>
              <a:rPr lang="de-DE" altLang="de-DE" sz="2000" b="1" dirty="0">
                <a:solidFill>
                  <a:prstClr val="black"/>
                </a:solidFill>
              </a:rPr>
              <a:t>Vorschlag für die Weiterarbeit in der Schule </a:t>
            </a:r>
            <a:r>
              <a:rPr lang="de-DE" sz="2000" b="1" dirty="0">
                <a:solidFill>
                  <a:prstClr val="black"/>
                </a:solidFill>
              </a:rPr>
              <a:t>aus und planen Sie Ihre nächsten Schritte</a:t>
            </a:r>
            <a:r>
              <a:rPr lang="de-DE" altLang="de-DE" sz="2000" b="1" dirty="0">
                <a:solidFill>
                  <a:prstClr val="black"/>
                </a:solidFill>
              </a:rPr>
              <a:t>.</a:t>
            </a:r>
            <a:endParaRPr lang="de-DE" sz="2000" dirty="0"/>
          </a:p>
        </p:txBody>
      </p:sp>
    </p:spTree>
    <p:extLst>
      <p:ext uri="{BB962C8B-B14F-4D97-AF65-F5344CB8AC3E}">
        <p14:creationId xmlns:p14="http://schemas.microsoft.com/office/powerpoint/2010/main" val="2087668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542600" y="5042317"/>
            <a:ext cx="8315974" cy="581942"/>
          </a:xfrm>
          <a:prstGeom prst="rect">
            <a:avLst/>
          </a:prstGeom>
          <a:solidFill>
            <a:schemeClr val="bg1"/>
          </a:solidFill>
          <a:effectLst/>
        </p:spPr>
        <p:txBody>
          <a:bodyPr vert="horz" lIns="91440" tIns="45720" rIns="91440" bIns="45720" rtlCol="0">
            <a:noAutofit/>
          </a:bodyPr>
          <a:lstStyle/>
          <a:p>
            <a:pPr>
              <a:spcBef>
                <a:spcPct val="20000"/>
              </a:spcBef>
            </a:pPr>
            <a:r>
              <a:rPr lang="de-DE" sz="2400" kern="1200" dirty="0">
                <a:latin typeface="+mn-lt"/>
                <a:ea typeface="+mn-ea"/>
                <a:cs typeface="+mn-cs"/>
              </a:rPr>
              <a:t>Bitte planen Sie mit einer Partnerin/einem Partner</a:t>
            </a:r>
          </a:p>
          <a:p>
            <a:pPr>
              <a:spcBef>
                <a:spcPct val="20000"/>
              </a:spcBef>
            </a:pPr>
            <a:r>
              <a:rPr lang="de-DE" sz="2400" kern="1200" dirty="0">
                <a:latin typeface="+mn-lt"/>
                <a:ea typeface="+mn-ea"/>
                <a:cs typeface="+mn-cs"/>
              </a:rPr>
              <a:t>ein Themenfeld auf der Basis Ihrer schuleigenen Gegebenheiten.</a:t>
            </a:r>
          </a:p>
        </p:txBody>
      </p:sp>
      <p:sp>
        <p:nvSpPr>
          <p:cNvPr id="6" name="Foliennummernplatzhalter 5"/>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38</a:t>
            </a:fld>
            <a:endParaRPr lang="de-DE"/>
          </a:p>
        </p:txBody>
      </p:sp>
      <p:sp>
        <p:nvSpPr>
          <p:cNvPr id="11" name="Textfeld 10">
            <a:extLst>
              <a:ext uri="{FF2B5EF4-FFF2-40B4-BE49-F238E27FC236}">
                <a16:creationId xmlns:a16="http://schemas.microsoft.com/office/drawing/2014/main" id="{3DB1FF2C-22D4-EBB2-96FB-21F7EA5CDB12}"/>
              </a:ext>
            </a:extLst>
          </p:cNvPr>
          <p:cNvSpPr txBox="1"/>
          <p:nvPr/>
        </p:nvSpPr>
        <p:spPr>
          <a:xfrm>
            <a:off x="361950" y="1052736"/>
            <a:ext cx="8677274" cy="461665"/>
          </a:xfrm>
          <a:prstGeom prst="rect">
            <a:avLst/>
          </a:prstGeom>
          <a:noFill/>
        </p:spPr>
        <p:txBody>
          <a:bodyPr wrap="square" rtlCol="0">
            <a:spAutoFit/>
          </a:bodyPr>
          <a:lstStyle/>
          <a:p>
            <a:pPr>
              <a:defRPr/>
            </a:pPr>
            <a:r>
              <a:rPr lang="de-DE" sz="2400" b="1" dirty="0">
                <a:latin typeface="Calibri"/>
              </a:rPr>
              <a:t>Themenfelder auf der Basis schuleigener Gegebenheiten planen:</a:t>
            </a:r>
          </a:p>
        </p:txBody>
      </p:sp>
      <p:sp>
        <p:nvSpPr>
          <p:cNvPr id="12" name="Datumsplatzhalter 1">
            <a:extLst>
              <a:ext uri="{FF2B5EF4-FFF2-40B4-BE49-F238E27FC236}">
                <a16:creationId xmlns:a16="http://schemas.microsoft.com/office/drawing/2014/main" id="{A84DEE8A-456F-B52E-DF69-1D9C087C83E8}"/>
              </a:ext>
            </a:extLst>
          </p:cNvPr>
          <p:cNvSpPr>
            <a:spLocks noGrp="1"/>
          </p:cNvSpPr>
          <p:nvPr>
            <p:ph type="dt" sz="half" idx="10"/>
          </p:nvPr>
        </p:nvSpPr>
        <p:spPr>
          <a:xfrm>
            <a:off x="457200" y="6341397"/>
            <a:ext cx="5122912" cy="365125"/>
          </a:xfrm>
        </p:spPr>
        <p:txBody>
          <a:bodyPr/>
          <a:lstStyle/>
          <a:p>
            <a:r>
              <a:rPr lang="de-DE" dirty="0"/>
              <a:t>Unterrichtsvorgaben für den </a:t>
            </a:r>
          </a:p>
          <a:p>
            <a:r>
              <a:rPr lang="de-DE" dirty="0"/>
              <a:t>zieldifferenten Bildungsgang  </a:t>
            </a:r>
          </a:p>
          <a:p>
            <a:r>
              <a:rPr lang="de-DE" dirty="0"/>
              <a:t>Geistige Entwicklung</a:t>
            </a:r>
          </a:p>
        </p:txBody>
      </p:sp>
      <p:pic>
        <p:nvPicPr>
          <p:cNvPr id="14" name="Grafik 13">
            <a:extLst>
              <a:ext uri="{FF2B5EF4-FFF2-40B4-BE49-F238E27FC236}">
                <a16:creationId xmlns:a16="http://schemas.microsoft.com/office/drawing/2014/main" id="{613AB804-958B-A626-75CF-F6BC9DA35747}"/>
              </a:ext>
            </a:extLst>
          </p:cNvPr>
          <p:cNvPicPr>
            <a:picLocks noChangeAspect="1"/>
          </p:cNvPicPr>
          <p:nvPr/>
        </p:nvPicPr>
        <p:blipFill>
          <a:blip r:embed="rId3"/>
          <a:stretch>
            <a:fillRect/>
          </a:stretch>
        </p:blipFill>
        <p:spPr>
          <a:xfrm>
            <a:off x="899592" y="1628799"/>
            <a:ext cx="6912768" cy="3446609"/>
          </a:xfrm>
          <a:prstGeom prst="rect">
            <a:avLst/>
          </a:prstGeom>
        </p:spPr>
      </p:pic>
    </p:spTree>
    <p:extLst>
      <p:ext uri="{BB962C8B-B14F-4D97-AF65-F5344CB8AC3E}">
        <p14:creationId xmlns:p14="http://schemas.microsoft.com/office/powerpoint/2010/main" val="743905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0" y="1052736"/>
            <a:ext cx="8677274" cy="430887"/>
          </a:xfrm>
          <a:prstGeom prst="rect">
            <a:avLst/>
          </a:prstGeom>
          <a:noFill/>
        </p:spPr>
        <p:txBody>
          <a:bodyPr wrap="square" rtlCol="0">
            <a:spAutoFit/>
          </a:bodyPr>
          <a:lstStyle/>
          <a:p>
            <a:pPr>
              <a:defRPr/>
            </a:pPr>
            <a:r>
              <a:rPr lang="de-DE" sz="2200" b="1" dirty="0">
                <a:latin typeface="Calibri"/>
              </a:rPr>
              <a:t>Unterricht für eine Lerngruppe auf der Basis eines Themenfeldes planen:</a:t>
            </a:r>
          </a:p>
        </p:txBody>
      </p:sp>
      <p:sp>
        <p:nvSpPr>
          <p:cNvPr id="9" name="Textfeld 8"/>
          <p:cNvSpPr txBox="1"/>
          <p:nvPr/>
        </p:nvSpPr>
        <p:spPr>
          <a:xfrm>
            <a:off x="256811" y="1753638"/>
            <a:ext cx="2409849" cy="3170099"/>
          </a:xfrm>
          <a:prstGeom prst="rect">
            <a:avLst/>
          </a:prstGeom>
          <a:noFill/>
        </p:spPr>
        <p:txBody>
          <a:bodyPr wrap="square" rtlCol="0">
            <a:spAutoFit/>
          </a:bodyPr>
          <a:lstStyle/>
          <a:p>
            <a:r>
              <a:rPr lang="de-DE" sz="2000" dirty="0">
                <a:solidFill>
                  <a:prstClr val="black"/>
                </a:solidFill>
              </a:rPr>
              <a:t>Planen Sie bitte mit einer Partnerin/ einem Partner für eine konkrete Lerngruppe eine Unterrichtssequenz auf Basis des in der vorherigen Aufgabe erarbeiteten  Themenfeldes. </a:t>
            </a:r>
          </a:p>
        </p:txBody>
      </p:sp>
      <p:sp>
        <p:nvSpPr>
          <p:cNvPr id="2" name="Datumsplatzhalter 1"/>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
        <p:nvSpPr>
          <p:cNvPr id="4" name="Textfeld 3"/>
          <p:cNvSpPr txBox="1"/>
          <p:nvPr/>
        </p:nvSpPr>
        <p:spPr>
          <a:xfrm>
            <a:off x="361950" y="5378449"/>
            <a:ext cx="8507288" cy="707886"/>
          </a:xfrm>
          <a:prstGeom prst="rect">
            <a:avLst/>
          </a:prstGeom>
          <a:noFill/>
          <a:ln>
            <a:noFill/>
          </a:ln>
        </p:spPr>
        <p:txBody>
          <a:bodyPr wrap="square" rtlCol="0">
            <a:spAutoFit/>
          </a:bodyPr>
          <a:lstStyle/>
          <a:p>
            <a:r>
              <a:rPr lang="de-DE" sz="2000" dirty="0">
                <a:solidFill>
                  <a:prstClr val="black"/>
                </a:solidFill>
              </a:rPr>
              <a:t>Bitte prüfen Sie anschließend, ob dieses Format für Ihren schulinternen Lehrplan nützlich ist, und passen Sie dieses ggf. an.</a:t>
            </a:r>
          </a:p>
        </p:txBody>
      </p:sp>
      <p:pic>
        <p:nvPicPr>
          <p:cNvPr id="11" name="Grafik 10">
            <a:extLst>
              <a:ext uri="{FF2B5EF4-FFF2-40B4-BE49-F238E27FC236}">
                <a16:creationId xmlns:a16="http://schemas.microsoft.com/office/drawing/2014/main" id="{0AE76EBB-360B-1344-80B7-FB0773BA4825}"/>
              </a:ext>
            </a:extLst>
          </p:cNvPr>
          <p:cNvPicPr>
            <a:picLocks noChangeAspect="1"/>
          </p:cNvPicPr>
          <p:nvPr/>
        </p:nvPicPr>
        <p:blipFill>
          <a:blip r:embed="rId3"/>
          <a:stretch>
            <a:fillRect/>
          </a:stretch>
        </p:blipFill>
        <p:spPr>
          <a:xfrm>
            <a:off x="2438862" y="1814508"/>
            <a:ext cx="6482900" cy="3379244"/>
          </a:xfrm>
          <a:prstGeom prst="rect">
            <a:avLst/>
          </a:prstGeom>
        </p:spPr>
      </p:pic>
    </p:spTree>
    <p:extLst>
      <p:ext uri="{BB962C8B-B14F-4D97-AF65-F5344CB8AC3E}">
        <p14:creationId xmlns:p14="http://schemas.microsoft.com/office/powerpoint/2010/main" val="301099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363" y="1124744"/>
            <a:ext cx="8229600" cy="360040"/>
          </a:xfrm>
        </p:spPr>
        <p:txBody>
          <a:bodyPr/>
          <a:lstStyle/>
          <a:p>
            <a:r>
              <a:rPr lang="de-DE" sz="2400" b="1" dirty="0"/>
              <a:t>Gliederung der Unterrichtsvorgabe</a:t>
            </a:r>
          </a:p>
        </p:txBody>
      </p:sp>
      <p:sp>
        <p:nvSpPr>
          <p:cNvPr id="3" name="Datumsplatzhalter 2"/>
          <p:cNvSpPr>
            <a:spLocks noGrp="1"/>
          </p:cNvSpPr>
          <p:nvPr>
            <p:ph type="dt" sz="half" idx="10"/>
          </p:nvPr>
        </p:nvSpPr>
        <p:spPr>
          <a:xfrm>
            <a:off x="457200" y="6356350"/>
            <a:ext cx="5266928" cy="365125"/>
          </a:xfrm>
        </p:spPr>
        <p:txBody>
          <a:bodyPr/>
          <a:lstStyle/>
          <a:p>
            <a:r>
              <a:rPr lang="de-DE" dirty="0"/>
              <a:t>Unterrichtsvorgaben für den</a:t>
            </a:r>
          </a:p>
          <a:p>
            <a:r>
              <a:rPr lang="de-DE" dirty="0"/>
              <a:t> 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4</a:t>
            </a:fld>
            <a:endParaRPr lang="de-DE"/>
          </a:p>
        </p:txBody>
      </p:sp>
      <p:graphicFrame>
        <p:nvGraphicFramePr>
          <p:cNvPr id="6" name="Group 50"/>
          <p:cNvGraphicFramePr>
            <a:graphicFrameLocks/>
          </p:cNvGraphicFramePr>
          <p:nvPr>
            <p:extLst>
              <p:ext uri="{D42A27DB-BD31-4B8C-83A1-F6EECF244321}">
                <p14:modId xmlns:p14="http://schemas.microsoft.com/office/powerpoint/2010/main" val="3010267860"/>
              </p:ext>
            </p:extLst>
          </p:nvPr>
        </p:nvGraphicFramePr>
        <p:xfrm>
          <a:off x="452697" y="1628800"/>
          <a:ext cx="8244265" cy="4490264"/>
        </p:xfrm>
        <a:graphic>
          <a:graphicData uri="http://schemas.openxmlformats.org/drawingml/2006/table">
            <a:tbl>
              <a:tblPr/>
              <a:tblGrid>
                <a:gridCol w="1264211">
                  <a:extLst>
                    <a:ext uri="{9D8B030D-6E8A-4147-A177-3AD203B41FA5}">
                      <a16:colId xmlns:a16="http://schemas.microsoft.com/office/drawing/2014/main" val="20000"/>
                    </a:ext>
                  </a:extLst>
                </a:gridCol>
                <a:gridCol w="6980054">
                  <a:extLst>
                    <a:ext uri="{9D8B030D-6E8A-4147-A177-3AD203B41FA5}">
                      <a16:colId xmlns:a16="http://schemas.microsoft.com/office/drawing/2014/main" val="20001"/>
                    </a:ext>
                  </a:extLst>
                </a:gridCol>
              </a:tblGrid>
              <a:tr h="1258207">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Vorbemerkungen:</a:t>
                      </a:r>
                      <a:r>
                        <a:rPr kumimoji="0" lang="de-DE" altLang="de-DE" sz="2000" b="0" i="0" u="none" strike="noStrike" cap="none" normalizeH="0" baseline="0" dirty="0">
                          <a:ln>
                            <a:noFill/>
                          </a:ln>
                          <a:solidFill>
                            <a:schemeClr val="tx1"/>
                          </a:solidFill>
                          <a:effectLst/>
                          <a:latin typeface="Arial" charset="0"/>
                        </a:rPr>
                        <a:t> </a:t>
                      </a:r>
                      <a:br>
                        <a:rPr kumimoji="0" lang="de-DE" altLang="de-DE" sz="2000" b="0" i="0" u="none" strike="noStrike" cap="none" normalizeH="0" baseline="0" dirty="0">
                          <a:ln>
                            <a:noFill/>
                          </a:ln>
                          <a:solidFill>
                            <a:schemeClr val="tx1"/>
                          </a:solidFill>
                          <a:effectLst/>
                          <a:latin typeface="Arial" charset="0"/>
                        </a:rPr>
                      </a:br>
                      <a:r>
                        <a:rPr lang="de-DE" sz="2000" kern="1200" dirty="0">
                          <a:solidFill>
                            <a:schemeClr val="tx1"/>
                          </a:solidFill>
                          <a:effectLst/>
                          <a:latin typeface="Arial" charset="0"/>
                          <a:ea typeface="+mn-ea"/>
                          <a:cs typeface="+mn-cs"/>
                        </a:rPr>
                        <a:t>Unterrichtsvorgaben für den zieldifferenten Bildungsgang Geistige Entwicklung an allen Lernorten als kompetenzorientierte Unterrichtsvorgaben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8207">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lang="de-DE" sz="2000" b="0" dirty="0"/>
                        <a:t>Der Beitrag des Aufgabenfeldes Naturwissenschaftlicher Unterricht und zugehöriger Fächer zur </a:t>
                      </a:r>
                      <a:r>
                        <a:rPr lang="de-DE" sz="2000" b="0" kern="1200" dirty="0">
                          <a:solidFill>
                            <a:schemeClr val="tx1"/>
                          </a:solidFill>
                          <a:latin typeface="Arial" charset="0"/>
                          <a:ea typeface="+mn-ea"/>
                          <a:cs typeface="+mn-cs"/>
                        </a:rPr>
                        <a:t>Bildung im zieldifferenten Bildungsgang Geistige Entwicklung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612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Kompetenzbereiche, Inhaltsfelder, Schwerpunkte, fachliche Aspekte und </a:t>
                      </a:r>
                      <a:r>
                        <a:rPr kumimoji="0" lang="de-DE" altLang="de-DE" sz="2000" b="0"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0612">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Leistungen ermöglichen, erkennen, einschätzen und rückmelden</a:t>
                      </a: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9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Arial" charset="0"/>
                        </a:rPr>
                        <a:t>Glossar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5898719"/>
                  </a:ext>
                </a:extLst>
              </a:tr>
            </a:tbl>
          </a:graphicData>
        </a:graphic>
      </p:graphicFrame>
    </p:spTree>
    <p:extLst>
      <p:ext uri="{BB962C8B-B14F-4D97-AF65-F5344CB8AC3E}">
        <p14:creationId xmlns:p14="http://schemas.microsoft.com/office/powerpoint/2010/main" val="2746406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3501008"/>
            <a:ext cx="8229600" cy="2304256"/>
          </a:xfrm>
        </p:spPr>
        <p:txBody>
          <a:bodyPr/>
          <a:lstStyle/>
          <a:p>
            <a:pPr marL="0" indent="0" algn="ctr">
              <a:buNone/>
            </a:pPr>
            <a:endParaRPr lang="de-DE" b="1" dirty="0"/>
          </a:p>
          <a:p>
            <a:pPr marL="0" indent="0" algn="ctr">
              <a:buNone/>
            </a:pPr>
            <a:r>
              <a:rPr lang="de-DE" sz="3600" b="1" dirty="0"/>
              <a:t>Herzlichen Dank für Ihre Aufmerksamkeit!</a:t>
            </a:r>
          </a:p>
        </p:txBody>
      </p:sp>
      <p:sp>
        <p:nvSpPr>
          <p:cNvPr id="4" name="Datumsplatzhalter 3"/>
          <p:cNvSpPr>
            <a:spLocks noGrp="1"/>
          </p:cNvSpPr>
          <p:nvPr>
            <p:ph type="dt" sz="half" idx="10"/>
          </p:nvPr>
        </p:nvSpPr>
        <p:spPr>
          <a:xfrm>
            <a:off x="457200" y="6356350"/>
            <a:ext cx="4258816"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245206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Gliederung Kapitel 2</a:t>
            </a:r>
          </a:p>
        </p:txBody>
      </p:sp>
      <p:sp>
        <p:nvSpPr>
          <p:cNvPr id="3" name="Datumsplatzhalter 2"/>
          <p:cNvSpPr>
            <a:spLocks noGrp="1"/>
          </p:cNvSpPr>
          <p:nvPr>
            <p:ph type="dt" sz="half" idx="10"/>
          </p:nvPr>
        </p:nvSpPr>
        <p:spPr>
          <a:xfrm>
            <a:off x="457200" y="6356350"/>
            <a:ext cx="5266928" cy="365125"/>
          </a:xfrm>
        </p:spPr>
        <p:txBody>
          <a:bodyPr/>
          <a:lstStyle/>
          <a:p>
            <a:r>
              <a:rPr lang="de-DE" dirty="0"/>
              <a:t>Unterrichtsvorgaben für den</a:t>
            </a:r>
          </a:p>
          <a:p>
            <a:r>
              <a:rPr lang="de-DE" dirty="0"/>
              <a:t>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5</a:t>
            </a:fld>
            <a:endParaRPr lang="de-DE"/>
          </a:p>
        </p:txBody>
      </p:sp>
      <p:graphicFrame>
        <p:nvGraphicFramePr>
          <p:cNvPr id="6" name="Group 50"/>
          <p:cNvGraphicFramePr>
            <a:graphicFrameLocks/>
          </p:cNvGraphicFramePr>
          <p:nvPr>
            <p:extLst>
              <p:ext uri="{D42A27DB-BD31-4B8C-83A1-F6EECF244321}">
                <p14:modId xmlns:p14="http://schemas.microsoft.com/office/powerpoint/2010/main" val="3430822960"/>
              </p:ext>
            </p:extLst>
          </p:nvPr>
        </p:nvGraphicFramePr>
        <p:xfrm>
          <a:off x="452698" y="1628801"/>
          <a:ext cx="8079742" cy="4442722"/>
        </p:xfrm>
        <a:graphic>
          <a:graphicData uri="http://schemas.openxmlformats.org/drawingml/2006/table">
            <a:tbl>
              <a:tblPr/>
              <a:tblGrid>
                <a:gridCol w="123898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672643">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000000"/>
                          </a:solidFill>
                          <a:effectLst/>
                          <a:latin typeface="Arial" charset="0"/>
                          <a:ea typeface="ヒラギノ角ゴ Pro W3" charset="-128"/>
                        </a:rPr>
                        <a:t>Kompetenzbereiche, Inhaltsfelder, Schwerpunkte, fachliche Aspekte und </a:t>
                      </a:r>
                      <a:r>
                        <a:rPr kumimoji="0" lang="de-DE" altLang="de-DE" sz="1600" b="1"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9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Kompetenzbereiche für das Aufgabenfeld Naturwissenschaftlicher Unterricht (Biologie, Chemie, Physik)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047064"/>
                  </a:ext>
                </a:extLst>
              </a:tr>
              <a:tr h="403586">
                <a:tc gridSpan="2">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Abschnitt A: Biologie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endParaRPr lang="de-DE" sz="2000" b="0" kern="1200" dirty="0">
                        <a:solidFill>
                          <a:schemeClr val="tx1"/>
                        </a:solidFill>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5708">
                <a:tc>
                  <a:txBody>
                    <a:bodyPr/>
                    <a:lstStyle/>
                    <a:p>
                      <a:r>
                        <a:rPr lang="de-DE" sz="1600" b="0" dirty="0">
                          <a:latin typeface="Arial" panose="020B0604020202020204" pitchFamily="34" charset="0"/>
                          <a:cs typeface="Arial" panose="020B0604020202020204"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de-DE" sz="1600" b="0" dirty="0">
                          <a:latin typeface="Arial" panose="020B0604020202020204" pitchFamily="34" charset="0"/>
                          <a:cs typeface="Arial" panose="020B0604020202020204" pitchFamily="34" charset="0"/>
                        </a:rPr>
                        <a:t>Inhaltsfelder und Schwerpunkte im Fach Biologie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227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charset="0"/>
                        </a:rPr>
                        <a:t>Fachliche Aspekte und angestrebte Kompetenzen bezogen auf die Schwerpunkte der Inhaltsfelder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2.3.1 – 2.3.3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charset="0"/>
                        </a:rPr>
                        <a:t>Fachliche Aspekte und angestrebte Kompetenzen bezogen auf die Schwerpunkte des Inhaltsfeldes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5898719"/>
                  </a:ext>
                </a:extLst>
              </a:tr>
              <a:tr h="41415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kern="1200" cap="none" normalizeH="0" baseline="0" dirty="0">
                          <a:ln>
                            <a:noFill/>
                          </a:ln>
                          <a:solidFill>
                            <a:schemeClr val="tx1"/>
                          </a:solidFill>
                          <a:effectLst/>
                          <a:latin typeface="Arial" charset="0"/>
                          <a:ea typeface="+mn-ea"/>
                          <a:cs typeface="+mn-cs"/>
                        </a:rPr>
                        <a:t>Ebenso in </a:t>
                      </a:r>
                      <a:r>
                        <a:rPr kumimoji="0" lang="de-DE" altLang="de-DE" sz="1600" b="1" i="0" u="none" strike="noStrike" kern="1200" cap="none" normalizeH="0" baseline="0" dirty="0">
                          <a:ln>
                            <a:noFill/>
                          </a:ln>
                          <a:solidFill>
                            <a:schemeClr val="tx1"/>
                          </a:solidFill>
                          <a:effectLst/>
                          <a:latin typeface="Arial" charset="0"/>
                          <a:ea typeface="+mn-ea"/>
                          <a:cs typeface="+mn-cs"/>
                        </a:rPr>
                        <a:t>Abschnitt B: Chemie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4318829"/>
                  </a:ext>
                </a:extLst>
              </a:tr>
              <a:tr h="50534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kern="1200" cap="none" normalizeH="0" baseline="0" dirty="0">
                          <a:ln>
                            <a:noFill/>
                          </a:ln>
                          <a:solidFill>
                            <a:schemeClr val="tx1"/>
                          </a:solidFill>
                          <a:effectLst/>
                          <a:latin typeface="Arial" charset="0"/>
                          <a:ea typeface="+mn-ea"/>
                          <a:cs typeface="+mn-cs"/>
                        </a:rPr>
                        <a:t>Ebenso in </a:t>
                      </a:r>
                      <a:r>
                        <a:rPr kumimoji="0" lang="de-DE" altLang="de-DE" sz="1600" b="1" i="0" u="none" strike="noStrike" kern="1200" cap="none" normalizeH="0" baseline="0" dirty="0">
                          <a:ln>
                            <a:noFill/>
                          </a:ln>
                          <a:solidFill>
                            <a:schemeClr val="tx1"/>
                          </a:solidFill>
                          <a:effectLst/>
                          <a:latin typeface="Arial" charset="0"/>
                          <a:ea typeface="+mn-ea"/>
                          <a:cs typeface="+mn-cs"/>
                        </a:rPr>
                        <a:t>Abschnitt C: Physik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429781098"/>
                  </a:ext>
                </a:extLst>
              </a:tr>
            </a:tbl>
          </a:graphicData>
        </a:graphic>
      </p:graphicFrame>
    </p:spTree>
    <p:extLst>
      <p:ext uri="{BB962C8B-B14F-4D97-AF65-F5344CB8AC3E}">
        <p14:creationId xmlns:p14="http://schemas.microsoft.com/office/powerpoint/2010/main" val="35605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Entwicklung von Unterrichtsvorgaben - RAHMENSETZUNG</a:t>
            </a:r>
          </a:p>
        </p:txBody>
      </p:sp>
      <p:sp>
        <p:nvSpPr>
          <p:cNvPr id="3" name="Inhaltsplatzhalter 2"/>
          <p:cNvSpPr>
            <a:spLocks noGrp="1"/>
          </p:cNvSpPr>
          <p:nvPr>
            <p:ph idx="1"/>
          </p:nvPr>
        </p:nvSpPr>
        <p:spPr>
          <a:xfrm>
            <a:off x="539552" y="1628800"/>
            <a:ext cx="8147248" cy="4392488"/>
          </a:xfrm>
        </p:spPr>
        <p:txBody>
          <a:bodyPr>
            <a:normAutofit fontScale="92500" lnSpcReduction="10000"/>
          </a:bodyPr>
          <a:lstStyle/>
          <a:p>
            <a:pPr>
              <a:spcBef>
                <a:spcPts val="580"/>
              </a:spcBef>
            </a:pPr>
            <a:r>
              <a:rPr lang="de-DE" sz="2600" dirty="0"/>
              <a:t>Orientierung an den Richtlinien für den Förderschwerpunkt Geistige Entwicklung (2022).</a:t>
            </a:r>
            <a:br>
              <a:rPr lang="de-DE" sz="2600" dirty="0"/>
            </a:br>
            <a:endParaRPr lang="de-DE" sz="900" dirty="0"/>
          </a:p>
          <a:p>
            <a:pPr>
              <a:spcBef>
                <a:spcPts val="580"/>
              </a:spcBef>
            </a:pPr>
            <a:r>
              <a:rPr lang="de-DE" sz="2600" dirty="0"/>
              <a:t>Orientierung an der Struktur der Unterrichtsvorgaben für den zieldifferenten Bildungsgang Geistige Entwicklung von 2022.</a:t>
            </a:r>
            <a:br>
              <a:rPr lang="de-DE" sz="2600" dirty="0"/>
            </a:br>
            <a:endParaRPr lang="de-DE" sz="1000" dirty="0"/>
          </a:p>
          <a:p>
            <a:pPr>
              <a:spcBef>
                <a:spcPts val="580"/>
              </a:spcBef>
            </a:pPr>
            <a:r>
              <a:rPr lang="de-DE" sz="2600" dirty="0"/>
              <a:t>Orientierung am Lehrplan Sachunterricht der Primarstufe und dem Kernlehrplan der Hauptschule Lernbereich Naturwissenschaften (</a:t>
            </a:r>
            <a:r>
              <a:rPr lang="de-DE" sz="2600" dirty="0">
                <a:solidFill>
                  <a:schemeClr val="bg1">
                    <a:lumMod val="50000"/>
                  </a:schemeClr>
                </a:solidFill>
              </a:rPr>
              <a:t>Biologie, Chemie, Physik</a:t>
            </a:r>
            <a:r>
              <a:rPr lang="de-DE" sz="2600" dirty="0"/>
              <a:t>).</a:t>
            </a:r>
            <a:br>
              <a:rPr lang="de-DE" sz="2600" dirty="0"/>
            </a:br>
            <a:r>
              <a:rPr lang="de-DE" sz="2600" dirty="0"/>
              <a:t>U. a. mit den Zielen: </a:t>
            </a:r>
          </a:p>
          <a:p>
            <a:pPr lvl="2">
              <a:spcBef>
                <a:spcPts val="580"/>
              </a:spcBef>
              <a:buFont typeface="Symbol" panose="05050102010706020507" pitchFamily="18" charset="2"/>
              <a:buChar char="Þ"/>
            </a:pPr>
            <a:r>
              <a:rPr lang="de-DE" sz="2600" dirty="0"/>
              <a:t>Anschlussorientierung </a:t>
            </a:r>
          </a:p>
          <a:p>
            <a:pPr lvl="2">
              <a:spcBef>
                <a:spcPts val="580"/>
              </a:spcBef>
              <a:buFont typeface="Symbol" panose="05050102010706020507" pitchFamily="18" charset="2"/>
              <a:buChar char="Þ"/>
            </a:pPr>
            <a:r>
              <a:rPr lang="de-DE" sz="2600" dirty="0"/>
              <a:t>Ermöglichen von Partizipation auf allen Ebenen im schulischen wie auch lebensweltbezogenen Kontext</a:t>
            </a:r>
          </a:p>
          <a:p>
            <a:pPr>
              <a:spcBef>
                <a:spcPts val="580"/>
              </a:spcBef>
            </a:pPr>
            <a:endParaRPr lang="de-DE" sz="2400" dirty="0"/>
          </a:p>
        </p:txBody>
      </p:sp>
      <p:sp>
        <p:nvSpPr>
          <p:cNvPr id="4" name="Datumsplatzhalter 3"/>
          <p:cNvSpPr>
            <a:spLocks noGrp="1"/>
          </p:cNvSpPr>
          <p:nvPr>
            <p:ph type="dt" sz="half" idx="10"/>
          </p:nvPr>
        </p:nvSpPr>
        <p:spPr/>
        <p:txBody>
          <a:bodyPr/>
          <a:lstStyle/>
          <a:p>
            <a:r>
              <a:rPr lang="de-DE" dirty="0"/>
              <a:t>Unterrichtsvorgaben für den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6</a:t>
            </a:fld>
            <a:endParaRPr lang="de-DE"/>
          </a:p>
        </p:txBody>
      </p:sp>
    </p:spTree>
    <p:extLst>
      <p:ext uri="{BB962C8B-B14F-4D97-AF65-F5344CB8AC3E}">
        <p14:creationId xmlns:p14="http://schemas.microsoft.com/office/powerpoint/2010/main" val="421216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
        <p:nvSpPr>
          <p:cNvPr id="7" name="Textfeld 6"/>
          <p:cNvSpPr txBox="1"/>
          <p:nvPr/>
        </p:nvSpPr>
        <p:spPr>
          <a:xfrm>
            <a:off x="611560" y="4365104"/>
            <a:ext cx="8424936" cy="1200329"/>
          </a:xfrm>
          <a:prstGeom prst="rect">
            <a:avLst/>
          </a:prstGeom>
          <a:noFill/>
        </p:spPr>
        <p:txBody>
          <a:bodyPr wrap="square" rtlCol="0">
            <a:spAutoFit/>
          </a:bodyPr>
          <a:lstStyle/>
          <a:p>
            <a:br>
              <a:rPr lang="de-DE" sz="2400" b="1" dirty="0"/>
            </a:br>
            <a:r>
              <a:rPr lang="de-DE" sz="2400" b="1" dirty="0"/>
              <a:t>Kapitel 2: Kompetenzbereiche, Inhaltsfelder, Schwerpunkte, fachliche Aspekte und angestrebte Kompetenzen</a:t>
            </a:r>
          </a:p>
        </p:txBody>
      </p:sp>
      <p:sp>
        <p:nvSpPr>
          <p:cNvPr id="9" name="Datumsplatzhalter 3"/>
          <p:cNvSpPr>
            <a:spLocks noGrp="1"/>
          </p:cNvSpPr>
          <p:nvPr>
            <p:ph type="dt" sz="half" idx="10"/>
          </p:nvPr>
        </p:nvSpPr>
        <p:spPr>
          <a:xfrm>
            <a:off x="457200" y="6356350"/>
            <a:ext cx="2818656" cy="365125"/>
          </a:xfrm>
        </p:spPr>
        <p:txBody>
          <a:bodyPr/>
          <a:lstStyle/>
          <a:p>
            <a:r>
              <a:rPr lang="de-DE" dirty="0"/>
              <a:t>Unterrichtsvorgaben für den zieldifferenten Bildungsgang </a:t>
            </a:r>
          </a:p>
          <a:p>
            <a:r>
              <a:rPr lang="de-DE" dirty="0"/>
              <a:t>Geistige Entwicklung</a:t>
            </a:r>
          </a:p>
        </p:txBody>
      </p:sp>
      <p:sp>
        <p:nvSpPr>
          <p:cNvPr id="8" name="Titel 7"/>
          <p:cNvSpPr>
            <a:spLocks noGrp="1"/>
          </p:cNvSpPr>
          <p:nvPr>
            <p:ph type="title"/>
          </p:nvPr>
        </p:nvSpPr>
        <p:spPr>
          <a:xfrm>
            <a:off x="372179" y="1096689"/>
            <a:ext cx="8229600" cy="360040"/>
          </a:xfrm>
        </p:spPr>
        <p:txBody>
          <a:bodyPr/>
          <a:lstStyle/>
          <a:p>
            <a:r>
              <a:rPr lang="de-DE" sz="2800" b="1" dirty="0">
                <a:solidFill>
                  <a:prstClr val="black"/>
                </a:solidFill>
              </a:rPr>
              <a:t> </a:t>
            </a:r>
            <a:r>
              <a:rPr lang="de-DE" sz="2400" b="1" dirty="0">
                <a:solidFill>
                  <a:prstClr val="black"/>
                </a:solidFill>
              </a:rPr>
              <a:t>Unterrichtsvorgaben – GLIEDERUNGSPUNKTE und -INHALT</a:t>
            </a:r>
            <a:endParaRPr lang="de-DE" sz="2400" dirty="0"/>
          </a:p>
        </p:txBody>
      </p:sp>
    </p:spTree>
    <p:extLst>
      <p:ext uri="{BB962C8B-B14F-4D97-AF65-F5344CB8AC3E}">
        <p14:creationId xmlns:p14="http://schemas.microsoft.com/office/powerpoint/2010/main" val="195744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Kompetenzbereiche</a:t>
            </a:r>
          </a:p>
        </p:txBody>
      </p:sp>
      <p:sp>
        <p:nvSpPr>
          <p:cNvPr id="3" name="Inhaltsplatzhalter 2"/>
          <p:cNvSpPr>
            <a:spLocks noGrp="1"/>
          </p:cNvSpPr>
          <p:nvPr>
            <p:ph idx="1"/>
          </p:nvPr>
        </p:nvSpPr>
        <p:spPr>
          <a:xfrm>
            <a:off x="4716016" y="1628800"/>
            <a:ext cx="4320480" cy="4392488"/>
          </a:xfrm>
        </p:spPr>
        <p:txBody>
          <a:bodyPr>
            <a:normAutofit lnSpcReduction="10000"/>
          </a:bodyPr>
          <a:lstStyle/>
          <a:p>
            <a:pPr marL="0" indent="0">
              <a:buNone/>
            </a:pPr>
            <a:r>
              <a:rPr lang="de-DE" sz="2400" b="1" dirty="0"/>
              <a:t>Kompetenzbereiche:</a:t>
            </a:r>
          </a:p>
          <a:p>
            <a:pPr>
              <a:buFont typeface="Wingdings" panose="05000000000000000000" pitchFamily="2" charset="2"/>
              <a:buChar char="Ø"/>
            </a:pPr>
            <a:r>
              <a:rPr lang="de-DE" sz="2400" dirty="0"/>
              <a:t>Repräsentieren die Grund-dimensionen des fachlichen Handelns,</a:t>
            </a:r>
          </a:p>
          <a:p>
            <a:pPr>
              <a:buFont typeface="Wingdings" panose="05000000000000000000" pitchFamily="2" charset="2"/>
              <a:buChar char="Ø"/>
            </a:pPr>
            <a:r>
              <a:rPr lang="de-DE" sz="2400" dirty="0"/>
              <a:t>strukturieren den fachlichen Kompetenzerwerb,</a:t>
            </a:r>
          </a:p>
          <a:p>
            <a:pPr>
              <a:buFont typeface="Wingdings" panose="05000000000000000000" pitchFamily="2" charset="2"/>
              <a:buChar char="Ø"/>
            </a:pPr>
            <a:r>
              <a:rPr lang="de-DE" sz="2400" dirty="0"/>
              <a:t>implizieren vielfältige </a:t>
            </a:r>
            <a:r>
              <a:rPr lang="de-DE" sz="2400" dirty="0" err="1"/>
              <a:t>indivi</a:t>
            </a:r>
            <a:r>
              <a:rPr lang="de-DE" sz="2400" dirty="0"/>
              <a:t>-duelle Zugänge auf unter-schiedlichen Aneignungs-ebenen,</a:t>
            </a:r>
          </a:p>
          <a:p>
            <a:pPr>
              <a:buFont typeface="Wingdings" panose="05000000000000000000" pitchFamily="2" charset="2"/>
              <a:buChar char="Ø"/>
            </a:pPr>
            <a:r>
              <a:rPr lang="de-DE" sz="2400" dirty="0"/>
              <a:t>sind aufgabenfeldspezifisch formuliert.</a:t>
            </a:r>
          </a:p>
          <a:p>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
        <p:nvSpPr>
          <p:cNvPr id="5" name="Textfeld 4"/>
          <p:cNvSpPr txBox="1"/>
          <p:nvPr/>
        </p:nvSpPr>
        <p:spPr>
          <a:xfrm>
            <a:off x="457200" y="1680770"/>
            <a:ext cx="3394720" cy="2523768"/>
          </a:xfrm>
          <a:prstGeom prst="rect">
            <a:avLst/>
          </a:prstGeom>
          <a:noFill/>
          <a:ln w="22225">
            <a:solidFill>
              <a:srgbClr val="00B050"/>
            </a:solidFill>
          </a:ln>
        </p:spPr>
        <p:txBody>
          <a:bodyPr wrap="square" rtlCol="0">
            <a:spAutoFit/>
          </a:bodyPr>
          <a:lstStyle/>
          <a:p>
            <a:r>
              <a:rPr lang="de-DE" sz="2000" b="1" dirty="0"/>
              <a:t>Umgang mit Fachwissen</a:t>
            </a:r>
          </a:p>
          <a:p>
            <a:endParaRPr lang="de-DE" sz="2000" dirty="0"/>
          </a:p>
          <a:p>
            <a:r>
              <a:rPr lang="de-DE" sz="2000" b="1" dirty="0"/>
              <a:t>Erkenntnisgewinnung</a:t>
            </a:r>
          </a:p>
          <a:p>
            <a:endParaRPr lang="de-DE" sz="2000" dirty="0"/>
          </a:p>
          <a:p>
            <a:r>
              <a:rPr lang="de-DE" sz="2000" b="1" dirty="0"/>
              <a:t>Kommunikation</a:t>
            </a:r>
          </a:p>
          <a:p>
            <a:endParaRPr lang="de-DE" sz="2000" dirty="0"/>
          </a:p>
          <a:p>
            <a:r>
              <a:rPr lang="de-DE" sz="2000" b="1" dirty="0"/>
              <a:t>Bewertung</a:t>
            </a:r>
          </a:p>
          <a:p>
            <a:endParaRPr lang="de-DE" dirty="0"/>
          </a:p>
        </p:txBody>
      </p:sp>
    </p:spTree>
    <p:extLst>
      <p:ext uri="{BB962C8B-B14F-4D97-AF65-F5344CB8AC3E}">
        <p14:creationId xmlns:p14="http://schemas.microsoft.com/office/powerpoint/2010/main" val="8669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685726"/>
            <a:ext cx="5486400" cy="378523"/>
          </a:xfrm>
        </p:spPr>
        <p:txBody>
          <a:bodyPr anchor="b">
            <a:noAutofit/>
          </a:bodyPr>
          <a:lstStyle/>
          <a:p>
            <a:r>
              <a:rPr lang="de-DE" sz="2400" dirty="0"/>
              <a:t>Kompetenzbereiche</a:t>
            </a:r>
          </a:p>
        </p:txBody>
      </p:sp>
      <p:sp>
        <p:nvSpPr>
          <p:cNvPr id="13" name="Text Placeholder 3">
            <a:extLst>
              <a:ext uri="{FF2B5EF4-FFF2-40B4-BE49-F238E27FC236}">
                <a16:creationId xmlns:a16="http://schemas.microsoft.com/office/drawing/2014/main" id="{45225B83-F065-D718-7AD8-3ADDBF26A683}"/>
              </a:ext>
            </a:extLst>
          </p:cNvPr>
          <p:cNvSpPr>
            <a:spLocks noGrp="1"/>
          </p:cNvSpPr>
          <p:nvPr>
            <p:ph type="body" sz="half" idx="2"/>
          </p:nvPr>
        </p:nvSpPr>
        <p:spPr>
          <a:xfrm>
            <a:off x="1403648" y="4993734"/>
            <a:ext cx="7488832" cy="1243578"/>
          </a:xfrm>
          <a:solidFill>
            <a:srgbClr val="E9EDF4"/>
          </a:solidFill>
        </p:spPr>
        <p:txBody>
          <a:bodyPr>
            <a:noAutofit/>
          </a:bodyPr>
          <a:lstStyle/>
          <a:p>
            <a:pPr marL="285750" indent="-285750">
              <a:buFont typeface="Wingdings" panose="05000000000000000000" pitchFamily="2" charset="2"/>
              <a:buChar char="Ø"/>
            </a:pPr>
            <a:r>
              <a:rPr lang="en-US" sz="2400" dirty="0" err="1"/>
              <a:t>sind</a:t>
            </a:r>
            <a:r>
              <a:rPr lang="en-US" sz="2400" dirty="0"/>
              <a:t> </a:t>
            </a:r>
            <a:r>
              <a:rPr lang="en-US" sz="2400" dirty="0" err="1"/>
              <a:t>mit</a:t>
            </a:r>
            <a:r>
              <a:rPr lang="en-US" sz="2400" dirty="0"/>
              <a:t> den </a:t>
            </a:r>
            <a:r>
              <a:rPr lang="en-US" sz="2400" dirty="0" err="1"/>
              <a:t>angestrebten</a:t>
            </a:r>
            <a:r>
              <a:rPr lang="en-US" sz="2400" dirty="0"/>
              <a:t> </a:t>
            </a:r>
            <a:r>
              <a:rPr lang="en-US" sz="2400" dirty="0" err="1"/>
              <a:t>Kompetenzen</a:t>
            </a:r>
            <a:r>
              <a:rPr lang="en-US" sz="2400" dirty="0"/>
              <a:t> </a:t>
            </a:r>
            <a:r>
              <a:rPr lang="en-US" sz="2400" dirty="0" err="1"/>
              <a:t>verknüpft</a:t>
            </a:r>
            <a:r>
              <a:rPr lang="en-US" sz="2400" dirty="0"/>
              <a:t>.</a:t>
            </a:r>
          </a:p>
          <a:p>
            <a:pPr marL="285750" indent="-285750">
              <a:buFont typeface="Wingdings" panose="05000000000000000000" pitchFamily="2" charset="2"/>
              <a:buChar char="Ø"/>
            </a:pPr>
            <a:r>
              <a:rPr lang="en-US" sz="2400" dirty="0"/>
              <a:t>Die </a:t>
            </a:r>
            <a:r>
              <a:rPr lang="en-US" sz="2400" dirty="0" err="1"/>
              <a:t>unterschiedlichen</a:t>
            </a:r>
            <a:r>
              <a:rPr lang="en-US" sz="2400" dirty="0"/>
              <a:t> </a:t>
            </a:r>
            <a:r>
              <a:rPr lang="en-US" sz="2400" dirty="0" err="1"/>
              <a:t>Aneignungsebenen</a:t>
            </a:r>
            <a:r>
              <a:rPr lang="en-US" sz="2400" dirty="0"/>
              <a:t> </a:t>
            </a:r>
            <a:r>
              <a:rPr lang="en-US" sz="2400" dirty="0" err="1"/>
              <a:t>werden</a:t>
            </a:r>
            <a:r>
              <a:rPr lang="en-US" sz="2400" dirty="0"/>
              <a:t> </a:t>
            </a:r>
            <a:r>
              <a:rPr lang="en-US" sz="2400" dirty="0" err="1"/>
              <a:t>durch</a:t>
            </a:r>
            <a:r>
              <a:rPr lang="en-US" sz="2400" dirty="0"/>
              <a:t> die Wahl der </a:t>
            </a:r>
            <a:r>
              <a:rPr lang="en-US" sz="2400" dirty="0" err="1"/>
              <a:t>Operatoren</a:t>
            </a:r>
            <a:r>
              <a:rPr lang="en-US" sz="2400" dirty="0"/>
              <a:t> </a:t>
            </a:r>
            <a:r>
              <a:rPr lang="en-US" sz="2400" dirty="0" err="1"/>
              <a:t>deutlich</a:t>
            </a:r>
            <a:r>
              <a:rPr lang="en-US" sz="2400" dirty="0"/>
              <a:t>.</a:t>
            </a:r>
          </a:p>
        </p:txBody>
      </p:sp>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9</a:t>
            </a:fld>
            <a:endParaRPr lang="de-DE"/>
          </a:p>
        </p:txBody>
      </p:sp>
      <p:sp>
        <p:nvSpPr>
          <p:cNvPr id="11" name="Titel 1">
            <a:extLst>
              <a:ext uri="{FF2B5EF4-FFF2-40B4-BE49-F238E27FC236}">
                <a16:creationId xmlns:a16="http://schemas.microsoft.com/office/drawing/2014/main" id="{054A1B26-EFC8-D04F-F562-34295857B8CB}"/>
              </a:ext>
            </a:extLst>
          </p:cNvPr>
          <p:cNvSpPr txBox="1">
            <a:spLocks/>
          </p:cNvSpPr>
          <p:nvPr/>
        </p:nvSpPr>
        <p:spPr>
          <a:xfrm>
            <a:off x="457200" y="1124744"/>
            <a:ext cx="8229600" cy="36004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de-DE" sz="2400"/>
              <a:t>Kompetenzbereiche</a:t>
            </a:r>
            <a:endParaRPr lang="de-DE" sz="2400" dirty="0"/>
          </a:p>
        </p:txBody>
      </p:sp>
      <p:sp>
        <p:nvSpPr>
          <p:cNvPr id="18" name="Datumsplatzhalter 17">
            <a:extLst>
              <a:ext uri="{FF2B5EF4-FFF2-40B4-BE49-F238E27FC236}">
                <a16:creationId xmlns:a16="http://schemas.microsoft.com/office/drawing/2014/main" id="{4481DCEC-5CE6-0781-EFAA-A2BBDFEA4256}"/>
              </a:ext>
            </a:extLst>
          </p:cNvPr>
          <p:cNvSpPr>
            <a:spLocks noGrp="1"/>
          </p:cNvSpPr>
          <p:nvPr>
            <p:ph type="dt" sz="half" idx="10"/>
          </p:nvPr>
        </p:nvSpPr>
        <p:spPr/>
        <p:txBody>
          <a:bodyPr/>
          <a:lstStyle/>
          <a:p>
            <a:r>
              <a:rPr lang="de-DE" dirty="0"/>
              <a:t>Unterrichtsvorgaben für den  zieldifferenten Bildungsgang   </a:t>
            </a:r>
          </a:p>
          <a:p>
            <a:r>
              <a:rPr lang="de-DE" dirty="0"/>
              <a:t>Geistige Entwicklung</a:t>
            </a:r>
          </a:p>
        </p:txBody>
      </p:sp>
      <p:pic>
        <p:nvPicPr>
          <p:cNvPr id="4" name="Grafik 3">
            <a:extLst>
              <a:ext uri="{FF2B5EF4-FFF2-40B4-BE49-F238E27FC236}">
                <a16:creationId xmlns:a16="http://schemas.microsoft.com/office/drawing/2014/main" id="{6CE3F03C-B4D9-9787-FE7E-AAE5D4047CE0}"/>
              </a:ext>
            </a:extLst>
          </p:cNvPr>
          <p:cNvPicPr>
            <a:picLocks noChangeAspect="1"/>
          </p:cNvPicPr>
          <p:nvPr/>
        </p:nvPicPr>
        <p:blipFill>
          <a:blip r:embed="rId2"/>
          <a:stretch>
            <a:fillRect/>
          </a:stretch>
        </p:blipFill>
        <p:spPr>
          <a:xfrm>
            <a:off x="539552" y="1730445"/>
            <a:ext cx="6912768" cy="2911808"/>
          </a:xfrm>
          <a:prstGeom prst="rect">
            <a:avLst/>
          </a:prstGeom>
        </p:spPr>
      </p:pic>
    </p:spTree>
    <p:extLst>
      <p:ext uri="{BB962C8B-B14F-4D97-AF65-F5344CB8AC3E}">
        <p14:creationId xmlns:p14="http://schemas.microsoft.com/office/powerpoint/2010/main" val="3064909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20.9|18.3"/>
</p:tagLst>
</file>

<file path=ppt/tags/tag2.xml><?xml version="1.0" encoding="utf-8"?>
<p:tagLst xmlns:a="http://schemas.openxmlformats.org/drawingml/2006/main" xmlns:r="http://schemas.openxmlformats.org/officeDocument/2006/relationships" xmlns:p="http://schemas.openxmlformats.org/presentationml/2006/main">
  <p:tag name="TIMING" val="|24.2|3.6|18.6"/>
</p:tagLst>
</file>

<file path=ppt/tags/tag3.xml><?xml version="1.0" encoding="utf-8"?>
<p:tagLst xmlns:a="http://schemas.openxmlformats.org/drawingml/2006/main" xmlns:r="http://schemas.openxmlformats.org/officeDocument/2006/relationships" xmlns:p="http://schemas.openxmlformats.org/presentationml/2006/main">
  <p:tag name="TIMING" val="|26.7|8.9|13.8"/>
</p:tagLst>
</file>

<file path=ppt/tags/tag4.xml><?xml version="1.0" encoding="utf-8"?>
<p:tagLst xmlns:a="http://schemas.openxmlformats.org/drawingml/2006/main" xmlns:r="http://schemas.openxmlformats.org/officeDocument/2006/relationships" xmlns:p="http://schemas.openxmlformats.org/presentationml/2006/main">
  <p:tag name="TIMING" val="|26.7|8.9|13.8"/>
</p:tagLst>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2065</Words>
  <Application>Microsoft Office PowerPoint</Application>
  <PresentationFormat>Bildschirmpräsentation (4:3)</PresentationFormat>
  <Paragraphs>380</Paragraphs>
  <Slides>40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40</vt:i4>
      </vt:variant>
    </vt:vector>
  </HeadingPairs>
  <TitlesOfParts>
    <vt:vector size="46" baseType="lpstr">
      <vt:lpstr>Arial</vt:lpstr>
      <vt:lpstr>Calibri</vt:lpstr>
      <vt:lpstr>Symbol</vt:lpstr>
      <vt:lpstr>Times New Roman</vt:lpstr>
      <vt:lpstr>Wingdings</vt:lpstr>
      <vt:lpstr>QUA-LiS_Vorlage_weiss</vt:lpstr>
      <vt:lpstr> Unterrichtsvorgaben für das Aufgabenfeld  Naturwissenschaftlicher Unterricht  (Biologie, Chemie, Physik)</vt:lpstr>
      <vt:lpstr>PowerPoint-Präsentation</vt:lpstr>
      <vt:lpstr>PowerPoint-Präsentation</vt:lpstr>
      <vt:lpstr>Gliederung der Unterrichtsvorgabe</vt:lpstr>
      <vt:lpstr>Gliederung Kapitel 2</vt:lpstr>
      <vt:lpstr>Entwicklung von Unterrichtsvorgaben - RAHMENSETZUNG</vt:lpstr>
      <vt:lpstr> Unterrichtsvorgaben – GLIEDERUNGSPUNKTE und -INHALT</vt:lpstr>
      <vt:lpstr>Kompetenzbereiche</vt:lpstr>
      <vt:lpstr>Kompetenzbereiche</vt:lpstr>
      <vt:lpstr>Inhaltsfelder</vt:lpstr>
      <vt:lpstr>Untergliederung der Inhaltsfelder in Schwerpunkte</vt:lpstr>
      <vt:lpstr>Untergliederung der Inhaltsfelder in Schwerpunkte</vt:lpstr>
      <vt:lpstr>Fachliche Aspekte</vt:lpstr>
      <vt:lpstr>Fachliche Aspekte</vt:lpstr>
      <vt:lpstr>Angestrebte Kompetenzen</vt:lpstr>
      <vt:lpstr>Angestrebte Kompetenzen</vt:lpstr>
      <vt:lpstr>Entwicklungschancen und Verknüpfungsmöglichkeiten</vt:lpstr>
      <vt:lpstr>Vernetzung von fachlichem und entwicklungsbezogenem Kompetenzerwerb (Beispiel aus dem Fach Biologie)</vt:lpstr>
      <vt:lpstr>Exemplarische Verknüpfungen zu Unterrichtsvorgaben Geistige Entwicklung (Beispiel aus dem Fach Chemie)</vt:lpstr>
      <vt:lpstr>Exemplarische Verknüpfungen zum Lehrplan Primarstufe / Hauptschule (Beispiel aus dem Fach Physik)</vt:lpstr>
      <vt:lpstr>PowerPoint-Präsentation</vt:lpstr>
      <vt:lpstr>Arbeitsaufträge  zum Verständnis der Systematik der Unterrichtsvorgaben</vt:lpstr>
      <vt:lpstr>PowerPoint-Präsentation</vt:lpstr>
      <vt:lpstr>zur Bildung im zieldifferenten Bildungsgang Geistige Entwicklung</vt:lpstr>
      <vt:lpstr>PowerPoint-Präsentation</vt:lpstr>
      <vt:lpstr>PowerPoint-Präsentation</vt:lpstr>
      <vt:lpstr>PowerPoint-Präsentation</vt:lpstr>
      <vt:lpstr>Entwicklungs-, fach- und lebensweltbezogene Kompetenzen</vt:lpstr>
      <vt:lpstr>Schulinterne Lehrpläne</vt:lpstr>
      <vt:lpstr>Gliederung  des schulinternen Lehrplans (Beispiel Fach Biologie)</vt:lpstr>
      <vt:lpstr>Systematik des schulinternen Beispiel-Lehrplans</vt:lpstr>
      <vt:lpstr>Beispiel zur Systematik  des schulinternen Lehrplans (Fach Chemie)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Curriculare Vorgaben GG</dc:title>
  <dc:creator>Esser, Susanne</dc:creator>
  <cp:lastModifiedBy>Susanne Eßer</cp:lastModifiedBy>
  <cp:revision>146</cp:revision>
  <cp:lastPrinted>2022-05-19T13:58:39Z</cp:lastPrinted>
  <dcterms:created xsi:type="dcterms:W3CDTF">2018-01-17T08:49:04Z</dcterms:created>
  <dcterms:modified xsi:type="dcterms:W3CDTF">2024-07-26T06:51:43Z</dcterms:modified>
</cp:coreProperties>
</file>