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handoutMasterIdLst>
    <p:handoutMasterId r:id="rId61"/>
  </p:handoutMasterIdLst>
  <p:sldIdLst>
    <p:sldId id="256" r:id="rId2"/>
    <p:sldId id="264" r:id="rId3"/>
    <p:sldId id="292" r:id="rId4"/>
    <p:sldId id="265" r:id="rId5"/>
    <p:sldId id="266" r:id="rId6"/>
    <p:sldId id="400" r:id="rId7"/>
    <p:sldId id="269" r:id="rId8"/>
    <p:sldId id="372" r:id="rId9"/>
    <p:sldId id="373" r:id="rId10"/>
    <p:sldId id="270" r:id="rId11"/>
    <p:sldId id="271" r:id="rId12"/>
    <p:sldId id="273" r:id="rId13"/>
    <p:sldId id="336" r:id="rId14"/>
    <p:sldId id="291" r:id="rId15"/>
    <p:sldId id="380" r:id="rId16"/>
    <p:sldId id="334" r:id="rId17"/>
    <p:sldId id="381" r:id="rId18"/>
    <p:sldId id="278" r:id="rId19"/>
    <p:sldId id="335" r:id="rId20"/>
    <p:sldId id="293" r:id="rId21"/>
    <p:sldId id="315" r:id="rId22"/>
    <p:sldId id="316" r:id="rId23"/>
    <p:sldId id="385" r:id="rId24"/>
    <p:sldId id="386" r:id="rId25"/>
    <p:sldId id="387" r:id="rId26"/>
    <p:sldId id="388" r:id="rId27"/>
    <p:sldId id="389" r:id="rId28"/>
    <p:sldId id="390" r:id="rId29"/>
    <p:sldId id="391" r:id="rId30"/>
    <p:sldId id="392" r:id="rId31"/>
    <p:sldId id="357" r:id="rId32"/>
    <p:sldId id="393" r:id="rId33"/>
    <p:sldId id="358" r:id="rId34"/>
    <p:sldId id="359" r:id="rId35"/>
    <p:sldId id="360" r:id="rId36"/>
    <p:sldId id="361" r:id="rId37"/>
    <p:sldId id="362" r:id="rId38"/>
    <p:sldId id="363" r:id="rId39"/>
    <p:sldId id="364" r:id="rId40"/>
    <p:sldId id="374" r:id="rId41"/>
    <p:sldId id="375" r:id="rId42"/>
    <p:sldId id="394" r:id="rId43"/>
    <p:sldId id="395" r:id="rId44"/>
    <p:sldId id="397" r:id="rId45"/>
    <p:sldId id="398" r:id="rId46"/>
    <p:sldId id="376" r:id="rId47"/>
    <p:sldId id="365" r:id="rId48"/>
    <p:sldId id="366" r:id="rId49"/>
    <p:sldId id="367" r:id="rId50"/>
    <p:sldId id="368" r:id="rId51"/>
    <p:sldId id="369" r:id="rId52"/>
    <p:sldId id="383" r:id="rId53"/>
    <p:sldId id="371" r:id="rId54"/>
    <p:sldId id="377" r:id="rId55"/>
    <p:sldId id="378" r:id="rId56"/>
    <p:sldId id="399" r:id="rId57"/>
    <p:sldId id="379" r:id="rId58"/>
    <p:sldId id="303" r:id="rId59"/>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tzel, Eva" initials="PER" lastIdx="4" clrIdx="0"/>
  <p:cmAuthor id="1" name="Pertzel, Eva" initials="PE" lastIdx="1" clrIdx="1">
    <p:extLst>
      <p:ext uri="{19B8F6BF-5375-455C-9EA6-DF929625EA0E}">
        <p15:presenceInfo xmlns:p15="http://schemas.microsoft.com/office/powerpoint/2012/main" userId="Pertzel, E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3399FF"/>
    <a:srgbClr val="DB820B"/>
    <a:srgbClr val="DA8F0B"/>
    <a:srgbClr val="FF9900"/>
    <a:srgbClr val="CC3300"/>
    <a:srgbClr val="D6E9D8"/>
    <a:srgbClr val="EFE0C8"/>
    <a:srgbClr val="EFE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7094" autoAdjust="0"/>
  </p:normalViewPr>
  <p:slideViewPr>
    <p:cSldViewPr showGuides="1">
      <p:cViewPr varScale="1">
        <p:scale>
          <a:sx n="152" d="100"/>
          <a:sy n="152" d="100"/>
        </p:scale>
        <p:origin x="1290" y="144"/>
      </p:cViewPr>
      <p:guideLst>
        <p:guide orient="horz" pos="2160"/>
        <p:guide pos="2880"/>
      </p:guideLst>
    </p:cSldViewPr>
  </p:slideViewPr>
  <p:notesTextViewPr>
    <p:cViewPr>
      <p:scale>
        <a:sx n="1" d="1"/>
        <a:sy n="1" d="1"/>
      </p:scale>
      <p:origin x="0" y="0"/>
    </p:cViewPr>
  </p:notesTextViewPr>
  <p:notesViewPr>
    <p:cSldViewPr>
      <p:cViewPr varScale="1">
        <p:scale>
          <a:sx n="93" d="100"/>
          <a:sy n="93" d="100"/>
        </p:scale>
        <p:origin x="-2844"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413"/>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sz="quarter" idx="1"/>
          </p:nvPr>
        </p:nvSpPr>
        <p:spPr>
          <a:xfrm>
            <a:off x="3849689" y="0"/>
            <a:ext cx="2946400" cy="496413"/>
          </a:xfrm>
          <a:prstGeom prst="rect">
            <a:avLst/>
          </a:prstGeom>
        </p:spPr>
        <p:txBody>
          <a:bodyPr vert="horz" lIns="91732" tIns="45867" rIns="91732" bIns="45867" rtlCol="0"/>
          <a:lstStyle>
            <a:lvl1pPr algn="r">
              <a:defRPr sz="1200"/>
            </a:lvl1pPr>
          </a:lstStyle>
          <a:p>
            <a:fld id="{160D15D8-C40D-44F2-AD47-A528947331B5}" type="datetimeFigureOut">
              <a:rPr lang="de-DE" smtClean="0"/>
              <a:t>23.08.2024</a:t>
            </a:fld>
            <a:endParaRPr lang="de-DE"/>
          </a:p>
        </p:txBody>
      </p:sp>
      <p:sp>
        <p:nvSpPr>
          <p:cNvPr id="4" name="Fußzeilenplatzhalter 3"/>
          <p:cNvSpPr>
            <a:spLocks noGrp="1"/>
          </p:cNvSpPr>
          <p:nvPr>
            <p:ph type="ftr" sz="quarter" idx="2"/>
          </p:nvPr>
        </p:nvSpPr>
        <p:spPr>
          <a:xfrm>
            <a:off x="0" y="9428629"/>
            <a:ext cx="2946400" cy="496412"/>
          </a:xfrm>
          <a:prstGeom prst="rect">
            <a:avLst/>
          </a:prstGeom>
        </p:spPr>
        <p:txBody>
          <a:bodyPr vert="horz" lIns="91732" tIns="45867" rIns="91732" bIns="45867"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28629"/>
            <a:ext cx="2946400" cy="496412"/>
          </a:xfrm>
          <a:prstGeom prst="rect">
            <a:avLst/>
          </a:prstGeom>
        </p:spPr>
        <p:txBody>
          <a:bodyPr vert="horz" lIns="91732" tIns="45867" rIns="91732" bIns="45867" rtlCol="0" anchor="b"/>
          <a:lstStyle>
            <a:lvl1pPr algn="r">
              <a:defRPr sz="1200"/>
            </a:lvl1pPr>
          </a:lstStyle>
          <a:p>
            <a:fld id="{BAA06D95-A6BE-48F1-B316-676CA60ACFC7}" type="slidenum">
              <a:rPr lang="de-DE" smtClean="0"/>
              <a:t>‹Nr.›</a:t>
            </a:fld>
            <a:endParaRPr lang="de-DE"/>
          </a:p>
        </p:txBody>
      </p:sp>
    </p:spTree>
    <p:extLst>
      <p:ext uri="{BB962C8B-B14F-4D97-AF65-F5344CB8AC3E}">
        <p14:creationId xmlns:p14="http://schemas.microsoft.com/office/powerpoint/2010/main" val="381251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idx="1"/>
          </p:nvPr>
        </p:nvSpPr>
        <p:spPr>
          <a:xfrm>
            <a:off x="3850444" y="0"/>
            <a:ext cx="2945659" cy="496332"/>
          </a:xfrm>
          <a:prstGeom prst="rect">
            <a:avLst/>
          </a:prstGeom>
        </p:spPr>
        <p:txBody>
          <a:bodyPr vert="horz" lIns="91732" tIns="45867" rIns="91732" bIns="45867" rtlCol="0"/>
          <a:lstStyle>
            <a:lvl1pPr algn="r">
              <a:defRPr sz="1200"/>
            </a:lvl1pPr>
          </a:lstStyle>
          <a:p>
            <a:fld id="{985472B4-A8F5-4AAC-8AF9-E73AECEF49A5}" type="datetimeFigureOut">
              <a:rPr lang="de-DE" smtClean="0"/>
              <a:t>23.08.2024</a:t>
            </a:fld>
            <a:endParaRPr lang="de-DE"/>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732" tIns="45867" rIns="91732" bIns="45867"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732" tIns="45867" rIns="91732" bIns="45867"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428583"/>
            <a:ext cx="2945659" cy="496332"/>
          </a:xfrm>
          <a:prstGeom prst="rect">
            <a:avLst/>
          </a:prstGeom>
        </p:spPr>
        <p:txBody>
          <a:bodyPr vert="horz" lIns="91732" tIns="45867" rIns="91732" bIns="45867"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lIns="91732" tIns="45867" rIns="91732" bIns="45867"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20</a:t>
            </a:fld>
            <a:endParaRPr lang="de-DE"/>
          </a:p>
        </p:txBody>
      </p:sp>
    </p:spTree>
    <p:extLst>
      <p:ext uri="{BB962C8B-B14F-4D97-AF65-F5344CB8AC3E}">
        <p14:creationId xmlns:p14="http://schemas.microsoft.com/office/powerpoint/2010/main" val="2577997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Wir vermuten, dass Sie manche dieser Ziele besonders wichtig finden und in </a:t>
            </a:r>
            <a:r>
              <a:rPr lang="de-DE" dirty="0" smtClean="0"/>
              <a:t>Ihrem </a:t>
            </a:r>
            <a:r>
              <a:rPr lang="de-DE" dirty="0"/>
              <a:t>Unterricht schon jetzt verfolgen. Daher bitten wir Sie nun</a:t>
            </a:r>
            <a:r>
              <a:rPr lang="de-DE" baseline="0" dirty="0"/>
              <a:t> ….</a:t>
            </a:r>
          </a:p>
          <a:p>
            <a:pPr marL="165415" indent="-165415">
              <a:buFont typeface="Arial" panose="020B0604020202020204" pitchFamily="34" charset="0"/>
              <a:buChar char="•"/>
            </a:pPr>
            <a:endParaRPr lang="de-DE" baseline="0" dirty="0"/>
          </a:p>
          <a:p>
            <a:pPr marL="165415" indent="-165415">
              <a:buFont typeface="Arial" panose="020B0604020202020204" pitchFamily="34" charset="0"/>
              <a:buChar char="•"/>
            </a:pPr>
            <a:r>
              <a:rPr lang="de-DE" baseline="0" dirty="0"/>
              <a:t>Auswertung: Es wäre schön, wenn zwei, drei </a:t>
            </a:r>
            <a:r>
              <a:rPr lang="de-DE" baseline="0" dirty="0" smtClean="0"/>
              <a:t>Kolleg/-innen </a:t>
            </a:r>
            <a:r>
              <a:rPr lang="de-DE" baseline="0" dirty="0"/>
              <a:t>einmal berichten würden, was </a:t>
            </a:r>
            <a:r>
              <a:rPr lang="de-DE" baseline="0" dirty="0" smtClean="0"/>
              <a:t>sie </a:t>
            </a:r>
            <a:r>
              <a:rPr lang="de-DE" baseline="0" dirty="0"/>
              <a:t>in ihren Partnergruppen besprochen haben.</a:t>
            </a: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41</a:t>
            </a:fld>
            <a:endParaRPr lang="de-DE">
              <a:solidFill>
                <a:prstClr val="black"/>
              </a:solidFill>
            </a:endParaRPr>
          </a:p>
        </p:txBody>
      </p:sp>
    </p:spTree>
    <p:extLst>
      <p:ext uri="{BB962C8B-B14F-4D97-AF65-F5344CB8AC3E}">
        <p14:creationId xmlns:p14="http://schemas.microsoft.com/office/powerpoint/2010/main" val="2487449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Wir vermuten, dass Sie manche dieser Ziele besonders wichtig finden und in </a:t>
            </a:r>
            <a:r>
              <a:rPr lang="de-DE" dirty="0" smtClean="0"/>
              <a:t>Ihrem </a:t>
            </a:r>
            <a:r>
              <a:rPr lang="de-DE" dirty="0"/>
              <a:t>Unterricht schon jetzt verfolgen. Daher bitten wir Sie nun</a:t>
            </a:r>
            <a:r>
              <a:rPr lang="de-DE" baseline="0" dirty="0"/>
              <a:t> ….</a:t>
            </a:r>
          </a:p>
          <a:p>
            <a:pPr marL="165415" indent="-165415">
              <a:buFont typeface="Arial" panose="020B0604020202020204" pitchFamily="34" charset="0"/>
              <a:buChar char="•"/>
            </a:pPr>
            <a:endParaRPr lang="de-DE" baseline="0" dirty="0"/>
          </a:p>
          <a:p>
            <a:pPr marL="165415" indent="-165415">
              <a:buFont typeface="Arial" panose="020B0604020202020204" pitchFamily="34" charset="0"/>
              <a:buChar char="•"/>
            </a:pPr>
            <a:r>
              <a:rPr lang="de-DE" baseline="0" dirty="0"/>
              <a:t>Auswertung: Es wäre schön, wenn zwei, drei </a:t>
            </a:r>
            <a:r>
              <a:rPr lang="de-DE" baseline="0" dirty="0" smtClean="0"/>
              <a:t>Kolleg/-innen </a:t>
            </a:r>
            <a:r>
              <a:rPr lang="de-DE" baseline="0" dirty="0"/>
              <a:t>einmal berichten würden, was </a:t>
            </a:r>
            <a:r>
              <a:rPr lang="de-DE" baseline="0" dirty="0" smtClean="0"/>
              <a:t>sie </a:t>
            </a:r>
            <a:r>
              <a:rPr lang="de-DE" baseline="0" dirty="0"/>
              <a:t>in ihren Partnergruppen besprochen haben.</a:t>
            </a: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42</a:t>
            </a:fld>
            <a:endParaRPr lang="de-DE">
              <a:solidFill>
                <a:prstClr val="black"/>
              </a:solidFill>
            </a:endParaRPr>
          </a:p>
        </p:txBody>
      </p:sp>
    </p:spTree>
    <p:extLst>
      <p:ext uri="{BB962C8B-B14F-4D97-AF65-F5344CB8AC3E}">
        <p14:creationId xmlns:p14="http://schemas.microsoft.com/office/powerpoint/2010/main" val="3343050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Kompetenzerwartungen sind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auf mittleren Abstraktionsniveau formuliert, also ungleich Stundenziel oder Aufgabenstellung (ACHTUNG: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steht „lassen sich in Aufgabenstellungen überführen“, das meint aber nicht, dass 1:1 abbildbar).</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Für Unterricht muss man sich also klar machen, welche in welche Teilkompetenzen sich die Kompetenzerwartung ausdifferenziert.</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Deshalb hier nun ein Vorschlag für Sie, die Sie auch in Ihre </a:t>
            </a:r>
            <a:r>
              <a:rPr lang="de-DE" sz="1200" kern="1200" dirty="0" smtClean="0">
                <a:solidFill>
                  <a:schemeClr val="tx1"/>
                </a:solidFill>
                <a:effectLst/>
                <a:latin typeface="+mn-lt"/>
                <a:ea typeface="+mn-ea"/>
                <a:cs typeface="+mn-cs"/>
              </a:rPr>
              <a:t>Schule </a:t>
            </a:r>
            <a:r>
              <a:rPr lang="de-DE" sz="1200" kern="1200" dirty="0">
                <a:solidFill>
                  <a:schemeClr val="tx1"/>
                </a:solidFill>
                <a:effectLst/>
                <a:latin typeface="+mn-lt"/>
                <a:ea typeface="+mn-ea"/>
                <a:cs typeface="+mn-cs"/>
              </a:rPr>
              <a:t>mitnehmen können, wie man sich den Kompetenzerwartungen nähern kann, wenn man konkreten Unterricht plant.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6457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Kompetenzerwartungen sind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auf mittleren Abstraktionsniveau formuliert, also ungleich Stundenziel oder Aufgabenstellung (ACHTUNG: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steht „lassen sich in Aufgabenstellungen überführen“, das meint aber nicht, dass 1:1 abbildbar).</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Für Unterricht muss man sich also klar machen, welche in welche Teilkompetenzen sich die Kompetenzerwartung ausdifferenziert.</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Deshalb hier nun ein Vorschlag für Sie, die Sie auch in Ihre </a:t>
            </a:r>
            <a:r>
              <a:rPr lang="de-DE" sz="1200" kern="1200" dirty="0" smtClean="0">
                <a:solidFill>
                  <a:schemeClr val="tx1"/>
                </a:solidFill>
                <a:effectLst/>
                <a:latin typeface="+mn-lt"/>
                <a:ea typeface="+mn-ea"/>
                <a:cs typeface="+mn-cs"/>
              </a:rPr>
              <a:t>Schule </a:t>
            </a:r>
            <a:r>
              <a:rPr lang="de-DE" sz="1200" kern="1200" dirty="0">
                <a:solidFill>
                  <a:schemeClr val="tx1"/>
                </a:solidFill>
                <a:effectLst/>
                <a:latin typeface="+mn-lt"/>
                <a:ea typeface="+mn-ea"/>
                <a:cs typeface="+mn-cs"/>
              </a:rPr>
              <a:t>mitnehmen können, wie man sich den Kompetenzerwartungen nähern kann, wenn man konkreten Unterricht plant.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0471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Kompetenzerwartungen sind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auf mittleren Abstraktionsniveau formuliert, also ungleich Stundenziel oder Aufgabenstellung (ACHTUNG: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steht „lassen sich in Aufgabenstellungen überführen“, das meint aber nicht, dass 1:1 abbildbar).</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Für Unterricht muss man sich also klar machen, welche in welche Teilkompetenzen sich die Kompetenzerwartung ausdifferenziert.</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Deshalb hier nun ein Vorschlag für Sie, die Sie auch in Ihre </a:t>
            </a:r>
            <a:r>
              <a:rPr lang="de-DE" sz="1200" kern="1200" dirty="0" smtClean="0">
                <a:solidFill>
                  <a:schemeClr val="tx1"/>
                </a:solidFill>
                <a:effectLst/>
                <a:latin typeface="+mn-lt"/>
                <a:ea typeface="+mn-ea"/>
                <a:cs typeface="+mn-cs"/>
              </a:rPr>
              <a:t>Schule </a:t>
            </a:r>
            <a:r>
              <a:rPr lang="de-DE" sz="1200" kern="1200" dirty="0">
                <a:solidFill>
                  <a:schemeClr val="tx1"/>
                </a:solidFill>
                <a:effectLst/>
                <a:latin typeface="+mn-lt"/>
                <a:ea typeface="+mn-ea"/>
                <a:cs typeface="+mn-cs"/>
              </a:rPr>
              <a:t>mitnehmen können, wie man sich den Kompetenzerwartungen nähern kann, wenn man konkreten Unterricht plant.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723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Kompetenzerwartungen sind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auf mittleren Abstraktionsniveau formuliert, also ungleich Stundenziel oder Aufgabenstellung (ACHTUNG: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steht „lassen sich in Aufgabenstellungen überführen“, das meint aber nicht, dass 1:1 abbildbar).</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Für Unterricht muss man sich also klar machen, welche in welche Teilkompetenzen sich die Kompetenzerwartung ausdifferenziert.</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Deshalb hier nun ein Vorschlag für Sie, die Sie auch in Ihre </a:t>
            </a:r>
            <a:r>
              <a:rPr lang="de-DE" sz="1200" kern="1200" dirty="0" smtClean="0">
                <a:solidFill>
                  <a:schemeClr val="tx1"/>
                </a:solidFill>
                <a:effectLst/>
                <a:latin typeface="+mn-lt"/>
                <a:ea typeface="+mn-ea"/>
                <a:cs typeface="+mn-cs"/>
              </a:rPr>
              <a:t>Schule </a:t>
            </a:r>
            <a:r>
              <a:rPr lang="de-DE" sz="1200" kern="1200" dirty="0">
                <a:solidFill>
                  <a:schemeClr val="tx1"/>
                </a:solidFill>
                <a:effectLst/>
                <a:latin typeface="+mn-lt"/>
                <a:ea typeface="+mn-ea"/>
                <a:cs typeface="+mn-cs"/>
              </a:rPr>
              <a:t>mitnehmen können, wie man sich den Kompetenzerwartungen nähern kann, wenn man konkreten Unterricht plant.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4903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48</a:t>
            </a:fld>
            <a:endParaRPr lang="de-DE"/>
          </a:p>
        </p:txBody>
      </p:sp>
    </p:spTree>
    <p:extLst>
      <p:ext uri="{BB962C8B-B14F-4D97-AF65-F5344CB8AC3E}">
        <p14:creationId xmlns:p14="http://schemas.microsoft.com/office/powerpoint/2010/main" val="2242458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49</a:t>
            </a:fld>
            <a:endParaRPr lang="de-DE"/>
          </a:p>
        </p:txBody>
      </p:sp>
    </p:spTree>
    <p:extLst>
      <p:ext uri="{BB962C8B-B14F-4D97-AF65-F5344CB8AC3E}">
        <p14:creationId xmlns:p14="http://schemas.microsoft.com/office/powerpoint/2010/main" val="2140747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50</a:t>
            </a:fld>
            <a:endParaRPr lang="de-DE"/>
          </a:p>
        </p:txBody>
      </p:sp>
    </p:spTree>
    <p:extLst>
      <p:ext uri="{BB962C8B-B14F-4D97-AF65-F5344CB8AC3E}">
        <p14:creationId xmlns:p14="http://schemas.microsoft.com/office/powerpoint/2010/main" val="3263616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51</a:t>
            </a:fld>
            <a:endParaRPr lang="de-DE"/>
          </a:p>
        </p:txBody>
      </p:sp>
    </p:spTree>
    <p:extLst>
      <p:ext uri="{BB962C8B-B14F-4D97-AF65-F5344CB8AC3E}">
        <p14:creationId xmlns:p14="http://schemas.microsoft.com/office/powerpoint/2010/main" val="1673742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21</a:t>
            </a:fld>
            <a:endParaRPr lang="de-DE"/>
          </a:p>
        </p:txBody>
      </p:sp>
    </p:spTree>
    <p:extLst>
      <p:ext uri="{BB962C8B-B14F-4D97-AF65-F5344CB8AC3E}">
        <p14:creationId xmlns:p14="http://schemas.microsoft.com/office/powerpoint/2010/main" val="1764598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52</a:t>
            </a:fld>
            <a:endParaRPr lang="de-DE"/>
          </a:p>
        </p:txBody>
      </p:sp>
    </p:spTree>
    <p:extLst>
      <p:ext uri="{BB962C8B-B14F-4D97-AF65-F5344CB8AC3E}">
        <p14:creationId xmlns:p14="http://schemas.microsoft.com/office/powerpoint/2010/main" val="4030568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53</a:t>
            </a:fld>
            <a:endParaRPr lang="de-DE"/>
          </a:p>
        </p:txBody>
      </p:sp>
    </p:spTree>
    <p:extLst>
      <p:ext uri="{BB962C8B-B14F-4D97-AF65-F5344CB8AC3E}">
        <p14:creationId xmlns:p14="http://schemas.microsoft.com/office/powerpoint/2010/main" val="4003626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4692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Kompetenzerwartungen sind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auf mittleren Abstraktionsniveau formuliert, also ungleich Stundenziel oder Aufgabenstellung (ACHTUNG: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steht „lassen sich in Aufgabenstellungen überführen“, das meint aber nicht, dass 1:1 abbildbar).</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Für Unterricht muss man sich also klar machen, welche in welche Teilkompetenzen sich die Kompetenzerwartung ausdifferenziert.</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Deshalb hier nun ein Vorschlag für Sie, die Sie auch in Ihre </a:t>
            </a:r>
            <a:r>
              <a:rPr lang="de-DE" sz="1200" kern="1200" dirty="0" smtClean="0">
                <a:solidFill>
                  <a:schemeClr val="tx1"/>
                </a:solidFill>
                <a:effectLst/>
                <a:latin typeface="+mn-lt"/>
                <a:ea typeface="+mn-ea"/>
                <a:cs typeface="+mn-cs"/>
              </a:rPr>
              <a:t>Schule </a:t>
            </a:r>
            <a:r>
              <a:rPr lang="de-DE" sz="1200" kern="1200" dirty="0">
                <a:solidFill>
                  <a:schemeClr val="tx1"/>
                </a:solidFill>
                <a:effectLst/>
                <a:latin typeface="+mn-lt"/>
                <a:ea typeface="+mn-ea"/>
                <a:cs typeface="+mn-cs"/>
              </a:rPr>
              <a:t>mitnehmen können, wie man sich den Kompetenzerwartungen nähern kann, wenn man konkreten Unterricht plant.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3189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Wir möchten Sie bitten, nun einmal eine ähnliche Skizze zu versuchen für ein Thema aus</a:t>
            </a:r>
            <a:r>
              <a:rPr lang="de-DE" baseline="0" dirty="0"/>
              <a:t> der </a:t>
            </a:r>
            <a:r>
              <a:rPr lang="de-DE" baseline="0" dirty="0" smtClean="0"/>
              <a:t>4, </a:t>
            </a:r>
            <a:r>
              <a:rPr lang="de-DE" baseline="0" dirty="0"/>
              <a:t>nämlich </a:t>
            </a:r>
            <a:r>
              <a:rPr lang="de-DE" baseline="0" dirty="0" smtClean="0"/>
              <a:t>„Internetquellen“. </a:t>
            </a:r>
            <a:r>
              <a:rPr lang="de-DE" baseline="0" dirty="0"/>
              <a:t>Denken Sie dabei auch an das Thema „Verbraucherbildung“. Tipps und Hinweise zu diesem Thema gibt es übrigens auch in der Rahmenvorgabe „Verbraucherbildung in Schule in der Primarstufe und Sekundarstufe I in Nordrhein-Westfalen “, die auf der Schulentwicklung.nrw.de-Seite abrufbar ist.</a:t>
            </a:r>
          </a:p>
          <a:p>
            <a:pPr marL="165415" indent="-165415">
              <a:buFont typeface="Arial" panose="020B0604020202020204" pitchFamily="34" charset="0"/>
              <a:buChar char="•"/>
            </a:pPr>
            <a:r>
              <a:rPr lang="de-DE" baseline="0" dirty="0"/>
              <a:t>Auswertung: Vielleicht können zwei Paare einmal etwas zu je einem Unterrichtsvorhaben </a:t>
            </a:r>
            <a:r>
              <a:rPr lang="de-DE" baseline="0" dirty="0" smtClean="0"/>
              <a:t>sagen?</a:t>
            </a: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57</a:t>
            </a:fld>
            <a:endParaRPr lang="de-DE">
              <a:solidFill>
                <a:prstClr val="black"/>
              </a:solidFill>
            </a:endParaRPr>
          </a:p>
        </p:txBody>
      </p:sp>
    </p:spTree>
    <p:extLst>
      <p:ext uri="{BB962C8B-B14F-4D97-AF65-F5344CB8AC3E}">
        <p14:creationId xmlns:p14="http://schemas.microsoft.com/office/powerpoint/2010/main" val="113751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Thema „Verbraucherbildung“ ist in verschiedenen Formen für den</a:t>
            </a:r>
            <a:r>
              <a:rPr lang="de-DE" baseline="0" dirty="0"/>
              <a:t> Deutschunterricht relevant, etwa im Bereich der Analyse von „Werbung“ oder in argumentativen Zugängen zur „Nachhaltigkeit“, zum „Konsumverhalten“ o.ä.</a:t>
            </a:r>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22</a:t>
            </a:fld>
            <a:endParaRPr lang="de-DE"/>
          </a:p>
        </p:txBody>
      </p:sp>
    </p:spTree>
    <p:extLst>
      <p:ext uri="{BB962C8B-B14F-4D97-AF65-F5344CB8AC3E}">
        <p14:creationId xmlns:p14="http://schemas.microsoft.com/office/powerpoint/2010/main" val="2872879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24</a:t>
            </a:fld>
            <a:endParaRPr lang="de-DE"/>
          </a:p>
        </p:txBody>
      </p:sp>
    </p:spTree>
    <p:extLst>
      <p:ext uri="{BB962C8B-B14F-4D97-AF65-F5344CB8AC3E}">
        <p14:creationId xmlns:p14="http://schemas.microsoft.com/office/powerpoint/2010/main" val="1790633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25</a:t>
            </a:fld>
            <a:endParaRPr lang="de-DE"/>
          </a:p>
        </p:txBody>
      </p:sp>
    </p:spTree>
    <p:extLst>
      <p:ext uri="{BB962C8B-B14F-4D97-AF65-F5344CB8AC3E}">
        <p14:creationId xmlns:p14="http://schemas.microsoft.com/office/powerpoint/2010/main" val="3162952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26</a:t>
            </a:fld>
            <a:endParaRPr lang="de-DE"/>
          </a:p>
        </p:txBody>
      </p:sp>
    </p:spTree>
    <p:extLst>
      <p:ext uri="{BB962C8B-B14F-4D97-AF65-F5344CB8AC3E}">
        <p14:creationId xmlns:p14="http://schemas.microsoft.com/office/powerpoint/2010/main" val="2448005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27</a:t>
            </a:fld>
            <a:endParaRPr lang="de-DE"/>
          </a:p>
        </p:txBody>
      </p:sp>
    </p:spTree>
    <p:extLst>
      <p:ext uri="{BB962C8B-B14F-4D97-AF65-F5344CB8AC3E}">
        <p14:creationId xmlns:p14="http://schemas.microsoft.com/office/powerpoint/2010/main" val="285242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29</a:t>
            </a:fld>
            <a:endParaRPr lang="de-DE"/>
          </a:p>
        </p:txBody>
      </p:sp>
    </p:spTree>
    <p:extLst>
      <p:ext uri="{BB962C8B-B14F-4D97-AF65-F5344CB8AC3E}">
        <p14:creationId xmlns:p14="http://schemas.microsoft.com/office/powerpoint/2010/main" val="7053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30</a:t>
            </a:fld>
            <a:endParaRPr lang="de-DE"/>
          </a:p>
        </p:txBody>
      </p:sp>
    </p:spTree>
    <p:extLst>
      <p:ext uri="{BB962C8B-B14F-4D97-AF65-F5344CB8AC3E}">
        <p14:creationId xmlns:p14="http://schemas.microsoft.com/office/powerpoint/2010/main" val="2210516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de-DE" dirty="0" smtClean="0"/>
              <a:t>Lehrplanentwicklung  Grundschule</a:t>
            </a:r>
          </a:p>
          <a:p>
            <a:r>
              <a:rPr lang="de-DE" dirty="0" smtClean="0"/>
              <a:t>Auftaktveranstaltung Soest, 20.09.2019</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t>Kernlehrplanentwicklung  Gymnasium SI Auftaktveranstaltung Soest, 19.01.2018</a:t>
            </a:r>
            <a:endParaRPr lang="de-DE"/>
          </a:p>
        </p:txBody>
      </p:sp>
      <p:sp>
        <p:nvSpPr>
          <p:cNvPr id="6" name="Fußzeilenplatzhalter 5"/>
          <p:cNvSpPr>
            <a:spLocks noGrp="1"/>
          </p:cNvSpPr>
          <p:nvPr>
            <p:ph type="ftr" sz="quarter" idx="11"/>
          </p:nvPr>
        </p:nvSpPr>
        <p:spPr/>
        <p:txBody>
          <a:bodyPr/>
          <a:lstStyle/>
          <a:p>
            <a:r>
              <a:rPr lang="de-DE" smtClean="0"/>
              <a:t>georg.trendel@qua-lis.nrw.de jens.austermann@qua-lis.nrw</a:t>
            </a:r>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r>
              <a:rPr lang="de-DE" smtClean="0"/>
              <a:t>Kernlehrplanentwicklung  Gymnasium SI Auftaktveranstaltung Soest, 19.01.2018</a:t>
            </a:r>
            <a:endParaRPr lang="de-DE"/>
          </a:p>
        </p:txBody>
      </p:sp>
      <p:sp>
        <p:nvSpPr>
          <p:cNvPr id="8" name="Fußzeilenplatzhalter 7"/>
          <p:cNvSpPr>
            <a:spLocks noGrp="1"/>
          </p:cNvSpPr>
          <p:nvPr>
            <p:ph type="ftr" sz="quarter" idx="11"/>
          </p:nvPr>
        </p:nvSpPr>
        <p:spPr/>
        <p:txBody>
          <a:bodyPr/>
          <a:lstStyle/>
          <a:p>
            <a:r>
              <a:rPr lang="de-DE" smtClean="0"/>
              <a:t>georg.trendel@qua-lis.nrw.de jens.austermann@qua-lis.nrw</a:t>
            </a:r>
            <a:endParaRPr lang="de-DE"/>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Kernlehrplanentwicklung  Gymnasium SI Auftaktveranstaltung Soest, 19.01.2018</a:t>
            </a:r>
            <a:endParaRPr lang="de-DE"/>
          </a:p>
        </p:txBody>
      </p:sp>
      <p:sp>
        <p:nvSpPr>
          <p:cNvPr id="4" name="Fußzeilenplatzhalter 3"/>
          <p:cNvSpPr>
            <a:spLocks noGrp="1"/>
          </p:cNvSpPr>
          <p:nvPr>
            <p:ph type="ftr" sz="quarter" idx="11"/>
          </p:nvPr>
        </p:nvSpPr>
        <p:spPr/>
        <p:txBody>
          <a:bodyPr/>
          <a:lstStyle/>
          <a:p>
            <a:r>
              <a:rPr lang="de-DE" smtClean="0"/>
              <a:t>georg.trendel@qua-lis.nrw.de jens.austermann@qua-lis.nrw</a:t>
            </a:r>
            <a:endParaRPr lang="de-DE"/>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Kernlehrplanentwicklung  Gymnasium SI Auftaktveranstaltung Soest, 19.01.2018</a:t>
            </a:r>
            <a:endParaRPr lang="de-DE"/>
          </a:p>
        </p:txBody>
      </p:sp>
      <p:sp>
        <p:nvSpPr>
          <p:cNvPr id="3" name="Fußzeilenplatzhalter 2"/>
          <p:cNvSpPr>
            <a:spLocks noGrp="1"/>
          </p:cNvSpPr>
          <p:nvPr>
            <p:ph type="ftr" sz="quarter" idx="11"/>
          </p:nvPr>
        </p:nvSpPr>
        <p:spPr/>
        <p:txBody>
          <a:bodyPr/>
          <a:lstStyle/>
          <a:p>
            <a:r>
              <a:rPr lang="de-DE" smtClean="0"/>
              <a:t>georg.trendel@qua-lis.nrw.de jens.austermann@qua-lis.nrw</a:t>
            </a:r>
            <a:endParaRPr lang="de-DE"/>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Kernlehrplanentwicklung  Gymnasium SI Auftaktveranstaltung Soest, 19.01.2018</a:t>
            </a:r>
            <a:endParaRPr lang="de-DE"/>
          </a:p>
        </p:txBody>
      </p:sp>
      <p:sp>
        <p:nvSpPr>
          <p:cNvPr id="6" name="Fußzeilenplatzhalter 5"/>
          <p:cNvSpPr>
            <a:spLocks noGrp="1"/>
          </p:cNvSpPr>
          <p:nvPr>
            <p:ph type="ftr" sz="quarter" idx="11"/>
          </p:nvPr>
        </p:nvSpPr>
        <p:spPr/>
        <p:txBody>
          <a:bodyPr/>
          <a:lstStyle/>
          <a:p>
            <a:r>
              <a:rPr lang="de-DE" smtClean="0"/>
              <a:t>georg.trendel@qua-lis.nrw.de jens.austermann@qua-lis.nrw</a:t>
            </a:r>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smtClean="0"/>
              <a:t>Kernlehrplanentwicklung  Gymnasium SI Auftaktveranstaltung Soest, 19.01.2018</a:t>
            </a:r>
            <a:endParaRPr lang="de-DE" dirty="0"/>
          </a:p>
        </p:txBody>
      </p:sp>
      <p:sp>
        <p:nvSpPr>
          <p:cNvPr id="5" name="Fußzeilenplatzhalter 4"/>
          <p:cNvSpPr>
            <a:spLocks noGrp="1"/>
          </p:cNvSpPr>
          <p:nvPr>
            <p:ph type="ftr" sz="quarter" idx="3"/>
          </p:nvPr>
        </p:nvSpPr>
        <p:spPr>
          <a:xfrm>
            <a:off x="3419872" y="6356350"/>
            <a:ext cx="29523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georg.trendel@qua-lis.nrw.de jens.austermann@qua-lis.nrw</a:t>
            </a:r>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V:\QUA-LIS\Formulare und Muster\AbsenderKennungMSB neu-farbi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hd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bezreg-muenster.de/zentralablage/dokumente/schule_und_bildung/digitale_bildung/handreichungen_orientierungshilfen/Erstellung-schulinterner-Lehrplaene-Handreichung-fuer-Schulen.pdf" TargetMode="External"/><Relationship Id="rId2" Type="http://schemas.openxmlformats.org/officeDocument/2006/relationships/hyperlink" Target="https://www.schulentwicklung.nrw.de/referenzrahmen/index.php?bereich=1053"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e-DE" dirty="0" smtClean="0"/>
              <a:t>Neue Lehrpläne</a:t>
            </a:r>
            <a:br>
              <a:rPr lang="de-DE" dirty="0" smtClean="0"/>
            </a:br>
            <a:r>
              <a:rPr lang="de-DE" dirty="0" smtClean="0"/>
              <a:t>für die Primarstufe</a:t>
            </a:r>
            <a:endParaRPr lang="de-DE" dirty="0"/>
          </a:p>
        </p:txBody>
      </p:sp>
      <p:sp>
        <p:nvSpPr>
          <p:cNvPr id="3" name="Untertitel 2"/>
          <p:cNvSpPr>
            <a:spLocks noGrp="1"/>
          </p:cNvSpPr>
          <p:nvPr>
            <p:ph type="subTitle" idx="1"/>
          </p:nvPr>
        </p:nvSpPr>
        <p:spPr/>
        <p:txBody>
          <a:bodyPr/>
          <a:lstStyle/>
          <a:p>
            <a:r>
              <a:rPr lang="de-DE" dirty="0" smtClean="0"/>
              <a:t>Weiterentwicklung der Lehrpläne Grundschule von 2008</a:t>
            </a:r>
          </a:p>
        </p:txBody>
      </p:sp>
    </p:spTree>
    <p:extLst>
      <p:ext uri="{BB962C8B-B14F-4D97-AF65-F5344CB8AC3E}">
        <p14:creationId xmlns:p14="http://schemas.microsoft.com/office/powerpoint/2010/main" val="3070786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lstStyle/>
          <a:p>
            <a:r>
              <a:rPr lang="de-DE" sz="3200" dirty="0" smtClean="0"/>
              <a:t>Kapitel 2.1: Bereiche in den Fächern D, M und E</a:t>
            </a:r>
            <a:endParaRPr lang="de-DE" sz="3200" dirty="0"/>
          </a:p>
        </p:txBody>
      </p:sp>
      <p:sp>
        <p:nvSpPr>
          <p:cNvPr id="3" name="Inhaltsplatzhalter 2"/>
          <p:cNvSpPr>
            <a:spLocks noGrp="1"/>
          </p:cNvSpPr>
          <p:nvPr>
            <p:ph idx="1"/>
          </p:nvPr>
        </p:nvSpPr>
        <p:spPr/>
        <p:txBody>
          <a:bodyPr>
            <a:normAutofit/>
          </a:bodyPr>
          <a:lstStyle/>
          <a:p>
            <a:r>
              <a:rPr lang="de-DE" dirty="0" smtClean="0"/>
              <a:t>benennen analytisch unterscheidbare Handlungsfelder eines Faches,</a:t>
            </a:r>
          </a:p>
          <a:p>
            <a:r>
              <a:rPr lang="de-DE" dirty="0" smtClean="0"/>
              <a:t>orientieren sich an den Bildungsstandards (PS: D, M; SI: E)</a:t>
            </a:r>
          </a:p>
          <a:p>
            <a:r>
              <a:rPr lang="de-DE" dirty="0" smtClean="0"/>
              <a:t>werden in Form von Kompetenzerwartungen ausdifferenziert und beschrieben,</a:t>
            </a:r>
          </a:p>
          <a:p>
            <a:r>
              <a:rPr lang="de-DE" dirty="0" smtClean="0"/>
              <a:t>besitzen stets eine Handlungsdimension und eine Wissensdimension (Metawissen).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10</a:t>
            </a:fld>
            <a:endParaRPr lang="de-DE"/>
          </a:p>
        </p:txBody>
      </p:sp>
    </p:spTree>
    <p:extLst>
      <p:ext uri="{BB962C8B-B14F-4D97-AF65-F5344CB8AC3E}">
        <p14:creationId xmlns:p14="http://schemas.microsoft.com/office/powerpoint/2010/main" val="139785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smtClean="0"/>
              <a:t>Kapitel 2.1: Bereiche in SU, </a:t>
            </a:r>
            <a:r>
              <a:rPr lang="de-DE" sz="2000" dirty="0" err="1" smtClean="0"/>
              <a:t>Mu</a:t>
            </a:r>
            <a:r>
              <a:rPr lang="de-DE" sz="2000" dirty="0" smtClean="0"/>
              <a:t>, </a:t>
            </a:r>
            <a:r>
              <a:rPr lang="de-DE" sz="2000" dirty="0" err="1" smtClean="0"/>
              <a:t>Ku</a:t>
            </a:r>
            <a:r>
              <a:rPr lang="de-DE" sz="2000" dirty="0" smtClean="0"/>
              <a:t>, KR, ER, SP und Praktische Philosophie</a:t>
            </a:r>
            <a:endParaRPr lang="de-DE" sz="2000" dirty="0"/>
          </a:p>
        </p:txBody>
      </p:sp>
      <p:sp>
        <p:nvSpPr>
          <p:cNvPr id="3" name="Inhaltsplatzhalter 2"/>
          <p:cNvSpPr>
            <a:spLocks noGrp="1"/>
          </p:cNvSpPr>
          <p:nvPr>
            <p:ph idx="1"/>
          </p:nvPr>
        </p:nvSpPr>
        <p:spPr/>
        <p:txBody>
          <a:bodyPr/>
          <a:lstStyle/>
          <a:p>
            <a:r>
              <a:rPr lang="de-DE" dirty="0" smtClean="0"/>
              <a:t>umfassen fachliche Gegenstände wie Phänomene, Sachverhalte, Konzepte usw.,</a:t>
            </a:r>
          </a:p>
          <a:p>
            <a:r>
              <a:rPr lang="de-DE" dirty="0" smtClean="0"/>
              <a:t>bilden den Kontext für Kompetenzentwicklung,</a:t>
            </a:r>
          </a:p>
          <a:p>
            <a:r>
              <a:rPr lang="de-DE" dirty="0" smtClean="0"/>
              <a:t>sind für die Beschreibung von Kompetenzen unverzichtbar und machen diese erst vorstellbar.</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11</a:t>
            </a:fld>
            <a:endParaRPr lang="de-DE"/>
          </a:p>
        </p:txBody>
      </p:sp>
    </p:spTree>
    <p:extLst>
      <p:ext uri="{BB962C8B-B14F-4D97-AF65-F5344CB8AC3E}">
        <p14:creationId xmlns:p14="http://schemas.microsoft.com/office/powerpoint/2010/main" val="2480667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2.2: Kompetenzerwartungen</a:t>
            </a:r>
            <a:endParaRPr lang="de-DE" dirty="0"/>
          </a:p>
        </p:txBody>
      </p:sp>
      <p:sp>
        <p:nvSpPr>
          <p:cNvPr id="3" name="Inhaltsplatzhalter 2"/>
          <p:cNvSpPr>
            <a:spLocks noGrp="1"/>
          </p:cNvSpPr>
          <p:nvPr>
            <p:ph idx="1"/>
          </p:nvPr>
        </p:nvSpPr>
        <p:spPr/>
        <p:txBody>
          <a:bodyPr>
            <a:normAutofit/>
          </a:bodyPr>
          <a:lstStyle/>
          <a:p>
            <a:r>
              <a:rPr lang="de-DE" dirty="0" smtClean="0"/>
              <a:t>führen fachliche Prozesse und fachliche Inhalte zusammen,</a:t>
            </a:r>
          </a:p>
          <a:p>
            <a:r>
              <a:rPr lang="de-DE" dirty="0"/>
              <a:t>beschreiben konkret, was Schülerinnen und Schüler </a:t>
            </a:r>
            <a:r>
              <a:rPr lang="de-DE" dirty="0" smtClean="0"/>
              <a:t>in einem Bereich unter Berücksichtigung aller Anforderungsbereiche </a:t>
            </a:r>
            <a:r>
              <a:rPr lang="de-DE" dirty="0"/>
              <a:t>in der Regel können und wissen </a:t>
            </a:r>
            <a:r>
              <a:rPr lang="de-DE" dirty="0" smtClean="0"/>
              <a:t>sollen,</a:t>
            </a:r>
          </a:p>
          <a:p>
            <a:r>
              <a:rPr lang="de-DE" dirty="0" smtClean="0"/>
              <a:t>besitzen einen exemplarischen Charakter und sind auf vergleichbare Situationen </a:t>
            </a:r>
            <a:r>
              <a:rPr lang="de-DE" dirty="0" err="1" smtClean="0"/>
              <a:t>transferierbar</a:t>
            </a:r>
            <a:r>
              <a:rPr lang="de-DE" dirty="0"/>
              <a:t>.</a:t>
            </a:r>
            <a:endParaRPr lang="de-DE" u="sng" dirty="0" smtClean="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12</a:t>
            </a:fld>
            <a:endParaRPr lang="de-DE"/>
          </a:p>
        </p:txBody>
      </p:sp>
    </p:spTree>
    <p:extLst>
      <p:ext uri="{BB962C8B-B14F-4D97-AF65-F5344CB8AC3E}">
        <p14:creationId xmlns:p14="http://schemas.microsoft.com/office/powerpoint/2010/main" val="4267867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Kapitel 3: Leistungen fördern und bewerten</a:t>
            </a:r>
            <a:endParaRPr lang="de-DE" sz="2400" dirty="0"/>
          </a:p>
        </p:txBody>
      </p:sp>
      <p:sp>
        <p:nvSpPr>
          <p:cNvPr id="3" name="Inhaltsplatzhalter 2"/>
          <p:cNvSpPr>
            <a:spLocks noGrp="1"/>
          </p:cNvSpPr>
          <p:nvPr>
            <p:ph idx="1"/>
          </p:nvPr>
        </p:nvSpPr>
        <p:spPr/>
        <p:txBody>
          <a:bodyPr/>
          <a:lstStyle/>
          <a:p>
            <a:r>
              <a:rPr lang="de-DE" dirty="0" smtClean="0"/>
              <a:t>Pädagogisches Leistungsverständnis </a:t>
            </a:r>
          </a:p>
          <a:p>
            <a:r>
              <a:rPr lang="de-DE" dirty="0" smtClean="0"/>
              <a:t>Ausgangspunkt: individueller Lernstand </a:t>
            </a:r>
          </a:p>
          <a:p>
            <a:r>
              <a:rPr lang="de-DE" dirty="0" smtClean="0"/>
              <a:t>Prozesse wie auch Produkte als Basis </a:t>
            </a:r>
          </a:p>
          <a:p>
            <a:r>
              <a:rPr lang="de-DE" dirty="0" smtClean="0"/>
              <a:t>Transparenz der Kriterien </a:t>
            </a:r>
          </a:p>
          <a:p>
            <a:r>
              <a:rPr lang="de-DE" dirty="0" smtClean="0"/>
              <a:t>Fächer D, M, E: schriftliche Leistungen</a:t>
            </a:r>
          </a:p>
          <a:p>
            <a:r>
              <a:rPr lang="de-DE" dirty="0" smtClean="0"/>
              <a:t>Fächer SU, </a:t>
            </a:r>
            <a:r>
              <a:rPr lang="de-DE" dirty="0" err="1" smtClean="0"/>
              <a:t>Mu</a:t>
            </a:r>
            <a:r>
              <a:rPr lang="de-DE" dirty="0" smtClean="0"/>
              <a:t>, </a:t>
            </a:r>
            <a:r>
              <a:rPr lang="de-DE" dirty="0" err="1" smtClean="0"/>
              <a:t>Ku</a:t>
            </a:r>
            <a:r>
              <a:rPr lang="de-DE" dirty="0" smtClean="0"/>
              <a:t>, KR, ER, SP; PP: sonstige Leistungen </a:t>
            </a:r>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13</a:t>
            </a:fld>
            <a:endParaRPr lang="de-DE"/>
          </a:p>
        </p:txBody>
      </p:sp>
    </p:spTree>
    <p:extLst>
      <p:ext uri="{BB962C8B-B14F-4D97-AF65-F5344CB8AC3E}">
        <p14:creationId xmlns:p14="http://schemas.microsoft.com/office/powerpoint/2010/main" val="3901472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2924944"/>
            <a:ext cx="5486400" cy="566738"/>
          </a:xfrm>
        </p:spPr>
        <p:txBody>
          <a:bodyPr/>
          <a:lstStyle/>
          <a:p>
            <a:pPr algn="ctr"/>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smtClean="0">
                <a:solidFill>
                  <a:srgbClr val="002060"/>
                </a:solidFill>
              </a:rPr>
              <a:t>Prinzipien der Weiterentwicklung und Veränderungen </a:t>
            </a:r>
            <a:endParaRPr lang="de-DE" sz="4000" dirty="0">
              <a:solidFill>
                <a:srgbClr val="002060"/>
              </a:solidFill>
            </a:endParaRP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14</a:t>
            </a:fld>
            <a:endParaRPr lang="de-DE"/>
          </a:p>
        </p:txBody>
      </p:sp>
    </p:spTree>
    <p:extLst>
      <p:ext uri="{BB962C8B-B14F-4D97-AF65-F5344CB8AC3E}">
        <p14:creationId xmlns:p14="http://schemas.microsoft.com/office/powerpoint/2010/main" val="899576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Kompetenzformulierungen </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beschreiben durch die Lehrkraft überprüfbare, d.h. beobachtbare Lernergebnisse,</a:t>
            </a:r>
          </a:p>
          <a:p>
            <a:r>
              <a:rPr lang="de-DE" dirty="0" smtClean="0"/>
              <a:t>Hilfestellung durch Operatoren: beschreiben, erklären, bewerten, … </a:t>
            </a:r>
          </a:p>
          <a:p>
            <a:r>
              <a:rPr lang="de-DE" dirty="0" smtClean="0"/>
              <a:t>Hilfestellung durch zu erstellende Produkte: verfassen einen Text, fertigen ein Modell an, … </a:t>
            </a:r>
          </a:p>
          <a:p>
            <a:r>
              <a:rPr lang="de-DE" dirty="0" smtClean="0"/>
              <a:t>Hilfestellungen durch ausgeführte Handlungen: laufen </a:t>
            </a:r>
            <a:r>
              <a:rPr lang="de-DE" dirty="0"/>
              <a:t>rhythmisch über </a:t>
            </a:r>
            <a:r>
              <a:rPr lang="de-DE" dirty="0" smtClean="0"/>
              <a:t>Hindernisse, </a:t>
            </a:r>
            <a:r>
              <a:rPr lang="de-DE" dirty="0"/>
              <a:t> </a:t>
            </a:r>
            <a:r>
              <a:rPr lang="de-DE" dirty="0" smtClean="0"/>
              <a:t>experimentieren   beim  Malen </a:t>
            </a:r>
            <a:r>
              <a:rPr lang="de-DE" dirty="0"/>
              <a:t>mit </a:t>
            </a:r>
            <a:r>
              <a:rPr lang="de-DE" dirty="0" smtClean="0"/>
              <a:t>Farbmischungen, … </a:t>
            </a:r>
          </a:p>
          <a:p>
            <a:r>
              <a:rPr lang="de-DE" dirty="0" smtClean="0"/>
              <a:t>bilden </a:t>
            </a:r>
            <a:r>
              <a:rPr lang="de-DE" u="sng" dirty="0" smtClean="0"/>
              <a:t>keine</a:t>
            </a:r>
            <a:r>
              <a:rPr lang="de-DE" dirty="0" smtClean="0"/>
              <a:t> Unterrichtsschritte ab. </a:t>
            </a:r>
          </a:p>
          <a:p>
            <a:endParaRPr lang="de-DE" dirty="0" smtClean="0"/>
          </a:p>
          <a:p>
            <a:endParaRPr lang="de-DE" dirty="0" smtClean="0"/>
          </a:p>
          <a:p>
            <a:pPr marL="0" indent="0">
              <a:buNone/>
            </a:pPr>
            <a:endParaRPr lang="de-DE" dirty="0"/>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15</a:t>
            </a:fld>
            <a:endParaRPr lang="de-DE"/>
          </a:p>
        </p:txBody>
      </p:sp>
    </p:spTree>
    <p:extLst>
      <p:ext uri="{BB962C8B-B14F-4D97-AF65-F5344CB8AC3E}">
        <p14:creationId xmlns:p14="http://schemas.microsoft.com/office/powerpoint/2010/main" val="2504956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Aktualisierung </a:t>
            </a:r>
            <a:endParaRPr lang="de-DE" dirty="0"/>
          </a:p>
        </p:txBody>
      </p:sp>
      <p:sp>
        <p:nvSpPr>
          <p:cNvPr id="3" name="Inhaltsplatzhalter 2"/>
          <p:cNvSpPr>
            <a:spLocks noGrp="1"/>
          </p:cNvSpPr>
          <p:nvPr>
            <p:ph idx="1"/>
          </p:nvPr>
        </p:nvSpPr>
        <p:spPr/>
        <p:txBody>
          <a:bodyPr>
            <a:normAutofit fontScale="92500"/>
          </a:bodyPr>
          <a:lstStyle/>
          <a:p>
            <a:pPr marL="0" indent="0">
              <a:buNone/>
            </a:pPr>
            <a:r>
              <a:rPr lang="de-DE" dirty="0" smtClean="0"/>
              <a:t>Orientierung an der Struktur der bisherigen Lehrpläne für die Grundschule bei</a:t>
            </a:r>
          </a:p>
          <a:p>
            <a:r>
              <a:rPr lang="de-DE" dirty="0" smtClean="0"/>
              <a:t>Aktualisierung der Aufgaben und Ziele des Faches</a:t>
            </a:r>
          </a:p>
          <a:p>
            <a:r>
              <a:rPr lang="de-DE" dirty="0" smtClean="0"/>
              <a:t>Berücksichtigung von sog. Vorläuferfähigkeiten in D, M</a:t>
            </a:r>
          </a:p>
          <a:p>
            <a:r>
              <a:rPr lang="de-DE" dirty="0"/>
              <a:t>Aktualisierung </a:t>
            </a:r>
            <a:r>
              <a:rPr lang="de-DE" dirty="0" smtClean="0"/>
              <a:t>des gesamten Kapitels 2: Kompetenzerwartungen und Inhalte </a:t>
            </a:r>
          </a:p>
          <a:p>
            <a:r>
              <a:rPr lang="de-DE" dirty="0" smtClean="0"/>
              <a:t>Aktualisierung Kapitel 3 </a:t>
            </a:r>
          </a:p>
          <a:p>
            <a:pPr>
              <a:buFont typeface="Wingdings" panose="05000000000000000000" pitchFamily="2" charset="2"/>
              <a:buChar char="à"/>
            </a:pPr>
            <a:r>
              <a:rPr lang="de-DE" dirty="0" smtClean="0">
                <a:sym typeface="Wingdings" panose="05000000000000000000" pitchFamily="2" charset="2"/>
              </a:rPr>
              <a:t> besondere Berücksichtigung der Schuleingangsphase</a:t>
            </a:r>
            <a:endParaRPr lang="de-DE" dirty="0">
              <a:sym typeface="Wingdings" panose="05000000000000000000" pitchFamily="2" charset="2"/>
            </a:endParaRPr>
          </a:p>
          <a:p>
            <a:pPr>
              <a:buFont typeface="Wingdings" panose="05000000000000000000" pitchFamily="2" charset="2"/>
              <a:buChar char="à"/>
            </a:pPr>
            <a:r>
              <a:rPr lang="de-DE" dirty="0" smtClean="0">
                <a:sym typeface="Wingdings" panose="05000000000000000000" pitchFamily="2" charset="2"/>
              </a:rPr>
              <a:t> </a:t>
            </a:r>
            <a:r>
              <a:rPr lang="de-DE" dirty="0" smtClean="0"/>
              <a:t>Anschlussfähigkeit </a:t>
            </a:r>
            <a:r>
              <a:rPr lang="de-DE" dirty="0"/>
              <a:t>zur Sekundarstufe </a:t>
            </a:r>
            <a:r>
              <a:rPr lang="de-DE" dirty="0" smtClean="0"/>
              <a:t>I / Übergang </a:t>
            </a:r>
          </a:p>
        </p:txBody>
      </p:sp>
      <p:sp>
        <p:nvSpPr>
          <p:cNvPr id="6" name="Foliennummernplatzhalter 5"/>
          <p:cNvSpPr>
            <a:spLocks noGrp="1"/>
          </p:cNvSpPr>
          <p:nvPr>
            <p:ph type="sldNum" sz="quarter" idx="12"/>
          </p:nvPr>
        </p:nvSpPr>
        <p:spPr/>
        <p:txBody>
          <a:bodyPr/>
          <a:lstStyle/>
          <a:p>
            <a:fld id="{512A4277-7E7A-4AAF-BFC7-47646BF5CD0C}" type="slidenum">
              <a:rPr lang="de-DE" smtClean="0"/>
              <a:t>16</a:t>
            </a:fld>
            <a:endParaRPr lang="de-DE"/>
          </a:p>
        </p:txBody>
      </p:sp>
      <p:sp>
        <p:nvSpPr>
          <p:cNvPr id="7" name="Datumsplatzhalter 3"/>
          <p:cNvSpPr>
            <a:spLocks noGrp="1"/>
          </p:cNvSpPr>
          <p:nvPr>
            <p:ph type="ftr" sz="quarter" idx="11"/>
          </p:nvPr>
        </p:nvSpPr>
        <p:spPr>
          <a:xfrm>
            <a:off x="457200" y="6356350"/>
            <a:ext cx="5915025" cy="365125"/>
          </a:xfrm>
        </p:spPr>
        <p:txBody>
          <a:bodyPr/>
          <a:lstStyle/>
          <a:p>
            <a:pPr algn="l"/>
            <a:r>
              <a:rPr lang="de-DE" dirty="0"/>
              <a:t>Lehrplanentwicklung Primarstufe</a:t>
            </a:r>
          </a:p>
        </p:txBody>
      </p:sp>
    </p:spTree>
    <p:extLst>
      <p:ext uri="{BB962C8B-B14F-4D97-AF65-F5344CB8AC3E}">
        <p14:creationId xmlns:p14="http://schemas.microsoft.com/office/powerpoint/2010/main" val="627948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Anpassung der Struktur an Lehrpläne anderer Schulformen </a:t>
            </a:r>
            <a:endParaRPr lang="de-DE" sz="2400" dirty="0"/>
          </a:p>
        </p:txBody>
      </p:sp>
      <p:sp>
        <p:nvSpPr>
          <p:cNvPr id="3" name="Inhaltsplatzhalter 2"/>
          <p:cNvSpPr>
            <a:spLocks noGrp="1"/>
          </p:cNvSpPr>
          <p:nvPr>
            <p:ph idx="1"/>
          </p:nvPr>
        </p:nvSpPr>
        <p:spPr/>
        <p:txBody>
          <a:bodyPr>
            <a:normAutofit fontScale="92500"/>
          </a:bodyPr>
          <a:lstStyle/>
          <a:p>
            <a:r>
              <a:rPr lang="de-DE" dirty="0" smtClean="0"/>
              <a:t>Zusammenführung der Kapitel 2 und 3 aus dem LP 2008 zu einem Kapitel 2 </a:t>
            </a:r>
          </a:p>
          <a:p>
            <a:r>
              <a:rPr lang="de-DE" dirty="0"/>
              <a:t>s</a:t>
            </a:r>
            <a:r>
              <a:rPr lang="de-DE" dirty="0" smtClean="0"/>
              <a:t>chnellere Orientierung über die Schulformen hinweg </a:t>
            </a:r>
          </a:p>
          <a:p>
            <a:r>
              <a:rPr lang="de-DE" dirty="0" smtClean="0"/>
              <a:t>Beibehaltung der Unterteilung </a:t>
            </a:r>
            <a:r>
              <a:rPr lang="de-DE" smtClean="0"/>
              <a:t>in Bereiche mit </a:t>
            </a:r>
            <a:r>
              <a:rPr lang="de-DE" dirty="0" smtClean="0"/>
              <a:t>zugehörigen Schwerpunkten </a:t>
            </a:r>
          </a:p>
          <a:p>
            <a:r>
              <a:rPr lang="de-DE" dirty="0" smtClean="0"/>
              <a:t>Wichtig für die Lesart der LP: Reihenfolge der Bereiche in den Lehrplänen gibt nicht die Reihenfolge der Unterrichtsvorhaben in der Praxis vor, sondern im Unterricht werden die Bereiche miteinander vernetzt.  </a:t>
            </a: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17</a:t>
            </a:fld>
            <a:endParaRPr lang="de-DE"/>
          </a:p>
        </p:txBody>
      </p:sp>
    </p:spTree>
    <p:extLst>
      <p:ext uri="{BB962C8B-B14F-4D97-AF65-F5344CB8AC3E}">
        <p14:creationId xmlns:p14="http://schemas.microsoft.com/office/powerpoint/2010/main" val="2916388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Ausschärfung der Fachlichkeit</a:t>
            </a:r>
            <a:endParaRPr lang="de-DE" dirty="0"/>
          </a:p>
        </p:txBody>
      </p:sp>
      <p:sp>
        <p:nvSpPr>
          <p:cNvPr id="3" name="Inhaltsplatzhalter 2"/>
          <p:cNvSpPr>
            <a:spLocks noGrp="1"/>
          </p:cNvSpPr>
          <p:nvPr>
            <p:ph idx="1"/>
          </p:nvPr>
        </p:nvSpPr>
        <p:spPr/>
        <p:txBody>
          <a:bodyPr>
            <a:normAutofit fontScale="92500" lnSpcReduction="20000"/>
          </a:bodyPr>
          <a:lstStyle/>
          <a:p>
            <a:r>
              <a:rPr lang="de-DE" dirty="0"/>
              <a:t>z</a:t>
            </a:r>
            <a:r>
              <a:rPr lang="de-DE" dirty="0" smtClean="0"/>
              <a:t>ielgerechte Auswahl und Präzisierung von Fachinhalten statt Beispiele wie im LP 2008 </a:t>
            </a:r>
          </a:p>
          <a:p>
            <a:r>
              <a:rPr lang="de-DE" dirty="0" smtClean="0"/>
              <a:t>Anpassung </a:t>
            </a:r>
            <a:r>
              <a:rPr lang="de-DE" dirty="0"/>
              <a:t>an zeitgemäße fachliche Perspektiven</a:t>
            </a:r>
          </a:p>
          <a:p>
            <a:r>
              <a:rPr lang="de-DE" dirty="0" smtClean="0"/>
              <a:t>Verdeutlichung einer Kompetenzprogression</a:t>
            </a:r>
          </a:p>
          <a:p>
            <a:pPr lvl="1"/>
            <a:r>
              <a:rPr lang="de-DE" sz="2400" dirty="0" smtClean="0"/>
              <a:t>Ende der Schuleingangsphase</a:t>
            </a:r>
          </a:p>
          <a:p>
            <a:pPr lvl="1"/>
            <a:r>
              <a:rPr lang="de-DE" sz="2400" dirty="0" smtClean="0"/>
              <a:t>Ende Klasse 4</a:t>
            </a:r>
          </a:p>
          <a:p>
            <a:r>
              <a:rPr lang="de-DE" dirty="0" smtClean="0"/>
              <a:t>In </a:t>
            </a:r>
            <a:r>
              <a:rPr lang="de-DE" i="1" dirty="0"/>
              <a:t>Klammerzusätzen</a:t>
            </a:r>
            <a:r>
              <a:rPr lang="de-DE" dirty="0"/>
              <a:t> werden Kompetenzerwartungen um verbindliche Inhalte und Gegenstände zur Entwicklung der Kompetenz ergänzt. Der Zusatz „</a:t>
            </a:r>
            <a:r>
              <a:rPr lang="de-DE" i="1" dirty="0"/>
              <a:t>u</a:t>
            </a:r>
            <a:r>
              <a:rPr lang="de-DE" i="1" dirty="0" smtClean="0"/>
              <a:t>. a</a:t>
            </a:r>
            <a:r>
              <a:rPr lang="de-DE" i="1" dirty="0"/>
              <a:t>.</a:t>
            </a:r>
            <a:r>
              <a:rPr lang="de-DE" dirty="0"/>
              <a:t>“ weist darauf hin, dass zusätzlich zu den genannten mindestens ein weiterer Inhalt bzw. Gegenstand verbindlich zu behandeln ist.</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18</a:t>
            </a:fld>
            <a:endParaRPr lang="de-DE"/>
          </a:p>
        </p:txBody>
      </p:sp>
    </p:spTree>
    <p:extLst>
      <p:ext uri="{BB962C8B-B14F-4D97-AF65-F5344CB8AC3E}">
        <p14:creationId xmlns:p14="http://schemas.microsoft.com/office/powerpoint/2010/main" val="1859276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Berücksichtigung der Querschnittsaufgaben u.a. </a:t>
            </a:r>
            <a:endParaRPr lang="de-DE" sz="3200" dirty="0"/>
          </a:p>
        </p:txBody>
      </p:sp>
      <p:sp>
        <p:nvSpPr>
          <p:cNvPr id="3" name="Inhaltsplatzhalter 2"/>
          <p:cNvSpPr>
            <a:spLocks noGrp="1"/>
          </p:cNvSpPr>
          <p:nvPr>
            <p:ph idx="1"/>
          </p:nvPr>
        </p:nvSpPr>
        <p:spPr/>
        <p:txBody>
          <a:bodyPr>
            <a:normAutofit fontScale="92500" lnSpcReduction="10000"/>
          </a:bodyPr>
          <a:lstStyle/>
          <a:p>
            <a:r>
              <a:rPr lang="de-DE" dirty="0" smtClean="0"/>
              <a:t>geschlechtersensible </a:t>
            </a:r>
            <a:r>
              <a:rPr lang="de-DE" dirty="0"/>
              <a:t>Bildung  </a:t>
            </a:r>
          </a:p>
          <a:p>
            <a:r>
              <a:rPr lang="de-DE" dirty="0" smtClean="0"/>
              <a:t>Interkulturelle Bildung </a:t>
            </a:r>
          </a:p>
          <a:p>
            <a:r>
              <a:rPr lang="de-DE" dirty="0" smtClean="0"/>
              <a:t>Bildung in der digitalen Welt  </a:t>
            </a:r>
            <a:r>
              <a:rPr lang="de-DE" dirty="0" smtClean="0">
                <a:sym typeface="Wingdings" panose="05000000000000000000" pitchFamily="2" charset="2"/>
              </a:rPr>
              <a:t> </a:t>
            </a:r>
            <a:r>
              <a:rPr lang="de-DE" dirty="0" smtClean="0"/>
              <a:t>MKR NRW:  Erstellung einer  Synopse als Unterstützung für die Schulen  </a:t>
            </a:r>
          </a:p>
          <a:p>
            <a:r>
              <a:rPr lang="de-DE" dirty="0" smtClean="0"/>
              <a:t>Verbraucherbildung </a:t>
            </a:r>
            <a:r>
              <a:rPr lang="de-DE" dirty="0" smtClean="0">
                <a:sym typeface="Wingdings" panose="05000000000000000000" pitchFamily="2" charset="2"/>
              </a:rPr>
              <a:t> </a:t>
            </a:r>
            <a:r>
              <a:rPr lang="de-DE" dirty="0" smtClean="0"/>
              <a:t>Rahmenvorgabe </a:t>
            </a:r>
            <a:r>
              <a:rPr lang="de-DE" dirty="0"/>
              <a:t>Verbraucherbildung in Schule in der Primarstufe und Sekundarstufe </a:t>
            </a:r>
            <a:r>
              <a:rPr lang="de-DE" dirty="0" smtClean="0"/>
              <a:t>I: </a:t>
            </a:r>
            <a:r>
              <a:rPr lang="de-DE" dirty="0"/>
              <a:t>Erstellung einer Synopse als Unterstützung für die Schulen</a:t>
            </a:r>
            <a:r>
              <a:rPr lang="de-DE" dirty="0" smtClean="0"/>
              <a:t> </a:t>
            </a:r>
            <a:endParaRPr lang="de-DE" dirty="0"/>
          </a:p>
          <a:p>
            <a:r>
              <a:rPr lang="de-DE" dirty="0" smtClean="0"/>
              <a:t>Bildung für nachhaltige Entwicklung</a:t>
            </a:r>
          </a:p>
          <a:p>
            <a:r>
              <a:rPr lang="de-DE" dirty="0"/>
              <a:t>Politische Bildung und Demokratieerziehung</a:t>
            </a:r>
          </a:p>
        </p:txBody>
      </p:sp>
      <p:sp>
        <p:nvSpPr>
          <p:cNvPr id="6" name="Foliennummernplatzhalter 5"/>
          <p:cNvSpPr>
            <a:spLocks noGrp="1"/>
          </p:cNvSpPr>
          <p:nvPr>
            <p:ph type="sldNum" sz="quarter" idx="12"/>
          </p:nvPr>
        </p:nvSpPr>
        <p:spPr/>
        <p:txBody>
          <a:bodyPr/>
          <a:lstStyle/>
          <a:p>
            <a:fld id="{512A4277-7E7A-4AAF-BFC7-47646BF5CD0C}" type="slidenum">
              <a:rPr lang="de-DE" smtClean="0"/>
              <a:t>19</a:t>
            </a:fld>
            <a:endParaRPr lang="de-DE"/>
          </a:p>
        </p:txBody>
      </p:sp>
      <p:sp>
        <p:nvSpPr>
          <p:cNvPr id="7" name="Datumsplatzhalter 3"/>
          <p:cNvSpPr>
            <a:spLocks noGrp="1"/>
          </p:cNvSpPr>
          <p:nvPr>
            <p:ph type="ftr" sz="quarter" idx="11"/>
          </p:nvPr>
        </p:nvSpPr>
        <p:spPr>
          <a:xfrm>
            <a:off x="457200" y="6356350"/>
            <a:ext cx="5915025" cy="365125"/>
          </a:xfrm>
        </p:spPr>
        <p:txBody>
          <a:bodyPr/>
          <a:lstStyle/>
          <a:p>
            <a:pPr algn="l"/>
            <a:r>
              <a:rPr lang="de-DE" dirty="0"/>
              <a:t>Lehrplanentwicklung Primarstufe</a:t>
            </a:r>
          </a:p>
        </p:txBody>
      </p:sp>
    </p:spTree>
    <p:extLst>
      <p:ext uri="{BB962C8B-B14F-4D97-AF65-F5344CB8AC3E}">
        <p14:creationId xmlns:p14="http://schemas.microsoft.com/office/powerpoint/2010/main" val="970708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Agenda</a:t>
            </a:r>
          </a:p>
        </p:txBody>
      </p:sp>
      <p:sp>
        <p:nvSpPr>
          <p:cNvPr id="4" name="Datumsplatzhalter 3"/>
          <p:cNvSpPr>
            <a:spLocks noGrp="1"/>
          </p:cNvSpPr>
          <p:nvPr>
            <p:ph type="dt" sz="half" idx="10"/>
          </p:nvPr>
        </p:nvSpPr>
        <p:spPr/>
        <p:txBody>
          <a:bodyPr/>
          <a:lstStyle/>
          <a:p>
            <a:r>
              <a:rPr lang="de-DE" dirty="0" smtClean="0"/>
              <a:t>Lehrplanentwicklung </a:t>
            </a:r>
            <a:r>
              <a:rPr lang="de-DE" dirty="0"/>
              <a:t>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a:t>
            </a:fld>
            <a:endParaRPr lang="de-DE"/>
          </a:p>
        </p:txBody>
      </p:sp>
      <p:sp>
        <p:nvSpPr>
          <p:cNvPr id="3" name="Inhaltsplatzhalter 2"/>
          <p:cNvSpPr>
            <a:spLocks noGrp="1"/>
          </p:cNvSpPr>
          <p:nvPr>
            <p:ph idx="1"/>
          </p:nvPr>
        </p:nvSpPr>
        <p:spPr/>
        <p:txBody>
          <a:bodyPr>
            <a:normAutofit/>
          </a:bodyPr>
          <a:lstStyle/>
          <a:p>
            <a:pPr marL="571500" indent="-571500" defTabSz="358775">
              <a:spcBef>
                <a:spcPct val="0"/>
              </a:spcBef>
              <a:buFont typeface="+mj-lt"/>
              <a:buAutoNum type="romanUcPeriod"/>
            </a:pPr>
            <a:r>
              <a:rPr lang="de-DE" altLang="de-DE" b="1" dirty="0" smtClean="0">
                <a:solidFill>
                  <a:srgbClr val="002060"/>
                </a:solidFill>
                <a:cs typeface="Times New Roman" pitchFamily="18" charset="0"/>
              </a:rPr>
              <a:t>Informationen </a:t>
            </a:r>
            <a:r>
              <a:rPr lang="de-DE" altLang="de-DE" b="1" dirty="0">
                <a:solidFill>
                  <a:srgbClr val="002060"/>
                </a:solidFill>
                <a:cs typeface="Times New Roman" pitchFamily="18" charset="0"/>
              </a:rPr>
              <a:t>zum </a:t>
            </a:r>
            <a:r>
              <a:rPr lang="de-DE" altLang="de-DE" b="1" dirty="0" smtClean="0">
                <a:solidFill>
                  <a:srgbClr val="002060"/>
                </a:solidFill>
                <a:cs typeface="Times New Roman" pitchFamily="18" charset="0"/>
              </a:rPr>
              <a:t>Lehrplankonstrukt</a:t>
            </a:r>
          </a:p>
          <a:p>
            <a:pPr marL="571500" indent="-571500" defTabSz="358775">
              <a:spcBef>
                <a:spcPct val="0"/>
              </a:spcBef>
              <a:buFont typeface="+mj-lt"/>
              <a:buAutoNum type="romanUcPeriod"/>
            </a:pPr>
            <a:endParaRPr lang="de-DE" altLang="de-DE" dirty="0" smtClean="0">
              <a:solidFill>
                <a:srgbClr val="000066"/>
              </a:solidFill>
              <a:ea typeface="ヒラギノ角ゴ Pro W3"/>
              <a:cs typeface="ヒラギノ角ゴ Pro W3"/>
            </a:endParaRPr>
          </a:p>
          <a:p>
            <a:pPr marL="571500" indent="-571500" defTabSz="358775">
              <a:spcBef>
                <a:spcPct val="0"/>
              </a:spcBef>
              <a:buFont typeface="+mj-lt"/>
              <a:buAutoNum type="romanUcPeriod"/>
            </a:pPr>
            <a:r>
              <a:rPr lang="de-DE" b="1" dirty="0" smtClean="0">
                <a:solidFill>
                  <a:srgbClr val="002060"/>
                </a:solidFill>
                <a:cs typeface="Times New Roman" pitchFamily="18" charset="0"/>
              </a:rPr>
              <a:t>Prinzipien der Weiterentwicklung und Veränderungen </a:t>
            </a:r>
          </a:p>
          <a:p>
            <a:pPr marL="571500" indent="-571500" defTabSz="358775">
              <a:spcBef>
                <a:spcPct val="0"/>
              </a:spcBef>
              <a:buFont typeface="+mj-lt"/>
              <a:buAutoNum type="romanUcPeriod"/>
            </a:pPr>
            <a:endParaRPr lang="de-DE" dirty="0"/>
          </a:p>
          <a:p>
            <a:pPr marL="514350" indent="-514350" defTabSz="358775">
              <a:spcBef>
                <a:spcPct val="0"/>
              </a:spcBef>
              <a:buFont typeface="+mj-lt"/>
              <a:buAutoNum type="romanUcPeriod"/>
            </a:pPr>
            <a:r>
              <a:rPr lang="de-DE" altLang="de-DE" b="1" dirty="0">
                <a:solidFill>
                  <a:srgbClr val="002060"/>
                </a:solidFill>
                <a:cs typeface="Times New Roman" pitchFamily="18" charset="0"/>
              </a:rPr>
              <a:t>S</a:t>
            </a:r>
            <a:r>
              <a:rPr lang="de-DE" altLang="de-DE" b="1" dirty="0" smtClean="0">
                <a:solidFill>
                  <a:srgbClr val="002060"/>
                </a:solidFill>
                <a:cs typeface="Times New Roman" pitchFamily="18" charset="0"/>
              </a:rPr>
              <a:t>chuleigene Unterrichtsvorgaben </a:t>
            </a:r>
            <a:r>
              <a:rPr lang="de-DE" altLang="de-DE" b="1" dirty="0">
                <a:solidFill>
                  <a:srgbClr val="002060"/>
                </a:solidFill>
                <a:cs typeface="Times New Roman" pitchFamily="18" charset="0"/>
              </a:rPr>
              <a:t>und  </a:t>
            </a:r>
            <a:r>
              <a:rPr lang="de-DE" altLang="de-DE" b="1" dirty="0" smtClean="0">
                <a:solidFill>
                  <a:srgbClr val="002060"/>
                </a:solidFill>
                <a:cs typeface="Times New Roman" pitchFamily="18" charset="0"/>
              </a:rPr>
              <a:t>Unterstützungsangebote</a:t>
            </a:r>
          </a:p>
          <a:p>
            <a:pPr marL="514350" indent="-514350" defTabSz="358775">
              <a:spcBef>
                <a:spcPct val="0"/>
              </a:spcBef>
              <a:buFont typeface="+mj-lt"/>
              <a:buAutoNum type="romanUcPeriod"/>
            </a:pPr>
            <a:endParaRPr lang="de-DE" altLang="de-DE" b="1" dirty="0" smtClean="0">
              <a:solidFill>
                <a:srgbClr val="002060"/>
              </a:solidFill>
              <a:cs typeface="Times New Roman" pitchFamily="18" charset="0"/>
            </a:endParaRPr>
          </a:p>
          <a:p>
            <a:pPr marL="514350" indent="-514350" defTabSz="358775">
              <a:spcBef>
                <a:spcPct val="0"/>
              </a:spcBef>
              <a:buFont typeface="+mj-lt"/>
              <a:buAutoNum type="romanUcPeriod"/>
            </a:pPr>
            <a:r>
              <a:rPr lang="de-DE" altLang="de-DE" b="1" dirty="0" smtClean="0">
                <a:solidFill>
                  <a:srgbClr val="002060"/>
                </a:solidFill>
                <a:cs typeface="Times New Roman" pitchFamily="18" charset="0"/>
              </a:rPr>
              <a:t>Fachspezifische Erläuterungen </a:t>
            </a:r>
            <a:endParaRPr lang="de-DE" altLang="de-DE" b="1" dirty="0">
              <a:solidFill>
                <a:srgbClr val="002060"/>
              </a:solidFill>
              <a:cs typeface="Times New Roman" pitchFamily="18" charset="0"/>
            </a:endParaRPr>
          </a:p>
          <a:p>
            <a:pPr marL="514350" indent="-514350" defTabSz="358775">
              <a:spcBef>
                <a:spcPct val="0"/>
              </a:spcBef>
              <a:buFont typeface="+mj-lt"/>
              <a:buAutoNum type="romanUcPeriod"/>
            </a:pPr>
            <a:endParaRPr lang="de-DE" b="1" dirty="0">
              <a:solidFill>
                <a:srgbClr val="002060"/>
              </a:solidFill>
              <a:cs typeface="Times New Roman" pitchFamily="18" charset="0"/>
            </a:endParaRPr>
          </a:p>
        </p:txBody>
      </p:sp>
    </p:spTree>
    <p:extLst>
      <p:ext uri="{BB962C8B-B14F-4D97-AF65-F5344CB8AC3E}">
        <p14:creationId xmlns:p14="http://schemas.microsoft.com/office/powerpoint/2010/main" val="1247728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2132856"/>
            <a:ext cx="5486400" cy="1358826"/>
          </a:xfrm>
        </p:spPr>
        <p:txBody>
          <a:bodyPr/>
          <a:lstStyle/>
          <a:p>
            <a:pPr algn="ctr"/>
            <a:r>
              <a:rPr lang="de-DE" sz="4000" dirty="0" smtClean="0">
                <a:solidFill>
                  <a:srgbClr val="002060"/>
                </a:solidFill>
              </a:rPr>
              <a:t>Einbindung der Querschnittsaufgaben</a:t>
            </a:r>
            <a:endParaRPr lang="de-DE" sz="4000" dirty="0">
              <a:solidFill>
                <a:srgbClr val="002060"/>
              </a:solidFill>
            </a:endParaRP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20</a:t>
            </a:fld>
            <a:endParaRPr lang="de-DE"/>
          </a:p>
        </p:txBody>
      </p:sp>
    </p:spTree>
    <p:extLst>
      <p:ext uri="{BB962C8B-B14F-4D97-AF65-F5344CB8AC3E}">
        <p14:creationId xmlns:p14="http://schemas.microsoft.com/office/powerpoint/2010/main" val="2304455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Fachliche Einbindung des MKR</a:t>
            </a:r>
          </a:p>
        </p:txBody>
      </p:sp>
      <p:sp>
        <p:nvSpPr>
          <p:cNvPr id="3" name="Datumsplatzhalter 2"/>
          <p:cNvSpPr>
            <a:spLocks noGrp="1"/>
          </p:cNvSpPr>
          <p:nvPr>
            <p:ph type="dt" sz="half" idx="10"/>
          </p:nvPr>
        </p:nvSpPr>
        <p:spPr>
          <a:xfrm>
            <a:off x="180880" y="6356351"/>
            <a:ext cx="3682752" cy="360040"/>
          </a:xfrm>
        </p:spPr>
        <p:txBody>
          <a:bodyPr/>
          <a:lstStyle/>
          <a:p>
            <a:r>
              <a:rPr lang="de-DE" dirty="0"/>
              <a:t>Lehrplanentwicklung Primarstufe</a:t>
            </a:r>
          </a:p>
        </p:txBody>
      </p:sp>
      <p:pic>
        <p:nvPicPr>
          <p:cNvPr id="6" name="Grafi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00808"/>
            <a:ext cx="5472608" cy="4248472"/>
          </a:xfrm>
          <a:prstGeom prst="rect">
            <a:avLst/>
          </a:prstGeom>
          <a:noFill/>
          <a:ln>
            <a:solidFill>
              <a:schemeClr val="tx1"/>
            </a:solidFill>
          </a:ln>
        </p:spPr>
      </p:pic>
      <p:sp>
        <p:nvSpPr>
          <p:cNvPr id="7" name="Textfeld 6"/>
          <p:cNvSpPr txBox="1"/>
          <p:nvPr/>
        </p:nvSpPr>
        <p:spPr>
          <a:xfrm>
            <a:off x="6228184" y="2106545"/>
            <a:ext cx="1917961" cy="646331"/>
          </a:xfrm>
          <a:prstGeom prst="rect">
            <a:avLst/>
          </a:prstGeom>
          <a:noFill/>
        </p:spPr>
        <p:txBody>
          <a:bodyPr wrap="none" rtlCol="0">
            <a:spAutoFit/>
          </a:bodyPr>
          <a:lstStyle/>
          <a:p>
            <a:r>
              <a:rPr lang="de-DE" dirty="0"/>
              <a:t>Gebrauch digitaler</a:t>
            </a:r>
          </a:p>
          <a:p>
            <a:r>
              <a:rPr lang="de-DE" dirty="0"/>
              <a:t>Basiswerkzeuge</a:t>
            </a:r>
          </a:p>
        </p:txBody>
      </p:sp>
      <p:sp>
        <p:nvSpPr>
          <p:cNvPr id="8" name="Textfeld 7"/>
          <p:cNvSpPr txBox="1"/>
          <p:nvPr/>
        </p:nvSpPr>
        <p:spPr>
          <a:xfrm>
            <a:off x="6228184" y="4438853"/>
            <a:ext cx="1973041" cy="646331"/>
          </a:xfrm>
          <a:prstGeom prst="rect">
            <a:avLst/>
          </a:prstGeom>
          <a:noFill/>
        </p:spPr>
        <p:txBody>
          <a:bodyPr wrap="none" rtlCol="0">
            <a:spAutoFit/>
          </a:bodyPr>
          <a:lstStyle/>
          <a:p>
            <a:r>
              <a:rPr lang="de-DE" dirty="0"/>
              <a:t>Thematisierung in</a:t>
            </a:r>
          </a:p>
          <a:p>
            <a:r>
              <a:rPr lang="de-DE" dirty="0"/>
              <a:t>fachlichen Inhalten</a:t>
            </a:r>
          </a:p>
        </p:txBody>
      </p:sp>
      <p:sp>
        <p:nvSpPr>
          <p:cNvPr id="9" name="Rechteck 8"/>
          <p:cNvSpPr/>
          <p:nvPr/>
        </p:nvSpPr>
        <p:spPr>
          <a:xfrm>
            <a:off x="467544" y="4725144"/>
            <a:ext cx="5328592" cy="864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67544" y="2593479"/>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403648" y="2593479"/>
            <a:ext cx="3456384"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6228184" y="3104018"/>
            <a:ext cx="2289216" cy="923330"/>
          </a:xfrm>
          <a:prstGeom prst="rect">
            <a:avLst/>
          </a:prstGeom>
          <a:noFill/>
        </p:spPr>
        <p:txBody>
          <a:bodyPr wrap="none" rtlCol="0">
            <a:spAutoFit/>
          </a:bodyPr>
          <a:lstStyle/>
          <a:p>
            <a:r>
              <a:rPr lang="de-DE" dirty="0"/>
              <a:t>Entwicklung fachlicher</a:t>
            </a:r>
          </a:p>
          <a:p>
            <a:r>
              <a:rPr lang="de-DE" dirty="0"/>
              <a:t>Kompetenzen mithilfe</a:t>
            </a:r>
          </a:p>
          <a:p>
            <a:r>
              <a:rPr lang="de-DE" dirty="0"/>
              <a:t>digitaler Medien</a:t>
            </a:r>
          </a:p>
        </p:txBody>
      </p:sp>
      <p:sp>
        <p:nvSpPr>
          <p:cNvPr id="4" name="Fußzeilenplatzhalter 3">
            <a:extLst>
              <a:ext uri="{FF2B5EF4-FFF2-40B4-BE49-F238E27FC236}">
                <a16:creationId xmlns:a16="http://schemas.microsoft.com/office/drawing/2014/main" id="{1B540098-C677-E645-9563-14F4E9F7D017}"/>
              </a:ext>
            </a:extLst>
          </p:cNvPr>
          <p:cNvSpPr>
            <a:spLocks noGrp="1"/>
          </p:cNvSpPr>
          <p:nvPr>
            <p:ph type="ftr" sz="quarter" idx="11"/>
          </p:nvPr>
        </p:nvSpPr>
        <p:spPr>
          <a:xfrm>
            <a:off x="3271676" y="6346302"/>
            <a:ext cx="2952328" cy="365125"/>
          </a:xfrm>
        </p:spPr>
        <p:txBody>
          <a:bodyPr/>
          <a:lstStyle/>
          <a:p>
            <a:endParaRPr lang="de-DE" dirty="0"/>
          </a:p>
        </p:txBody>
      </p:sp>
      <p:sp>
        <p:nvSpPr>
          <p:cNvPr id="5" name="Foliennummernplatzhalter 4">
            <a:extLst>
              <a:ext uri="{FF2B5EF4-FFF2-40B4-BE49-F238E27FC236}">
                <a16:creationId xmlns:a16="http://schemas.microsoft.com/office/drawing/2014/main" id="{709A05ED-B2EF-7849-8B3F-CEEC04BF3084}"/>
              </a:ext>
            </a:extLst>
          </p:cNvPr>
          <p:cNvSpPr>
            <a:spLocks noGrp="1"/>
          </p:cNvSpPr>
          <p:nvPr>
            <p:ph type="sldNum" sz="quarter" idx="12"/>
          </p:nvPr>
        </p:nvSpPr>
        <p:spPr/>
        <p:txBody>
          <a:bodyPr/>
          <a:lstStyle/>
          <a:p>
            <a:fld id="{512A4277-7E7A-4AAF-BFC7-47646BF5CD0C}" type="slidenum">
              <a:rPr lang="de-DE" smtClean="0"/>
              <a:t>21</a:t>
            </a:fld>
            <a:endParaRPr lang="de-DE"/>
          </a:p>
        </p:txBody>
      </p:sp>
      <p:grpSp>
        <p:nvGrpSpPr>
          <p:cNvPr id="18" name="Gruppieren 17">
            <a:extLst>
              <a:ext uri="{FF2B5EF4-FFF2-40B4-BE49-F238E27FC236}">
                <a16:creationId xmlns:a16="http://schemas.microsoft.com/office/drawing/2014/main" id="{53BE227B-2982-E848-9B0D-5F249B84F54C}"/>
              </a:ext>
            </a:extLst>
          </p:cNvPr>
          <p:cNvGrpSpPr/>
          <p:nvPr/>
        </p:nvGrpSpPr>
        <p:grpSpPr>
          <a:xfrm>
            <a:off x="719572" y="3501878"/>
            <a:ext cx="360040" cy="369332"/>
            <a:chOff x="719572" y="3501878"/>
            <a:chExt cx="360040" cy="369332"/>
          </a:xfrm>
        </p:grpSpPr>
        <p:sp>
          <p:nvSpPr>
            <p:cNvPr id="13"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0" name="Gruppieren 19">
            <a:extLst>
              <a:ext uri="{FF2B5EF4-FFF2-40B4-BE49-F238E27FC236}">
                <a16:creationId xmlns:a16="http://schemas.microsoft.com/office/drawing/2014/main" id="{1E4900B7-0389-2142-A503-C7E94BF0E330}"/>
              </a:ext>
            </a:extLst>
          </p:cNvPr>
          <p:cNvGrpSpPr/>
          <p:nvPr/>
        </p:nvGrpSpPr>
        <p:grpSpPr>
          <a:xfrm>
            <a:off x="6228184" y="2780928"/>
            <a:ext cx="360040" cy="369332"/>
            <a:chOff x="719572" y="3501878"/>
            <a:chExt cx="360040" cy="369332"/>
          </a:xfrm>
        </p:grpSpPr>
        <p:sp>
          <p:nvSpPr>
            <p:cNvPr id="21" name="Oval 20">
              <a:extLst>
                <a:ext uri="{FF2B5EF4-FFF2-40B4-BE49-F238E27FC236}">
                  <a16:creationId xmlns:a16="http://schemas.microsoft.com/office/drawing/2014/main"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A62F9D1-6043-0346-831A-84387D34B9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grpSp>
        <p:nvGrpSpPr>
          <p:cNvPr id="23" name="Gruppieren 22">
            <a:extLst>
              <a:ext uri="{FF2B5EF4-FFF2-40B4-BE49-F238E27FC236}">
                <a16:creationId xmlns:a16="http://schemas.microsoft.com/office/drawing/2014/main" id="{F002D604-5919-CB44-9E40-4E6144FBAAFB}"/>
              </a:ext>
            </a:extLst>
          </p:cNvPr>
          <p:cNvGrpSpPr/>
          <p:nvPr/>
        </p:nvGrpSpPr>
        <p:grpSpPr>
          <a:xfrm>
            <a:off x="6228184" y="4050652"/>
            <a:ext cx="360040" cy="369332"/>
            <a:chOff x="719572" y="3501878"/>
            <a:chExt cx="360040" cy="369332"/>
          </a:xfrm>
        </p:grpSpPr>
        <p:sp>
          <p:nvSpPr>
            <p:cNvPr id="24"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26" name="Gruppieren 25">
            <a:extLst>
              <a:ext uri="{FF2B5EF4-FFF2-40B4-BE49-F238E27FC236}">
                <a16:creationId xmlns:a16="http://schemas.microsoft.com/office/drawing/2014/main" id="{B8BFBAE7-DB75-DE4B-A11A-271D67C34016}"/>
              </a:ext>
            </a:extLst>
          </p:cNvPr>
          <p:cNvGrpSpPr/>
          <p:nvPr/>
        </p:nvGrpSpPr>
        <p:grpSpPr>
          <a:xfrm>
            <a:off x="6228184" y="1700808"/>
            <a:ext cx="360040" cy="369332"/>
            <a:chOff x="719572" y="3501878"/>
            <a:chExt cx="360040" cy="369332"/>
          </a:xfrm>
        </p:grpSpPr>
        <p:sp>
          <p:nvSpPr>
            <p:cNvPr id="27" name="Oval 26">
              <a:extLst>
                <a:ext uri="{FF2B5EF4-FFF2-40B4-BE49-F238E27FC236}">
                  <a16:creationId xmlns:a16="http://schemas.microsoft.com/office/drawing/2014/main"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1ED25FB5-EAF7-5444-9742-C5EA10C3C6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9" name="Gruppieren 28">
            <a:extLst>
              <a:ext uri="{FF2B5EF4-FFF2-40B4-BE49-F238E27FC236}">
                <a16:creationId xmlns:a16="http://schemas.microsoft.com/office/drawing/2014/main" id="{4C2DABBD-0F48-9243-B2CB-41F2B25A463F}"/>
              </a:ext>
            </a:extLst>
          </p:cNvPr>
          <p:cNvGrpSpPr/>
          <p:nvPr/>
        </p:nvGrpSpPr>
        <p:grpSpPr>
          <a:xfrm>
            <a:off x="2987824" y="5007659"/>
            <a:ext cx="360040" cy="369332"/>
            <a:chOff x="719572" y="3501878"/>
            <a:chExt cx="360040" cy="369332"/>
          </a:xfrm>
        </p:grpSpPr>
        <p:sp>
          <p:nvSpPr>
            <p:cNvPr id="30" name="Oval 29">
              <a:extLst>
                <a:ext uri="{FF2B5EF4-FFF2-40B4-BE49-F238E27FC236}">
                  <a16:creationId xmlns:a16="http://schemas.microsoft.com/office/drawing/2014/main"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A55B6619-9A41-4545-BA0F-37EDA0368B0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32" name="Gruppieren 31">
            <a:extLst>
              <a:ext uri="{FF2B5EF4-FFF2-40B4-BE49-F238E27FC236}">
                <a16:creationId xmlns:a16="http://schemas.microsoft.com/office/drawing/2014/main" id="{E27A8DA5-546F-254D-908C-13FD88A687E2}"/>
              </a:ext>
            </a:extLst>
          </p:cNvPr>
          <p:cNvGrpSpPr/>
          <p:nvPr/>
        </p:nvGrpSpPr>
        <p:grpSpPr>
          <a:xfrm>
            <a:off x="2987824" y="3492586"/>
            <a:ext cx="360040" cy="369332"/>
            <a:chOff x="719572" y="3501878"/>
            <a:chExt cx="360040" cy="369332"/>
          </a:xfrm>
        </p:grpSpPr>
        <p:sp>
          <p:nvSpPr>
            <p:cNvPr id="33" name="Oval 32">
              <a:extLst>
                <a:ext uri="{FF2B5EF4-FFF2-40B4-BE49-F238E27FC236}">
                  <a16:creationId xmlns:a16="http://schemas.microsoft.com/office/drawing/2014/main"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A7DEE4C2-3855-C449-9906-CE830B89C656}"/>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sp>
        <p:nvSpPr>
          <p:cNvPr id="35" name="Textfeld 34"/>
          <p:cNvSpPr txBox="1"/>
          <p:nvPr/>
        </p:nvSpPr>
        <p:spPr>
          <a:xfrm>
            <a:off x="6228184" y="5445224"/>
            <a:ext cx="2723951" cy="646331"/>
          </a:xfrm>
          <a:prstGeom prst="rect">
            <a:avLst/>
          </a:prstGeom>
          <a:noFill/>
        </p:spPr>
        <p:txBody>
          <a:bodyPr wrap="none" rtlCol="0">
            <a:spAutoFit/>
          </a:bodyPr>
          <a:lstStyle/>
          <a:p>
            <a:r>
              <a:rPr lang="de-DE" dirty="0" smtClean="0"/>
              <a:t>Module zur informatischen</a:t>
            </a:r>
          </a:p>
          <a:p>
            <a:r>
              <a:rPr lang="de-DE" dirty="0" smtClean="0"/>
              <a:t>Grundbildung </a:t>
            </a:r>
            <a:endParaRPr lang="de-DE" dirty="0"/>
          </a:p>
        </p:txBody>
      </p:sp>
      <p:grpSp>
        <p:nvGrpSpPr>
          <p:cNvPr id="36" name="Gruppieren 35">
            <a:extLst>
              <a:ext uri="{FF2B5EF4-FFF2-40B4-BE49-F238E27FC236}">
                <a16:creationId xmlns:a16="http://schemas.microsoft.com/office/drawing/2014/main" id="{F002D604-5919-CB44-9E40-4E6144FBAAFB}"/>
              </a:ext>
            </a:extLst>
          </p:cNvPr>
          <p:cNvGrpSpPr/>
          <p:nvPr/>
        </p:nvGrpSpPr>
        <p:grpSpPr>
          <a:xfrm>
            <a:off x="6228184" y="5085184"/>
            <a:ext cx="360040" cy="369332"/>
            <a:chOff x="719572" y="3501878"/>
            <a:chExt cx="360040" cy="369332"/>
          </a:xfrm>
        </p:grpSpPr>
        <p:sp>
          <p:nvSpPr>
            <p:cNvPr id="37"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smtClean="0">
                  <a:solidFill>
                    <a:srgbClr val="002060"/>
                  </a:solidFill>
                </a:rPr>
                <a:t>4</a:t>
              </a:r>
              <a:endParaRPr lang="de-DE" dirty="0">
                <a:solidFill>
                  <a:srgbClr val="002060"/>
                </a:solidFill>
              </a:endParaRPr>
            </a:p>
          </p:txBody>
        </p:sp>
      </p:grpSp>
      <p:sp>
        <p:nvSpPr>
          <p:cNvPr id="39" name="Rechteck 38"/>
          <p:cNvSpPr/>
          <p:nvPr/>
        </p:nvSpPr>
        <p:spPr>
          <a:xfrm>
            <a:off x="4932040" y="2590304"/>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53BE227B-2982-E848-9B0D-5F249B84F54C}"/>
              </a:ext>
            </a:extLst>
          </p:cNvPr>
          <p:cNvGrpSpPr/>
          <p:nvPr/>
        </p:nvGrpSpPr>
        <p:grpSpPr>
          <a:xfrm>
            <a:off x="5184068" y="3498703"/>
            <a:ext cx="360040" cy="369332"/>
            <a:chOff x="719572" y="3501878"/>
            <a:chExt cx="360040" cy="369332"/>
          </a:xfrm>
        </p:grpSpPr>
        <p:sp>
          <p:nvSpPr>
            <p:cNvPr id="41"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Tree>
    <p:extLst>
      <p:ext uri="{BB962C8B-B14F-4D97-AF65-F5344CB8AC3E}">
        <p14:creationId xmlns:p14="http://schemas.microsoft.com/office/powerpoint/2010/main" val="538551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0AACC-DB7C-CB49-A3A5-7DEFCD9E9304}"/>
              </a:ext>
            </a:extLst>
          </p:cNvPr>
          <p:cNvSpPr>
            <a:spLocks noGrp="1"/>
          </p:cNvSpPr>
          <p:nvPr>
            <p:ph type="title"/>
          </p:nvPr>
        </p:nvSpPr>
        <p:spPr/>
        <p:txBody>
          <a:bodyPr/>
          <a:lstStyle/>
          <a:p>
            <a:r>
              <a:rPr lang="de-DE" dirty="0"/>
              <a:t>Fachliche Einbindung RV Verbraucherbildung</a:t>
            </a:r>
          </a:p>
        </p:txBody>
      </p:sp>
      <p:sp>
        <p:nvSpPr>
          <p:cNvPr id="3" name="Inhaltsplatzhalter 2">
            <a:extLst>
              <a:ext uri="{FF2B5EF4-FFF2-40B4-BE49-F238E27FC236}">
                <a16:creationId xmlns:a16="http://schemas.microsoft.com/office/drawing/2014/main" id="{874F4ADD-174B-B64E-A227-DBE92DE34F67}"/>
              </a:ext>
            </a:extLst>
          </p:cNvPr>
          <p:cNvSpPr>
            <a:spLocks noGrp="1"/>
          </p:cNvSpPr>
          <p:nvPr>
            <p:ph idx="1"/>
          </p:nvPr>
        </p:nvSpPr>
        <p:spPr>
          <a:xfrm>
            <a:off x="440100" y="3671612"/>
            <a:ext cx="8229600" cy="2349676"/>
          </a:xfrm>
        </p:spPr>
        <p:txBody>
          <a:bodyPr>
            <a:normAutofit fontScale="85000" lnSpcReduction="10000"/>
          </a:bodyPr>
          <a:lstStyle/>
          <a:p>
            <a:pPr marL="57150" indent="0">
              <a:buNone/>
            </a:pPr>
            <a:r>
              <a:rPr lang="de-DE" dirty="0"/>
              <a:t>Zieldimensionen: Auseinandersetzung mit</a:t>
            </a:r>
          </a:p>
          <a:p>
            <a:pPr lvl="1"/>
            <a:r>
              <a:rPr lang="de-DE" dirty="0"/>
              <a:t>Individuellen Bedürfnissen und Bedarfen (Z1)</a:t>
            </a:r>
          </a:p>
          <a:p>
            <a:pPr lvl="1"/>
            <a:r>
              <a:rPr lang="de-DE" dirty="0"/>
              <a:t>Gesellschaftlichen Einflüssen auf Konsumentscheidungen (Z2)</a:t>
            </a:r>
          </a:p>
          <a:p>
            <a:pPr lvl="1"/>
            <a:r>
              <a:rPr lang="de-DE" dirty="0"/>
              <a:t>Individuellen und gesellschaftlichen Folgen des Konsums (Z3)</a:t>
            </a:r>
          </a:p>
          <a:p>
            <a:pPr lvl="1"/>
            <a:r>
              <a:rPr lang="de-DE" dirty="0"/>
              <a:t>Politisch-rechtlichen und sozioökonomischen Rahmenbedingungen (Z4)</a:t>
            </a:r>
          </a:p>
          <a:p>
            <a:pPr lvl="1"/>
            <a:r>
              <a:rPr lang="de-DE" dirty="0"/>
              <a:t>Kriterien für Konsumentscheidungen (Z5)</a:t>
            </a:r>
          </a:p>
          <a:p>
            <a:pPr lvl="1"/>
            <a:r>
              <a:rPr lang="de-DE" dirty="0"/>
              <a:t>Individuellen, kollektiven und politischen Gestaltungsoptionen des Konsums (Z6)</a:t>
            </a:r>
          </a:p>
        </p:txBody>
      </p:sp>
      <p:sp>
        <p:nvSpPr>
          <p:cNvPr id="4" name="Datumsplatzhalter 3">
            <a:extLst>
              <a:ext uri="{FF2B5EF4-FFF2-40B4-BE49-F238E27FC236}">
                <a16:creationId xmlns:a16="http://schemas.microsoft.com/office/drawing/2014/main" id="{9254464C-DBE5-D140-8C4F-AED538988B5D}"/>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844157C2-4A5D-DA48-9F2F-2AC67F0E5D6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C8F699CD-062A-4040-8174-44277F1AE004}"/>
              </a:ext>
            </a:extLst>
          </p:cNvPr>
          <p:cNvSpPr>
            <a:spLocks noGrp="1"/>
          </p:cNvSpPr>
          <p:nvPr>
            <p:ph type="sldNum" sz="quarter" idx="12"/>
          </p:nvPr>
        </p:nvSpPr>
        <p:spPr/>
        <p:txBody>
          <a:bodyPr/>
          <a:lstStyle/>
          <a:p>
            <a:fld id="{512A4277-7E7A-4AAF-BFC7-47646BF5CD0C}" type="slidenum">
              <a:rPr lang="de-DE" smtClean="0"/>
              <a:t>22</a:t>
            </a:fld>
            <a:endParaRPr lang="de-DE"/>
          </a:p>
        </p:txBody>
      </p:sp>
      <p:graphicFrame>
        <p:nvGraphicFramePr>
          <p:cNvPr id="7" name="Tabelle 6">
            <a:extLst>
              <a:ext uri="{FF2B5EF4-FFF2-40B4-BE49-F238E27FC236}">
                <a16:creationId xmlns:a16="http://schemas.microsoft.com/office/drawing/2014/main" id="{7F0ACA08-3046-BF4C-B006-0238D1FF3629}"/>
              </a:ext>
            </a:extLst>
          </p:cNvPr>
          <p:cNvGraphicFramePr>
            <a:graphicFrameLocks noGrp="1"/>
          </p:cNvGraphicFramePr>
          <p:nvPr>
            <p:extLst/>
          </p:nvPr>
        </p:nvGraphicFramePr>
        <p:xfrm>
          <a:off x="435660" y="1715212"/>
          <a:ext cx="8251140" cy="1735290"/>
        </p:xfrm>
        <a:graphic>
          <a:graphicData uri="http://schemas.openxmlformats.org/drawingml/2006/table">
            <a:tbl>
              <a:tblPr firstRow="1" bandRow="1">
                <a:tableStyleId>{5C22544A-7EE6-4342-B048-85BDC9FD1C3A}</a:tableStyleId>
              </a:tblPr>
              <a:tblGrid>
                <a:gridCol w="2062785">
                  <a:extLst>
                    <a:ext uri="{9D8B030D-6E8A-4147-A177-3AD203B41FA5}">
                      <a16:colId xmlns:a16="http://schemas.microsoft.com/office/drawing/2014/main" val="673817853"/>
                    </a:ext>
                  </a:extLst>
                </a:gridCol>
                <a:gridCol w="2062785">
                  <a:extLst>
                    <a:ext uri="{9D8B030D-6E8A-4147-A177-3AD203B41FA5}">
                      <a16:colId xmlns:a16="http://schemas.microsoft.com/office/drawing/2014/main" val="3077496260"/>
                    </a:ext>
                  </a:extLst>
                </a:gridCol>
                <a:gridCol w="2062785">
                  <a:extLst>
                    <a:ext uri="{9D8B030D-6E8A-4147-A177-3AD203B41FA5}">
                      <a16:colId xmlns:a16="http://schemas.microsoft.com/office/drawing/2014/main" val="2782819226"/>
                    </a:ext>
                  </a:extLst>
                </a:gridCol>
                <a:gridCol w="2062785">
                  <a:extLst>
                    <a:ext uri="{9D8B030D-6E8A-4147-A177-3AD203B41FA5}">
                      <a16:colId xmlns:a16="http://schemas.microsoft.com/office/drawing/2014/main" val="2199123639"/>
                    </a:ext>
                  </a:extLst>
                </a:gridCol>
              </a:tblGrid>
              <a:tr h="820890">
                <a:tc gridSpan="4">
                  <a:txBody>
                    <a:bodyPr/>
                    <a:lstStyle/>
                    <a:p>
                      <a:pPr algn="ctr"/>
                      <a:r>
                        <a:rPr lang="de-DE" b="0" dirty="0">
                          <a:solidFill>
                            <a:srgbClr val="002060"/>
                          </a:solidFill>
                        </a:rPr>
                        <a:t>Übergreifender Bereich</a:t>
                      </a:r>
                    </a:p>
                    <a:p>
                      <a:pPr algn="ctr"/>
                      <a:r>
                        <a:rPr lang="de-DE" b="0" dirty="0">
                          <a:solidFill>
                            <a:srgbClr val="002060"/>
                          </a:solidFill>
                        </a:rPr>
                        <a:t>Allgemeiner Konsum</a:t>
                      </a:r>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extLst>
                  <a:ext uri="{0D108BD9-81ED-4DB2-BD59-A6C34878D82A}">
                    <a16:rowId xmlns:a16="http://schemas.microsoft.com/office/drawing/2014/main" val="3570416092"/>
                  </a:ext>
                </a:extLst>
              </a:tr>
              <a:tr h="820890">
                <a:tc>
                  <a:txBody>
                    <a:bodyPr/>
                    <a:lstStyle/>
                    <a:p>
                      <a:r>
                        <a:rPr lang="de-DE" dirty="0"/>
                        <a:t>Bereich A: Finanzen Marktgeschehen, Verbraucherrecht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B: Ernährung und Gesundheit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C: Medien und Information in der digitalen Welt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D: Leben, Wohnen Mobilität</a:t>
                      </a:r>
                    </a:p>
                    <a:p>
                      <a:endParaRPr lang="de-DE" dirty="0"/>
                    </a:p>
                  </a:txBody>
                  <a:tcPr>
                    <a:solidFill>
                      <a:schemeClr val="tx2">
                        <a:lumMod val="20000"/>
                        <a:lumOff val="80000"/>
                      </a:schemeClr>
                    </a:solidFill>
                  </a:tcPr>
                </a:tc>
                <a:extLst>
                  <a:ext uri="{0D108BD9-81ED-4DB2-BD59-A6C34878D82A}">
                    <a16:rowId xmlns:a16="http://schemas.microsoft.com/office/drawing/2014/main" val="3275194687"/>
                  </a:ext>
                </a:extLst>
              </a:tr>
            </a:tbl>
          </a:graphicData>
        </a:graphic>
      </p:graphicFrame>
    </p:spTree>
    <p:extLst>
      <p:ext uri="{BB962C8B-B14F-4D97-AF65-F5344CB8AC3E}">
        <p14:creationId xmlns:p14="http://schemas.microsoft.com/office/powerpoint/2010/main" val="622554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endParaRPr lang="de-DE" altLang="de-DE" sz="4400" b="1" dirty="0" smtClean="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III. </a:t>
            </a:r>
            <a:r>
              <a:rPr lang="de-DE" altLang="de-DE" sz="4400" b="1" dirty="0">
                <a:solidFill>
                  <a:srgbClr val="002060"/>
                </a:solidFill>
                <a:cs typeface="Times New Roman" pitchFamily="18" charset="0"/>
              </a:rPr>
              <a:t>S</a:t>
            </a:r>
            <a:r>
              <a:rPr lang="de-DE" altLang="de-DE" sz="4400" b="1" dirty="0" smtClean="0">
                <a:solidFill>
                  <a:srgbClr val="002060"/>
                </a:solidFill>
                <a:cs typeface="Times New Roman" pitchFamily="18" charset="0"/>
              </a:rPr>
              <a:t>chuleigene Unterrichtsvorgaben </a:t>
            </a:r>
            <a:r>
              <a:rPr lang="de-DE" altLang="de-DE" sz="4400" b="1" dirty="0">
                <a:solidFill>
                  <a:srgbClr val="002060"/>
                </a:solidFill>
                <a:cs typeface="Times New Roman" pitchFamily="18" charset="0"/>
              </a:rPr>
              <a:t>und </a:t>
            </a:r>
            <a:r>
              <a:rPr lang="de-DE" altLang="de-DE" sz="4400" b="1" dirty="0" smtClean="0">
                <a:solidFill>
                  <a:srgbClr val="002060"/>
                </a:solidFill>
                <a:cs typeface="Times New Roman" pitchFamily="18" charset="0"/>
              </a:rPr>
              <a:t>  Unterstützungsangebote</a:t>
            </a:r>
            <a:endParaRPr lang="de-DE" altLang="de-DE" sz="4400" b="1" dirty="0">
              <a:solidFill>
                <a:srgbClr val="002060"/>
              </a:solidFill>
              <a:cs typeface="Times New Roman" pitchFamily="18" charset="0"/>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23</a:t>
            </a:fld>
            <a:endParaRPr lang="de-DE"/>
          </a:p>
        </p:txBody>
      </p:sp>
    </p:spTree>
    <p:extLst>
      <p:ext uri="{BB962C8B-B14F-4D97-AF65-F5344CB8AC3E}">
        <p14:creationId xmlns:p14="http://schemas.microsoft.com/office/powerpoint/2010/main" val="3994472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a:xfrm>
            <a:off x="539552" y="1124744"/>
            <a:ext cx="8229600" cy="360040"/>
          </a:xfrm>
        </p:spPr>
        <p:txBody>
          <a:bodyPr/>
          <a:lstStyle/>
          <a:p>
            <a:r>
              <a:rPr lang="de-DE" sz="2800" dirty="0"/>
              <a:t>S</a:t>
            </a:r>
            <a:r>
              <a:rPr lang="de-DE" sz="2800" dirty="0" smtClean="0"/>
              <a:t>chuleigene Unterrichtsvorgaben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24</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dirty="0" err="1"/>
              <a:t>SchulG</a:t>
            </a:r>
            <a:r>
              <a:rPr lang="de-DE" altLang="de-DE" sz="1800" b="1" dirty="0"/>
              <a:t> §29</a:t>
            </a:r>
          </a:p>
          <a:p>
            <a:pPr marL="0" indent="0" algn="ctr">
              <a:spcBef>
                <a:spcPct val="50000"/>
              </a:spcBef>
              <a:buFont typeface="Arial" panose="020B0604020202020204" pitchFamily="34" charset="0"/>
              <a:buNone/>
            </a:pPr>
            <a:r>
              <a:rPr lang="de-DE" altLang="de-DE" sz="1800" b="1" dirty="0"/>
              <a:t>Unterrichtsvorgaben</a:t>
            </a:r>
          </a:p>
          <a:p>
            <a:pPr marL="542925" indent="-542925">
              <a:spcBef>
                <a:spcPct val="50000"/>
              </a:spcBef>
              <a:buFontTx/>
              <a:buAutoNum type="arabicParenBoth"/>
            </a:pPr>
            <a:r>
              <a:rPr lang="de-DE" altLang="de-DE" sz="1800" dirty="0"/>
              <a:t>Das </a:t>
            </a:r>
            <a:r>
              <a:rPr lang="de-DE" altLang="de-DE" sz="1800" b="1" dirty="0"/>
              <a:t>Ministerium</a:t>
            </a:r>
            <a:r>
              <a:rPr lang="de-DE" altLang="de-DE" sz="1800" dirty="0"/>
              <a:t> erlässt in der Regel </a:t>
            </a:r>
            <a:r>
              <a:rPr lang="de-DE" altLang="de-DE" sz="1800" b="1" dirty="0"/>
              <a:t>schulformspezifische Vorgaben </a:t>
            </a:r>
            <a:r>
              <a:rPr lang="de-DE" altLang="de-DE" sz="1800" dirty="0"/>
              <a:t>für den Unterricht (Richtlinien, Rahmenvorgaben, </a:t>
            </a:r>
            <a:r>
              <a:rPr lang="de-DE" altLang="de-DE" sz="1800" b="1" dirty="0"/>
              <a:t>Lehrpläne</a:t>
            </a:r>
            <a:r>
              <a:rPr lang="de-DE" altLang="de-DE" sz="1800" dirty="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dirty="0"/>
              <a:t>Die </a:t>
            </a:r>
            <a:r>
              <a:rPr lang="de-DE" altLang="de-DE" sz="1800" b="1" dirty="0"/>
              <a:t>Schulen</a:t>
            </a:r>
            <a:r>
              <a:rPr lang="de-DE" altLang="de-DE" sz="1800" dirty="0"/>
              <a:t> bestimmen auf der Grundlage der Unterrichtsvorgaben nach Absatz 1 in Verbindung mit ihrem Schulprogramm </a:t>
            </a:r>
            <a:r>
              <a:rPr lang="de-DE" altLang="de-DE" sz="1800" b="1" dirty="0"/>
              <a:t>schuleigene Unterrichtsvorgaben</a:t>
            </a:r>
            <a:r>
              <a:rPr lang="de-DE" altLang="de-DE" sz="1800" dirty="0"/>
              <a:t>.</a:t>
            </a:r>
          </a:p>
          <a:p>
            <a:pPr marL="542925" indent="-542925">
              <a:spcBef>
                <a:spcPct val="50000"/>
              </a:spcBef>
              <a:buFontTx/>
              <a:buAutoNum type="arabicParenBoth"/>
            </a:pPr>
            <a:r>
              <a:rPr lang="de-DE" altLang="de-DE" sz="1800" dirty="0"/>
              <a:t>Unterrichtsvorgaben nach den Absätzen 1 und 2 sind so zu fassen, dass für die Lehrerinnen und Lehrer ein </a:t>
            </a:r>
            <a:r>
              <a:rPr lang="de-DE" altLang="de-DE" sz="1800" b="1" dirty="0"/>
              <a:t>pädagogischer Gestaltungsspielraum </a:t>
            </a:r>
            <a:r>
              <a:rPr lang="de-DE" altLang="de-DE" sz="1800" dirty="0"/>
              <a:t>bleibt.</a:t>
            </a:r>
          </a:p>
          <a:p>
            <a:pPr marL="542925"/>
            <a:endParaRPr lang="de-DE" dirty="0"/>
          </a:p>
        </p:txBody>
      </p:sp>
    </p:spTree>
    <p:extLst>
      <p:ext uri="{BB962C8B-B14F-4D97-AF65-F5344CB8AC3E}">
        <p14:creationId xmlns:p14="http://schemas.microsoft.com/office/powerpoint/2010/main" val="918262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a:xfrm>
            <a:off x="539552" y="1124744"/>
            <a:ext cx="8229600" cy="360040"/>
          </a:xfrm>
        </p:spPr>
        <p:txBody>
          <a:bodyPr/>
          <a:lstStyle/>
          <a:p>
            <a:r>
              <a:rPr lang="de-DE" sz="2800" dirty="0"/>
              <a:t>S</a:t>
            </a:r>
            <a:r>
              <a:rPr lang="de-DE" sz="2800" dirty="0" smtClean="0"/>
              <a:t>chuleigene Unterrichtsvorgaben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r>
              <a:rPr lang="de-DE" dirty="0" smtClean="0"/>
              <a:t>((</a:t>
            </a:r>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25</a:t>
            </a:fld>
            <a:endParaRPr lang="de-DE"/>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err="1"/>
              <a:t>SchulG</a:t>
            </a:r>
            <a:r>
              <a:rPr lang="de-DE" altLang="de-DE" sz="1600" b="1" dirty="0"/>
              <a:t> §70</a:t>
            </a:r>
          </a:p>
          <a:p>
            <a:pPr marL="0" indent="0" algn="ctr">
              <a:spcBef>
                <a:spcPct val="50000"/>
              </a:spcBef>
              <a:buFont typeface="Arial" panose="020B0604020202020204" pitchFamily="34" charset="0"/>
              <a:buNone/>
            </a:pPr>
            <a:r>
              <a:rPr lang="de-DE" altLang="de-DE" sz="1600" b="1" dirty="0"/>
              <a:t>Fachkonferenz, </a:t>
            </a:r>
            <a:r>
              <a:rPr lang="de-DE" altLang="de-DE" sz="1600" b="1" dirty="0" err="1"/>
              <a:t>Bildungsgangskonferenz</a:t>
            </a:r>
            <a:endParaRPr lang="de-DE" altLang="de-DE" sz="1600" b="1" dirty="0"/>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a:t>
            </a:r>
            <a:r>
              <a:rPr lang="de-DE" altLang="de-DE" sz="1600" dirty="0" smtClean="0"/>
              <a:t>-entwicklung </a:t>
            </a:r>
            <a:r>
              <a:rPr lang="de-DE" altLang="de-DE" sz="1600" dirty="0"/>
              <a:t>der fachlichen Arbeit und berät über Ziele, Arbeitspläne, Evaluationsmaßnahmen und </a:t>
            </a:r>
            <a:r>
              <a:rPr lang="de-DE" altLang="de-DE" sz="1600" dirty="0" smtClean="0"/>
              <a:t>-ergebnisse </a:t>
            </a:r>
            <a:r>
              <a:rPr lang="de-DE" altLang="de-DE" sz="1600" dirty="0"/>
              <a:t>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smtClean="0"/>
              <a:t>Grundsätze </a:t>
            </a:r>
            <a:r>
              <a:rPr lang="de-DE" altLang="de-DE" sz="1600" dirty="0"/>
              <a:t>zur Leistungsbewertung,</a:t>
            </a:r>
          </a:p>
          <a:p>
            <a:pPr lvl="1">
              <a:spcBef>
                <a:spcPct val="50000"/>
              </a:spcBef>
              <a:buFontTx/>
              <a:buAutoNum type="arabicPeriod"/>
            </a:pPr>
            <a:r>
              <a:rPr lang="de-DE" altLang="de-DE" sz="1600" dirty="0"/>
              <a:t>Vorschläge an die Lehrerkonferenz zur Einführung von </a:t>
            </a:r>
            <a:r>
              <a:rPr lang="de-DE" altLang="de-DE" sz="1600" dirty="0" smtClean="0"/>
              <a:t>Lernmitteln </a:t>
            </a:r>
            <a:endParaRPr lang="de-DE" altLang="de-DE" sz="1600" dirty="0"/>
          </a:p>
        </p:txBody>
      </p:sp>
    </p:spTree>
    <p:extLst>
      <p:ext uri="{BB962C8B-B14F-4D97-AF65-F5344CB8AC3E}">
        <p14:creationId xmlns:p14="http://schemas.microsoft.com/office/powerpoint/2010/main" val="2489622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smtClean="0"/>
              <a:t>Merkmale schuleigener Unterrichtsvorgaben </a:t>
            </a:r>
            <a:endParaRPr lang="de-DE" sz="28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39859" y="5669163"/>
              <a:ext cx="1281111" cy="369332"/>
            </a:xfrm>
            <a:prstGeom prst="rect">
              <a:avLst/>
            </a:prstGeom>
            <a:noFill/>
            <a:ln>
              <a:noFill/>
            </a:ln>
            <a:effectLst/>
            <a:ex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smtClean="0"/>
                <a:t>Lehrpläne</a:t>
              </a:r>
              <a:endParaRPr lang="de-DE" altLang="de-DE" dirty="0"/>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39859" y="4186513"/>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420321" y="3805907"/>
              <a:ext cx="1993223" cy="523220"/>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sz="1400" dirty="0" smtClean="0"/>
                <a:t>Schuleigene</a:t>
              </a:r>
              <a:r>
                <a:rPr lang="de-DE" altLang="de-DE" sz="1400" dirty="0"/>
                <a:t> </a:t>
              </a:r>
              <a:endParaRPr lang="de-DE" altLang="de-DE" sz="1400" dirty="0" smtClean="0"/>
            </a:p>
            <a:p>
              <a:pPr algn="ctr"/>
              <a:r>
                <a:rPr lang="de-DE" altLang="de-DE" sz="1400" dirty="0" smtClean="0"/>
                <a:t>Unterrichtsvorgaben</a:t>
              </a:r>
              <a:endParaRPr lang="de-DE" altLang="de-DE" sz="1400" dirty="0"/>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smtClean="0"/>
              <a:t>Welches Niveau?</a:t>
            </a:r>
            <a:endParaRPr lang="de-DE" b="1" dirty="0"/>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26</a:t>
            </a:fld>
            <a:endParaRPr lang="de-DE"/>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Tree>
    <p:extLst>
      <p:ext uri="{BB962C8B-B14F-4D97-AF65-F5344CB8AC3E}">
        <p14:creationId xmlns:p14="http://schemas.microsoft.com/office/powerpoint/2010/main" val="1355113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dirty="0" smtClean="0"/>
              <a:t>schuleigener Unterrichtsvorgaben</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10000"/>
          </a:bodyPr>
          <a:lstStyle/>
          <a:p>
            <a:pPr>
              <a:spcBef>
                <a:spcPts val="1200"/>
              </a:spcBef>
            </a:pPr>
            <a:r>
              <a:rPr lang="de-DE" dirty="0"/>
              <a:t>Schulbezogene Konkretisierung der L</a:t>
            </a:r>
            <a:r>
              <a:rPr lang="de-DE" dirty="0" smtClean="0"/>
              <a:t>ehrpläne</a:t>
            </a:r>
            <a:endParaRPr lang="de-DE" dirty="0"/>
          </a:p>
          <a:p>
            <a:pPr>
              <a:spcBef>
                <a:spcPts val="1200"/>
              </a:spcBef>
            </a:pPr>
            <a:r>
              <a:rPr lang="de-DE" dirty="0"/>
              <a:t>Instrument zur Unterrichtsentwicklung und Unterrichtsvorbereitung</a:t>
            </a:r>
          </a:p>
          <a:p>
            <a:pPr>
              <a:spcBef>
                <a:spcPts val="1200"/>
              </a:spcBef>
            </a:pPr>
            <a:r>
              <a:rPr lang="de-DE" dirty="0"/>
              <a:t>Ausgestaltung von </a:t>
            </a:r>
            <a:r>
              <a:rPr lang="de-DE" dirty="0" smtClean="0"/>
              <a:t>Freiräumen</a:t>
            </a:r>
            <a:endParaRPr lang="de-DE" dirty="0"/>
          </a:p>
          <a:p>
            <a:pPr>
              <a:spcBef>
                <a:spcPts val="1200"/>
              </a:spcBef>
            </a:pPr>
            <a:r>
              <a:rPr lang="de-DE" dirty="0"/>
              <a:t>Grundlage der fachlichen Arbeit im </a:t>
            </a:r>
            <a:r>
              <a:rPr lang="de-DE" dirty="0" smtClean="0"/>
              <a:t>Team </a:t>
            </a:r>
            <a:r>
              <a:rPr lang="de-DE" dirty="0" smtClean="0">
                <a:sym typeface="Wingdings" panose="05000000000000000000" pitchFamily="2" charset="2"/>
              </a:rPr>
              <a:t> </a:t>
            </a:r>
            <a:r>
              <a:rPr lang="de-DE" dirty="0" smtClean="0"/>
              <a:t> Lehrkräfte als Experten für ihr Fach UND ihre Schülerinnen und Schüler </a:t>
            </a:r>
            <a:endParaRPr lang="de-DE" dirty="0"/>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27</a:t>
            </a:fld>
            <a:endParaRPr lang="de-DE"/>
          </a:p>
        </p:txBody>
      </p:sp>
    </p:spTree>
    <p:extLst>
      <p:ext uri="{BB962C8B-B14F-4D97-AF65-F5344CB8AC3E}">
        <p14:creationId xmlns:p14="http://schemas.microsoft.com/office/powerpoint/2010/main" val="290958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Weitere Hinweise zu schuleigenen Unterrichtvorgaben</a:t>
            </a:r>
            <a:endParaRPr lang="de-DE" dirty="0"/>
          </a:p>
        </p:txBody>
      </p:sp>
      <p:sp>
        <p:nvSpPr>
          <p:cNvPr id="3" name="Inhaltsplatzhalter 2"/>
          <p:cNvSpPr>
            <a:spLocks noGrp="1"/>
          </p:cNvSpPr>
          <p:nvPr>
            <p:ph idx="1"/>
          </p:nvPr>
        </p:nvSpPr>
        <p:spPr/>
        <p:txBody>
          <a:bodyPr>
            <a:normAutofit fontScale="85000" lnSpcReduction="10000"/>
          </a:bodyPr>
          <a:lstStyle/>
          <a:p>
            <a:r>
              <a:rPr lang="de-DE" dirty="0" smtClean="0"/>
              <a:t>Referenzrahmen Schulqualität </a:t>
            </a:r>
            <a:r>
              <a:rPr lang="de-DE" dirty="0">
                <a:sym typeface="Wingdings" panose="05000000000000000000" pitchFamily="2" charset="2"/>
              </a:rPr>
              <a:t> Dimension 2.1 </a:t>
            </a:r>
          </a:p>
          <a:p>
            <a:pPr marL="0" indent="0">
              <a:buNone/>
            </a:pPr>
            <a:r>
              <a:rPr lang="de-DE" dirty="0" smtClean="0">
                <a:sym typeface="Wingdings" panose="05000000000000000000" pitchFamily="2" charset="2"/>
              </a:rPr>
              <a:t>    Ergebnis- </a:t>
            </a:r>
            <a:r>
              <a:rPr lang="de-DE" dirty="0">
                <a:sym typeface="Wingdings" panose="05000000000000000000" pitchFamily="2" charset="2"/>
              </a:rPr>
              <a:t>und </a:t>
            </a:r>
            <a:r>
              <a:rPr lang="de-DE" dirty="0" smtClean="0">
                <a:sym typeface="Wingdings" panose="05000000000000000000" pitchFamily="2" charset="2"/>
              </a:rPr>
              <a:t>Standardorientierung </a:t>
            </a:r>
          </a:p>
          <a:p>
            <a:pPr marL="0" indent="0">
              <a:buNone/>
            </a:pPr>
            <a:r>
              <a:rPr lang="de-DE" dirty="0" smtClean="0">
                <a:sym typeface="Wingdings" panose="05000000000000000000" pitchFamily="2" charset="2"/>
                <a:hlinkClick r:id="rId2"/>
              </a:rPr>
              <a:t>https</a:t>
            </a:r>
            <a:r>
              <a:rPr lang="de-DE" dirty="0">
                <a:sym typeface="Wingdings" panose="05000000000000000000" pitchFamily="2" charset="2"/>
                <a:hlinkClick r:id="rId2"/>
              </a:rPr>
              <a:t>://</a:t>
            </a:r>
            <a:r>
              <a:rPr lang="de-DE" dirty="0" smtClean="0">
                <a:sym typeface="Wingdings" panose="05000000000000000000" pitchFamily="2" charset="2"/>
                <a:hlinkClick r:id="rId2"/>
              </a:rPr>
              <a:t>www.schulentwicklung.nrw.de/referenzrahmen/index.php?bereich=1053</a:t>
            </a:r>
            <a:endParaRPr lang="de-DE" dirty="0" smtClean="0">
              <a:sym typeface="Wingdings" panose="05000000000000000000" pitchFamily="2" charset="2"/>
            </a:endParaRPr>
          </a:p>
          <a:p>
            <a:pPr marL="0" indent="0">
              <a:buNone/>
            </a:pPr>
            <a:endParaRPr lang="de-DE" dirty="0" smtClean="0">
              <a:sym typeface="Wingdings" panose="05000000000000000000" pitchFamily="2" charset="2"/>
            </a:endParaRPr>
          </a:p>
          <a:p>
            <a:r>
              <a:rPr lang="de-DE" dirty="0" smtClean="0">
                <a:sym typeface="Wingdings" panose="05000000000000000000" pitchFamily="2" charset="2"/>
              </a:rPr>
              <a:t>Handreichung der BR Münster zur Erstellung schulinterner Lehrpläne </a:t>
            </a:r>
          </a:p>
          <a:p>
            <a:pPr marL="0" indent="0">
              <a:buNone/>
            </a:pPr>
            <a:r>
              <a:rPr lang="de-DE" dirty="0">
                <a:sym typeface="Wingdings" panose="05000000000000000000" pitchFamily="2" charset="2"/>
                <a:hlinkClick r:id="rId3"/>
              </a:rPr>
              <a:t>https://</a:t>
            </a:r>
            <a:r>
              <a:rPr lang="de-DE" dirty="0" smtClean="0">
                <a:sym typeface="Wingdings" panose="05000000000000000000" pitchFamily="2" charset="2"/>
                <a:hlinkClick r:id="rId3"/>
              </a:rPr>
              <a:t>www.bezreg-muenster.de/zentralablage/dokumente/schule_und_bildung/digitale_bildung/handreichungen_orientierungshilfen/Erstellung-schulinterner-Lehrplaene-Handreichung-fuer-Schulen.pdf</a:t>
            </a:r>
            <a:endParaRPr lang="de-DE" dirty="0" smtClean="0">
              <a:sym typeface="Wingdings" panose="05000000000000000000" pitchFamily="2" charset="2"/>
            </a:endParaRPr>
          </a:p>
          <a:p>
            <a:pPr marL="0" indent="0">
              <a:buNone/>
            </a:pPr>
            <a:endParaRPr lang="de-DE" dirty="0" smtClean="0">
              <a:sym typeface="Wingdings" panose="05000000000000000000" pitchFamily="2" charset="2"/>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28</a:t>
            </a:fld>
            <a:endParaRPr lang="de-DE"/>
          </a:p>
        </p:txBody>
      </p:sp>
    </p:spTree>
    <p:extLst>
      <p:ext uri="{BB962C8B-B14F-4D97-AF65-F5344CB8AC3E}">
        <p14:creationId xmlns:p14="http://schemas.microsoft.com/office/powerpoint/2010/main" val="8849397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a:xfrm>
            <a:off x="781236" y="1146034"/>
            <a:ext cx="8229600" cy="360040"/>
          </a:xfrm>
        </p:spPr>
        <p:txBody>
          <a:bodyPr/>
          <a:lstStyle/>
          <a:p>
            <a:r>
              <a:rPr lang="de-DE" sz="2400" dirty="0"/>
              <a:t>Gliederung </a:t>
            </a:r>
            <a:r>
              <a:rPr lang="de-DE" sz="2400" dirty="0" smtClean="0"/>
              <a:t>der schuleigenen Unterrichtsvorgaben (Beispiel)</a:t>
            </a:r>
            <a:endParaRPr lang="de-DE" sz="2400"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29</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3" name="Grafik 2"/>
          <p:cNvPicPr>
            <a:picLocks noChangeAspect="1"/>
          </p:cNvPicPr>
          <p:nvPr/>
        </p:nvPicPr>
        <p:blipFill>
          <a:blip r:embed="rId3"/>
          <a:stretch>
            <a:fillRect/>
          </a:stretch>
        </p:blipFill>
        <p:spPr>
          <a:xfrm>
            <a:off x="457200" y="1700808"/>
            <a:ext cx="8144499" cy="4182310"/>
          </a:xfrm>
          <a:prstGeom prst="rect">
            <a:avLst/>
          </a:prstGeom>
        </p:spPr>
      </p:pic>
    </p:spTree>
    <p:extLst>
      <p:ext uri="{BB962C8B-B14F-4D97-AF65-F5344CB8AC3E}">
        <p14:creationId xmlns:p14="http://schemas.microsoft.com/office/powerpoint/2010/main" val="59360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2924944"/>
            <a:ext cx="5688632" cy="576064"/>
          </a:xfrm>
        </p:spPr>
        <p:txBody>
          <a:bodyPr/>
          <a:lstStyle/>
          <a:p>
            <a:pPr defTabSz="358775"/>
            <a:r>
              <a:rPr lang="de-DE" sz="4800" dirty="0">
                <a:solidFill>
                  <a:srgbClr val="002060"/>
                </a:solidFill>
                <a:latin typeface="+mn-lt"/>
                <a:ea typeface="+mn-ea"/>
                <a:cs typeface="Times New Roman" pitchFamily="18" charset="0"/>
              </a:rPr>
              <a:t>I. Lehrplankonstrukt</a:t>
            </a:r>
          </a:p>
        </p:txBody>
      </p:sp>
      <p:sp>
        <p:nvSpPr>
          <p:cNvPr id="5" name="Datumsplatzhalter 4"/>
          <p:cNvSpPr>
            <a:spLocks noGrp="1"/>
          </p:cNvSpPr>
          <p:nvPr>
            <p:ph type="dt" sz="half" idx="10"/>
          </p:nvPr>
        </p:nvSpPr>
        <p:spPr>
          <a:xfrm>
            <a:off x="426368" y="6352878"/>
            <a:ext cx="2818656" cy="365125"/>
          </a:xfrm>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3</a:t>
            </a:fld>
            <a:endParaRPr lang="de-DE"/>
          </a:p>
        </p:txBody>
      </p:sp>
    </p:spTree>
    <p:extLst>
      <p:ext uri="{BB962C8B-B14F-4D97-AF65-F5344CB8AC3E}">
        <p14:creationId xmlns:p14="http://schemas.microsoft.com/office/powerpoint/2010/main" val="23044557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30</a:t>
            </a:fld>
            <a:endParaRPr lang="de-DE"/>
          </a:p>
        </p:txBody>
      </p:sp>
      <p:pic>
        <p:nvPicPr>
          <p:cNvPr id="3" name="Grafik 2"/>
          <p:cNvPicPr>
            <a:picLocks noChangeAspect="1"/>
          </p:cNvPicPr>
          <p:nvPr/>
        </p:nvPicPr>
        <p:blipFill>
          <a:blip r:embed="rId3"/>
          <a:stretch>
            <a:fillRect/>
          </a:stretch>
        </p:blipFill>
        <p:spPr>
          <a:xfrm>
            <a:off x="573400" y="2132856"/>
            <a:ext cx="8136904" cy="2624525"/>
          </a:xfrm>
          <a:prstGeom prst="rect">
            <a:avLst/>
          </a:prstGeom>
        </p:spPr>
      </p:pic>
    </p:spTree>
    <p:extLst>
      <p:ext uri="{BB962C8B-B14F-4D97-AF65-F5344CB8AC3E}">
        <p14:creationId xmlns:p14="http://schemas.microsoft.com/office/powerpoint/2010/main" val="3291458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fontScale="92500" lnSpcReduction="10000"/>
          </a:bodyPr>
          <a:lstStyle/>
          <a:p>
            <a:pPr marL="0" indent="0">
              <a:buNone/>
            </a:pPr>
            <a:r>
              <a:rPr lang="de-DE" altLang="de-DE" sz="4400" b="1" dirty="0" smtClean="0">
                <a:solidFill>
                  <a:srgbClr val="002060"/>
                </a:solidFill>
                <a:cs typeface="Times New Roman" pitchFamily="18" charset="0"/>
              </a:rPr>
              <a:t>IV. </a:t>
            </a:r>
            <a:r>
              <a:rPr lang="de-DE" altLang="de-DE" sz="4400" b="1" dirty="0">
                <a:solidFill>
                  <a:srgbClr val="002060"/>
                </a:solidFill>
                <a:cs typeface="Times New Roman" pitchFamily="18" charset="0"/>
              </a:rPr>
              <a:t>Fachspezifische Erläuterungen </a:t>
            </a:r>
          </a:p>
          <a:p>
            <a:pPr marL="0" indent="0">
              <a:buNone/>
            </a:pPr>
            <a:endParaRPr lang="de-DE" altLang="de-DE" sz="4400" b="1" dirty="0" smtClean="0">
              <a:solidFill>
                <a:srgbClr val="002060"/>
              </a:solidFill>
              <a:cs typeface="Times New Roman" pitchFamily="18" charset="0"/>
            </a:endParaRPr>
          </a:p>
          <a:p>
            <a:pPr marL="0" indent="0" algn="ctr">
              <a:buNone/>
            </a:pPr>
            <a:r>
              <a:rPr lang="de-DE" altLang="de-DE" sz="4400" b="1" dirty="0">
                <a:solidFill>
                  <a:srgbClr val="002060"/>
                </a:solidFill>
                <a:cs typeface="Times New Roman" pitchFamily="18" charset="0"/>
              </a:rPr>
              <a:t>Lehrpläne Evangelische und Katholische Religionslehre</a:t>
            </a:r>
            <a:r>
              <a:rPr lang="de-DE" sz="3600" dirty="0"/>
              <a:t/>
            </a:r>
            <a:br>
              <a:rPr lang="de-DE" sz="3600" dirty="0"/>
            </a:b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31</a:t>
            </a:fld>
            <a:endParaRPr lang="de-DE"/>
          </a:p>
        </p:txBody>
      </p:sp>
    </p:spTree>
    <p:extLst>
      <p:ext uri="{BB962C8B-B14F-4D97-AF65-F5344CB8AC3E}">
        <p14:creationId xmlns:p14="http://schemas.microsoft.com/office/powerpoint/2010/main" val="27017600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a:solidFill>
                  <a:srgbClr val="002060"/>
                </a:solidFill>
                <a:latin typeface="+mn-lt"/>
                <a:ea typeface="+mn-ea"/>
                <a:cs typeface="Times New Roman" pitchFamily="18" charset="0"/>
              </a:rPr>
              <a:t>Agenda</a:t>
            </a:r>
          </a:p>
        </p:txBody>
      </p:sp>
      <p:sp>
        <p:nvSpPr>
          <p:cNvPr id="3" name="Inhaltsplatzhalter 2"/>
          <p:cNvSpPr>
            <a:spLocks noGrp="1"/>
          </p:cNvSpPr>
          <p:nvPr>
            <p:ph idx="1"/>
          </p:nvPr>
        </p:nvSpPr>
        <p:spPr/>
        <p:txBody>
          <a:bodyPr>
            <a:normAutofit/>
          </a:bodyPr>
          <a:lstStyle/>
          <a:p>
            <a:r>
              <a:rPr lang="de-DE" b="1" dirty="0">
                <a:solidFill>
                  <a:srgbClr val="002060"/>
                </a:solidFill>
                <a:cs typeface="Times New Roman" pitchFamily="18" charset="0"/>
              </a:rPr>
              <a:t>Vorstellungsrunde </a:t>
            </a:r>
          </a:p>
          <a:p>
            <a:r>
              <a:rPr lang="de-DE" b="1" dirty="0">
                <a:solidFill>
                  <a:srgbClr val="002060"/>
                </a:solidFill>
                <a:cs typeface="Times New Roman" pitchFamily="18" charset="0"/>
              </a:rPr>
              <a:t>Einführung in </a:t>
            </a:r>
            <a:r>
              <a:rPr lang="de-DE" b="1" dirty="0" smtClean="0">
                <a:solidFill>
                  <a:srgbClr val="002060"/>
                </a:solidFill>
                <a:cs typeface="Times New Roman" pitchFamily="18" charset="0"/>
              </a:rPr>
              <a:t>die Lehrpläne Evangelische und Katholische Religionslehre</a:t>
            </a:r>
            <a:endParaRPr lang="de-DE" b="1" dirty="0">
              <a:solidFill>
                <a:srgbClr val="002060"/>
              </a:solidFill>
              <a:cs typeface="Times New Roman" pitchFamily="18" charset="0"/>
            </a:endParaRPr>
          </a:p>
          <a:p>
            <a:r>
              <a:rPr lang="de-DE" b="1" dirty="0">
                <a:solidFill>
                  <a:srgbClr val="002060"/>
                </a:solidFill>
                <a:cs typeface="Times New Roman" pitchFamily="18" charset="0"/>
              </a:rPr>
              <a:t>Erläuterungen </a:t>
            </a:r>
            <a:r>
              <a:rPr lang="de-DE" b="1" dirty="0" smtClean="0">
                <a:solidFill>
                  <a:srgbClr val="002060"/>
                </a:solidFill>
                <a:cs typeface="Times New Roman" pitchFamily="18" charset="0"/>
              </a:rPr>
              <a:t>zu den schuleigenen Unterrichtsvorgaben in den </a:t>
            </a:r>
            <a:r>
              <a:rPr lang="de-DE" b="1" dirty="0">
                <a:solidFill>
                  <a:srgbClr val="002060"/>
                </a:solidFill>
                <a:cs typeface="Times New Roman" pitchFamily="18" charset="0"/>
              </a:rPr>
              <a:t>Fächern Evangelische und Katholische </a:t>
            </a:r>
            <a:r>
              <a:rPr lang="de-DE" b="1" dirty="0" smtClean="0">
                <a:solidFill>
                  <a:srgbClr val="002060"/>
                </a:solidFill>
                <a:cs typeface="Times New Roman" pitchFamily="18" charset="0"/>
              </a:rPr>
              <a:t>Religionslehre </a:t>
            </a:r>
            <a:endParaRPr lang="de-DE" b="1" dirty="0">
              <a:solidFill>
                <a:srgbClr val="002060"/>
              </a:solidFill>
              <a:cs typeface="Times New Roman" pitchFamily="18" charset="0"/>
            </a:endParaRPr>
          </a:p>
          <a:p>
            <a:r>
              <a:rPr lang="de-DE" altLang="de-DE" b="1" dirty="0">
                <a:solidFill>
                  <a:srgbClr val="002060"/>
                </a:solidFill>
                <a:cs typeface="Times New Roman" pitchFamily="18" charset="0"/>
              </a:rPr>
              <a:t>Vorschläge für teilnehmeraktivierende Elemente bei Implementationsveranstaltungen</a:t>
            </a:r>
            <a:r>
              <a:rPr lang="de-DE" b="1" dirty="0">
                <a:solidFill>
                  <a:srgbClr val="002060"/>
                </a:solidFill>
                <a:cs typeface="Times New Roman" pitchFamily="18" charset="0"/>
              </a:rPr>
              <a:t> </a:t>
            </a:r>
          </a:p>
          <a:p>
            <a:endParaRPr lang="de-DE" b="1" dirty="0">
              <a:solidFill>
                <a:srgbClr val="002060"/>
              </a:solidFill>
              <a:cs typeface="Times New Roman" pitchFamily="18" charset="0"/>
            </a:endParaRPr>
          </a:p>
          <a:p>
            <a:endParaRPr lang="de-DE" b="1" dirty="0">
              <a:solidFill>
                <a:srgbClr val="002060"/>
              </a:solidFill>
              <a:cs typeface="Times New Roman" pitchFamily="18" charset="0"/>
            </a:endParaRPr>
          </a:p>
        </p:txBody>
      </p:sp>
      <p:sp>
        <p:nvSpPr>
          <p:cNvPr id="4" name="Datumsplatzhalter 3"/>
          <p:cNvSpPr>
            <a:spLocks noGrp="1"/>
          </p:cNvSpPr>
          <p:nvPr>
            <p:ph type="dt" sz="half" idx="10"/>
          </p:nvPr>
        </p:nvSpPr>
        <p:spPr/>
        <p:txBody>
          <a:bodyPr/>
          <a:lstStyle/>
          <a:p>
            <a:r>
              <a:rPr lang="de-DE" dirty="0" smtClean="0"/>
              <a:t>Lehrplanentwicklung Primarstufe</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32</a:t>
            </a:fld>
            <a:endParaRPr lang="de-DE"/>
          </a:p>
        </p:txBody>
      </p:sp>
    </p:spTree>
    <p:extLst>
      <p:ext uri="{BB962C8B-B14F-4D97-AF65-F5344CB8AC3E}">
        <p14:creationId xmlns:p14="http://schemas.microsoft.com/office/powerpoint/2010/main" val="6584946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Religionslehren – Aufgaben und Ziele des Faches ER/KR</a:t>
            </a:r>
          </a:p>
        </p:txBody>
      </p:sp>
      <p:sp>
        <p:nvSpPr>
          <p:cNvPr id="3" name="Inhaltsplatzhalter 2"/>
          <p:cNvSpPr>
            <a:spLocks noGrp="1"/>
          </p:cNvSpPr>
          <p:nvPr>
            <p:ph idx="1"/>
          </p:nvPr>
        </p:nvSpPr>
        <p:spPr/>
        <p:txBody>
          <a:bodyPr>
            <a:normAutofit fontScale="77500" lnSpcReduction="20000"/>
          </a:bodyPr>
          <a:lstStyle/>
          <a:p>
            <a:r>
              <a:rPr lang="de-DE" dirty="0"/>
              <a:t>Die Fächer Evangelische und Katholische Religionslehre zielen auf den Erwerb </a:t>
            </a:r>
            <a:r>
              <a:rPr lang="de-DE" dirty="0" smtClean="0"/>
              <a:t>religiöser </a:t>
            </a:r>
            <a:r>
              <a:rPr lang="de-DE" dirty="0"/>
              <a:t>Bildung ab. Sie fördern die Urteilsfähigkeit und tragen zur Identitätsentwicklung der Schülerinnen und Schüler bei. Ermöglichung eigener Positionierungen</a:t>
            </a:r>
          </a:p>
          <a:p>
            <a:r>
              <a:rPr lang="de-DE" dirty="0"/>
              <a:t>Ausgangspunkt: (religiöse) Vorerfahrungen, Lebenswelt, Fragen, Interessen und Lernbedürfnisse der Schülerinnen und Schüler </a:t>
            </a:r>
          </a:p>
          <a:p>
            <a:r>
              <a:rPr lang="de-DE" dirty="0"/>
              <a:t>Wechselbeziehung zwischen Lebenswelt der </a:t>
            </a:r>
            <a:r>
              <a:rPr lang="de-DE" dirty="0" err="1"/>
              <a:t>SuS</a:t>
            </a:r>
            <a:r>
              <a:rPr lang="de-DE" dirty="0"/>
              <a:t> und dem Glauben an Gott sowie dem Bekenntnis zu Jesus Christus (biblisch-christliche </a:t>
            </a:r>
            <a:r>
              <a:rPr lang="de-DE" dirty="0" smtClean="0"/>
              <a:t>Tradition)</a:t>
            </a:r>
          </a:p>
          <a:p>
            <a:r>
              <a:rPr lang="de-DE" dirty="0" smtClean="0"/>
              <a:t>Schulung </a:t>
            </a:r>
            <a:r>
              <a:rPr lang="de-DE" dirty="0"/>
              <a:t>der Wahrnehmung und Deutung religiöser Phänomene</a:t>
            </a:r>
          </a:p>
          <a:p>
            <a:r>
              <a:rPr lang="de-DE" dirty="0"/>
              <a:t>Kennenlernen bzw. Vertiefung der christlichen Perspektive, aber auch Erziehung zu Offenheit und Dialogbereitschaft vor dem Hintergrund religiöser und weltanschaulicher Pluralität</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33</a:t>
            </a:fld>
            <a:endParaRPr lang="de-DE"/>
          </a:p>
        </p:txBody>
      </p:sp>
    </p:spTree>
    <p:extLst>
      <p:ext uri="{BB962C8B-B14F-4D97-AF65-F5344CB8AC3E}">
        <p14:creationId xmlns:p14="http://schemas.microsoft.com/office/powerpoint/2010/main" val="9621343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a:t>
            </a:r>
            <a:r>
              <a:rPr lang="de-DE" dirty="0"/>
              <a:t>wichtigsten Kontinuitäten</a:t>
            </a:r>
          </a:p>
        </p:txBody>
      </p:sp>
      <p:sp>
        <p:nvSpPr>
          <p:cNvPr id="3" name="Inhaltsplatzhalter 2"/>
          <p:cNvSpPr>
            <a:spLocks noGrp="1"/>
          </p:cNvSpPr>
          <p:nvPr>
            <p:ph idx="1"/>
          </p:nvPr>
        </p:nvSpPr>
        <p:spPr>
          <a:xfrm>
            <a:off x="395536" y="1799454"/>
            <a:ext cx="8229600" cy="4205064"/>
          </a:xfrm>
        </p:spPr>
        <p:txBody>
          <a:bodyPr>
            <a:normAutofit fontScale="32500" lnSpcReduction="20000"/>
          </a:bodyPr>
          <a:lstStyle/>
          <a:p>
            <a:r>
              <a:rPr lang="de-DE" sz="7200" dirty="0" smtClean="0"/>
              <a:t>Bereiche </a:t>
            </a:r>
            <a:r>
              <a:rPr lang="de-DE" sz="7200" dirty="0"/>
              <a:t>bündeln weiterhin fachliche Perspektiven</a:t>
            </a:r>
          </a:p>
          <a:p>
            <a:r>
              <a:rPr lang="de-DE" sz="7200" dirty="0"/>
              <a:t>Zu </a:t>
            </a:r>
            <a:r>
              <a:rPr lang="de-DE" sz="7200" dirty="0" smtClean="0"/>
              <a:t>Bereichen </a:t>
            </a:r>
            <a:r>
              <a:rPr lang="de-DE" sz="7200" dirty="0"/>
              <a:t>und zugehörigen inhaltlichen Schwerpunkten sind Kompetenzerwartungen ausgewiesen (Kapitel 2). </a:t>
            </a:r>
          </a:p>
          <a:p>
            <a:r>
              <a:rPr lang="de-DE" sz="7200" dirty="0"/>
              <a:t>Der Lehrplan macht mit Ausnahme weniger grundlegender Hinweise in Kapitel 1 keine Aussagen zu didaktisch-methodischen Vorgehensweisen.</a:t>
            </a:r>
          </a:p>
          <a:p>
            <a:r>
              <a:rPr lang="de-DE" sz="7200" dirty="0"/>
              <a:t>Beibehaltung bekannter Inhalte (Wiedererkennbarkeit des bisherigen Lehrplans)</a:t>
            </a:r>
            <a:r>
              <a:rPr lang="de-DE" sz="6000" dirty="0"/>
              <a:t>; </a:t>
            </a:r>
            <a:r>
              <a:rPr lang="de-DE" sz="7200" dirty="0"/>
              <a:t>keine Neuentwicklung, sondern Überarbeitung/Weiterentwicklung</a:t>
            </a:r>
            <a:endParaRPr lang="de-DE" sz="6000" dirty="0"/>
          </a:p>
          <a:p>
            <a:pPr marL="0" indent="0">
              <a:buNone/>
            </a:pPr>
            <a:r>
              <a:rPr lang="de-DE" sz="6000" dirty="0"/>
              <a:t> </a:t>
            </a:r>
            <a:br>
              <a:rPr lang="de-DE" sz="6000" dirty="0"/>
            </a:br>
            <a:r>
              <a:rPr lang="de-DE" sz="6000" dirty="0">
                <a:sym typeface="Wingdings" panose="05000000000000000000" pitchFamily="2" charset="2"/>
              </a:rPr>
              <a:t> </a:t>
            </a:r>
            <a:r>
              <a:rPr lang="de-DE" sz="7200" dirty="0"/>
              <a:t>Anschlussfähigkeit an alle KLP in der Sek. I aller Schulformen</a:t>
            </a:r>
            <a:r>
              <a:rPr lang="de-DE" sz="5100" dirty="0"/>
              <a:t/>
            </a:r>
            <a:br>
              <a:rPr lang="de-DE" sz="5100" dirty="0"/>
            </a:br>
            <a:r>
              <a:rPr lang="de-DE" dirty="0"/>
              <a:t>		</a:t>
            </a:r>
            <a:br>
              <a:rPr lang="de-DE" dirty="0"/>
            </a:br>
            <a:r>
              <a:rPr lang="de-DE" dirty="0"/>
              <a:t> </a:t>
            </a:r>
            <a:br>
              <a:rPr lang="de-DE" dirty="0"/>
            </a:b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34</a:t>
            </a:fld>
            <a:endParaRPr lang="de-DE"/>
          </a:p>
        </p:txBody>
      </p:sp>
    </p:spTree>
    <p:extLst>
      <p:ext uri="{BB962C8B-B14F-4D97-AF65-F5344CB8AC3E}">
        <p14:creationId xmlns:p14="http://schemas.microsoft.com/office/powerpoint/2010/main" val="2433003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Die wichtigsten Aspekte der Weiterentwicklung </a:t>
            </a:r>
            <a:endParaRPr lang="de-DE" sz="28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35</a:t>
            </a:fld>
            <a:endParaRPr lang="de-DE"/>
          </a:p>
        </p:txBody>
      </p:sp>
      <p:sp>
        <p:nvSpPr>
          <p:cNvPr id="7" name="Inhaltsplatzhalter 6"/>
          <p:cNvSpPr>
            <a:spLocks noGrp="1"/>
          </p:cNvSpPr>
          <p:nvPr>
            <p:ph idx="1"/>
          </p:nvPr>
        </p:nvSpPr>
        <p:spPr/>
        <p:txBody>
          <a:bodyPr>
            <a:normAutofit fontScale="77500" lnSpcReduction="20000"/>
          </a:bodyPr>
          <a:lstStyle/>
          <a:p>
            <a:r>
              <a:rPr lang="de-DE" u="sng" dirty="0"/>
              <a:t>Evangelische</a:t>
            </a:r>
            <a:r>
              <a:rPr lang="de-DE" dirty="0"/>
              <a:t> Religionslehre: Anpassung an Formatvorlage (Struktur wie u.a. bei Katholischer Religionslehre)</a:t>
            </a:r>
          </a:p>
          <a:p>
            <a:r>
              <a:rPr lang="de-DE" dirty="0"/>
              <a:t>Beide Lehrpläne dienen auch als Grundlage für den gem. Erlass möglichen konfessionell-kooperativen Religionsunterricht.</a:t>
            </a:r>
          </a:p>
          <a:p>
            <a:r>
              <a:rPr lang="de-DE" dirty="0"/>
              <a:t>Annäherung/Angleichung (ER – KR) der </a:t>
            </a:r>
            <a:r>
              <a:rPr lang="de-DE" dirty="0" smtClean="0"/>
              <a:t>Bereiche </a:t>
            </a:r>
            <a:r>
              <a:rPr lang="de-DE" dirty="0"/>
              <a:t>und bei der Auswahl inhaltlicher Schwerpunkte, doch Wiedererkennbarkeit bisheriger Inhaltsaspekte und Kompetenzerwartungen</a:t>
            </a:r>
          </a:p>
          <a:p>
            <a:r>
              <a:rPr lang="de-DE" dirty="0"/>
              <a:t>Durch Anpassungen zwischen beiden Religionslehren und Neuverteilung/ Umsortierung von Inhalten haben sich sechs gleich bezeichnete Bereiche für ER und KR ergeben.</a:t>
            </a:r>
          </a:p>
          <a:p>
            <a:r>
              <a:rPr lang="de-DE" dirty="0"/>
              <a:t>etwas stärkere Orientierung an „theologischen Disziplinen“ (vgl. KLP </a:t>
            </a:r>
            <a:r>
              <a:rPr lang="de-DE" dirty="0" err="1"/>
              <a:t>Gym</a:t>
            </a:r>
            <a:r>
              <a:rPr lang="de-DE" dirty="0"/>
              <a:t> SI) im Sinne einer Strukturierungshilfe für den Lehrplan</a:t>
            </a:r>
          </a:p>
          <a:p>
            <a:r>
              <a:rPr lang="de-DE" dirty="0"/>
              <a:t>(Bei der Umsetzung des Lehrplans ist nach wie vor zu beachten, dass Inhaltsbereiche miteinander vernetzt werden.)</a:t>
            </a:r>
          </a:p>
          <a:p>
            <a:endParaRPr lang="de-DE" dirty="0" smtClean="0"/>
          </a:p>
          <a:p>
            <a:endParaRPr lang="de-DE" dirty="0" smtClean="0"/>
          </a:p>
          <a:p>
            <a:endParaRPr lang="de-DE" dirty="0"/>
          </a:p>
        </p:txBody>
      </p:sp>
    </p:spTree>
    <p:extLst>
      <p:ext uri="{BB962C8B-B14F-4D97-AF65-F5344CB8AC3E}">
        <p14:creationId xmlns:p14="http://schemas.microsoft.com/office/powerpoint/2010/main" val="42196716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smtClean="0"/>
              <a:t>Übersicht Bereiche, Schwerpunkte und zugeordnete Perspektiven </a:t>
            </a:r>
            <a:endParaRPr lang="de-DE" sz="2200" dirty="0"/>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3651052423"/>
              </p:ext>
            </p:extLst>
          </p:nvPr>
        </p:nvGraphicFramePr>
        <p:xfrm>
          <a:off x="457200" y="1700809"/>
          <a:ext cx="8291264" cy="4176464"/>
        </p:xfrm>
        <a:graphic>
          <a:graphicData uri="http://schemas.openxmlformats.org/drawingml/2006/table">
            <a:tbl>
              <a:tblPr firstRow="1" bandRow="1">
                <a:tableStyleId>{5940675A-B579-460E-94D1-54222C63F5DA}</a:tableStyleId>
              </a:tblPr>
              <a:tblGrid>
                <a:gridCol w="1316277">
                  <a:extLst>
                    <a:ext uri="{9D8B030D-6E8A-4147-A177-3AD203B41FA5}">
                      <a16:colId xmlns:a16="http://schemas.microsoft.com/office/drawing/2014/main" val="4111025116"/>
                    </a:ext>
                  </a:extLst>
                </a:gridCol>
                <a:gridCol w="4147489">
                  <a:extLst>
                    <a:ext uri="{9D8B030D-6E8A-4147-A177-3AD203B41FA5}">
                      <a16:colId xmlns:a16="http://schemas.microsoft.com/office/drawing/2014/main" val="362778900"/>
                    </a:ext>
                  </a:extLst>
                </a:gridCol>
                <a:gridCol w="2827498">
                  <a:extLst>
                    <a:ext uri="{9D8B030D-6E8A-4147-A177-3AD203B41FA5}">
                      <a16:colId xmlns:a16="http://schemas.microsoft.com/office/drawing/2014/main" val="316152636"/>
                    </a:ext>
                  </a:extLst>
                </a:gridCol>
              </a:tblGrid>
              <a:tr h="326172">
                <a:tc>
                  <a:txBody>
                    <a:bodyPr/>
                    <a:lstStyle/>
                    <a:p>
                      <a:r>
                        <a:rPr lang="de-DE" sz="1000" dirty="0"/>
                        <a:t>Bereiche </a:t>
                      </a:r>
                      <a:r>
                        <a:rPr lang="de-DE" sz="1000" dirty="0" smtClean="0"/>
                        <a:t> </a:t>
                      </a:r>
                      <a:r>
                        <a:rPr lang="de-DE" sz="1000" b="1" dirty="0" smtClean="0"/>
                        <a:t>ER und KR</a:t>
                      </a:r>
                      <a:endParaRPr lang="de-DE" sz="1000" b="1" dirty="0"/>
                    </a:p>
                  </a:txBody>
                  <a:tcPr/>
                </a:tc>
                <a:tc>
                  <a:txBody>
                    <a:bodyPr/>
                    <a:lstStyle/>
                    <a:p>
                      <a:r>
                        <a:rPr lang="de-DE" sz="1000" dirty="0"/>
                        <a:t>Schwerpunkte </a:t>
                      </a:r>
                      <a:r>
                        <a:rPr lang="de-DE" sz="1000" b="1" dirty="0"/>
                        <a:t>Evangelische Religionslehre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a:t>Schwerpunkte </a:t>
                      </a:r>
                      <a:r>
                        <a:rPr lang="de-DE" sz="1000" b="1" dirty="0"/>
                        <a:t>Katholische Religionslehre</a:t>
                      </a:r>
                    </a:p>
                  </a:txBody>
                  <a:tcPr/>
                </a:tc>
                <a:extLst>
                  <a:ext uri="{0D108BD9-81ED-4DB2-BD59-A6C34878D82A}">
                    <a16:rowId xmlns:a16="http://schemas.microsoft.com/office/drawing/2014/main" val="1820920757"/>
                  </a:ext>
                </a:extLst>
              </a:tr>
              <a:tr h="442954">
                <a:tc>
                  <a:txBody>
                    <a:bodyPr/>
                    <a:lstStyle/>
                    <a:p>
                      <a:r>
                        <a:rPr lang="de-DE" sz="1000" b="0" kern="1200" dirty="0">
                          <a:solidFill>
                            <a:schemeClr val="dk1"/>
                          </a:solidFill>
                          <a:effectLst/>
                          <a:latin typeface="+mn-lt"/>
                          <a:ea typeface="+mn-ea"/>
                          <a:cs typeface="+mn-cs"/>
                        </a:rPr>
                        <a:t>Miteinander leben in Gottes Schöpfung</a:t>
                      </a:r>
                    </a:p>
                  </a:txBody>
                  <a:tcPr/>
                </a:tc>
                <a:tc>
                  <a:txBody>
                    <a:bodyPr/>
                    <a:lstStyle/>
                    <a:p>
                      <a:pPr marL="171450" indent="-171450">
                        <a:buFont typeface="Arial" panose="020B0604020202020204" pitchFamily="34" charset="0"/>
                        <a:buChar char="•"/>
                      </a:pPr>
                      <a:r>
                        <a:rPr lang="de-DE" sz="1000" dirty="0"/>
                        <a:t>Ich – Du – Wir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DE" sz="1000" dirty="0"/>
                        <a:t>Die Welt als Gottes </a:t>
                      </a:r>
                      <a:r>
                        <a:rPr lang="de-DE" sz="1000" dirty="0" smtClean="0"/>
                        <a:t>Schöpfung</a:t>
                      </a:r>
                    </a:p>
                  </a:txBody>
                  <a:tcPr/>
                </a:tc>
                <a:tc>
                  <a:txBody>
                    <a:bodyPr/>
                    <a:lstStyle/>
                    <a:p>
                      <a:pPr marL="172800" indent="-172800">
                        <a:buFont typeface="Arial" panose="020B0604020202020204" pitchFamily="34" charset="0"/>
                        <a:buChar char="•"/>
                      </a:pPr>
                      <a:r>
                        <a:rPr lang="de-DE" sz="1000" dirty="0"/>
                        <a:t>Ich – Du – Wir </a:t>
                      </a:r>
                    </a:p>
                    <a:p>
                      <a:pPr marL="172800" indent="-172800">
                        <a:spcAft>
                          <a:spcPts val="0"/>
                        </a:spcAft>
                        <a:buFont typeface="Arial" panose="020B0604020202020204" pitchFamily="34" charset="0"/>
                        <a:buChar char="•"/>
                      </a:pPr>
                      <a:r>
                        <a:rPr lang="de-DE" sz="1000" dirty="0"/>
                        <a:t>Die Welt als Gottes </a:t>
                      </a:r>
                      <a:r>
                        <a:rPr lang="de-DE" sz="1000" dirty="0" smtClean="0"/>
                        <a:t>Schöpfung</a:t>
                      </a:r>
                      <a:endParaRPr lang="de-DE" sz="1000" dirty="0"/>
                    </a:p>
                  </a:txBody>
                  <a:tcPr/>
                </a:tc>
                <a:extLst>
                  <a:ext uri="{0D108BD9-81ED-4DB2-BD59-A6C34878D82A}">
                    <a16:rowId xmlns:a16="http://schemas.microsoft.com/office/drawing/2014/main" val="2686132823"/>
                  </a:ext>
                </a:extLst>
              </a:tr>
              <a:tr h="613321">
                <a:tc>
                  <a:txBody>
                    <a:bodyPr/>
                    <a:lstStyle/>
                    <a:p>
                      <a:r>
                        <a:rPr lang="de-DE" sz="1000" b="0" kern="1200" dirty="0">
                          <a:solidFill>
                            <a:schemeClr val="dk1"/>
                          </a:solidFill>
                          <a:effectLst/>
                          <a:latin typeface="+mn-lt"/>
                          <a:ea typeface="+mn-ea"/>
                          <a:cs typeface="+mn-cs"/>
                        </a:rPr>
                        <a:t>Die Frage nach Gott</a:t>
                      </a:r>
                    </a:p>
                  </a:txBody>
                  <a:tcPr/>
                </a:tc>
                <a:tc>
                  <a:txBody>
                    <a:bodyPr/>
                    <a:lstStyle/>
                    <a:p>
                      <a:pPr marL="171450" indent="-171450">
                        <a:buFont typeface="Arial" panose="020B0604020202020204" pitchFamily="34" charset="0"/>
                        <a:buChar char="•"/>
                      </a:pPr>
                      <a:r>
                        <a:rPr lang="de-DE" sz="1000" kern="1200" dirty="0">
                          <a:solidFill>
                            <a:schemeClr val="tx1"/>
                          </a:solidFill>
                          <a:effectLst/>
                          <a:latin typeface="+mn-lt"/>
                          <a:ea typeface="+mn-ea"/>
                          <a:cs typeface="+mn-cs"/>
                        </a:rPr>
                        <a:t>Reden von Gott</a:t>
                      </a:r>
                    </a:p>
                    <a:p>
                      <a:pPr marL="171450" indent="-171450">
                        <a:buFont typeface="Arial" panose="020B0604020202020204" pitchFamily="34" charset="0"/>
                        <a:buChar char="•"/>
                      </a:pPr>
                      <a:r>
                        <a:rPr lang="de-DE" sz="1000" kern="1200" dirty="0">
                          <a:solidFill>
                            <a:schemeClr val="tx1"/>
                          </a:solidFill>
                          <a:effectLst/>
                          <a:latin typeface="+mn-lt"/>
                          <a:ea typeface="+mn-ea"/>
                          <a:cs typeface="+mn-cs"/>
                        </a:rPr>
                        <a:t>Reden mit Gott</a:t>
                      </a:r>
                    </a:p>
                    <a:p>
                      <a:pPr marL="171450" indent="-171450">
                        <a:buFont typeface="Arial" panose="020B0604020202020204" pitchFamily="34" charset="0"/>
                        <a:buChar char="•"/>
                      </a:pPr>
                      <a:r>
                        <a:rPr lang="de-DE" sz="1000" kern="1200" dirty="0">
                          <a:solidFill>
                            <a:schemeClr val="tx1"/>
                          </a:solidFill>
                          <a:effectLst/>
                          <a:latin typeface="+mn-lt"/>
                          <a:ea typeface="+mn-ea"/>
                          <a:cs typeface="+mn-cs"/>
                        </a:rPr>
                        <a:t>Gott begleitet auf dem </a:t>
                      </a:r>
                      <a:r>
                        <a:rPr lang="de-DE" sz="1000" kern="1200" dirty="0" smtClean="0">
                          <a:solidFill>
                            <a:schemeClr val="tx1"/>
                          </a:solidFill>
                          <a:effectLst/>
                          <a:latin typeface="+mn-lt"/>
                          <a:ea typeface="+mn-ea"/>
                          <a:cs typeface="+mn-cs"/>
                        </a:rPr>
                        <a:t>Lebensweg</a:t>
                      </a:r>
                      <a:endParaRPr lang="de-DE" sz="1000" kern="1200" dirty="0">
                        <a:solidFill>
                          <a:schemeClr val="tx1"/>
                        </a:solidFill>
                        <a:effectLst/>
                        <a:latin typeface="+mn-lt"/>
                        <a:ea typeface="+mn-ea"/>
                        <a:cs typeface="+mn-cs"/>
                      </a:endParaRPr>
                    </a:p>
                  </a:txBody>
                  <a:tcPr/>
                </a:tc>
                <a:tc>
                  <a:txBody>
                    <a:bodyPr/>
                    <a:lstStyle/>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dirty="0"/>
                        <a:t>Religiöse Symbole, Bilder und Sprechweisen</a:t>
                      </a: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dirty="0"/>
                        <a:t>Ausdrucksformen des Glaubens</a:t>
                      </a: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dirty="0"/>
                        <a:t>Gott begleitet auf dem Lebensweg</a:t>
                      </a:r>
                    </a:p>
                  </a:txBody>
                  <a:tcPr/>
                </a:tc>
                <a:extLst>
                  <a:ext uri="{0D108BD9-81ED-4DB2-BD59-A6C34878D82A}">
                    <a16:rowId xmlns:a16="http://schemas.microsoft.com/office/drawing/2014/main" val="2601384931"/>
                  </a:ext>
                </a:extLst>
              </a:tr>
              <a:tr h="954054">
                <a:tc>
                  <a:txBody>
                    <a:bodyPr/>
                    <a:lstStyle/>
                    <a:p>
                      <a:r>
                        <a:rPr lang="de-DE" sz="1000" kern="1200" dirty="0">
                          <a:solidFill>
                            <a:schemeClr val="dk1"/>
                          </a:solidFill>
                          <a:effectLst/>
                          <a:latin typeface="+mn-lt"/>
                          <a:ea typeface="+mn-ea"/>
                          <a:cs typeface="+mn-cs"/>
                        </a:rPr>
                        <a:t>Jesus Christus</a:t>
                      </a:r>
                    </a:p>
                  </a:txBody>
                  <a:tcPr/>
                </a:tc>
                <a:tc>
                  <a:txBody>
                    <a:bodyPr/>
                    <a:lstStyle/>
                    <a:p>
                      <a:pPr marL="171450" indent="-171450">
                        <a:buFont typeface="Arial" panose="020B0604020202020204" pitchFamily="34" charset="0"/>
                        <a:buChar char="•"/>
                      </a:pPr>
                      <a:r>
                        <a:rPr lang="de-DE" sz="1000" dirty="0"/>
                        <a:t>Das Leben Jesu</a:t>
                      </a:r>
                    </a:p>
                    <a:p>
                      <a:pPr marL="171450" indent="-171450">
                        <a:buFont typeface="Arial" panose="020B0604020202020204" pitchFamily="34" charset="0"/>
                        <a:buChar char="•"/>
                      </a:pPr>
                      <a:r>
                        <a:rPr lang="de-DE" sz="1000" dirty="0"/>
                        <a:t>Passion und Auferstehung</a:t>
                      </a:r>
                    </a:p>
                    <a:p>
                      <a:pPr marL="171450" indent="-171450">
                        <a:buFont typeface="Arial" panose="020B0604020202020204" pitchFamily="34" charset="0"/>
                        <a:buChar char="•"/>
                      </a:pPr>
                      <a:r>
                        <a:rPr lang="de-DE" sz="1000" dirty="0"/>
                        <a:t>Hoffnung auf Frieden und eine bessere Welt</a:t>
                      </a:r>
                    </a:p>
                    <a:p>
                      <a:pPr marL="171450" indent="-171450">
                        <a:buFont typeface="Arial" panose="020B0604020202020204" pitchFamily="34" charset="0"/>
                        <a:buChar char="•"/>
                      </a:pPr>
                      <a:r>
                        <a:rPr lang="de-DE" sz="1000" dirty="0"/>
                        <a:t>Nachfolge </a:t>
                      </a:r>
                      <a:r>
                        <a:rPr lang="de-DE" sz="1000" dirty="0" smtClean="0"/>
                        <a:t>Jesu</a:t>
                      </a:r>
                      <a:endParaRPr lang="de-DE" sz="1000" dirty="0"/>
                    </a:p>
                  </a:txBody>
                  <a:tcPr/>
                </a:tc>
                <a:tc>
                  <a:txBody>
                    <a:bodyPr/>
                    <a:lstStyle/>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dirty="0"/>
                        <a:t>Aus den Kindheitsgeschichten Jesu von Nazareth</a:t>
                      </a: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dirty="0"/>
                        <a:t>Jesu Leben in Worten und Taten</a:t>
                      </a: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dirty="0"/>
                        <a:t>Passion und Auferstehung</a:t>
                      </a: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dirty="0"/>
                        <a:t>Nachfolge Jesu</a:t>
                      </a:r>
                    </a:p>
                  </a:txBody>
                  <a:tcPr/>
                </a:tc>
                <a:extLst>
                  <a:ext uri="{0D108BD9-81ED-4DB2-BD59-A6C34878D82A}">
                    <a16:rowId xmlns:a16="http://schemas.microsoft.com/office/drawing/2014/main" val="82094894"/>
                  </a:ext>
                </a:extLst>
              </a:tr>
              <a:tr h="783688">
                <a:tc>
                  <a:txBody>
                    <a:bodyPr/>
                    <a:lstStyle/>
                    <a:p>
                      <a:r>
                        <a:rPr lang="de-DE" sz="1000" kern="1200" dirty="0">
                          <a:solidFill>
                            <a:schemeClr val="dk1"/>
                          </a:solidFill>
                          <a:effectLst/>
                          <a:latin typeface="+mn-lt"/>
                          <a:ea typeface="+mn-ea"/>
                          <a:cs typeface="+mn-cs"/>
                        </a:rPr>
                        <a:t>Kirche und Gemeinde</a:t>
                      </a:r>
                    </a:p>
                  </a:txBody>
                  <a:tcPr/>
                </a:tc>
                <a:tc>
                  <a:txBody>
                    <a:bodyPr/>
                    <a:lstStyle/>
                    <a:p>
                      <a:pPr marL="171450" indent="-171450">
                        <a:buFont typeface="Arial" panose="020B0604020202020204" pitchFamily="34" charset="0"/>
                        <a:buChar char="•"/>
                      </a:pPr>
                      <a:r>
                        <a:rPr lang="de-DE" sz="1000" dirty="0"/>
                        <a:t>Leben in der Kirchengemeinde</a:t>
                      </a:r>
                    </a:p>
                    <a:p>
                      <a:pPr marL="171450" indent="-171450">
                        <a:buFont typeface="Arial" panose="020B0604020202020204" pitchFamily="34" charset="0"/>
                        <a:buChar char="•"/>
                      </a:pPr>
                      <a:r>
                        <a:rPr lang="de-DE" sz="1000" dirty="0"/>
                        <a:t>Gemeinsamkeiten und Unterschiede der christlichen Konfessionen</a:t>
                      </a:r>
                    </a:p>
                    <a:p>
                      <a:pPr marL="171450" indent="-171450">
                        <a:buFont typeface="Arial" panose="020B0604020202020204" pitchFamily="34" charset="0"/>
                        <a:buChar char="•"/>
                      </a:pPr>
                      <a:r>
                        <a:rPr lang="de-DE" sz="1000" dirty="0"/>
                        <a:t>Feste im </a:t>
                      </a:r>
                      <a:r>
                        <a:rPr lang="de-DE" sz="1000" dirty="0" smtClean="0"/>
                        <a:t>Kirchenjahr</a:t>
                      </a:r>
                      <a:endParaRPr lang="de-DE" sz="1000" dirty="0"/>
                    </a:p>
                  </a:txBody>
                  <a:tcPr/>
                </a:tc>
                <a:tc>
                  <a:txBody>
                    <a:bodyPr/>
                    <a:lstStyle/>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dirty="0" smtClean="0"/>
                        <a:t>Kirchengemeinde</a:t>
                      </a:r>
                      <a:endParaRPr lang="de-DE" sz="1000" dirty="0"/>
                    </a:p>
                    <a:p>
                      <a:pPr marL="171450" indent="-171450">
                        <a:buFont typeface="Arial" panose="020B0604020202020204" pitchFamily="34" charset="0"/>
                        <a:buChar char="•"/>
                      </a:pPr>
                      <a:r>
                        <a:rPr lang="de-DE" sz="1000" dirty="0"/>
                        <a:t>Gemeinsamkeiten und Unterschiede der christlichen Konfessionen</a:t>
                      </a:r>
                    </a:p>
                    <a:p>
                      <a:pPr marL="171450" indent="-171450">
                        <a:buFont typeface="Arial" panose="020B0604020202020204" pitchFamily="34" charset="0"/>
                        <a:buChar char="•"/>
                      </a:pPr>
                      <a:r>
                        <a:rPr lang="de-DE" sz="1000" dirty="0"/>
                        <a:t>Feste im </a:t>
                      </a:r>
                      <a:r>
                        <a:rPr lang="de-DE" sz="1000" dirty="0" smtClean="0"/>
                        <a:t>Kirchenjahr</a:t>
                      </a:r>
                      <a:endParaRPr lang="de-DE" sz="1000" dirty="0"/>
                    </a:p>
                  </a:txBody>
                  <a:tcPr/>
                </a:tc>
                <a:extLst>
                  <a:ext uri="{0D108BD9-81ED-4DB2-BD59-A6C34878D82A}">
                    <a16:rowId xmlns:a16="http://schemas.microsoft.com/office/drawing/2014/main" val="2375853146"/>
                  </a:ext>
                </a:extLst>
              </a:tr>
              <a:tr h="613321">
                <a:tc>
                  <a:txBody>
                    <a:bodyPr/>
                    <a:lstStyle/>
                    <a:p>
                      <a:r>
                        <a:rPr lang="de-DE" sz="1000" kern="1200" dirty="0">
                          <a:solidFill>
                            <a:schemeClr val="dk1"/>
                          </a:solidFill>
                          <a:effectLst/>
                          <a:latin typeface="+mn-lt"/>
                          <a:ea typeface="+mn-ea"/>
                          <a:cs typeface="+mn-cs"/>
                        </a:rPr>
                        <a:t>Die Bibel</a:t>
                      </a:r>
                    </a:p>
                  </a:txBody>
                  <a:tcPr/>
                </a:tc>
                <a:tc>
                  <a:txBody>
                    <a:bodyPr/>
                    <a:lstStyle/>
                    <a:p>
                      <a:pPr marL="171450" indent="-171450">
                        <a:buFont typeface="Arial" panose="020B0604020202020204" pitchFamily="34" charset="0"/>
                        <a:buChar char="•"/>
                      </a:pPr>
                      <a:r>
                        <a:rPr lang="de-DE" sz="1000" dirty="0"/>
                        <a:t>Die Bibel als Buch und Grundlage des Glaubens</a:t>
                      </a:r>
                    </a:p>
                    <a:p>
                      <a:pPr marL="171450" indent="-171450">
                        <a:buFont typeface="Arial" panose="020B0604020202020204" pitchFamily="34" charset="0"/>
                        <a:buChar char="•"/>
                      </a:pPr>
                      <a:r>
                        <a:rPr lang="de-DE" sz="1000" dirty="0"/>
                        <a:t>Martin Luther</a:t>
                      </a:r>
                    </a:p>
                  </a:txBody>
                  <a:tcPr/>
                </a:tc>
                <a:tc>
                  <a:txBody>
                    <a:bodyPr/>
                    <a:lstStyle/>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dirty="0"/>
                        <a:t>Die Bibel als eine Sammlung von Büchern und als das Buch der Kirche</a:t>
                      </a:r>
                    </a:p>
                    <a:p>
                      <a:pPr marL="171450" indent="-171450">
                        <a:buFont typeface="Arial" panose="020B0604020202020204" pitchFamily="34" charset="0"/>
                        <a:buChar char="•"/>
                      </a:pPr>
                      <a:r>
                        <a:rPr lang="de-DE" sz="1000" dirty="0"/>
                        <a:t>Das Land der Bibel zur Zeit </a:t>
                      </a:r>
                      <a:r>
                        <a:rPr lang="de-DE" sz="1000" dirty="0" smtClean="0"/>
                        <a:t>Jesu</a:t>
                      </a:r>
                      <a:endParaRPr lang="de-DE" sz="1000" dirty="0"/>
                    </a:p>
                  </a:txBody>
                  <a:tcPr/>
                </a:tc>
                <a:extLst>
                  <a:ext uri="{0D108BD9-81ED-4DB2-BD59-A6C34878D82A}">
                    <a16:rowId xmlns:a16="http://schemas.microsoft.com/office/drawing/2014/main" val="2169364176"/>
                  </a:ext>
                </a:extLst>
              </a:tr>
              <a:tr h="442954">
                <a:tc>
                  <a:txBody>
                    <a:bodyPr/>
                    <a:lstStyle/>
                    <a:p>
                      <a:r>
                        <a:rPr lang="de-DE" sz="1000" kern="1200" dirty="0">
                          <a:solidFill>
                            <a:schemeClr val="dk1"/>
                          </a:solidFill>
                          <a:effectLst/>
                          <a:latin typeface="+mn-lt"/>
                          <a:ea typeface="+mn-ea"/>
                          <a:cs typeface="+mn-cs"/>
                        </a:rPr>
                        <a:t>Religionen und Weltanschauungen</a:t>
                      </a:r>
                    </a:p>
                  </a:txBody>
                  <a:tcPr/>
                </a:tc>
                <a:tc>
                  <a:txBody>
                    <a:bodyPr/>
                    <a:lstStyle/>
                    <a:p>
                      <a:pPr marL="171450" indent="-171450">
                        <a:buFont typeface="Arial" panose="020B0604020202020204" pitchFamily="34" charset="0"/>
                        <a:buChar char="•"/>
                      </a:pPr>
                      <a:r>
                        <a:rPr lang="de-DE" sz="1000" dirty="0"/>
                        <a:t>Glaube und Lebensgestaltung von Menschen</a:t>
                      </a:r>
                    </a:p>
                    <a:p>
                      <a:pPr marL="171450" indent="-171450">
                        <a:buFont typeface="Arial" panose="020B0604020202020204" pitchFamily="34" charset="0"/>
                        <a:buChar char="•"/>
                      </a:pPr>
                      <a:r>
                        <a:rPr lang="de-DE" sz="1000" dirty="0"/>
                        <a:t>Einsatz für Gerechtigkeit und Menschenwürde</a:t>
                      </a:r>
                    </a:p>
                  </a:txBody>
                  <a:tcPr/>
                </a:tc>
                <a:tc>
                  <a:txBody>
                    <a:bodyPr/>
                    <a:lstStyle/>
                    <a:p>
                      <a:pPr marL="171450" indent="-171450">
                        <a:buFont typeface="Arial" panose="020B0604020202020204" pitchFamily="34" charset="0"/>
                        <a:buChar char="•"/>
                      </a:pPr>
                      <a:r>
                        <a:rPr lang="de-DE" sz="1000" dirty="0"/>
                        <a:t>Glaube und Lebensgestaltung von Menschen</a:t>
                      </a:r>
                    </a:p>
                    <a:p>
                      <a:pPr marL="171450" indent="-171450">
                        <a:buFont typeface="Arial" panose="020B0604020202020204" pitchFamily="34" charset="0"/>
                        <a:buChar char="•"/>
                      </a:pPr>
                      <a:r>
                        <a:rPr lang="de-DE" sz="1000" dirty="0"/>
                        <a:t>Einsatz für Gerechtigkeit und </a:t>
                      </a:r>
                      <a:r>
                        <a:rPr lang="de-DE" sz="1000" dirty="0" smtClean="0"/>
                        <a:t>Menschenwürde</a:t>
                      </a:r>
                      <a:endParaRPr lang="de-DE" sz="1000" dirty="0"/>
                    </a:p>
                  </a:txBody>
                  <a:tcPr/>
                </a:tc>
                <a:extLst>
                  <a:ext uri="{0D108BD9-81ED-4DB2-BD59-A6C34878D82A}">
                    <a16:rowId xmlns:a16="http://schemas.microsoft.com/office/drawing/2014/main" val="1598316619"/>
                  </a:ext>
                </a:extLst>
              </a:tr>
            </a:tbl>
          </a:graphicData>
        </a:graphic>
      </p:graphicFrame>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36</a:t>
            </a:fld>
            <a:endParaRPr lang="de-DE"/>
          </a:p>
        </p:txBody>
      </p:sp>
    </p:spTree>
    <p:extLst>
      <p:ext uri="{BB962C8B-B14F-4D97-AF65-F5344CB8AC3E}">
        <p14:creationId xmlns:p14="http://schemas.microsoft.com/office/powerpoint/2010/main" val="26890610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Ausschärfung der Fachlichkeit </a:t>
            </a:r>
            <a:endParaRPr lang="de-DE" dirty="0"/>
          </a:p>
        </p:txBody>
      </p:sp>
      <p:sp>
        <p:nvSpPr>
          <p:cNvPr id="3" name="Inhaltsplatzhalter 2"/>
          <p:cNvSpPr>
            <a:spLocks noGrp="1"/>
          </p:cNvSpPr>
          <p:nvPr>
            <p:ph idx="1"/>
          </p:nvPr>
        </p:nvSpPr>
        <p:spPr/>
        <p:txBody>
          <a:bodyPr>
            <a:normAutofit fontScale="77500" lnSpcReduction="20000"/>
          </a:bodyPr>
          <a:lstStyle/>
          <a:p>
            <a:pPr marL="0" indent="0">
              <a:buNone/>
            </a:pPr>
            <a:r>
              <a:rPr lang="de-DE" sz="2000" dirty="0"/>
              <a:t>„In </a:t>
            </a:r>
            <a:r>
              <a:rPr lang="de-DE" sz="2000" i="1" dirty="0"/>
              <a:t>Klammerzusätzen</a:t>
            </a:r>
            <a:r>
              <a:rPr lang="de-DE" sz="2000" dirty="0"/>
              <a:t> werden Kompetenzerwartungen um verbindliche Inhalte und Gegenstände zur Entwicklung der Kompetenz ergänzt. Der Zusatz „</a:t>
            </a:r>
            <a:r>
              <a:rPr lang="de-DE" sz="2000" i="1" dirty="0"/>
              <a:t>u. a.</a:t>
            </a:r>
            <a:r>
              <a:rPr lang="de-DE" sz="2000" dirty="0"/>
              <a:t>“ weist darauf hin, dass zusätzlich zu den genannten mindestens ein weiterer Inhalt bzw. Gegenstand verbindlich zu behandeln ist</a:t>
            </a:r>
            <a:r>
              <a:rPr lang="de-DE" sz="2000" dirty="0" smtClean="0"/>
              <a:t>.“ </a:t>
            </a:r>
          </a:p>
          <a:p>
            <a:pPr marL="0" indent="0">
              <a:buNone/>
            </a:pPr>
            <a:r>
              <a:rPr lang="de-DE" sz="2000" dirty="0" smtClean="0"/>
              <a:t>Auf Lehrplanebene (</a:t>
            </a:r>
            <a:r>
              <a:rPr lang="de-DE" sz="2000" dirty="0" err="1" smtClean="0"/>
              <a:t>Obligatorik</a:t>
            </a:r>
            <a:r>
              <a:rPr lang="de-DE" sz="2000" dirty="0" smtClean="0"/>
              <a:t>!) wird auf die Angabe von Beispielen verzichtet.</a:t>
            </a:r>
            <a:endParaRPr lang="de-DE" sz="2000" dirty="0"/>
          </a:p>
          <a:p>
            <a:pPr marL="0" indent="0">
              <a:buNone/>
            </a:pPr>
            <a:endParaRPr lang="de-DE" sz="2000" dirty="0"/>
          </a:p>
          <a:p>
            <a:pPr marL="0" indent="0">
              <a:buNone/>
            </a:pPr>
            <a:r>
              <a:rPr lang="de-DE" sz="2100" i="1" u="sng" dirty="0"/>
              <a:t>Beispiel aus </a:t>
            </a:r>
            <a:r>
              <a:rPr lang="de-DE" sz="2100" b="1" i="1" u="sng" dirty="0" smtClean="0"/>
              <a:t>KR </a:t>
            </a:r>
            <a:r>
              <a:rPr lang="de-DE" sz="2100" i="1" u="sng" dirty="0"/>
              <a:t>(Bereich </a:t>
            </a:r>
            <a:r>
              <a:rPr lang="de-DE" sz="2100" i="1" u="sng" dirty="0" smtClean="0"/>
              <a:t>„Die Frage nach Gott“, </a:t>
            </a:r>
            <a:r>
              <a:rPr lang="de-DE" sz="2100" i="1" u="sng" dirty="0"/>
              <a:t>Ende </a:t>
            </a:r>
            <a:r>
              <a:rPr lang="de-DE" sz="2100" i="1" u="sng" dirty="0" smtClean="0"/>
              <a:t>SEP)</a:t>
            </a:r>
            <a:r>
              <a:rPr lang="de-DE" sz="2100" i="1" dirty="0" smtClean="0"/>
              <a:t>: </a:t>
            </a:r>
            <a:endParaRPr lang="de-DE" sz="2100" i="1" dirty="0"/>
          </a:p>
          <a:p>
            <a:pPr marL="0" indent="0">
              <a:spcAft>
                <a:spcPts val="300"/>
              </a:spcAft>
              <a:buNone/>
            </a:pPr>
            <a:r>
              <a:rPr lang="de-DE" sz="2100" i="1" dirty="0"/>
              <a:t>Die </a:t>
            </a:r>
            <a:r>
              <a:rPr lang="de-DE" sz="2100" i="1" dirty="0">
                <a:solidFill>
                  <a:schemeClr val="dk1"/>
                </a:solidFill>
              </a:rPr>
              <a:t>Schülerinnen und Schüler </a:t>
            </a:r>
            <a:r>
              <a:rPr lang="de-DE" sz="2100" b="1" dirty="0"/>
              <a:t>erläutern das christliche Verständnis von Engeln als Boten Gottes (Rafael, Gabriel</a:t>
            </a:r>
            <a:r>
              <a:rPr lang="de-DE" sz="2100" b="1" dirty="0" smtClean="0"/>
              <a:t>)</a:t>
            </a:r>
          </a:p>
          <a:p>
            <a:pPr marL="0" indent="0">
              <a:spcAft>
                <a:spcPts val="300"/>
              </a:spcAft>
              <a:buNone/>
            </a:pPr>
            <a:r>
              <a:rPr lang="de-DE" sz="2100" i="1" u="sng" dirty="0"/>
              <a:t>Beispiel aus </a:t>
            </a:r>
            <a:r>
              <a:rPr lang="de-DE" sz="2100" b="1" i="1" u="sng" dirty="0"/>
              <a:t>ER</a:t>
            </a:r>
            <a:r>
              <a:rPr lang="de-DE" sz="2100" i="1" u="sng" dirty="0"/>
              <a:t> (Bereich „Die Frage nach Gott“, Ende SEP)</a:t>
            </a:r>
            <a:r>
              <a:rPr lang="de-DE" sz="2100" i="1" dirty="0"/>
              <a:t>:</a:t>
            </a:r>
            <a:r>
              <a:rPr lang="de-DE" sz="2100" dirty="0"/>
              <a:t> </a:t>
            </a:r>
            <a:endParaRPr lang="de-DE" sz="2100" b="1" dirty="0" smtClean="0"/>
          </a:p>
          <a:p>
            <a:pPr marL="0" indent="0">
              <a:spcAft>
                <a:spcPts val="300"/>
              </a:spcAft>
              <a:buNone/>
            </a:pPr>
            <a:r>
              <a:rPr lang="de-DE" sz="2100" i="1" dirty="0"/>
              <a:t>Die </a:t>
            </a:r>
            <a:r>
              <a:rPr lang="de-DE" sz="2100" i="1" dirty="0">
                <a:solidFill>
                  <a:schemeClr val="dk1"/>
                </a:solidFill>
              </a:rPr>
              <a:t>Schülerinnen und Schüler </a:t>
            </a:r>
            <a:r>
              <a:rPr lang="de-DE" sz="2100" b="1" dirty="0" smtClean="0"/>
              <a:t>benennen </a:t>
            </a:r>
            <a:r>
              <a:rPr lang="de-DE" sz="2100" b="1" dirty="0"/>
              <a:t>unterschiedliche elementare Ausdrucksformen der Gottesbeziehung in Gebeten (Loben, Danken, Bitten, Klagen)</a:t>
            </a:r>
          </a:p>
          <a:p>
            <a:pPr marL="0" indent="0">
              <a:buNone/>
            </a:pPr>
            <a:r>
              <a:rPr lang="de-DE" sz="2100" i="1" u="sng" dirty="0"/>
              <a:t>Beispiel aus </a:t>
            </a:r>
            <a:r>
              <a:rPr lang="de-DE" sz="2100" b="1" i="1" u="sng" dirty="0"/>
              <a:t>KR</a:t>
            </a:r>
            <a:r>
              <a:rPr lang="de-DE" sz="2100" i="1" u="sng" dirty="0"/>
              <a:t> (Bereich </a:t>
            </a:r>
            <a:r>
              <a:rPr lang="de-DE" sz="2100" i="1" u="sng" dirty="0" smtClean="0"/>
              <a:t>„Die </a:t>
            </a:r>
            <a:r>
              <a:rPr lang="de-DE" sz="2100" i="1" u="sng" dirty="0"/>
              <a:t>Frage nach </a:t>
            </a:r>
            <a:r>
              <a:rPr lang="de-DE" sz="2100" i="1" u="sng" dirty="0" smtClean="0"/>
              <a:t>Gott“, </a:t>
            </a:r>
            <a:r>
              <a:rPr lang="de-DE" sz="2100" i="1" u="sng" dirty="0"/>
              <a:t>Ende SEP)</a:t>
            </a:r>
            <a:r>
              <a:rPr lang="de-DE" sz="2100" i="1" dirty="0"/>
              <a:t>:</a:t>
            </a:r>
            <a:r>
              <a:rPr lang="de-DE" sz="2100" dirty="0"/>
              <a:t> </a:t>
            </a:r>
          </a:p>
          <a:p>
            <a:pPr marL="0" indent="0">
              <a:spcAft>
                <a:spcPts val="300"/>
              </a:spcAft>
              <a:buNone/>
            </a:pPr>
            <a:r>
              <a:rPr lang="de-DE" sz="2100" i="1" dirty="0"/>
              <a:t>Die</a:t>
            </a:r>
            <a:r>
              <a:rPr lang="de-DE" sz="2100" dirty="0"/>
              <a:t> </a:t>
            </a:r>
            <a:r>
              <a:rPr lang="de-DE" sz="2100" i="1" dirty="0">
                <a:solidFill>
                  <a:schemeClr val="dk1"/>
                </a:solidFill>
              </a:rPr>
              <a:t>Schülerinnen und Schüler </a:t>
            </a:r>
            <a:r>
              <a:rPr lang="de-DE" sz="2100" b="1" dirty="0"/>
              <a:t>erläutern die Bedeutung zentraler religiöser Symbole (u. a. Hand, Wasser, Licht) </a:t>
            </a:r>
          </a:p>
          <a:p>
            <a:pPr marL="0" indent="0">
              <a:buNone/>
            </a:pPr>
            <a:r>
              <a:rPr lang="de-DE" sz="2100" i="1" u="sng" dirty="0"/>
              <a:t>Beispiel aus </a:t>
            </a:r>
            <a:r>
              <a:rPr lang="de-DE" sz="2100" b="1" i="1" u="sng" dirty="0"/>
              <a:t>ER</a:t>
            </a:r>
            <a:r>
              <a:rPr lang="de-DE" sz="2100" i="1" u="sng" dirty="0"/>
              <a:t> (Bereich </a:t>
            </a:r>
            <a:r>
              <a:rPr lang="de-DE" sz="2100" i="1" u="sng" dirty="0" smtClean="0"/>
              <a:t>„Die </a:t>
            </a:r>
            <a:r>
              <a:rPr lang="de-DE" sz="2100" i="1" u="sng" dirty="0"/>
              <a:t>Frage nach </a:t>
            </a:r>
            <a:r>
              <a:rPr lang="de-DE" sz="2100" i="1" u="sng" dirty="0" smtClean="0"/>
              <a:t>Gott“, </a:t>
            </a:r>
            <a:r>
              <a:rPr lang="de-DE" sz="2100" i="1" u="sng" dirty="0"/>
              <a:t>Ende SEP)</a:t>
            </a:r>
            <a:r>
              <a:rPr lang="de-DE" sz="2100" i="1" dirty="0"/>
              <a:t>:</a:t>
            </a:r>
            <a:r>
              <a:rPr lang="de-DE" sz="2100" dirty="0"/>
              <a:t> </a:t>
            </a:r>
          </a:p>
          <a:p>
            <a:pPr marL="0" indent="0">
              <a:buNone/>
            </a:pPr>
            <a:r>
              <a:rPr lang="de-DE" sz="2100" i="1" dirty="0"/>
              <a:t>Die</a:t>
            </a:r>
            <a:r>
              <a:rPr lang="de-DE" sz="2100" dirty="0"/>
              <a:t> </a:t>
            </a:r>
            <a:r>
              <a:rPr lang="de-DE" sz="2100" i="1" dirty="0">
                <a:solidFill>
                  <a:schemeClr val="dk1"/>
                </a:solidFill>
              </a:rPr>
              <a:t>Schülerinnen und Schüler </a:t>
            </a:r>
            <a:r>
              <a:rPr lang="de-DE" sz="2100" b="1" dirty="0"/>
              <a:t>beschreiben die Einmaligkeit und </a:t>
            </a:r>
            <a:r>
              <a:rPr lang="de-DE" sz="2100" b="1" dirty="0" smtClean="0"/>
              <a:t>Bedeutsamkeit </a:t>
            </a:r>
            <a:r>
              <a:rPr lang="de-DE" sz="2100" b="1" dirty="0"/>
              <a:t>jedes einzelnen Menschen für Gott (u. a. Kindersegnung)</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37</a:t>
            </a:fld>
            <a:endParaRPr lang="de-DE"/>
          </a:p>
        </p:txBody>
      </p:sp>
    </p:spTree>
    <p:extLst>
      <p:ext uri="{BB962C8B-B14F-4D97-AF65-F5344CB8AC3E}">
        <p14:creationId xmlns:p14="http://schemas.microsoft.com/office/powerpoint/2010/main" val="17112307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Fachliche Umsetzung MKR </a:t>
            </a:r>
            <a:endParaRPr lang="de-DE" dirty="0"/>
          </a:p>
        </p:txBody>
      </p:sp>
      <p:sp>
        <p:nvSpPr>
          <p:cNvPr id="3" name="Inhaltsplatzhalter 2"/>
          <p:cNvSpPr>
            <a:spLocks noGrp="1"/>
          </p:cNvSpPr>
          <p:nvPr>
            <p:ph idx="1"/>
          </p:nvPr>
        </p:nvSpPr>
        <p:spPr/>
        <p:txBody>
          <a:bodyPr>
            <a:normAutofit fontScale="92500" lnSpcReduction="20000"/>
          </a:bodyPr>
          <a:lstStyle/>
          <a:p>
            <a:pPr marL="0" indent="0">
              <a:buNone/>
            </a:pPr>
            <a:r>
              <a:rPr lang="de-DE" i="1" u="sng" dirty="0"/>
              <a:t>Beispiel aus </a:t>
            </a:r>
            <a:r>
              <a:rPr lang="de-DE" b="1" i="1" u="sng" dirty="0"/>
              <a:t>ER</a:t>
            </a:r>
            <a:r>
              <a:rPr lang="de-DE" i="1" u="sng" dirty="0"/>
              <a:t> und </a:t>
            </a:r>
            <a:r>
              <a:rPr lang="de-DE" b="1" i="1" u="sng" dirty="0"/>
              <a:t>KR</a:t>
            </a:r>
            <a:r>
              <a:rPr lang="de-DE" i="1" u="sng" dirty="0"/>
              <a:t> (Bereich Religionen und Weltanschauungen, Ende SEP)</a:t>
            </a:r>
            <a:r>
              <a:rPr lang="de-DE" i="1" dirty="0"/>
              <a:t>:</a:t>
            </a:r>
            <a:r>
              <a:rPr lang="de-DE" i="1" dirty="0">
                <a:solidFill>
                  <a:schemeClr val="dk1"/>
                </a:solidFill>
              </a:rPr>
              <a:t> </a:t>
            </a:r>
          </a:p>
          <a:p>
            <a:pPr marL="0" indent="0">
              <a:spcAft>
                <a:spcPts val="600"/>
              </a:spcAft>
              <a:buNone/>
            </a:pPr>
            <a:r>
              <a:rPr lang="de-DE" i="1" dirty="0">
                <a:solidFill>
                  <a:schemeClr val="dk1"/>
                </a:solidFill>
              </a:rPr>
              <a:t>Die Schülerinnen und Schüler </a:t>
            </a:r>
            <a:r>
              <a:rPr lang="de-DE" b="1" dirty="0"/>
              <a:t>recherchieren – auch digital – Elemente aus der Glaubenspraxis anderer Religionen und berichten davon </a:t>
            </a:r>
            <a:r>
              <a:rPr lang="de-DE" b="1" dirty="0">
                <a:solidFill>
                  <a:schemeClr val="bg1">
                    <a:lumMod val="50000"/>
                  </a:schemeClr>
                </a:solidFill>
              </a:rPr>
              <a:t>(MKR, 2.1)</a:t>
            </a:r>
          </a:p>
          <a:p>
            <a:pPr marL="0" lvl="0" indent="0">
              <a:buNone/>
            </a:pPr>
            <a:r>
              <a:rPr lang="de-DE" i="1" u="sng" dirty="0"/>
              <a:t>Beispiel aus </a:t>
            </a:r>
            <a:r>
              <a:rPr lang="de-DE" b="1" i="1" u="sng" dirty="0"/>
              <a:t>ER</a:t>
            </a:r>
            <a:r>
              <a:rPr lang="de-DE" i="1" u="sng" dirty="0"/>
              <a:t> und </a:t>
            </a:r>
            <a:r>
              <a:rPr lang="de-DE" b="1" i="1" u="sng" dirty="0"/>
              <a:t>KR</a:t>
            </a:r>
            <a:r>
              <a:rPr lang="de-DE" i="1" u="sng" dirty="0"/>
              <a:t> (Bereich Kirche und Gemeinde, Ende Klasse 4)</a:t>
            </a:r>
            <a:r>
              <a:rPr lang="de-DE" i="1" dirty="0"/>
              <a:t>: </a:t>
            </a:r>
          </a:p>
          <a:p>
            <a:pPr marL="0" lvl="0" indent="0">
              <a:buNone/>
            </a:pPr>
            <a:r>
              <a:rPr lang="de-DE" i="1" dirty="0"/>
              <a:t>Die Schülerinnen und Schüler </a:t>
            </a:r>
            <a:r>
              <a:rPr lang="de-DE" b="1" dirty="0"/>
              <a:t>nehmen begründet Stellung zu heutigen Ausprägungsformen christlicher Feste (u. a. Reflexion von Konsumverhalten, mediale Darstellungen) </a:t>
            </a:r>
            <a:r>
              <a:rPr lang="de-DE" b="1" dirty="0">
                <a:solidFill>
                  <a:schemeClr val="bg1">
                    <a:lumMod val="50000"/>
                  </a:schemeClr>
                </a:solidFill>
              </a:rPr>
              <a:t>(MKR 2.1, 2.2, 4.1, 4.2, 4.3)</a:t>
            </a:r>
            <a:r>
              <a:rPr lang="de-DE" b="1" dirty="0"/>
              <a:t>.</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38</a:t>
            </a:fld>
            <a:endParaRPr lang="de-DE"/>
          </a:p>
        </p:txBody>
      </p:sp>
    </p:spTree>
    <p:extLst>
      <p:ext uri="{BB962C8B-B14F-4D97-AF65-F5344CB8AC3E}">
        <p14:creationId xmlns:p14="http://schemas.microsoft.com/office/powerpoint/2010/main" val="23863702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Fachliche Umsetzung Verbraucherbildung </a:t>
            </a:r>
            <a:endParaRPr lang="de-DE" dirty="0"/>
          </a:p>
        </p:txBody>
      </p:sp>
      <p:sp>
        <p:nvSpPr>
          <p:cNvPr id="3" name="Inhaltsplatzhalter 2"/>
          <p:cNvSpPr>
            <a:spLocks noGrp="1"/>
          </p:cNvSpPr>
          <p:nvPr>
            <p:ph idx="1"/>
          </p:nvPr>
        </p:nvSpPr>
        <p:spPr/>
        <p:txBody>
          <a:bodyPr>
            <a:normAutofit fontScale="92500" lnSpcReduction="10000"/>
          </a:bodyPr>
          <a:lstStyle/>
          <a:p>
            <a:pPr marL="0" indent="0">
              <a:buNone/>
            </a:pPr>
            <a:r>
              <a:rPr lang="de-DE" sz="2400" i="1" u="sng" dirty="0"/>
              <a:t>Beispiel aus </a:t>
            </a:r>
            <a:r>
              <a:rPr lang="de-DE" sz="2400" b="1" i="1" u="sng" dirty="0"/>
              <a:t>ER</a:t>
            </a:r>
            <a:r>
              <a:rPr lang="de-DE" sz="2400" i="1" u="sng" dirty="0"/>
              <a:t> (Bereich Miteinander leben in Gottes Schöpfung, Ende Kl. 4)</a:t>
            </a:r>
            <a:r>
              <a:rPr lang="de-DE" sz="2400" i="1" dirty="0"/>
              <a:t>:</a:t>
            </a:r>
            <a:r>
              <a:rPr lang="de-DE" sz="2400" i="1" dirty="0">
                <a:solidFill>
                  <a:schemeClr val="dk1"/>
                </a:solidFill>
              </a:rPr>
              <a:t> </a:t>
            </a:r>
          </a:p>
          <a:p>
            <a:pPr marL="0" indent="0">
              <a:buNone/>
            </a:pPr>
            <a:r>
              <a:rPr lang="de-DE" sz="2400" i="1" dirty="0">
                <a:solidFill>
                  <a:schemeClr val="dk1"/>
                </a:solidFill>
              </a:rPr>
              <a:t>Die Schülerinnen und Schüler </a:t>
            </a:r>
            <a:r>
              <a:rPr lang="de-DE" sz="2400" b="1" dirty="0"/>
              <a:t>beschreiben den besonderen Auftrag des Menschen zur Bewahrung der Schöpfung und den verantwortungsvollen Umgang mit den Ressourcen der Erde </a:t>
            </a:r>
            <a:r>
              <a:rPr lang="de-DE" sz="2400" b="1" dirty="0">
                <a:solidFill>
                  <a:schemeClr val="bg1">
                    <a:lumMod val="50000"/>
                  </a:schemeClr>
                </a:solidFill>
              </a:rPr>
              <a:t>(VB D, Z 1-6) </a:t>
            </a:r>
          </a:p>
          <a:p>
            <a:pPr marL="0" indent="0">
              <a:buNone/>
            </a:pPr>
            <a:endParaRPr lang="de-DE" sz="2400" dirty="0"/>
          </a:p>
          <a:p>
            <a:pPr marL="0" lvl="0" indent="0">
              <a:buNone/>
            </a:pPr>
            <a:r>
              <a:rPr lang="de-DE" sz="2400" i="1" u="sng" dirty="0"/>
              <a:t>Beispiel aus </a:t>
            </a:r>
            <a:r>
              <a:rPr lang="de-DE" sz="2400" b="1" i="1" u="sng" dirty="0"/>
              <a:t>ER</a:t>
            </a:r>
            <a:r>
              <a:rPr lang="de-DE" sz="2400" i="1" u="sng" dirty="0"/>
              <a:t> und </a:t>
            </a:r>
            <a:r>
              <a:rPr lang="de-DE" sz="2400" b="1" i="1" u="sng" dirty="0"/>
              <a:t>KR</a:t>
            </a:r>
            <a:r>
              <a:rPr lang="de-DE" sz="2400" i="1" u="sng" dirty="0"/>
              <a:t> (Bereich Kirche und Gemeinde, Ende Klasse 4)</a:t>
            </a:r>
            <a:r>
              <a:rPr lang="de-DE" sz="2400" i="1" dirty="0"/>
              <a:t>: </a:t>
            </a:r>
          </a:p>
          <a:p>
            <a:pPr marL="0" indent="0">
              <a:buNone/>
            </a:pPr>
            <a:r>
              <a:rPr lang="de-DE" sz="2400" i="1" dirty="0"/>
              <a:t>Die Schülerinnen und Schüler </a:t>
            </a:r>
            <a:r>
              <a:rPr lang="de-DE" sz="2400" b="1" dirty="0"/>
              <a:t>nehmen begründet Stellung zu heutigen Ausprägungsformen christlicher Feste (u. a. Reflexion von Konsumverhalten, mediale Darstellungen) </a:t>
            </a:r>
            <a:r>
              <a:rPr lang="de-DE" sz="2400" b="1" dirty="0">
                <a:solidFill>
                  <a:schemeClr val="bg1">
                    <a:lumMod val="85000"/>
                  </a:schemeClr>
                </a:solidFill>
              </a:rPr>
              <a:t>(MKR 2.1, 2.2, 4.1, 4.2, 4.3)</a:t>
            </a:r>
            <a:r>
              <a:rPr lang="de-DE" sz="2400" b="1" dirty="0">
                <a:solidFill>
                  <a:schemeClr val="bg1">
                    <a:lumMod val="50000"/>
                  </a:schemeClr>
                </a:solidFill>
              </a:rPr>
              <a:t> (VB D, Z 3) </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39</a:t>
            </a:fld>
            <a:endParaRPr lang="de-DE"/>
          </a:p>
        </p:txBody>
      </p:sp>
    </p:spTree>
    <p:extLst>
      <p:ext uri="{BB962C8B-B14F-4D97-AF65-F5344CB8AC3E}">
        <p14:creationId xmlns:p14="http://schemas.microsoft.com/office/powerpoint/2010/main" val="1294298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smtClean="0"/>
              <a:t>Merkmale der Lehrpläne</a:t>
            </a:r>
            <a:endParaRPr lang="de-DE" sz="3000" dirty="0"/>
          </a:p>
        </p:txBody>
      </p:sp>
      <p:sp>
        <p:nvSpPr>
          <p:cNvPr id="3" name="Inhaltsplatzhalter 2"/>
          <p:cNvSpPr>
            <a:spLocks noGrp="1"/>
          </p:cNvSpPr>
          <p:nvPr>
            <p:ph idx="1"/>
          </p:nvPr>
        </p:nvSpPr>
        <p:spPr>
          <a:xfrm>
            <a:off x="457200" y="1700808"/>
            <a:ext cx="6131024" cy="4205064"/>
          </a:xfrm>
        </p:spPr>
        <p:txBody>
          <a:bodyPr>
            <a:normAutofit lnSpcReduction="10000"/>
          </a:bodyPr>
          <a:lstStyle/>
          <a:p>
            <a:pPr marL="0" indent="0">
              <a:buNone/>
            </a:pPr>
            <a:r>
              <a:rPr lang="de-DE" dirty="0" smtClean="0"/>
              <a:t>Die Lehrpläne der Primarstufe beschreiben</a:t>
            </a:r>
          </a:p>
          <a:p>
            <a:r>
              <a:rPr lang="de-DE" dirty="0" smtClean="0"/>
              <a:t>Aufgaben und Ziele des jeweiligen </a:t>
            </a:r>
            <a:r>
              <a:rPr lang="de-DE" dirty="0"/>
              <a:t>F</a:t>
            </a:r>
            <a:r>
              <a:rPr lang="de-DE" dirty="0" smtClean="0"/>
              <a:t>aches,</a:t>
            </a:r>
          </a:p>
          <a:p>
            <a:r>
              <a:rPr lang="de-DE" smtClean="0"/>
              <a:t>zu </a:t>
            </a:r>
            <a:r>
              <a:rPr lang="de-DE" dirty="0" smtClean="0"/>
              <a:t>erwartende Lernergebnisse der Schülerinnen und Schüler kompetenzorientiert,</a:t>
            </a:r>
          </a:p>
          <a:p>
            <a:r>
              <a:rPr lang="de-DE" dirty="0" smtClean="0"/>
              <a:t>den fachlichen Kern der dafür erforderlichen Kompetenzen und fachlichen Inhalte.</a:t>
            </a:r>
          </a:p>
          <a:p>
            <a:endParaRPr lang="de-DE" dirty="0" smtClean="0"/>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a:t>
            </a:fld>
            <a:endParaRPr lang="de-DE"/>
          </a:p>
        </p:txBody>
      </p:sp>
      <p:pic>
        <p:nvPicPr>
          <p:cNvPr id="8" name="Grafik 7"/>
          <p:cNvPicPr>
            <a:picLocks noChangeAspect="1"/>
          </p:cNvPicPr>
          <p:nvPr/>
        </p:nvPicPr>
        <p:blipFill>
          <a:blip r:embed="rId2"/>
          <a:stretch>
            <a:fillRect/>
          </a:stretch>
        </p:blipFill>
        <p:spPr>
          <a:xfrm>
            <a:off x="6548538" y="2132856"/>
            <a:ext cx="2307250" cy="3270835"/>
          </a:xfrm>
          <a:prstGeom prst="rect">
            <a:avLst/>
          </a:prstGeom>
        </p:spPr>
      </p:pic>
    </p:spTree>
    <p:extLst>
      <p:ext uri="{BB962C8B-B14F-4D97-AF65-F5344CB8AC3E}">
        <p14:creationId xmlns:p14="http://schemas.microsoft.com/office/powerpoint/2010/main" val="35673194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fontScale="77500" lnSpcReduction="20000"/>
          </a:bodyPr>
          <a:lstStyle/>
          <a:p>
            <a:pPr marL="0" indent="0">
              <a:buNone/>
            </a:pPr>
            <a:r>
              <a:rPr lang="de-DE" altLang="de-DE" sz="4400" b="1" dirty="0" err="1" smtClean="0">
                <a:solidFill>
                  <a:srgbClr val="002060"/>
                </a:solidFill>
                <a:cs typeface="Times New Roman" pitchFamily="18" charset="0"/>
              </a:rPr>
              <a:t>II.b</a:t>
            </a:r>
            <a:r>
              <a:rPr lang="de-DE" altLang="de-DE" sz="4400" b="1" dirty="0" smtClean="0">
                <a:solidFill>
                  <a:srgbClr val="002060"/>
                </a:solidFill>
                <a:cs typeface="Times New Roman" pitchFamily="18" charset="0"/>
              </a:rPr>
              <a:t> Vorschlag </a:t>
            </a:r>
            <a:r>
              <a:rPr lang="de-DE" altLang="de-DE" sz="4400" b="1" dirty="0">
                <a:solidFill>
                  <a:srgbClr val="002060"/>
                </a:solidFill>
                <a:cs typeface="Times New Roman" pitchFamily="18" charset="0"/>
              </a:rPr>
              <a:t>für teilnehmeraktivierende Elemente </a:t>
            </a:r>
            <a:endParaRPr lang="de-DE" altLang="de-DE" sz="4400" b="1" dirty="0" smtClean="0">
              <a:solidFill>
                <a:srgbClr val="002060"/>
              </a:solidFill>
              <a:cs typeface="Times New Roman" pitchFamily="18" charset="0"/>
            </a:endParaRPr>
          </a:p>
          <a:p>
            <a:pPr marL="0" indent="0">
              <a:buNone/>
            </a:pPr>
            <a:endParaRPr lang="de-DE" altLang="de-DE" sz="4400" b="1" dirty="0">
              <a:solidFill>
                <a:srgbClr val="002060"/>
              </a:solidFill>
              <a:cs typeface="Times New Roman" pitchFamily="18" charset="0"/>
            </a:endParaRPr>
          </a:p>
          <a:p>
            <a:pPr marL="0" indent="0">
              <a:buNone/>
            </a:pPr>
            <a:r>
              <a:rPr lang="de-DE" altLang="de-DE" sz="4400" dirty="0" smtClean="0">
                <a:solidFill>
                  <a:srgbClr val="002060"/>
                </a:solidFill>
                <a:cs typeface="Times New Roman" pitchFamily="18" charset="0"/>
              </a:rPr>
              <a:t>bei </a:t>
            </a:r>
            <a:r>
              <a:rPr lang="de-DE" altLang="de-DE" sz="4400" dirty="0">
                <a:solidFill>
                  <a:srgbClr val="002060"/>
                </a:solidFill>
                <a:cs typeface="Times New Roman" pitchFamily="18" charset="0"/>
              </a:rPr>
              <a:t>Implementationsveranstaltungen passend zu </a:t>
            </a:r>
            <a:r>
              <a:rPr lang="de-DE" altLang="de-DE" sz="4400" dirty="0" smtClean="0">
                <a:solidFill>
                  <a:srgbClr val="002060"/>
                </a:solidFill>
                <a:cs typeface="Times New Roman" pitchFamily="18" charset="0"/>
              </a:rPr>
              <a:t>einzelnen Kapiteln des Lehrplans Evangelische bzw. Katholische Religionslehre </a:t>
            </a:r>
            <a:r>
              <a:rPr lang="de-DE" sz="3600" dirty="0" smtClean="0"/>
              <a:t/>
            </a:r>
            <a:br>
              <a:rPr lang="de-DE" sz="3600" dirty="0" smtClean="0"/>
            </a:br>
            <a:r>
              <a:rPr lang="de-DE" sz="3600" dirty="0" smtClean="0"/>
              <a:t/>
            </a:r>
            <a:br>
              <a:rPr lang="de-DE" sz="3600" dirty="0" smtClean="0"/>
            </a:br>
            <a:endParaRPr lang="de-DE" sz="4400" dirty="0" smtClean="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40</a:t>
            </a:fld>
            <a:endParaRPr lang="de-DE"/>
          </a:p>
        </p:txBody>
      </p:sp>
    </p:spTree>
    <p:extLst>
      <p:ext uri="{BB962C8B-B14F-4D97-AF65-F5344CB8AC3E}">
        <p14:creationId xmlns:p14="http://schemas.microsoft.com/office/powerpoint/2010/main" val="35228473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179512" y="2472021"/>
            <a:ext cx="8928992" cy="4408899"/>
          </a:xfrm>
          <a:prstGeom prst="rect">
            <a:avLst/>
          </a:prstGeom>
          <a:noFill/>
        </p:spPr>
        <p:txBody>
          <a:bodyPr wrap="square" rtlCol="0">
            <a:spAutoFit/>
          </a:bodyPr>
          <a:lstStyle/>
          <a:p>
            <a:r>
              <a:rPr lang="de-DE" sz="1650" b="1" dirty="0" smtClean="0"/>
              <a:t>Auszüge </a:t>
            </a:r>
            <a:r>
              <a:rPr lang="de-DE" sz="1650" b="1" dirty="0"/>
              <a:t>aus </a:t>
            </a:r>
            <a:r>
              <a:rPr lang="de-DE" sz="1650" b="1" dirty="0" smtClean="0"/>
              <a:t>Kap. 1 des Lehrplans Evangelische bzw. Katholische Religionslehre</a:t>
            </a:r>
            <a:endParaRPr lang="de-DE" sz="1650" b="1" dirty="0"/>
          </a:p>
          <a:p>
            <a:pPr marL="257175" indent="-257175">
              <a:buFont typeface="+mj-lt"/>
              <a:buAutoNum type="arabicPeriod"/>
            </a:pPr>
            <a:r>
              <a:rPr lang="de-DE" sz="1600" b="1" dirty="0" smtClean="0"/>
              <a:t>ER</a:t>
            </a:r>
            <a:r>
              <a:rPr lang="de-DE" sz="1600" dirty="0" smtClean="0"/>
              <a:t>: „</a:t>
            </a:r>
            <a:r>
              <a:rPr lang="de-DE" sz="1600" dirty="0"/>
              <a:t>Die Entwicklung religiöser Bildung als Ziel berücksichtigt die Wahrnehmung und Deutung von Erfahrungen, vermittelt Wertorientierungen, zeigt Perspektiven für persönliches und gesellschaftliches Handeln auf </a:t>
            </a:r>
            <a:r>
              <a:rPr lang="de-DE" sz="1600" dirty="0" smtClean="0"/>
              <a:t>“</a:t>
            </a:r>
          </a:p>
          <a:p>
            <a:pPr marL="257175" indent="-257175">
              <a:buFont typeface="+mj-lt"/>
              <a:buAutoNum type="arabicPeriod"/>
            </a:pPr>
            <a:r>
              <a:rPr lang="de-DE" sz="1600" b="1" dirty="0" smtClean="0"/>
              <a:t>ER: </a:t>
            </a:r>
            <a:r>
              <a:rPr lang="de-DE" sz="1600" dirty="0" smtClean="0"/>
              <a:t>„… die </a:t>
            </a:r>
            <a:r>
              <a:rPr lang="de-DE" sz="1600" dirty="0"/>
              <a:t>Lebenswirklichkeit der Schülerinnen und Schüler und die biblisch-christliche Tradition in Beziehung zu bringen sowie </a:t>
            </a:r>
            <a:r>
              <a:rPr lang="de-DE" sz="1600" dirty="0" smtClean="0"/>
              <a:t>im Sinne des didaktischen Prinzips der Korrelation wechselseitig </a:t>
            </a:r>
            <a:r>
              <a:rPr lang="de-DE" sz="1600" dirty="0"/>
              <a:t>zu erschließen und zu </a:t>
            </a:r>
            <a:r>
              <a:rPr lang="de-DE" sz="1600" dirty="0" smtClean="0"/>
              <a:t>vernetzen“</a:t>
            </a:r>
          </a:p>
          <a:p>
            <a:pPr marL="257175" indent="-257175">
              <a:buFont typeface="+mj-lt"/>
              <a:buAutoNum type="arabicPeriod"/>
            </a:pPr>
            <a:r>
              <a:rPr lang="de-DE" sz="1600" b="1" dirty="0" smtClean="0"/>
              <a:t>ER</a:t>
            </a:r>
            <a:r>
              <a:rPr lang="de-DE" sz="1600" dirty="0"/>
              <a:t>: „… auf der Grundlage evangelisch-christlicher Wertmaßstäbe Impulse für verantwortungsbewusstes ethisches Handeln zu geben</a:t>
            </a:r>
            <a:r>
              <a:rPr lang="de-DE" sz="1600" dirty="0" smtClean="0"/>
              <a:t>“</a:t>
            </a:r>
          </a:p>
          <a:p>
            <a:pPr marL="257175" indent="-257175">
              <a:buFont typeface="+mj-lt"/>
              <a:buAutoNum type="arabicPeriod"/>
            </a:pPr>
            <a:r>
              <a:rPr lang="de-DE" sz="1600" b="1" dirty="0"/>
              <a:t>ER</a:t>
            </a:r>
            <a:r>
              <a:rPr lang="de-DE" sz="1600" dirty="0"/>
              <a:t>: „Das Lernen und Lehren im evangelischen Religionsunterricht folgt einer ganzheitlichen biblisch-christlich grundgelegten Sichtweise vom Menschen als Geschöpf </a:t>
            </a:r>
            <a:r>
              <a:rPr lang="de-DE" sz="1600" dirty="0" smtClean="0"/>
              <a:t>Gottes ...“</a:t>
            </a:r>
          </a:p>
          <a:p>
            <a:pPr marL="257175" indent="-257175">
              <a:buFont typeface="+mj-lt"/>
              <a:buAutoNum type="arabicPeriod"/>
            </a:pPr>
            <a:r>
              <a:rPr lang="de-DE" sz="1600" b="1" dirty="0"/>
              <a:t>ER: </a:t>
            </a:r>
            <a:r>
              <a:rPr lang="de-DE" sz="1600" dirty="0"/>
              <a:t>„Damit die Schülerinnen und Schüler in der Lage sind, über eigene Lebensfragen nachzudenken und Gefühle zur Sprache zu bringen, mit denen anderer zu vergleichen und biblische Texte zu verstehen, ist ein sprachsensibler Religionsunterricht erforderlich.“</a:t>
            </a:r>
            <a:endParaRPr lang="de-DE" sz="1600" dirty="0" smtClean="0"/>
          </a:p>
          <a:p>
            <a:pPr marL="257175" indent="-257175">
              <a:buFont typeface="+mj-lt"/>
              <a:buAutoNum type="arabicPeriod"/>
            </a:pPr>
            <a:endParaRPr lang="de-DE" sz="1400" dirty="0" smtClean="0"/>
          </a:p>
          <a:p>
            <a:pPr marL="257175" indent="-257175">
              <a:buFont typeface="+mj-lt"/>
              <a:buAutoNum type="arabicPeriod"/>
            </a:pPr>
            <a:endParaRPr lang="de-DE" sz="1400" dirty="0" smtClean="0"/>
          </a:p>
          <a:p>
            <a:pPr marL="257175" indent="-257175">
              <a:buFont typeface="+mj-lt"/>
              <a:buAutoNum type="arabicPeriod"/>
            </a:pPr>
            <a:endParaRPr lang="de-DE" sz="1400" dirty="0" smtClean="0"/>
          </a:p>
          <a:p>
            <a:pPr marL="257175" indent="-257175">
              <a:buFont typeface="+mj-lt"/>
              <a:buAutoNum type="arabicPeriod"/>
            </a:pPr>
            <a:endParaRPr lang="de-DE" sz="1400" dirty="0" smtClean="0"/>
          </a:p>
        </p:txBody>
      </p:sp>
      <p:sp>
        <p:nvSpPr>
          <p:cNvPr id="8" name="Textfeld 7"/>
          <p:cNvSpPr txBox="1"/>
          <p:nvPr/>
        </p:nvSpPr>
        <p:spPr>
          <a:xfrm>
            <a:off x="539552" y="1548691"/>
            <a:ext cx="8163232" cy="923330"/>
          </a:xfrm>
          <a:prstGeom prst="rect">
            <a:avLst/>
          </a:prstGeom>
          <a:noFill/>
        </p:spPr>
        <p:txBody>
          <a:bodyPr wrap="square" rtlCol="0">
            <a:spAutoFit/>
          </a:bodyPr>
          <a:lstStyle/>
          <a:p>
            <a:pPr marL="257175" indent="-257175">
              <a:buFont typeface="+mj-lt"/>
              <a:buAutoNum type="alphaLcPeriod"/>
            </a:pPr>
            <a:r>
              <a:rPr lang="de-DE" sz="1350" b="1" dirty="0">
                <a:solidFill>
                  <a:prstClr val="black"/>
                </a:solidFill>
              </a:rPr>
              <a:t>Notieren Sie 1-2 Punkte dieser Zieldimensionen, die Ihnen persönlich in Ihrem </a:t>
            </a:r>
            <a:endParaRPr lang="de-DE" sz="1350" b="1" dirty="0" smtClean="0">
              <a:solidFill>
                <a:prstClr val="black"/>
              </a:solidFill>
            </a:endParaRPr>
          </a:p>
          <a:p>
            <a:r>
              <a:rPr lang="de-DE" sz="1350" b="1" dirty="0" smtClean="0">
                <a:solidFill>
                  <a:prstClr val="black"/>
                </a:solidFill>
              </a:rPr>
              <a:t>       Religionsunterricht </a:t>
            </a:r>
            <a:r>
              <a:rPr lang="de-DE" sz="1350" b="1" dirty="0">
                <a:solidFill>
                  <a:prstClr val="black"/>
                </a:solidFill>
              </a:rPr>
              <a:t>besonders am Herzen liegen.</a:t>
            </a:r>
          </a:p>
          <a:p>
            <a:pPr marL="257175" indent="-257175">
              <a:buFont typeface="+mj-lt"/>
              <a:buAutoNum type="alphaLcPeriod"/>
            </a:pPr>
            <a:r>
              <a:rPr lang="de-DE" sz="1350" b="1" dirty="0">
                <a:solidFill>
                  <a:prstClr val="black"/>
                </a:solidFill>
              </a:rPr>
              <a:t>Geben Sie ein Beispiel, wie sich </a:t>
            </a:r>
            <a:r>
              <a:rPr lang="de-DE" sz="1350" b="1" dirty="0" smtClean="0">
                <a:solidFill>
                  <a:prstClr val="black"/>
                </a:solidFill>
              </a:rPr>
              <a:t>dies konkret </a:t>
            </a:r>
            <a:r>
              <a:rPr lang="de-DE" sz="1350" b="1" dirty="0">
                <a:solidFill>
                  <a:prstClr val="black"/>
                </a:solidFill>
              </a:rPr>
              <a:t>in Ihrem Unterricht </a:t>
            </a:r>
            <a:r>
              <a:rPr lang="de-DE" sz="1350" b="1" dirty="0" smtClean="0">
                <a:solidFill>
                  <a:prstClr val="black"/>
                </a:solidFill>
              </a:rPr>
              <a:t>zeigt.</a:t>
            </a:r>
            <a:endParaRPr lang="de-DE" sz="1350" b="1" dirty="0">
              <a:solidFill>
                <a:prstClr val="black"/>
              </a:solidFill>
            </a:endParaRPr>
          </a:p>
          <a:p>
            <a:pPr marL="257175" indent="-257175">
              <a:buFont typeface="+mj-lt"/>
              <a:buAutoNum type="alphaLcPeriod"/>
            </a:pPr>
            <a:r>
              <a:rPr lang="de-DE" sz="1350" b="1" dirty="0">
                <a:solidFill>
                  <a:prstClr val="black"/>
                </a:solidFill>
              </a:rPr>
              <a:t>Tauschen Sie sich mit </a:t>
            </a:r>
            <a:r>
              <a:rPr lang="de-DE" sz="1350" b="1" dirty="0" smtClean="0">
                <a:solidFill>
                  <a:prstClr val="black"/>
                </a:solidFill>
              </a:rPr>
              <a:t>Ihrem </a:t>
            </a:r>
            <a:r>
              <a:rPr lang="de-DE" sz="1350" b="1" dirty="0">
                <a:solidFill>
                  <a:prstClr val="black"/>
                </a:solidFill>
              </a:rPr>
              <a:t>Nachbarn / Ihrer Nachbarin aus.</a:t>
            </a:r>
          </a:p>
        </p:txBody>
      </p:sp>
      <p:sp>
        <p:nvSpPr>
          <p:cNvPr id="3" name="Textfeld 2"/>
          <p:cNvSpPr txBox="1"/>
          <p:nvPr/>
        </p:nvSpPr>
        <p:spPr>
          <a:xfrm>
            <a:off x="1259632" y="980728"/>
            <a:ext cx="5623098" cy="461665"/>
          </a:xfrm>
          <a:prstGeom prst="rect">
            <a:avLst/>
          </a:prstGeom>
          <a:noFill/>
        </p:spPr>
        <p:txBody>
          <a:bodyPr wrap="square" rtlCol="0">
            <a:spAutoFit/>
          </a:bodyPr>
          <a:lstStyle/>
          <a:p>
            <a:pPr>
              <a:defRPr/>
            </a:pPr>
            <a:r>
              <a:rPr lang="de-DE" sz="2400" b="1" dirty="0" smtClean="0">
                <a:solidFill>
                  <a:srgbClr val="FF0000"/>
                </a:solidFill>
                <a:latin typeface="Calibri"/>
              </a:rPr>
              <a:t>Kapitel 1: </a:t>
            </a:r>
            <a:r>
              <a:rPr lang="de-DE" sz="2400" b="1" dirty="0">
                <a:latin typeface="Calibri"/>
              </a:rPr>
              <a:t>Aufgaben und </a:t>
            </a:r>
            <a:r>
              <a:rPr lang="de-DE" sz="2400" b="1" dirty="0" smtClean="0">
                <a:latin typeface="Calibri"/>
              </a:rPr>
              <a:t>Ziele </a:t>
            </a:r>
            <a:r>
              <a:rPr lang="de-DE" sz="2400" b="1" dirty="0">
                <a:latin typeface="Calibri"/>
              </a:rPr>
              <a:t>des Faches    </a:t>
            </a:r>
          </a:p>
        </p:txBody>
      </p:sp>
      <p:sp>
        <p:nvSpPr>
          <p:cNvPr id="2" name="Foliennummernplatzhalter 1"/>
          <p:cNvSpPr>
            <a:spLocks noGrp="1"/>
          </p:cNvSpPr>
          <p:nvPr>
            <p:ph type="sldNum" sz="quarter" idx="12"/>
          </p:nvPr>
        </p:nvSpPr>
        <p:spPr/>
        <p:txBody>
          <a:bodyPr/>
          <a:lstStyle/>
          <a:p>
            <a:fld id="{512A4277-7E7A-4AAF-BFC7-47646BF5CD0C}" type="slidenum">
              <a:rPr lang="de-DE" smtClean="0"/>
              <a:t>41</a:t>
            </a:fld>
            <a:endParaRPr lang="de-DE"/>
          </a:p>
        </p:txBody>
      </p:sp>
      <p:sp>
        <p:nvSpPr>
          <p:cNvPr id="4" name="Fußzeilenplatzhalter 3"/>
          <p:cNvSpPr>
            <a:spLocks noGrp="1"/>
          </p:cNvSpPr>
          <p:nvPr>
            <p:ph type="ftr" sz="quarter" idx="11"/>
          </p:nvPr>
        </p:nvSpPr>
        <p:spPr>
          <a:xfrm>
            <a:off x="144705" y="6356350"/>
            <a:ext cx="2952328" cy="365125"/>
          </a:xfrm>
        </p:spPr>
        <p:txBody>
          <a:bodyPr/>
          <a:lstStyle/>
          <a:p>
            <a:r>
              <a:rPr lang="de-DE" dirty="0" smtClean="0"/>
              <a:t>Lehrplanentwicklung Primarstufe</a:t>
            </a:r>
            <a:endParaRPr lang="de-DE" dirty="0"/>
          </a:p>
        </p:txBody>
      </p:sp>
    </p:spTree>
    <p:extLst>
      <p:ext uri="{BB962C8B-B14F-4D97-AF65-F5344CB8AC3E}">
        <p14:creationId xmlns:p14="http://schemas.microsoft.com/office/powerpoint/2010/main" val="42863801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59632" y="980728"/>
            <a:ext cx="5623098" cy="461665"/>
          </a:xfrm>
          <a:prstGeom prst="rect">
            <a:avLst/>
          </a:prstGeom>
          <a:noFill/>
        </p:spPr>
        <p:txBody>
          <a:bodyPr wrap="square" rtlCol="0">
            <a:spAutoFit/>
          </a:bodyPr>
          <a:lstStyle/>
          <a:p>
            <a:pPr>
              <a:defRPr/>
            </a:pPr>
            <a:r>
              <a:rPr lang="de-DE" sz="2400" b="1" dirty="0" smtClean="0">
                <a:solidFill>
                  <a:srgbClr val="FF0000"/>
                </a:solidFill>
                <a:latin typeface="Calibri"/>
              </a:rPr>
              <a:t>Kapitel 1: </a:t>
            </a:r>
            <a:r>
              <a:rPr lang="de-DE" sz="2400" b="1" dirty="0">
                <a:latin typeface="Calibri"/>
              </a:rPr>
              <a:t>Aufgaben und </a:t>
            </a:r>
            <a:r>
              <a:rPr lang="de-DE" sz="2400" b="1" dirty="0" smtClean="0">
                <a:latin typeface="Calibri"/>
              </a:rPr>
              <a:t>Ziele </a:t>
            </a:r>
            <a:r>
              <a:rPr lang="de-DE" sz="2400" b="1" dirty="0">
                <a:latin typeface="Calibri"/>
              </a:rPr>
              <a:t>des Faches    </a:t>
            </a:r>
          </a:p>
        </p:txBody>
      </p:sp>
      <p:sp>
        <p:nvSpPr>
          <p:cNvPr id="2" name="Rechteck 1"/>
          <p:cNvSpPr/>
          <p:nvPr/>
        </p:nvSpPr>
        <p:spPr>
          <a:xfrm>
            <a:off x="323528" y="1628800"/>
            <a:ext cx="8568952" cy="4524315"/>
          </a:xfrm>
          <a:prstGeom prst="rect">
            <a:avLst/>
          </a:prstGeom>
        </p:spPr>
        <p:txBody>
          <a:bodyPr wrap="square">
            <a:spAutoFit/>
          </a:bodyPr>
          <a:lstStyle/>
          <a:p>
            <a:pPr marL="257175" indent="-257175">
              <a:buFont typeface="+mj-lt"/>
              <a:buAutoNum type="arabicPeriod"/>
            </a:pPr>
            <a:r>
              <a:rPr lang="de-DE" sz="1600" b="1" dirty="0" smtClean="0"/>
              <a:t>KR:</a:t>
            </a:r>
            <a:r>
              <a:rPr lang="de-DE" sz="1600" dirty="0" smtClean="0"/>
              <a:t> </a:t>
            </a:r>
            <a:r>
              <a:rPr lang="de-DE" sz="1600" dirty="0"/>
              <a:t>„Die Entwicklung religiöser Bildung als Ziel berücksichtigt, sich am Subjekt zu orientieren, die Fähigkeit des Staunens und der sensiblen Wahrnehmung sowie die religiöse Sprach- und Deutungsfähigkeit der Schülerinnen und Schüler zu schulen</a:t>
            </a:r>
            <a:r>
              <a:rPr lang="de-DE" sz="1600" dirty="0" smtClean="0"/>
              <a:t>.“</a:t>
            </a:r>
          </a:p>
          <a:p>
            <a:pPr marL="257175" indent="-257175">
              <a:buFont typeface="+mj-lt"/>
              <a:buAutoNum type="arabicPeriod"/>
            </a:pPr>
            <a:r>
              <a:rPr lang="de-DE" sz="1600" b="1" dirty="0"/>
              <a:t>KR</a:t>
            </a:r>
            <a:r>
              <a:rPr lang="de-DE" sz="1600" dirty="0"/>
              <a:t>: „Deshalb ist es wichtig, den Schülerinnen und Schülern im Grundschulalter einen verstehenden Zugang zu religiösen Weltdeutungen und Lebensweisen zu erschließen, die Frage nach Gott wachzuhalten und sie schrittweise zu verantwortungsbewusstem Denken und Verhalten im Hinblick auf Religion und Glaube zu befähigen</a:t>
            </a:r>
            <a:r>
              <a:rPr lang="de-DE" sz="1600" dirty="0" smtClean="0"/>
              <a:t>.“</a:t>
            </a:r>
            <a:endParaRPr lang="de-DE" sz="1600" b="1" dirty="0"/>
          </a:p>
          <a:p>
            <a:pPr marL="257175" indent="-257175">
              <a:buFont typeface="+mj-lt"/>
              <a:buAutoNum type="arabicPeriod"/>
            </a:pPr>
            <a:r>
              <a:rPr lang="de-DE" sz="1600" b="1" dirty="0" smtClean="0"/>
              <a:t>KR</a:t>
            </a:r>
            <a:r>
              <a:rPr lang="de-DE" sz="1600" dirty="0" smtClean="0"/>
              <a:t>: „Der </a:t>
            </a:r>
            <a:r>
              <a:rPr lang="de-DE" sz="1600" dirty="0"/>
              <a:t>Religionsunterricht ist ein zentraler Ort der Begegnung mit dem katholischen Glauben. Diese Begegnung ist altersangemessen und individualisiert zu gestalten, so dass </a:t>
            </a:r>
            <a:r>
              <a:rPr lang="de-DE" sz="1600" dirty="0" smtClean="0"/>
              <a:t>Schülerinnen und Schüler sich mit Sprach- </a:t>
            </a:r>
            <a:r>
              <a:rPr lang="de-DE" sz="1600" dirty="0"/>
              <a:t>und Ausdrucksformen des </a:t>
            </a:r>
            <a:r>
              <a:rPr lang="de-DE" sz="1600" dirty="0" smtClean="0"/>
              <a:t>Glaubens vertraut machen können, die von ihnen ganzheitlich wahrgenommen, </a:t>
            </a:r>
            <a:r>
              <a:rPr lang="de-DE" sz="1600" dirty="0"/>
              <a:t>bestaunt, befragt und gedeutet werden können</a:t>
            </a:r>
            <a:r>
              <a:rPr lang="de-DE" sz="1600" dirty="0" smtClean="0"/>
              <a:t>.“</a:t>
            </a:r>
          </a:p>
          <a:p>
            <a:pPr marL="257175" indent="-257175">
              <a:buFont typeface="+mj-lt"/>
              <a:buAutoNum type="arabicPeriod"/>
            </a:pPr>
            <a:r>
              <a:rPr lang="de-DE" sz="1600" b="1" dirty="0" smtClean="0"/>
              <a:t>KR</a:t>
            </a:r>
            <a:r>
              <a:rPr lang="de-DE" sz="1600" dirty="0" smtClean="0"/>
              <a:t>: „Er [der kath. RU] eröffnet </a:t>
            </a:r>
            <a:r>
              <a:rPr lang="de-DE" sz="1600" dirty="0"/>
              <a:t>den Schülerinnen und Schülern </a:t>
            </a:r>
            <a:r>
              <a:rPr lang="de-DE" sz="1600" dirty="0" smtClean="0"/>
              <a:t>vor dem Hintergrund christlicher Antwortperspektiven Möglichkeiten </a:t>
            </a:r>
            <a:r>
              <a:rPr lang="de-DE" sz="1600" dirty="0"/>
              <a:t>zum Aufbau und zur Entwicklung einer eigenen religiösen Identität und zur Werteentwicklung</a:t>
            </a:r>
            <a:r>
              <a:rPr lang="de-DE" sz="1600" dirty="0" smtClean="0"/>
              <a:t>.“</a:t>
            </a:r>
            <a:endParaRPr lang="de-DE" sz="1600" dirty="0"/>
          </a:p>
          <a:p>
            <a:pPr marL="257175" indent="-257175">
              <a:buFont typeface="+mj-lt"/>
              <a:buAutoNum type="arabicPeriod"/>
            </a:pPr>
            <a:r>
              <a:rPr lang="de-DE" sz="1600" b="1" dirty="0" smtClean="0"/>
              <a:t>KR:</a:t>
            </a:r>
            <a:r>
              <a:rPr lang="de-DE" sz="1600" dirty="0" smtClean="0"/>
              <a:t> „… werden </a:t>
            </a:r>
            <a:r>
              <a:rPr lang="de-DE" sz="1600" dirty="0"/>
              <a:t>die Schülerinnen und Schüler auch befähigt, die Symbolsprache des christlichen Glaubens mit Inhalt zu füllen und Symbole in ihrer Mehrdimensionalität wahrzunehmen. Hier entdecken Schülerinnen und Schüler die Welt und die Dinge des Alltags neu und tiefer und können dadurch Zugänge zur Transzendenz und zu Gott gewinnen</a:t>
            </a:r>
            <a:r>
              <a:rPr lang="de-DE" sz="1600" dirty="0" smtClean="0"/>
              <a:t>.“</a:t>
            </a:r>
            <a:endParaRPr lang="de-DE" sz="1600" dirty="0"/>
          </a:p>
        </p:txBody>
      </p:sp>
      <p:sp>
        <p:nvSpPr>
          <p:cNvPr id="4" name="Fußzeilenplatzhalter 3"/>
          <p:cNvSpPr>
            <a:spLocks noGrp="1"/>
          </p:cNvSpPr>
          <p:nvPr>
            <p:ph type="ftr" sz="quarter" idx="11"/>
          </p:nvPr>
        </p:nvSpPr>
        <p:spPr>
          <a:xfrm>
            <a:off x="179512" y="6343993"/>
            <a:ext cx="2952328" cy="365125"/>
          </a:xfrm>
        </p:spPr>
        <p:txBody>
          <a:bodyPr/>
          <a:lstStyle/>
          <a:p>
            <a:r>
              <a:rPr lang="de-DE" dirty="0" smtClean="0"/>
              <a:t>Lehrplanentwicklung Primarstufe</a:t>
            </a:r>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42</a:t>
            </a:fld>
            <a:endParaRPr lang="de-DE"/>
          </a:p>
        </p:txBody>
      </p:sp>
    </p:spTree>
    <p:extLst>
      <p:ext uri="{BB962C8B-B14F-4D97-AF65-F5344CB8AC3E}">
        <p14:creationId xmlns:p14="http://schemas.microsoft.com/office/powerpoint/2010/main" val="5946642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908720"/>
            <a:ext cx="8159824" cy="523220"/>
          </a:xfrm>
          <a:prstGeom prst="rect">
            <a:avLst/>
          </a:prstGeom>
          <a:noFill/>
        </p:spPr>
        <p:txBody>
          <a:bodyPr wrap="square" rtlCol="0">
            <a:spAutoFit/>
          </a:bodyPr>
          <a:lstStyle/>
          <a:p>
            <a:pPr>
              <a:defRPr/>
            </a:pPr>
            <a:r>
              <a:rPr lang="de-DE" sz="2800" b="1" dirty="0" smtClean="0">
                <a:solidFill>
                  <a:srgbClr val="FF0000"/>
                </a:solidFill>
                <a:latin typeface="Calibri"/>
              </a:rPr>
              <a:t>Kapitel </a:t>
            </a:r>
            <a:r>
              <a:rPr lang="de-DE" sz="2800" b="1" dirty="0">
                <a:solidFill>
                  <a:srgbClr val="FF0000"/>
                </a:solidFill>
                <a:latin typeface="Calibri"/>
              </a:rPr>
              <a:t>2:</a:t>
            </a:r>
            <a:r>
              <a:rPr lang="de-DE" sz="2800" b="1" dirty="0">
                <a:solidFill>
                  <a:prstClr val="black"/>
                </a:solidFill>
                <a:latin typeface="Calibri"/>
              </a:rPr>
              <a:t> Kompetenzerwartungen in der Praxis</a:t>
            </a:r>
          </a:p>
        </p:txBody>
      </p:sp>
      <p:sp>
        <p:nvSpPr>
          <p:cNvPr id="8" name="Textfeld 7"/>
          <p:cNvSpPr txBox="1"/>
          <p:nvPr/>
        </p:nvSpPr>
        <p:spPr>
          <a:xfrm>
            <a:off x="395536" y="2060848"/>
            <a:ext cx="8352928" cy="2785378"/>
          </a:xfrm>
          <a:prstGeom prst="rect">
            <a:avLst/>
          </a:prstGeom>
          <a:noFill/>
        </p:spPr>
        <p:txBody>
          <a:bodyPr wrap="square" rtlCol="0">
            <a:spAutoFit/>
          </a:bodyPr>
          <a:lstStyle/>
          <a:p>
            <a:pPr algn="ctr">
              <a:spcAft>
                <a:spcPts val="600"/>
              </a:spcAft>
            </a:pPr>
            <a:r>
              <a:rPr lang="de-DE" altLang="de-DE" sz="2000" b="1" dirty="0" smtClean="0">
                <a:latin typeface="Arial" panose="020B0604020202020204" pitchFamily="34" charset="0"/>
                <a:cs typeface="Arial" panose="020B0604020202020204" pitchFamily="34" charset="0"/>
              </a:rPr>
              <a:t>Alle im LP ausgewiesenen Kompetenzerwartungen </a:t>
            </a:r>
          </a:p>
          <a:p>
            <a:pPr algn="ctr">
              <a:spcAft>
                <a:spcPts val="600"/>
              </a:spcAft>
            </a:pPr>
            <a:r>
              <a:rPr lang="de-DE" altLang="de-DE" sz="2000" b="1" dirty="0" smtClean="0">
                <a:latin typeface="Arial" panose="020B0604020202020204" pitchFamily="34" charset="0"/>
                <a:cs typeface="Arial" panose="020B0604020202020204" pitchFamily="34" charset="0"/>
              </a:rPr>
              <a:t>sind </a:t>
            </a:r>
            <a:r>
              <a:rPr lang="de-DE" altLang="de-DE" sz="2000" b="1" dirty="0">
                <a:latin typeface="Arial" panose="020B0604020202020204" pitchFamily="34" charset="0"/>
                <a:cs typeface="Arial" panose="020B0604020202020204" pitchFamily="34" charset="0"/>
              </a:rPr>
              <a:t>im Wortlaut verbindlich</a:t>
            </a:r>
          </a:p>
          <a:p>
            <a:pPr marL="1200150" lvl="2" indent="-285750">
              <a:spcAft>
                <a:spcPts val="600"/>
              </a:spcAft>
              <a:buFont typeface="Arial" panose="020B0604020202020204" pitchFamily="34" charset="0"/>
              <a:buChar char="•"/>
            </a:pPr>
            <a:endParaRPr lang="de-DE" sz="2000" b="1" dirty="0">
              <a:solidFill>
                <a:prstClr val="black"/>
              </a:solidFill>
              <a:latin typeface="Arial" panose="020B0604020202020204" pitchFamily="34" charset="0"/>
              <a:cs typeface="Arial" panose="020B0604020202020204" pitchFamily="34" charset="0"/>
            </a:endParaRPr>
          </a:p>
          <a:p>
            <a:pPr marL="828000" lvl="2" indent="-285750">
              <a:spcAft>
                <a:spcPts val="600"/>
              </a:spcAft>
              <a:buFont typeface="Arial" panose="020B0604020202020204" pitchFamily="34" charset="0"/>
              <a:buChar char="•"/>
            </a:pPr>
            <a:r>
              <a:rPr lang="de-DE" dirty="0">
                <a:solidFill>
                  <a:prstClr val="black"/>
                </a:solidFill>
                <a:latin typeface="Arial" panose="020B0604020202020204" pitchFamily="34" charset="0"/>
                <a:cs typeface="Arial" panose="020B0604020202020204" pitchFamily="34" charset="0"/>
              </a:rPr>
              <a:t>Sie formulieren Ziele, aber noch keine Wege des Lernens.</a:t>
            </a:r>
          </a:p>
          <a:p>
            <a:pPr marL="828000" lvl="2" indent="-285750">
              <a:spcAft>
                <a:spcPts val="600"/>
              </a:spcAft>
              <a:buFont typeface="Arial" panose="020B0604020202020204" pitchFamily="34" charset="0"/>
              <a:buChar char="•"/>
            </a:pPr>
            <a:r>
              <a:rPr lang="de-DE" dirty="0">
                <a:solidFill>
                  <a:prstClr val="black"/>
                </a:solidFill>
                <a:latin typeface="Arial" panose="020B0604020202020204" pitchFamily="34" charset="0"/>
                <a:cs typeface="Arial" panose="020B0604020202020204" pitchFamily="34" charset="0"/>
              </a:rPr>
              <a:t>Sie beschreiben nur Beobachtbares.</a:t>
            </a:r>
          </a:p>
          <a:p>
            <a:pPr marL="828000" lvl="2" indent="-285750">
              <a:buFont typeface="Arial" panose="020B0604020202020204" pitchFamily="34" charset="0"/>
              <a:buChar char="•"/>
            </a:pPr>
            <a:r>
              <a:rPr lang="de-DE" altLang="de-DE" dirty="0">
                <a:solidFill>
                  <a:prstClr val="black"/>
                </a:solidFill>
                <a:latin typeface="Arial" panose="020B0604020202020204" pitchFamily="34" charset="0"/>
                <a:cs typeface="Arial" panose="020B0604020202020204" pitchFamily="34" charset="0"/>
              </a:rPr>
              <a:t>Vorhandene Haltungen, Einstellungen, Motivationen etc. sind nicht operationalisierbar/mit standardisierten Indikatoren beobachtbar und daher auch nicht beschrieben.</a:t>
            </a:r>
            <a:endParaRPr lang="de-DE" sz="1425" dirty="0">
              <a:solidFill>
                <a:prstClr val="black"/>
              </a:solidFill>
              <a:latin typeface="Calibri"/>
            </a:endParaRPr>
          </a:p>
        </p:txBody>
      </p:sp>
      <p:sp>
        <p:nvSpPr>
          <p:cNvPr id="2" name="Fußzeilenplatzhalter 1"/>
          <p:cNvSpPr>
            <a:spLocks noGrp="1"/>
          </p:cNvSpPr>
          <p:nvPr>
            <p:ph type="ftr" sz="quarter" idx="11"/>
          </p:nvPr>
        </p:nvSpPr>
        <p:spPr>
          <a:xfrm>
            <a:off x="107504" y="6356350"/>
            <a:ext cx="2952328" cy="365125"/>
          </a:xfrm>
        </p:spPr>
        <p:txBody>
          <a:bodyPr/>
          <a:lstStyle/>
          <a:p>
            <a:r>
              <a:rPr lang="de-DE" smtClean="0"/>
              <a:t>Lehrplanentwicklung Primarstufe</a:t>
            </a:r>
            <a:endParaRPr lang="de-DE"/>
          </a:p>
        </p:txBody>
      </p:sp>
      <p:sp>
        <p:nvSpPr>
          <p:cNvPr id="4" name="Foliennummernplatzhalter 3"/>
          <p:cNvSpPr>
            <a:spLocks noGrp="1"/>
          </p:cNvSpPr>
          <p:nvPr>
            <p:ph type="sldNum" sz="quarter" idx="12"/>
          </p:nvPr>
        </p:nvSpPr>
        <p:spPr/>
        <p:txBody>
          <a:bodyPr/>
          <a:lstStyle/>
          <a:p>
            <a:fld id="{512A4277-7E7A-4AAF-BFC7-47646BF5CD0C}" type="slidenum">
              <a:rPr lang="de-DE" smtClean="0"/>
              <a:t>43</a:t>
            </a:fld>
            <a:endParaRPr lang="de-DE"/>
          </a:p>
        </p:txBody>
      </p:sp>
    </p:spTree>
    <p:extLst>
      <p:ext uri="{BB962C8B-B14F-4D97-AF65-F5344CB8AC3E}">
        <p14:creationId xmlns:p14="http://schemas.microsoft.com/office/powerpoint/2010/main" val="14822549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908720"/>
            <a:ext cx="8159824" cy="523220"/>
          </a:xfrm>
          <a:prstGeom prst="rect">
            <a:avLst/>
          </a:prstGeom>
          <a:noFill/>
        </p:spPr>
        <p:txBody>
          <a:bodyPr wrap="square" rtlCol="0">
            <a:spAutoFit/>
          </a:bodyPr>
          <a:lstStyle/>
          <a:p>
            <a:pPr>
              <a:defRPr/>
            </a:pPr>
            <a:r>
              <a:rPr lang="de-DE" sz="2800" b="1" dirty="0" smtClean="0">
                <a:solidFill>
                  <a:srgbClr val="FF0000"/>
                </a:solidFill>
                <a:latin typeface="Calibri"/>
              </a:rPr>
              <a:t>Kapitel </a:t>
            </a:r>
            <a:r>
              <a:rPr lang="de-DE" sz="2800" b="1" dirty="0">
                <a:solidFill>
                  <a:srgbClr val="FF0000"/>
                </a:solidFill>
                <a:latin typeface="Calibri"/>
              </a:rPr>
              <a:t>2:</a:t>
            </a:r>
            <a:r>
              <a:rPr lang="de-DE" sz="2800" b="1" dirty="0">
                <a:solidFill>
                  <a:prstClr val="black"/>
                </a:solidFill>
                <a:latin typeface="Calibri"/>
              </a:rPr>
              <a:t> Kompetenzerwartungen in der Praxis</a:t>
            </a:r>
          </a:p>
        </p:txBody>
      </p:sp>
      <p:sp>
        <p:nvSpPr>
          <p:cNvPr id="8" name="Textfeld 7"/>
          <p:cNvSpPr txBox="1"/>
          <p:nvPr/>
        </p:nvSpPr>
        <p:spPr>
          <a:xfrm>
            <a:off x="179512" y="1700809"/>
            <a:ext cx="8712968" cy="784830"/>
          </a:xfrm>
          <a:prstGeom prst="rect">
            <a:avLst/>
          </a:prstGeom>
          <a:noFill/>
        </p:spPr>
        <p:txBody>
          <a:bodyPr wrap="square" rtlCol="0">
            <a:spAutoFit/>
          </a:bodyPr>
          <a:lstStyle/>
          <a:p>
            <a:pPr algn="ctr">
              <a:spcAft>
                <a:spcPts val="600"/>
              </a:spcAft>
            </a:pPr>
            <a:endParaRPr lang="de-DE" altLang="de-DE" sz="2000" b="1" dirty="0" smtClean="0">
              <a:latin typeface="Arial" panose="020B0604020202020204" pitchFamily="34" charset="0"/>
              <a:cs typeface="Arial" panose="020B0604020202020204" pitchFamily="34" charset="0"/>
            </a:endParaRPr>
          </a:p>
          <a:p>
            <a:pPr>
              <a:buFont typeface="Wingdings" pitchFamily="2" charset="2"/>
              <a:buChar char="Ø"/>
              <a:defRPr/>
            </a:pPr>
            <a:endParaRPr lang="de-DE" sz="2000" dirty="0">
              <a:latin typeface="+mj-lt"/>
              <a:cs typeface="Arial" panose="020B0604020202020204" pitchFamily="34" charset="0"/>
            </a:endParaRPr>
          </a:p>
        </p:txBody>
      </p:sp>
      <p:grpSp>
        <p:nvGrpSpPr>
          <p:cNvPr id="6" name="Grup 9"/>
          <p:cNvGrpSpPr/>
          <p:nvPr/>
        </p:nvGrpSpPr>
        <p:grpSpPr>
          <a:xfrm>
            <a:off x="179512" y="1628800"/>
            <a:ext cx="4464496" cy="4402786"/>
            <a:chOff x="140199" y="1575175"/>
            <a:chExt cx="5047409" cy="4402786"/>
          </a:xfrm>
        </p:grpSpPr>
        <p:pic>
          <p:nvPicPr>
            <p:cNvPr id="7" name="Resim 3"/>
            <p:cNvPicPr>
              <a:picLocks noChangeAspect="1"/>
            </p:cNvPicPr>
            <p:nvPr/>
          </p:nvPicPr>
          <p:blipFill>
            <a:blip r:embed="rId3"/>
            <a:stretch>
              <a:fillRect/>
            </a:stretch>
          </p:blipFill>
          <p:spPr>
            <a:xfrm>
              <a:off x="140199" y="1575175"/>
              <a:ext cx="5047409" cy="4402786"/>
            </a:xfrm>
            <a:prstGeom prst="rect">
              <a:avLst/>
            </a:prstGeom>
          </p:spPr>
        </p:pic>
        <p:sp>
          <p:nvSpPr>
            <p:cNvPr id="9" name="Rechteck 1"/>
            <p:cNvSpPr>
              <a:spLocks noChangeArrowheads="1"/>
            </p:cNvSpPr>
            <p:nvPr/>
          </p:nvSpPr>
          <p:spPr bwMode="auto">
            <a:xfrm>
              <a:off x="611560" y="2060848"/>
              <a:ext cx="3618359" cy="400110"/>
            </a:xfrm>
            <a:prstGeom prst="rect">
              <a:avLst/>
            </a:prstGeom>
            <a:noFill/>
            <a:ln w="9525">
              <a:noFill/>
              <a:miter lim="800000"/>
              <a:headEnd/>
              <a:tailEnd/>
            </a:ln>
          </p:spPr>
          <p:txBody>
            <a:bodyPr wrap="square">
              <a:spAutoFit/>
            </a:bodyPr>
            <a:lstStyle/>
            <a:p>
              <a:pPr marL="0" indent="0" algn="ctr">
                <a:spcBef>
                  <a:spcPts val="0"/>
                </a:spcBef>
                <a:buNone/>
              </a:pPr>
              <a:endParaRPr lang="de-DE" altLang="de-DE" sz="2000" dirty="0" smtClean="0">
                <a:solidFill>
                  <a:schemeClr val="tx2"/>
                </a:solidFill>
              </a:endParaRPr>
            </a:p>
          </p:txBody>
        </p:sp>
      </p:grpSp>
      <p:sp>
        <p:nvSpPr>
          <p:cNvPr id="5" name="Rechteck 4"/>
          <p:cNvSpPr/>
          <p:nvPr/>
        </p:nvSpPr>
        <p:spPr>
          <a:xfrm>
            <a:off x="467544" y="2828837"/>
            <a:ext cx="3168352" cy="2400657"/>
          </a:xfrm>
          <a:prstGeom prst="rect">
            <a:avLst/>
          </a:prstGeom>
        </p:spPr>
        <p:txBody>
          <a:bodyPr wrap="square">
            <a:spAutoFit/>
          </a:bodyPr>
          <a:lstStyle/>
          <a:p>
            <a:r>
              <a:rPr lang="de-DE" dirty="0"/>
              <a:t>nehmen begründet Stellung zu heutigen Ausprägungsformen christlicher Feste (u. a. Reflexion von Konsumverhalten, mediale Darstellungen). </a:t>
            </a:r>
            <a:r>
              <a:rPr lang="de-DE" sz="1200" i="1" dirty="0">
                <a:solidFill>
                  <a:prstClr val="black"/>
                </a:solidFill>
                <a:ea typeface="Times New Roman"/>
              </a:rPr>
              <a:t>(Ende Klasse 4:  Bereich „Kirche und Gemeinde“, </a:t>
            </a:r>
            <a:r>
              <a:rPr lang="de-DE" sz="1200" i="1" dirty="0" err="1">
                <a:solidFill>
                  <a:prstClr val="black"/>
                </a:solidFill>
                <a:ea typeface="Times New Roman"/>
              </a:rPr>
              <a:t>inh.</a:t>
            </a:r>
            <a:r>
              <a:rPr lang="de-DE" sz="1200" i="1" dirty="0">
                <a:solidFill>
                  <a:prstClr val="black"/>
                </a:solidFill>
                <a:ea typeface="Times New Roman"/>
              </a:rPr>
              <a:t> Schwerpunkt: Feste im Kirchenjahr) </a:t>
            </a:r>
            <a:r>
              <a:rPr lang="de-DE" sz="1200" b="1" i="1" dirty="0">
                <a:solidFill>
                  <a:prstClr val="black"/>
                </a:solidFill>
                <a:ea typeface="Times New Roman"/>
              </a:rPr>
              <a:t>ER </a:t>
            </a:r>
            <a:r>
              <a:rPr lang="de-DE" sz="1200" i="1" dirty="0">
                <a:solidFill>
                  <a:prstClr val="black"/>
                </a:solidFill>
                <a:ea typeface="Times New Roman"/>
              </a:rPr>
              <a:t>und </a:t>
            </a:r>
            <a:r>
              <a:rPr lang="de-DE" sz="1200" b="1" i="1" dirty="0">
                <a:solidFill>
                  <a:prstClr val="black"/>
                </a:solidFill>
                <a:ea typeface="Times New Roman"/>
              </a:rPr>
              <a:t>KR</a:t>
            </a:r>
          </a:p>
          <a:p>
            <a:endParaRPr lang="de-DE" dirty="0"/>
          </a:p>
        </p:txBody>
      </p:sp>
      <p:sp>
        <p:nvSpPr>
          <p:cNvPr id="10" name="Textfeld 4"/>
          <p:cNvSpPr txBox="1"/>
          <p:nvPr/>
        </p:nvSpPr>
        <p:spPr>
          <a:xfrm>
            <a:off x="5472186" y="2973355"/>
            <a:ext cx="3168650" cy="1569660"/>
          </a:xfrm>
          <a:prstGeom prst="rect">
            <a:avLst/>
          </a:prstGeom>
          <a:solidFill>
            <a:schemeClr val="accent6">
              <a:lumMod val="60000"/>
              <a:lumOff val="40000"/>
            </a:schemeClr>
          </a:solidFill>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de-DE" sz="2400" dirty="0">
                <a:solidFill>
                  <a:schemeClr val="tx1"/>
                </a:solidFill>
                <a:sym typeface="Wingdings" pitchFamily="2" charset="2"/>
              </a:rPr>
              <a:t> </a:t>
            </a:r>
            <a:r>
              <a:rPr lang="de-DE" sz="2400" b="1" dirty="0">
                <a:solidFill>
                  <a:schemeClr val="tx1"/>
                </a:solidFill>
                <a:latin typeface="Arial" panose="020B0604020202020204" pitchFamily="34" charset="0"/>
                <a:cs typeface="Arial" panose="020B0604020202020204" pitchFamily="34" charset="0"/>
              </a:rPr>
              <a:t>Kompetenzen werden nicht isoliert, sondern im Verbund erworben</a:t>
            </a:r>
            <a:r>
              <a:rPr lang="de-DE" dirty="0">
                <a:solidFill>
                  <a:schemeClr val="tx1"/>
                </a:solidFill>
                <a:latin typeface="Arial" panose="020B0604020202020204" pitchFamily="34" charset="0"/>
                <a:cs typeface="Arial" panose="020B0604020202020204" pitchFamily="34" charset="0"/>
              </a:rPr>
              <a:t>.</a:t>
            </a:r>
          </a:p>
        </p:txBody>
      </p:sp>
      <p:sp>
        <p:nvSpPr>
          <p:cNvPr id="11" name="Fußzeilenplatzhalter 10"/>
          <p:cNvSpPr>
            <a:spLocks noGrp="1"/>
          </p:cNvSpPr>
          <p:nvPr>
            <p:ph type="ftr" sz="quarter" idx="11"/>
          </p:nvPr>
        </p:nvSpPr>
        <p:spPr>
          <a:xfrm>
            <a:off x="107504" y="6374784"/>
            <a:ext cx="2952328" cy="365125"/>
          </a:xfrm>
        </p:spPr>
        <p:txBody>
          <a:bodyPr/>
          <a:lstStyle/>
          <a:p>
            <a:r>
              <a:rPr lang="de-DE" dirty="0" smtClean="0"/>
              <a:t>Lehrplanentwicklung Primarstufe</a:t>
            </a:r>
            <a:endParaRPr lang="de-DE" dirty="0"/>
          </a:p>
        </p:txBody>
      </p:sp>
      <p:sp>
        <p:nvSpPr>
          <p:cNvPr id="12" name="Foliennummernplatzhalter 11"/>
          <p:cNvSpPr>
            <a:spLocks noGrp="1"/>
          </p:cNvSpPr>
          <p:nvPr>
            <p:ph type="sldNum" sz="quarter" idx="12"/>
          </p:nvPr>
        </p:nvSpPr>
        <p:spPr/>
        <p:txBody>
          <a:bodyPr/>
          <a:lstStyle/>
          <a:p>
            <a:fld id="{512A4277-7E7A-4AAF-BFC7-47646BF5CD0C}" type="slidenum">
              <a:rPr lang="de-DE" smtClean="0"/>
              <a:t>44</a:t>
            </a:fld>
            <a:endParaRPr lang="de-DE"/>
          </a:p>
        </p:txBody>
      </p:sp>
    </p:spTree>
    <p:extLst>
      <p:ext uri="{BB962C8B-B14F-4D97-AF65-F5344CB8AC3E}">
        <p14:creationId xmlns:p14="http://schemas.microsoft.com/office/powerpoint/2010/main" val="277449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908720"/>
            <a:ext cx="8159824" cy="523220"/>
          </a:xfrm>
          <a:prstGeom prst="rect">
            <a:avLst/>
          </a:prstGeom>
          <a:noFill/>
        </p:spPr>
        <p:txBody>
          <a:bodyPr wrap="square" rtlCol="0">
            <a:spAutoFit/>
          </a:bodyPr>
          <a:lstStyle/>
          <a:p>
            <a:pPr>
              <a:defRPr/>
            </a:pPr>
            <a:r>
              <a:rPr lang="de-DE" sz="2800" b="1" dirty="0" smtClean="0">
                <a:solidFill>
                  <a:srgbClr val="FF0000"/>
                </a:solidFill>
                <a:latin typeface="Calibri"/>
              </a:rPr>
              <a:t>Kapitel </a:t>
            </a:r>
            <a:r>
              <a:rPr lang="de-DE" sz="2800" b="1" dirty="0">
                <a:solidFill>
                  <a:srgbClr val="FF0000"/>
                </a:solidFill>
                <a:latin typeface="Calibri"/>
              </a:rPr>
              <a:t>2:</a:t>
            </a:r>
            <a:r>
              <a:rPr lang="de-DE" sz="2800" b="1" dirty="0">
                <a:solidFill>
                  <a:prstClr val="black"/>
                </a:solidFill>
                <a:latin typeface="Calibri"/>
              </a:rPr>
              <a:t> Kompetenzerwartungen in der Praxis</a:t>
            </a:r>
          </a:p>
        </p:txBody>
      </p:sp>
      <p:sp>
        <p:nvSpPr>
          <p:cNvPr id="8" name="Textfeld 7"/>
          <p:cNvSpPr txBox="1"/>
          <p:nvPr/>
        </p:nvSpPr>
        <p:spPr>
          <a:xfrm>
            <a:off x="179512" y="1700808"/>
            <a:ext cx="8784976" cy="784830"/>
          </a:xfrm>
          <a:prstGeom prst="rect">
            <a:avLst/>
          </a:prstGeom>
          <a:noFill/>
        </p:spPr>
        <p:txBody>
          <a:bodyPr wrap="square" rtlCol="0">
            <a:spAutoFit/>
          </a:bodyPr>
          <a:lstStyle/>
          <a:p>
            <a:pPr algn="ctr">
              <a:spcAft>
                <a:spcPts val="600"/>
              </a:spcAft>
            </a:pPr>
            <a:endParaRPr lang="de-DE" altLang="de-DE" sz="2000" b="1" dirty="0" smtClean="0">
              <a:latin typeface="Arial" panose="020B0604020202020204" pitchFamily="34" charset="0"/>
              <a:cs typeface="Arial" panose="020B0604020202020204" pitchFamily="34" charset="0"/>
            </a:endParaRPr>
          </a:p>
          <a:p>
            <a:pPr>
              <a:buFont typeface="Wingdings" pitchFamily="2" charset="2"/>
              <a:buChar char="Ø"/>
              <a:defRPr/>
            </a:pPr>
            <a:endParaRPr lang="de-DE" sz="2000" dirty="0">
              <a:latin typeface="+mj-lt"/>
              <a:cs typeface="Arial" panose="020B0604020202020204" pitchFamily="34" charset="0"/>
            </a:endParaRPr>
          </a:p>
        </p:txBody>
      </p:sp>
      <p:sp>
        <p:nvSpPr>
          <p:cNvPr id="10" name="Textfeld 4"/>
          <p:cNvSpPr txBox="1"/>
          <p:nvPr/>
        </p:nvSpPr>
        <p:spPr>
          <a:xfrm>
            <a:off x="179512" y="1700809"/>
            <a:ext cx="8640960" cy="4431983"/>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342900" indent="-342900">
              <a:buFont typeface="Wingdings" panose="05000000000000000000" pitchFamily="2" charset="2"/>
              <a:buChar char="à"/>
              <a:defRPr/>
            </a:pPr>
            <a:r>
              <a:rPr lang="de-DE" sz="2400" b="1" dirty="0" smtClean="0">
                <a:solidFill>
                  <a:schemeClr val="tx1"/>
                </a:solidFill>
                <a:latin typeface="Arial" panose="020B0604020202020204" pitchFamily="34" charset="0"/>
                <a:cs typeface="Arial" panose="020B0604020202020204" pitchFamily="34" charset="0"/>
              </a:rPr>
              <a:t>Kompetenzen </a:t>
            </a:r>
            <a:r>
              <a:rPr lang="de-DE" sz="2400" b="1" dirty="0">
                <a:solidFill>
                  <a:schemeClr val="tx1"/>
                </a:solidFill>
                <a:latin typeface="Arial" panose="020B0604020202020204" pitchFamily="34" charset="0"/>
                <a:cs typeface="Arial" panose="020B0604020202020204" pitchFamily="34" charset="0"/>
              </a:rPr>
              <a:t>werden nicht isoliert, sondern im Verbund erworben</a:t>
            </a:r>
            <a:r>
              <a:rPr lang="de-DE" dirty="0" smtClean="0">
                <a:solidFill>
                  <a:schemeClr val="tx1"/>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à"/>
              <a:defRPr/>
            </a:pPr>
            <a:endParaRPr lang="de-DE" dirty="0">
              <a:solidFill>
                <a:schemeClr val="tx1"/>
              </a:solidFill>
              <a:latin typeface="Arial" panose="020B0604020202020204" pitchFamily="34" charset="0"/>
              <a:cs typeface="Arial" panose="020B0604020202020204" pitchFamily="34" charset="0"/>
            </a:endParaRPr>
          </a:p>
          <a:p>
            <a:pPr>
              <a:defRPr/>
            </a:pPr>
            <a:r>
              <a:rPr lang="de-DE" dirty="0" smtClean="0">
                <a:solidFill>
                  <a:schemeClr val="tx1"/>
                </a:solidFill>
                <a:latin typeface="Arial" panose="020B0604020202020204" pitchFamily="34" charset="0"/>
                <a:cs typeface="Arial" panose="020B0604020202020204" pitchFamily="34" charset="0"/>
              </a:rPr>
              <a:t>Bitte tauschen Sie sich aus:</a:t>
            </a:r>
          </a:p>
          <a:p>
            <a:pPr>
              <a:defRPr/>
            </a:pPr>
            <a:endParaRPr lang="de-DE" dirty="0" smtClean="0">
              <a:solidFill>
                <a:schemeClr val="tx1"/>
              </a:solidFill>
              <a:latin typeface="Arial" panose="020B0604020202020204" pitchFamily="34" charset="0"/>
              <a:cs typeface="Arial" panose="020B0604020202020204" pitchFamily="34" charset="0"/>
            </a:endParaRPr>
          </a:p>
          <a:p>
            <a:pPr>
              <a:defRPr/>
            </a:pPr>
            <a:r>
              <a:rPr lang="de-DE" dirty="0" smtClean="0">
                <a:solidFill>
                  <a:schemeClr val="tx1"/>
                </a:solidFill>
                <a:latin typeface="Arial" panose="020B0604020202020204" pitchFamily="34" charset="0"/>
                <a:cs typeface="Arial" panose="020B0604020202020204" pitchFamily="34" charset="0"/>
              </a:rPr>
              <a:t>Welche weiteren „Puzzleteilchen“ sind nötig, um diese komplexe Kompetenz entwickeln zu können? Welche weiteren Kompetenzen, auch aus anderen Bereichen, werden benötigt?, …</a:t>
            </a:r>
          </a:p>
          <a:p>
            <a:pPr>
              <a:defRPr/>
            </a:pPr>
            <a:endParaRPr lang="de-DE" dirty="0" smtClean="0">
              <a:solidFill>
                <a:schemeClr val="tx1"/>
              </a:solidFill>
              <a:latin typeface="Arial" panose="020B0604020202020204" pitchFamily="34" charset="0"/>
              <a:cs typeface="Arial" panose="020B0604020202020204" pitchFamily="34" charset="0"/>
            </a:endParaRPr>
          </a:p>
          <a:p>
            <a:pPr>
              <a:defRPr/>
            </a:pPr>
            <a:r>
              <a:rPr lang="de-DE" dirty="0" smtClean="0">
                <a:solidFill>
                  <a:schemeClr val="tx1"/>
                </a:solidFill>
                <a:latin typeface="Arial" panose="020B0604020202020204" pitchFamily="34" charset="0"/>
                <a:cs typeface="Arial" panose="020B0604020202020204" pitchFamily="34" charset="0"/>
              </a:rPr>
              <a:t>Welche didaktisch-methodischen Entscheidungen sind hilfreich bei der Entwicklung dieser Kompetenz?</a:t>
            </a:r>
          </a:p>
          <a:p>
            <a:pPr>
              <a:defRPr/>
            </a:pPr>
            <a:endParaRPr lang="de-DE" dirty="0">
              <a:solidFill>
                <a:schemeClr val="tx1"/>
              </a:solidFill>
              <a:latin typeface="Arial" panose="020B0604020202020204" pitchFamily="34" charset="0"/>
              <a:cs typeface="Arial" panose="020B0604020202020204" pitchFamily="34" charset="0"/>
            </a:endParaRPr>
          </a:p>
          <a:p>
            <a:pPr>
              <a:defRPr/>
            </a:pPr>
            <a:endParaRPr lang="de-DE" dirty="0" smtClean="0">
              <a:solidFill>
                <a:schemeClr val="tx1"/>
              </a:solidFill>
              <a:latin typeface="Arial" panose="020B0604020202020204" pitchFamily="34" charset="0"/>
              <a:cs typeface="Arial" panose="020B0604020202020204" pitchFamily="34" charset="0"/>
            </a:endParaRPr>
          </a:p>
          <a:p>
            <a:pPr>
              <a:defRPr/>
            </a:pPr>
            <a:endParaRPr lang="de-DE" dirty="0">
              <a:solidFill>
                <a:schemeClr val="tx1"/>
              </a:solidFill>
              <a:latin typeface="Arial" panose="020B0604020202020204" pitchFamily="34" charset="0"/>
              <a:cs typeface="Arial" panose="020B0604020202020204" pitchFamily="34" charset="0"/>
            </a:endParaRPr>
          </a:p>
          <a:p>
            <a:pPr>
              <a:defRPr/>
            </a:pPr>
            <a:endParaRPr lang="de-DE" dirty="0">
              <a:solidFill>
                <a:schemeClr val="tx1"/>
              </a:solidFill>
              <a:latin typeface="Arial" panose="020B0604020202020204" pitchFamily="34" charset="0"/>
              <a:cs typeface="Arial" panose="020B0604020202020204" pitchFamily="34" charset="0"/>
            </a:endParaRPr>
          </a:p>
        </p:txBody>
      </p:sp>
      <p:sp>
        <p:nvSpPr>
          <p:cNvPr id="2" name="Fußzeilenplatzhalter 1"/>
          <p:cNvSpPr>
            <a:spLocks noGrp="1"/>
          </p:cNvSpPr>
          <p:nvPr>
            <p:ph type="ftr" sz="quarter" idx="11"/>
          </p:nvPr>
        </p:nvSpPr>
        <p:spPr>
          <a:xfrm>
            <a:off x="35496" y="6356350"/>
            <a:ext cx="2952328" cy="365125"/>
          </a:xfrm>
        </p:spPr>
        <p:txBody>
          <a:bodyPr/>
          <a:lstStyle/>
          <a:p>
            <a:r>
              <a:rPr lang="de-DE" dirty="0" smtClean="0"/>
              <a:t>Lehrplanentwicklung Primarstufe</a:t>
            </a:r>
            <a:endParaRPr lang="de-DE" dirty="0"/>
          </a:p>
        </p:txBody>
      </p:sp>
      <p:sp>
        <p:nvSpPr>
          <p:cNvPr id="4" name="Foliennummernplatzhalter 3"/>
          <p:cNvSpPr>
            <a:spLocks noGrp="1"/>
          </p:cNvSpPr>
          <p:nvPr>
            <p:ph type="sldNum" sz="quarter" idx="12"/>
          </p:nvPr>
        </p:nvSpPr>
        <p:spPr/>
        <p:txBody>
          <a:bodyPr/>
          <a:lstStyle/>
          <a:p>
            <a:fld id="{512A4277-7E7A-4AAF-BFC7-47646BF5CD0C}" type="slidenum">
              <a:rPr lang="de-DE" smtClean="0"/>
              <a:t>45</a:t>
            </a:fld>
            <a:endParaRPr lang="de-DE"/>
          </a:p>
        </p:txBody>
      </p:sp>
    </p:spTree>
    <p:extLst>
      <p:ext uri="{BB962C8B-B14F-4D97-AF65-F5344CB8AC3E}">
        <p14:creationId xmlns:p14="http://schemas.microsoft.com/office/powerpoint/2010/main" val="248358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908720"/>
            <a:ext cx="8159824" cy="523220"/>
          </a:xfrm>
          <a:prstGeom prst="rect">
            <a:avLst/>
          </a:prstGeom>
          <a:noFill/>
        </p:spPr>
        <p:txBody>
          <a:bodyPr wrap="square" rtlCol="0">
            <a:spAutoFit/>
          </a:bodyPr>
          <a:lstStyle/>
          <a:p>
            <a:pPr>
              <a:defRPr/>
            </a:pPr>
            <a:r>
              <a:rPr lang="de-DE" sz="2800" b="1" dirty="0" smtClean="0">
                <a:solidFill>
                  <a:srgbClr val="FF0000"/>
                </a:solidFill>
                <a:latin typeface="Calibri"/>
              </a:rPr>
              <a:t>Kapitel </a:t>
            </a:r>
            <a:r>
              <a:rPr lang="de-DE" sz="2800" b="1" dirty="0">
                <a:solidFill>
                  <a:srgbClr val="FF0000"/>
                </a:solidFill>
                <a:latin typeface="Calibri"/>
              </a:rPr>
              <a:t>2:</a:t>
            </a:r>
            <a:r>
              <a:rPr lang="de-DE" sz="2800" b="1" dirty="0">
                <a:solidFill>
                  <a:prstClr val="black"/>
                </a:solidFill>
                <a:latin typeface="Calibri"/>
              </a:rPr>
              <a:t> Kompetenzerwartungen in der Praxis</a:t>
            </a:r>
          </a:p>
        </p:txBody>
      </p:sp>
      <p:sp>
        <p:nvSpPr>
          <p:cNvPr id="8" name="Textfeld 7"/>
          <p:cNvSpPr txBox="1"/>
          <p:nvPr/>
        </p:nvSpPr>
        <p:spPr>
          <a:xfrm>
            <a:off x="323528" y="1556792"/>
            <a:ext cx="8568952" cy="4596130"/>
          </a:xfrm>
          <a:prstGeom prst="rect">
            <a:avLst/>
          </a:prstGeom>
          <a:noFill/>
        </p:spPr>
        <p:txBody>
          <a:bodyPr wrap="square" rtlCol="0">
            <a:spAutoFit/>
          </a:bodyPr>
          <a:lstStyle/>
          <a:p>
            <a:pPr marL="257175" indent="-257175">
              <a:buFontTx/>
              <a:buAutoNum type="alphaLcParenR"/>
              <a:defRPr/>
            </a:pPr>
            <a:r>
              <a:rPr lang="de-DE" sz="1425" dirty="0">
                <a:solidFill>
                  <a:prstClr val="black"/>
                </a:solidFill>
                <a:latin typeface="Calibri"/>
              </a:rPr>
              <a:t>Wählen Sie bitte in Partnerarbeit </a:t>
            </a:r>
            <a:r>
              <a:rPr lang="de-DE" sz="1425" b="1" dirty="0">
                <a:solidFill>
                  <a:prstClr val="black"/>
                </a:solidFill>
                <a:latin typeface="Calibri"/>
              </a:rPr>
              <a:t>eine</a:t>
            </a:r>
            <a:r>
              <a:rPr lang="de-DE" sz="1425" dirty="0">
                <a:solidFill>
                  <a:prstClr val="black"/>
                </a:solidFill>
                <a:latin typeface="Calibri"/>
              </a:rPr>
              <a:t> der Kompetenzerwartungen aus: </a:t>
            </a:r>
            <a:r>
              <a:rPr lang="de-DE" sz="1425" dirty="0">
                <a:solidFill>
                  <a:prstClr val="black"/>
                </a:solidFill>
                <a:latin typeface="Calibri"/>
                <a:ea typeface="Times New Roman"/>
              </a:rPr>
              <a:t>Die Schülerinnen und Schüler …</a:t>
            </a:r>
            <a:endParaRPr lang="de-DE" sz="1425" dirty="0">
              <a:solidFill>
                <a:prstClr val="black"/>
              </a:solidFill>
              <a:latin typeface="Times New Roman"/>
              <a:ea typeface="Times New Roman"/>
            </a:endParaRPr>
          </a:p>
          <a:p>
            <a:pPr marL="600075" lvl="1" indent="-257175">
              <a:spcBef>
                <a:spcPts val="450"/>
              </a:spcBef>
              <a:buFont typeface="Symbol"/>
              <a:buChar char=""/>
              <a:tabLst>
                <a:tab pos="342900" algn="l"/>
              </a:tabLst>
              <a:defRPr/>
            </a:pPr>
            <a:r>
              <a:rPr lang="de-DE" dirty="0"/>
              <a:t>nehmen begründet Stellung zu heutigen Ausprägungsformen christlicher Feste (u. a. Reflexion von Konsumverhalten, mediale Darstellungen</a:t>
            </a:r>
            <a:r>
              <a:rPr lang="de-DE" dirty="0" smtClean="0"/>
              <a:t>). </a:t>
            </a:r>
            <a:r>
              <a:rPr lang="de-DE" sz="1425" i="1" dirty="0" smtClean="0">
                <a:solidFill>
                  <a:prstClr val="black"/>
                </a:solidFill>
                <a:latin typeface="Calibri"/>
                <a:ea typeface="Times New Roman"/>
              </a:rPr>
              <a:t>(Ende Klasse 4:  Bereich „Kirche und Gemeinde“, </a:t>
            </a:r>
            <a:r>
              <a:rPr lang="de-DE" sz="1425" i="1" dirty="0" err="1" smtClean="0">
                <a:solidFill>
                  <a:prstClr val="black"/>
                </a:solidFill>
                <a:latin typeface="Calibri"/>
                <a:ea typeface="Times New Roman"/>
              </a:rPr>
              <a:t>inh.</a:t>
            </a:r>
            <a:r>
              <a:rPr lang="de-DE" sz="1425" i="1" dirty="0" smtClean="0">
                <a:solidFill>
                  <a:prstClr val="black"/>
                </a:solidFill>
                <a:latin typeface="Calibri"/>
                <a:ea typeface="Times New Roman"/>
              </a:rPr>
              <a:t> Schwerpunkt: Feste im Kirchenjahr) </a:t>
            </a:r>
            <a:r>
              <a:rPr lang="de-DE" b="1" i="1" dirty="0" smtClean="0">
                <a:solidFill>
                  <a:prstClr val="black"/>
                </a:solidFill>
                <a:latin typeface="Calibri"/>
                <a:ea typeface="Times New Roman"/>
              </a:rPr>
              <a:t>ER </a:t>
            </a:r>
            <a:r>
              <a:rPr lang="de-DE" i="1" dirty="0" smtClean="0">
                <a:solidFill>
                  <a:prstClr val="black"/>
                </a:solidFill>
                <a:latin typeface="Calibri"/>
                <a:ea typeface="Times New Roman"/>
              </a:rPr>
              <a:t>und </a:t>
            </a:r>
            <a:r>
              <a:rPr lang="de-DE" b="1" i="1" dirty="0" smtClean="0">
                <a:solidFill>
                  <a:prstClr val="black"/>
                </a:solidFill>
                <a:latin typeface="Calibri"/>
                <a:ea typeface="Times New Roman"/>
              </a:rPr>
              <a:t>KR</a:t>
            </a:r>
            <a:endParaRPr lang="de-DE" b="1" i="1" dirty="0">
              <a:solidFill>
                <a:prstClr val="black"/>
              </a:solidFill>
              <a:latin typeface="Calibri"/>
              <a:ea typeface="Times New Roman"/>
            </a:endParaRPr>
          </a:p>
          <a:p>
            <a:pPr marL="600075" lvl="1" indent="-257175">
              <a:spcBef>
                <a:spcPts val="450"/>
              </a:spcBef>
              <a:buFont typeface="Symbol"/>
              <a:buChar char=""/>
              <a:tabLst>
                <a:tab pos="342900" algn="l"/>
              </a:tabLst>
              <a:defRPr/>
            </a:pPr>
            <a:r>
              <a:rPr lang="de-DE" dirty="0"/>
              <a:t>erörtern vor dem Hintergrund des kirchlichen Auftrags Beispiele für Möglichkeiten und Grenzen der Übernahme von Verantwortung für sich und andere</a:t>
            </a:r>
            <a:r>
              <a:rPr lang="de-DE" dirty="0" smtClean="0"/>
              <a:t>, </a:t>
            </a:r>
            <a:r>
              <a:rPr lang="de-DE" sz="1425" i="1" dirty="0" smtClean="0">
                <a:solidFill>
                  <a:prstClr val="black"/>
                </a:solidFill>
                <a:latin typeface="Calibri"/>
                <a:ea typeface="Times New Roman"/>
              </a:rPr>
              <a:t>(</a:t>
            </a:r>
            <a:r>
              <a:rPr lang="de-DE" sz="1425" i="1" dirty="0">
                <a:solidFill>
                  <a:prstClr val="black"/>
                </a:solidFill>
                <a:latin typeface="Calibri"/>
                <a:ea typeface="Times New Roman"/>
              </a:rPr>
              <a:t>Ende Klasse 4</a:t>
            </a:r>
            <a:r>
              <a:rPr lang="de-DE" sz="1425" i="1" dirty="0">
                <a:solidFill>
                  <a:prstClr val="black"/>
                </a:solidFill>
                <a:ea typeface="Times New Roman"/>
              </a:rPr>
              <a:t>, </a:t>
            </a:r>
            <a:r>
              <a:rPr lang="de-DE" sz="1425" i="1" dirty="0" smtClean="0">
                <a:solidFill>
                  <a:prstClr val="black"/>
                </a:solidFill>
                <a:ea typeface="Times New Roman"/>
              </a:rPr>
              <a:t>Bereich „Kirche </a:t>
            </a:r>
            <a:r>
              <a:rPr lang="de-DE" sz="1425" i="1" dirty="0">
                <a:solidFill>
                  <a:prstClr val="black"/>
                </a:solidFill>
                <a:ea typeface="Times New Roman"/>
              </a:rPr>
              <a:t>und Gemeinde“, </a:t>
            </a:r>
            <a:r>
              <a:rPr lang="de-DE" sz="1425" i="1" dirty="0" err="1">
                <a:solidFill>
                  <a:prstClr val="black"/>
                </a:solidFill>
                <a:ea typeface="Times New Roman"/>
              </a:rPr>
              <a:t>inh.</a:t>
            </a:r>
            <a:r>
              <a:rPr lang="de-DE" sz="1425" i="1" dirty="0">
                <a:solidFill>
                  <a:prstClr val="black"/>
                </a:solidFill>
                <a:ea typeface="Times New Roman"/>
              </a:rPr>
              <a:t> Schwerpunkt: </a:t>
            </a:r>
            <a:r>
              <a:rPr lang="de-DE" sz="1425" i="1" dirty="0" smtClean="0">
                <a:solidFill>
                  <a:prstClr val="black"/>
                </a:solidFill>
                <a:ea typeface="Times New Roman"/>
              </a:rPr>
              <a:t>Auftrag der Kirche als Nachfolgegemeinschaft) </a:t>
            </a:r>
            <a:r>
              <a:rPr lang="de-DE" b="1" i="1" dirty="0" smtClean="0">
                <a:solidFill>
                  <a:prstClr val="black"/>
                </a:solidFill>
                <a:ea typeface="Times New Roman"/>
              </a:rPr>
              <a:t>KR</a:t>
            </a:r>
            <a:endParaRPr lang="de-DE" dirty="0">
              <a:solidFill>
                <a:prstClr val="black"/>
              </a:solidFill>
              <a:ea typeface="Times New Roman"/>
            </a:endParaRPr>
          </a:p>
          <a:p>
            <a:pPr marL="600075" lvl="1" indent="-257175">
              <a:spcBef>
                <a:spcPts val="450"/>
              </a:spcBef>
              <a:spcAft>
                <a:spcPts val="450"/>
              </a:spcAft>
              <a:buFont typeface="Symbol"/>
              <a:buChar char=""/>
              <a:tabLst>
                <a:tab pos="342900" algn="l"/>
              </a:tabLst>
              <a:defRPr/>
            </a:pPr>
            <a:r>
              <a:rPr lang="de-DE" dirty="0"/>
              <a:t>erörtern die Bedeutung von Orientierungen an Leben und Botschaft von Jesus Christus für verantwortungsvolles christliches Handeln im </a:t>
            </a:r>
            <a:r>
              <a:rPr lang="de-DE" dirty="0" smtClean="0"/>
              <a:t>Alltag </a:t>
            </a:r>
            <a:r>
              <a:rPr lang="de-DE" sz="1425" i="1" dirty="0" smtClean="0">
                <a:solidFill>
                  <a:prstClr val="black"/>
                </a:solidFill>
                <a:latin typeface="Calibri"/>
                <a:ea typeface="Times New Roman"/>
              </a:rPr>
              <a:t>(</a:t>
            </a:r>
            <a:r>
              <a:rPr lang="de-DE" sz="1425" i="1" dirty="0" smtClean="0">
                <a:solidFill>
                  <a:prstClr val="black"/>
                </a:solidFill>
                <a:ea typeface="Times New Roman"/>
              </a:rPr>
              <a:t>Ende Klasse 4, Bereich „Jesus Christus</a:t>
            </a:r>
            <a:r>
              <a:rPr lang="de-DE" sz="1425" i="1" dirty="0">
                <a:solidFill>
                  <a:prstClr val="black"/>
                </a:solidFill>
                <a:ea typeface="Times New Roman"/>
              </a:rPr>
              <a:t>“ , </a:t>
            </a:r>
            <a:r>
              <a:rPr lang="de-DE" sz="1425" i="1" dirty="0" err="1">
                <a:solidFill>
                  <a:prstClr val="black"/>
                </a:solidFill>
                <a:ea typeface="Times New Roman"/>
              </a:rPr>
              <a:t>inh.</a:t>
            </a:r>
            <a:r>
              <a:rPr lang="de-DE" sz="1425" i="1" dirty="0">
                <a:solidFill>
                  <a:prstClr val="black"/>
                </a:solidFill>
                <a:ea typeface="Times New Roman"/>
              </a:rPr>
              <a:t> Schwerpunkt: </a:t>
            </a:r>
            <a:r>
              <a:rPr lang="de-DE" sz="1425" i="1" dirty="0" smtClean="0">
                <a:solidFill>
                  <a:prstClr val="black"/>
                </a:solidFill>
                <a:ea typeface="Times New Roman"/>
              </a:rPr>
              <a:t>Nachfolge Jesu </a:t>
            </a:r>
            <a:r>
              <a:rPr lang="de-DE" sz="1425" i="1" dirty="0" smtClean="0">
                <a:solidFill>
                  <a:prstClr val="black"/>
                </a:solidFill>
                <a:latin typeface="Calibri"/>
                <a:ea typeface="Times New Roman"/>
              </a:rPr>
              <a:t>)</a:t>
            </a:r>
            <a:r>
              <a:rPr lang="de-DE" sz="1425" dirty="0" smtClean="0">
                <a:solidFill>
                  <a:prstClr val="black"/>
                </a:solidFill>
                <a:latin typeface="Calibri"/>
                <a:ea typeface="Times New Roman"/>
              </a:rPr>
              <a:t> </a:t>
            </a:r>
            <a:r>
              <a:rPr lang="de-DE" b="1" i="1" dirty="0">
                <a:solidFill>
                  <a:prstClr val="black"/>
                </a:solidFill>
                <a:ea typeface="Times New Roman"/>
              </a:rPr>
              <a:t>ER </a:t>
            </a:r>
            <a:r>
              <a:rPr lang="de-DE" i="1" dirty="0">
                <a:solidFill>
                  <a:prstClr val="black"/>
                </a:solidFill>
                <a:ea typeface="Times New Roman"/>
              </a:rPr>
              <a:t>und </a:t>
            </a:r>
            <a:r>
              <a:rPr lang="de-DE" b="1" i="1" dirty="0" smtClean="0">
                <a:solidFill>
                  <a:prstClr val="black"/>
                </a:solidFill>
                <a:ea typeface="Times New Roman"/>
              </a:rPr>
              <a:t>KR</a:t>
            </a:r>
            <a:endParaRPr lang="de-DE" dirty="0" smtClean="0">
              <a:solidFill>
                <a:prstClr val="black"/>
              </a:solidFill>
              <a:ea typeface="Times New Roman"/>
            </a:endParaRPr>
          </a:p>
          <a:p>
            <a:pPr marL="257175" indent="-257175">
              <a:buFontTx/>
              <a:buAutoNum type="alphaLcParenR"/>
              <a:defRPr/>
            </a:pPr>
            <a:r>
              <a:rPr lang="de-DE" sz="1425" dirty="0" smtClean="0">
                <a:solidFill>
                  <a:prstClr val="black"/>
                </a:solidFill>
                <a:latin typeface="Calibri"/>
              </a:rPr>
              <a:t>Erörtern Sie in Ihrem Team: „Was kann eine Schülerin/ein Schüler, wenn sie/er über die (von Ihnen ausgewählte) Kompetenz verfügt?“</a:t>
            </a:r>
          </a:p>
          <a:p>
            <a:pPr marL="257175" indent="-257175">
              <a:buFontTx/>
              <a:buAutoNum type="alphaLcParenR"/>
              <a:defRPr/>
            </a:pPr>
            <a:r>
              <a:rPr lang="de-DE" sz="1425" dirty="0" smtClean="0">
                <a:solidFill>
                  <a:prstClr val="black"/>
                </a:solidFill>
                <a:latin typeface="Calibri"/>
              </a:rPr>
              <a:t>Beschreiben </a:t>
            </a:r>
            <a:r>
              <a:rPr lang="de-DE" sz="1425" dirty="0">
                <a:solidFill>
                  <a:prstClr val="black"/>
                </a:solidFill>
                <a:latin typeface="Calibri"/>
              </a:rPr>
              <a:t>Sie nun bitte, über welche Kenntnisse / Fähigkeiten / Fertigkeiten / Haltungen eine Schülerin/ein Schüler mit Blick auf die (von Ihnen ausgewählte) Kompetenz </a:t>
            </a:r>
            <a:r>
              <a:rPr lang="de-DE" sz="1425" u="sng" dirty="0">
                <a:solidFill>
                  <a:prstClr val="black"/>
                </a:solidFill>
                <a:latin typeface="Calibri"/>
              </a:rPr>
              <a:t>mindestens</a:t>
            </a:r>
            <a:r>
              <a:rPr lang="de-DE" sz="1425" dirty="0">
                <a:solidFill>
                  <a:prstClr val="black"/>
                </a:solidFill>
                <a:latin typeface="Calibri"/>
              </a:rPr>
              <a:t> verfügen sollte!</a:t>
            </a:r>
          </a:p>
          <a:p>
            <a:pPr marL="257175" indent="-257175">
              <a:buFontTx/>
              <a:buAutoNum type="alphaLcParenR"/>
              <a:defRPr/>
            </a:pPr>
            <a:r>
              <a:rPr lang="de-DE" sz="1425" dirty="0">
                <a:solidFill>
                  <a:prstClr val="black"/>
                </a:solidFill>
                <a:latin typeface="Calibri"/>
              </a:rPr>
              <a:t>fakultativ: Überlegen Sie bitte, in welchem Unterrichtsvorhaben </a:t>
            </a:r>
            <a:r>
              <a:rPr lang="de-DE" sz="1425" dirty="0" smtClean="0">
                <a:solidFill>
                  <a:prstClr val="black"/>
                </a:solidFill>
                <a:latin typeface="Calibri"/>
              </a:rPr>
              <a:t>Ihrer </a:t>
            </a:r>
            <a:r>
              <a:rPr lang="de-DE" sz="1425" dirty="0">
                <a:solidFill>
                  <a:prstClr val="black"/>
                </a:solidFill>
                <a:latin typeface="Calibri"/>
              </a:rPr>
              <a:t>bisherigen </a:t>
            </a:r>
            <a:r>
              <a:rPr lang="de-DE" sz="1425" dirty="0" smtClean="0">
                <a:solidFill>
                  <a:prstClr val="black"/>
                </a:solidFill>
                <a:latin typeface="Calibri"/>
              </a:rPr>
              <a:t>schuleigenen Unterrichts-vorgaben </a:t>
            </a:r>
            <a:r>
              <a:rPr lang="de-DE" sz="1425" dirty="0">
                <a:solidFill>
                  <a:prstClr val="black"/>
                </a:solidFill>
                <a:latin typeface="Calibri"/>
              </a:rPr>
              <a:t>sich diese Kompetenzen am besten fördern lassen bzw. welche Änderungen </a:t>
            </a:r>
            <a:r>
              <a:rPr lang="de-DE" sz="1425" dirty="0" smtClean="0">
                <a:solidFill>
                  <a:prstClr val="black"/>
                </a:solidFill>
                <a:latin typeface="Calibri"/>
              </a:rPr>
              <a:t>in den schuleigenen Unterrichtsvorgaben nötig </a:t>
            </a:r>
            <a:r>
              <a:rPr lang="de-DE" sz="1425" dirty="0">
                <a:solidFill>
                  <a:prstClr val="black"/>
                </a:solidFill>
                <a:latin typeface="Calibri"/>
              </a:rPr>
              <a:t>sind.</a:t>
            </a:r>
          </a:p>
        </p:txBody>
      </p:sp>
      <p:sp>
        <p:nvSpPr>
          <p:cNvPr id="2" name="Fußzeilenplatzhalter 1"/>
          <p:cNvSpPr>
            <a:spLocks noGrp="1"/>
          </p:cNvSpPr>
          <p:nvPr>
            <p:ph type="ftr" sz="quarter" idx="11"/>
          </p:nvPr>
        </p:nvSpPr>
        <p:spPr>
          <a:xfrm>
            <a:off x="179512" y="6356350"/>
            <a:ext cx="2952328" cy="365125"/>
          </a:xfrm>
        </p:spPr>
        <p:txBody>
          <a:bodyPr/>
          <a:lstStyle/>
          <a:p>
            <a:r>
              <a:rPr lang="de-DE" smtClean="0"/>
              <a:t>Lehrplanentwicklung Primarstufe</a:t>
            </a:r>
            <a:endParaRPr lang="de-DE"/>
          </a:p>
        </p:txBody>
      </p:sp>
      <p:sp>
        <p:nvSpPr>
          <p:cNvPr id="4" name="Foliennummernplatzhalter 3"/>
          <p:cNvSpPr>
            <a:spLocks noGrp="1"/>
          </p:cNvSpPr>
          <p:nvPr>
            <p:ph type="sldNum" sz="quarter" idx="12"/>
          </p:nvPr>
        </p:nvSpPr>
        <p:spPr/>
        <p:txBody>
          <a:bodyPr/>
          <a:lstStyle/>
          <a:p>
            <a:fld id="{512A4277-7E7A-4AAF-BFC7-47646BF5CD0C}" type="slidenum">
              <a:rPr lang="de-DE" smtClean="0"/>
              <a:t>46</a:t>
            </a:fld>
            <a:endParaRPr lang="de-DE"/>
          </a:p>
        </p:txBody>
      </p:sp>
    </p:spTree>
    <p:extLst>
      <p:ext uri="{BB962C8B-B14F-4D97-AF65-F5344CB8AC3E}">
        <p14:creationId xmlns:p14="http://schemas.microsoft.com/office/powerpoint/2010/main" val="11112691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endParaRPr lang="de-DE" altLang="de-DE" sz="4400" b="1" dirty="0" smtClean="0">
              <a:solidFill>
                <a:srgbClr val="002060"/>
              </a:solidFill>
              <a:cs typeface="Times New Roman" pitchFamily="18" charset="0"/>
            </a:endParaRPr>
          </a:p>
          <a:p>
            <a:pPr marL="0" indent="0">
              <a:buNone/>
            </a:pPr>
            <a:r>
              <a:rPr lang="de-DE" altLang="de-DE" sz="4400" b="1" dirty="0">
                <a:solidFill>
                  <a:srgbClr val="002060"/>
                </a:solidFill>
                <a:cs typeface="Times New Roman" pitchFamily="18" charset="0"/>
              </a:rPr>
              <a:t>S</a:t>
            </a:r>
            <a:r>
              <a:rPr lang="de-DE" altLang="de-DE" sz="4400" b="1" dirty="0" smtClean="0">
                <a:solidFill>
                  <a:srgbClr val="002060"/>
                </a:solidFill>
                <a:cs typeface="Times New Roman" pitchFamily="18" charset="0"/>
              </a:rPr>
              <a:t>chuleigene Unterrichtsvorgaben und Unterstützungsangebote im Fach Evangelische bzw. Katholische Religionslehre </a:t>
            </a:r>
            <a:endParaRPr lang="de-DE" altLang="de-DE" sz="4400" b="1" dirty="0">
              <a:solidFill>
                <a:srgbClr val="002060"/>
              </a:solidFill>
              <a:cs typeface="Times New Roman" pitchFamily="18" charset="0"/>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47</a:t>
            </a:fld>
            <a:endParaRPr lang="de-DE"/>
          </a:p>
        </p:txBody>
      </p:sp>
    </p:spTree>
    <p:extLst>
      <p:ext uri="{BB962C8B-B14F-4D97-AF65-F5344CB8AC3E}">
        <p14:creationId xmlns:p14="http://schemas.microsoft.com/office/powerpoint/2010/main" val="2842696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a:t>S</a:t>
            </a:r>
            <a:r>
              <a:rPr lang="de-DE" sz="2800" dirty="0" smtClean="0"/>
              <a:t>chuleigene Unterrichtsvorgaben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48</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dirty="0" err="1"/>
              <a:t>SchulG</a:t>
            </a:r>
            <a:r>
              <a:rPr lang="de-DE" altLang="de-DE" sz="1800" b="1" dirty="0"/>
              <a:t> §29</a:t>
            </a:r>
          </a:p>
          <a:p>
            <a:pPr marL="0" indent="0" algn="ctr">
              <a:spcBef>
                <a:spcPct val="50000"/>
              </a:spcBef>
              <a:buFont typeface="Arial" panose="020B0604020202020204" pitchFamily="34" charset="0"/>
              <a:buNone/>
            </a:pPr>
            <a:r>
              <a:rPr lang="de-DE" altLang="de-DE" sz="1800" b="1" dirty="0"/>
              <a:t>Unterrichtsvorgaben</a:t>
            </a:r>
          </a:p>
          <a:p>
            <a:pPr marL="542925" indent="-542925">
              <a:spcBef>
                <a:spcPct val="50000"/>
              </a:spcBef>
              <a:buFontTx/>
              <a:buAutoNum type="arabicParenBoth"/>
            </a:pPr>
            <a:r>
              <a:rPr lang="de-DE" altLang="de-DE" sz="1800" dirty="0"/>
              <a:t>Das </a:t>
            </a:r>
            <a:r>
              <a:rPr lang="de-DE" altLang="de-DE" sz="1800" b="1" dirty="0"/>
              <a:t>Ministerium</a:t>
            </a:r>
            <a:r>
              <a:rPr lang="de-DE" altLang="de-DE" sz="1800" dirty="0"/>
              <a:t> erlässt in der Regel </a:t>
            </a:r>
            <a:r>
              <a:rPr lang="de-DE" altLang="de-DE" sz="1800" b="1" dirty="0"/>
              <a:t>schulformspezifische Vorgaben </a:t>
            </a:r>
            <a:r>
              <a:rPr lang="de-DE" altLang="de-DE" sz="1800" dirty="0"/>
              <a:t>für den Unterricht (Richtlinien, Rahmenvorgaben, </a:t>
            </a:r>
            <a:r>
              <a:rPr lang="de-DE" altLang="de-DE" sz="1800" b="1" dirty="0"/>
              <a:t>Lehrpläne</a:t>
            </a:r>
            <a:r>
              <a:rPr lang="de-DE" altLang="de-DE" sz="1800" dirty="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dirty="0"/>
              <a:t>Die </a:t>
            </a:r>
            <a:r>
              <a:rPr lang="de-DE" altLang="de-DE" sz="1800" b="1" dirty="0"/>
              <a:t>Schulen</a:t>
            </a:r>
            <a:r>
              <a:rPr lang="de-DE" altLang="de-DE" sz="1800" dirty="0"/>
              <a:t> bestimmen auf der Grundlage der Unterrichtsvorgaben nach Absatz 1 in Verbindung mit ihrem Schulprogramm </a:t>
            </a:r>
            <a:r>
              <a:rPr lang="de-DE" altLang="de-DE" sz="1800" b="1" dirty="0"/>
              <a:t>schuleigene Unterrichtsvorgaben</a:t>
            </a:r>
            <a:r>
              <a:rPr lang="de-DE" altLang="de-DE" sz="1800" dirty="0"/>
              <a:t>.</a:t>
            </a:r>
          </a:p>
          <a:p>
            <a:pPr marL="542925" indent="-542925">
              <a:spcBef>
                <a:spcPct val="50000"/>
              </a:spcBef>
              <a:buFontTx/>
              <a:buAutoNum type="arabicParenBoth"/>
            </a:pPr>
            <a:r>
              <a:rPr lang="de-DE" altLang="de-DE" sz="1800" dirty="0"/>
              <a:t>Unterrichtsvorgaben nach den Absätzen 1 und 2 sind so zu fassen, dass für die Lehrerinnen und Lehrer ein </a:t>
            </a:r>
            <a:r>
              <a:rPr lang="de-DE" altLang="de-DE" sz="1800" b="1" dirty="0"/>
              <a:t>pädagogischer Gestaltungsspielraum </a:t>
            </a:r>
            <a:r>
              <a:rPr lang="de-DE" altLang="de-DE" sz="1800" dirty="0"/>
              <a:t>bleibt.</a:t>
            </a:r>
          </a:p>
          <a:p>
            <a:pPr marL="542925"/>
            <a:endParaRPr lang="de-DE" dirty="0"/>
          </a:p>
        </p:txBody>
      </p:sp>
    </p:spTree>
    <p:extLst>
      <p:ext uri="{BB962C8B-B14F-4D97-AF65-F5344CB8AC3E}">
        <p14:creationId xmlns:p14="http://schemas.microsoft.com/office/powerpoint/2010/main" val="2268577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a:t>S</a:t>
            </a:r>
            <a:r>
              <a:rPr lang="de-DE" sz="2800" dirty="0" smtClean="0"/>
              <a:t>chuleigene Unterrichtsvorgaben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a:xfrm>
            <a:off x="3305270" y="6344231"/>
            <a:ext cx="2952328" cy="365125"/>
          </a:xfrm>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49</a:t>
            </a:fld>
            <a:endParaRPr lang="de-DE"/>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err="1"/>
              <a:t>SchulG</a:t>
            </a:r>
            <a:r>
              <a:rPr lang="de-DE" altLang="de-DE" sz="1600" b="1" dirty="0"/>
              <a:t> §70</a:t>
            </a:r>
          </a:p>
          <a:p>
            <a:pPr marL="0" indent="0" algn="ctr">
              <a:spcBef>
                <a:spcPct val="50000"/>
              </a:spcBef>
              <a:buFont typeface="Arial" panose="020B0604020202020204" pitchFamily="34" charset="0"/>
              <a:buNone/>
            </a:pPr>
            <a:r>
              <a:rPr lang="de-DE" altLang="de-DE" sz="1600" b="1" dirty="0"/>
              <a:t>Fachkonferenz, </a:t>
            </a:r>
            <a:r>
              <a:rPr lang="de-DE" altLang="de-DE" sz="1600" b="1" dirty="0" err="1"/>
              <a:t>Bildungsgangskonferenz</a:t>
            </a:r>
            <a:endParaRPr lang="de-DE" altLang="de-DE" sz="1600" b="1" dirty="0"/>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a:t>
            </a:r>
            <a:r>
              <a:rPr lang="de-DE" altLang="de-DE" sz="1600" dirty="0" smtClean="0"/>
              <a:t>-entwicklung </a:t>
            </a:r>
            <a:r>
              <a:rPr lang="de-DE" altLang="de-DE" sz="1600" dirty="0"/>
              <a:t>der fachlichen Arbeit und berät über Ziele, Arbeitspläne, Evaluationsmaßnahmen und </a:t>
            </a:r>
            <a:r>
              <a:rPr lang="de-DE" altLang="de-DE" sz="1600" dirty="0" smtClean="0"/>
              <a:t>-ergebnisse </a:t>
            </a:r>
            <a:r>
              <a:rPr lang="de-DE" altLang="de-DE" sz="1600" dirty="0"/>
              <a:t>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smtClean="0"/>
              <a:t>Grundsätze </a:t>
            </a:r>
            <a:r>
              <a:rPr lang="de-DE" altLang="de-DE" sz="1600" dirty="0"/>
              <a:t>zur Leistungsbewertung,</a:t>
            </a:r>
          </a:p>
          <a:p>
            <a:pPr lvl="1">
              <a:spcBef>
                <a:spcPct val="50000"/>
              </a:spcBef>
              <a:buFontTx/>
              <a:buAutoNum type="arabicPeriod"/>
            </a:pPr>
            <a:r>
              <a:rPr lang="de-DE" altLang="de-DE" sz="1600" dirty="0"/>
              <a:t>Vorschläge an die Lehrerkonferenz zur Einführung von </a:t>
            </a:r>
            <a:r>
              <a:rPr lang="de-DE" altLang="de-DE" sz="1600" dirty="0" smtClean="0"/>
              <a:t>Lernmitteln </a:t>
            </a:r>
            <a:endParaRPr lang="de-DE" altLang="de-DE" sz="1600" dirty="0"/>
          </a:p>
        </p:txBody>
      </p:sp>
    </p:spTree>
    <p:extLst>
      <p:ext uri="{BB962C8B-B14F-4D97-AF65-F5344CB8AC3E}">
        <p14:creationId xmlns:p14="http://schemas.microsoft.com/office/powerpoint/2010/main" val="370633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smtClean="0"/>
              <a:t>Merkmale von </a:t>
            </a:r>
            <a:r>
              <a:rPr lang="de-DE" sz="3000" dirty="0"/>
              <a:t>kompetenzorientierten Lehrplänen</a:t>
            </a:r>
          </a:p>
        </p:txBody>
      </p:sp>
      <p:sp>
        <p:nvSpPr>
          <p:cNvPr id="3" name="Inhaltsplatzhalter 2"/>
          <p:cNvSpPr>
            <a:spLocks noGrp="1"/>
          </p:cNvSpPr>
          <p:nvPr>
            <p:ph idx="1"/>
          </p:nvPr>
        </p:nvSpPr>
        <p:spPr>
          <a:xfrm>
            <a:off x="457200" y="1700808"/>
            <a:ext cx="8075240" cy="4205064"/>
          </a:xfrm>
        </p:spPr>
        <p:txBody>
          <a:bodyPr>
            <a:normAutofit lnSpcReduction="10000"/>
          </a:bodyPr>
          <a:lstStyle/>
          <a:p>
            <a:pPr marL="0" indent="0">
              <a:buNone/>
            </a:pPr>
            <a:r>
              <a:rPr lang="de-DE" dirty="0"/>
              <a:t>Kompetenzorientierte Lehrpläne </a:t>
            </a:r>
            <a:r>
              <a:rPr lang="de-DE" dirty="0" smtClean="0"/>
              <a:t>in NRW formulieren</a:t>
            </a:r>
          </a:p>
          <a:p>
            <a:r>
              <a:rPr lang="de-DE" dirty="0" smtClean="0"/>
              <a:t>landesweit verbindliche Standards,</a:t>
            </a:r>
          </a:p>
          <a:p>
            <a:r>
              <a:rPr lang="de-DE" dirty="0" smtClean="0"/>
              <a:t>Vorgaben ohne Auswahlmöglichkeiten,</a:t>
            </a:r>
          </a:p>
          <a:p>
            <a:r>
              <a:rPr lang="de-DE" dirty="0" smtClean="0"/>
              <a:t>eine Progression der Kompetenzentwicklung über zwei Stufen („Ende Schuleingangsphase“ und „Ende der 4. Klasse“),</a:t>
            </a:r>
          </a:p>
          <a:p>
            <a:r>
              <a:rPr lang="de-DE" dirty="0" smtClean="0"/>
              <a:t>in der Primarstufe auch Aussagen zu erwünschten didaktischen Modellen bzw. methodischen Vorgehensweisen.</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a:t>
            </a:fld>
            <a:endParaRPr lang="de-DE"/>
          </a:p>
        </p:txBody>
      </p:sp>
    </p:spTree>
    <p:extLst>
      <p:ext uri="{BB962C8B-B14F-4D97-AF65-F5344CB8AC3E}">
        <p14:creationId xmlns:p14="http://schemas.microsoft.com/office/powerpoint/2010/main" val="7688624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smtClean="0"/>
              <a:t>Merkmale schuleigener Unterrichtsvorgaben</a:t>
            </a:r>
            <a:endParaRPr lang="de-DE" sz="28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72905" y="5669163"/>
              <a:ext cx="1281111" cy="369332"/>
            </a:xfrm>
            <a:prstGeom prst="rect">
              <a:avLst/>
            </a:prstGeom>
            <a:noFill/>
            <a:ln>
              <a:noFill/>
            </a:ln>
            <a:effectLst/>
            <a:ex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smtClean="0"/>
                <a:t>Lehrpläne</a:t>
              </a:r>
              <a:endParaRPr lang="de-DE" altLang="de-DE" dirty="0"/>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413734" y="3809934"/>
              <a:ext cx="1944763" cy="523220"/>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sz="1400" dirty="0" smtClean="0"/>
                <a:t>Schuleigene</a:t>
              </a:r>
              <a:endParaRPr lang="de-DE" altLang="de-DE" sz="1600" dirty="0"/>
            </a:p>
            <a:p>
              <a:pPr algn="ctr"/>
              <a:r>
                <a:rPr lang="de-DE" altLang="de-DE" sz="1400" dirty="0" smtClean="0"/>
                <a:t>Unterrichtsvorgaben</a:t>
              </a:r>
              <a:endParaRPr lang="de-DE" altLang="de-DE" dirty="0"/>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smtClean="0"/>
              <a:t>Welches Niveau?</a:t>
            </a:r>
            <a:endParaRPr lang="de-DE" b="1" dirty="0"/>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50</a:t>
            </a:fld>
            <a:endParaRPr lang="de-DE"/>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Tree>
    <p:extLst>
      <p:ext uri="{BB962C8B-B14F-4D97-AF65-F5344CB8AC3E}">
        <p14:creationId xmlns:p14="http://schemas.microsoft.com/office/powerpoint/2010/main" val="2312806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dirty="0" smtClean="0"/>
              <a:t>schuleigener Unterrichtsvorgaben</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20000"/>
          </a:bodyPr>
          <a:lstStyle/>
          <a:p>
            <a:pPr>
              <a:spcBef>
                <a:spcPts val="1200"/>
              </a:spcBef>
            </a:pPr>
            <a:r>
              <a:rPr lang="de-DE" dirty="0"/>
              <a:t>Schulbezogene Konkretisierung der L</a:t>
            </a:r>
            <a:r>
              <a:rPr lang="de-DE" dirty="0" smtClean="0"/>
              <a:t>ehrpläne</a:t>
            </a:r>
            <a:endParaRPr lang="de-DE" dirty="0"/>
          </a:p>
          <a:p>
            <a:pPr>
              <a:spcBef>
                <a:spcPts val="1200"/>
              </a:spcBef>
            </a:pPr>
            <a:r>
              <a:rPr lang="de-DE" dirty="0"/>
              <a:t>Instrument zur Unterrichtsentwicklung und Unterrichtsvorbereitung</a:t>
            </a:r>
          </a:p>
          <a:p>
            <a:pPr>
              <a:spcBef>
                <a:spcPts val="1200"/>
              </a:spcBef>
            </a:pPr>
            <a:r>
              <a:rPr lang="de-DE" dirty="0"/>
              <a:t>Ausgestaltung von Freiräumen</a:t>
            </a:r>
          </a:p>
          <a:p>
            <a:pPr>
              <a:spcBef>
                <a:spcPts val="1200"/>
              </a:spcBef>
            </a:pPr>
            <a:endParaRPr lang="de-DE" dirty="0"/>
          </a:p>
          <a:p>
            <a:pPr>
              <a:spcBef>
                <a:spcPts val="1200"/>
              </a:spcBef>
            </a:pPr>
            <a:r>
              <a:rPr lang="de-DE" dirty="0"/>
              <a:t>Grundlage der fachlichen Arbeit im </a:t>
            </a:r>
            <a:r>
              <a:rPr lang="de-DE" dirty="0" smtClean="0"/>
              <a:t>Team </a:t>
            </a:r>
            <a:r>
              <a:rPr lang="de-DE" dirty="0" smtClean="0">
                <a:sym typeface="Wingdings" panose="05000000000000000000" pitchFamily="2" charset="2"/>
              </a:rPr>
              <a:t> </a:t>
            </a:r>
            <a:r>
              <a:rPr lang="de-DE" dirty="0" smtClean="0"/>
              <a:t> Lehrkräfte als Expertinnen und Experten für ihr Fach UND ihre Schülerinnen und Schüler </a:t>
            </a:r>
            <a:endParaRPr lang="de-DE" dirty="0"/>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51</a:t>
            </a:fld>
            <a:endParaRPr lang="de-DE"/>
          </a:p>
        </p:txBody>
      </p:sp>
    </p:spTree>
    <p:extLst>
      <p:ext uri="{BB962C8B-B14F-4D97-AF65-F5344CB8AC3E}">
        <p14:creationId xmlns:p14="http://schemas.microsoft.com/office/powerpoint/2010/main" val="1779119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400" dirty="0"/>
              <a:t>Gliederung </a:t>
            </a:r>
            <a:r>
              <a:rPr lang="de-DE" sz="2400" dirty="0" smtClean="0"/>
              <a:t>der schuleigenen Unterrichtvorgaben (Beispiel) </a:t>
            </a:r>
            <a:endParaRPr lang="de-DE" sz="2400"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52</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8" name="Grafik 7"/>
          <p:cNvPicPr>
            <a:picLocks noChangeAspect="1"/>
          </p:cNvPicPr>
          <p:nvPr/>
        </p:nvPicPr>
        <p:blipFill>
          <a:blip r:embed="rId3"/>
          <a:stretch>
            <a:fillRect/>
          </a:stretch>
        </p:blipFill>
        <p:spPr>
          <a:xfrm>
            <a:off x="457200" y="1700808"/>
            <a:ext cx="8144499" cy="4182310"/>
          </a:xfrm>
          <a:prstGeom prst="rect">
            <a:avLst/>
          </a:prstGeom>
        </p:spPr>
      </p:pic>
    </p:spTree>
    <p:extLst>
      <p:ext uri="{BB962C8B-B14F-4D97-AF65-F5344CB8AC3E}">
        <p14:creationId xmlns:p14="http://schemas.microsoft.com/office/powerpoint/2010/main" val="1360375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53</a:t>
            </a:fld>
            <a:endParaRPr lang="de-DE"/>
          </a:p>
        </p:txBody>
      </p:sp>
      <p:pic>
        <p:nvPicPr>
          <p:cNvPr id="9" name="Grafik 8"/>
          <p:cNvPicPr>
            <a:picLocks noChangeAspect="1"/>
          </p:cNvPicPr>
          <p:nvPr/>
        </p:nvPicPr>
        <p:blipFill>
          <a:blip r:embed="rId3"/>
          <a:stretch>
            <a:fillRect/>
          </a:stretch>
        </p:blipFill>
        <p:spPr>
          <a:xfrm>
            <a:off x="791739" y="1988840"/>
            <a:ext cx="7610827" cy="3672409"/>
          </a:xfrm>
          <a:prstGeom prst="rect">
            <a:avLst/>
          </a:prstGeom>
        </p:spPr>
      </p:pic>
    </p:spTree>
    <p:extLst>
      <p:ext uri="{BB962C8B-B14F-4D97-AF65-F5344CB8AC3E}">
        <p14:creationId xmlns:p14="http://schemas.microsoft.com/office/powerpoint/2010/main" val="943382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fontScale="92500" lnSpcReduction="20000"/>
          </a:bodyPr>
          <a:lstStyle/>
          <a:p>
            <a:pPr marL="0" indent="0">
              <a:buNone/>
            </a:pPr>
            <a:r>
              <a:rPr lang="de-DE" altLang="de-DE" sz="4400" b="1" dirty="0" err="1" smtClean="0">
                <a:solidFill>
                  <a:srgbClr val="002060"/>
                </a:solidFill>
                <a:cs typeface="Times New Roman" pitchFamily="18" charset="0"/>
              </a:rPr>
              <a:t>II.b</a:t>
            </a:r>
            <a:r>
              <a:rPr lang="de-DE" altLang="de-DE" sz="4400" b="1" dirty="0" smtClean="0">
                <a:solidFill>
                  <a:srgbClr val="002060"/>
                </a:solidFill>
                <a:cs typeface="Times New Roman" pitchFamily="18" charset="0"/>
              </a:rPr>
              <a:t> Vorschlag </a:t>
            </a:r>
            <a:r>
              <a:rPr lang="de-DE" altLang="de-DE" sz="4400" b="1" dirty="0">
                <a:solidFill>
                  <a:srgbClr val="002060"/>
                </a:solidFill>
                <a:cs typeface="Times New Roman" pitchFamily="18" charset="0"/>
              </a:rPr>
              <a:t>für teilnehmeraktivierende Elemente </a:t>
            </a:r>
            <a:endParaRPr lang="de-DE" altLang="de-DE" sz="4400" b="1" dirty="0" smtClean="0">
              <a:solidFill>
                <a:srgbClr val="002060"/>
              </a:solidFill>
              <a:cs typeface="Times New Roman" pitchFamily="18" charset="0"/>
            </a:endParaRPr>
          </a:p>
          <a:p>
            <a:pPr marL="0" indent="0">
              <a:buNone/>
            </a:pPr>
            <a:r>
              <a:rPr lang="de-DE" altLang="de-DE" sz="4400" dirty="0" smtClean="0">
                <a:solidFill>
                  <a:srgbClr val="002060"/>
                </a:solidFill>
                <a:cs typeface="Times New Roman" pitchFamily="18" charset="0"/>
              </a:rPr>
              <a:t>zu den schuleigenen Unterrichtsvorgaben im Fach Evangelische bzw. Katholische Religionslehre </a:t>
            </a:r>
            <a:r>
              <a:rPr lang="de-DE" sz="3600" dirty="0" smtClean="0"/>
              <a:t/>
            </a:r>
            <a:br>
              <a:rPr lang="de-DE" sz="3600" dirty="0" smtClean="0"/>
            </a:br>
            <a:r>
              <a:rPr lang="de-DE" sz="3600" dirty="0" smtClean="0"/>
              <a:t/>
            </a:r>
            <a:br>
              <a:rPr lang="de-DE" sz="3600" dirty="0" smtClean="0"/>
            </a:br>
            <a:endParaRPr lang="de-DE" sz="4400" dirty="0" smtClean="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54</a:t>
            </a:fld>
            <a:endParaRPr lang="de-DE"/>
          </a:p>
        </p:txBody>
      </p:sp>
    </p:spTree>
    <p:extLst>
      <p:ext uri="{BB962C8B-B14F-4D97-AF65-F5344CB8AC3E}">
        <p14:creationId xmlns:p14="http://schemas.microsoft.com/office/powerpoint/2010/main" val="37879783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59532" y="923538"/>
            <a:ext cx="8352928" cy="646331"/>
          </a:xfrm>
          <a:prstGeom prst="rect">
            <a:avLst/>
          </a:prstGeom>
          <a:noFill/>
        </p:spPr>
        <p:txBody>
          <a:bodyPr wrap="square" rtlCol="0">
            <a:spAutoFit/>
          </a:bodyPr>
          <a:lstStyle/>
          <a:p>
            <a:pPr>
              <a:defRPr/>
            </a:pPr>
            <a:r>
              <a:rPr lang="de-DE" b="1" dirty="0" smtClean="0">
                <a:solidFill>
                  <a:srgbClr val="FF0000"/>
                </a:solidFill>
                <a:latin typeface="Calibri"/>
              </a:rPr>
              <a:t>Auf dem Weg </a:t>
            </a:r>
            <a:r>
              <a:rPr lang="de-DE" b="1" dirty="0" smtClean="0">
                <a:solidFill>
                  <a:srgbClr val="FF0000"/>
                </a:solidFill>
                <a:latin typeface="Calibri"/>
              </a:rPr>
              <a:t>zu den schuleigenen Unterrichtsvorgaben:</a:t>
            </a:r>
            <a:r>
              <a:rPr lang="de-DE" b="1" dirty="0" smtClean="0">
                <a:solidFill>
                  <a:prstClr val="black"/>
                </a:solidFill>
                <a:latin typeface="Calibri"/>
              </a:rPr>
              <a:t> </a:t>
            </a:r>
            <a:r>
              <a:rPr lang="de-DE" b="1" dirty="0">
                <a:solidFill>
                  <a:prstClr val="black"/>
                </a:solidFill>
                <a:latin typeface="Calibri"/>
              </a:rPr>
              <a:t>Tauschen Sie sich zu dem </a:t>
            </a:r>
            <a:r>
              <a:rPr lang="de-DE" altLang="de-DE" b="1" dirty="0">
                <a:solidFill>
                  <a:prstClr val="black"/>
                </a:solidFill>
                <a:latin typeface="Calibri"/>
              </a:rPr>
              <a:t>Vorschlag für die Weiterarbeit in der Schule </a:t>
            </a:r>
            <a:r>
              <a:rPr lang="de-DE" b="1" dirty="0">
                <a:solidFill>
                  <a:prstClr val="black"/>
                </a:solidFill>
                <a:latin typeface="Calibri"/>
              </a:rPr>
              <a:t>aus und planen Sie Ihre nächsten Schritte</a:t>
            </a:r>
            <a:r>
              <a:rPr lang="de-DE" altLang="de-DE" b="1" dirty="0">
                <a:solidFill>
                  <a:prstClr val="black"/>
                </a:solidFill>
                <a:latin typeface="Calibri"/>
              </a:rPr>
              <a:t>. </a:t>
            </a:r>
          </a:p>
        </p:txBody>
      </p:sp>
      <p:sp>
        <p:nvSpPr>
          <p:cNvPr id="7" name="Textfeld 6"/>
          <p:cNvSpPr txBox="1"/>
          <p:nvPr/>
        </p:nvSpPr>
        <p:spPr>
          <a:xfrm>
            <a:off x="1511660" y="1680104"/>
            <a:ext cx="6048672" cy="4570482"/>
          </a:xfrm>
          <a:prstGeom prst="rect">
            <a:avLst/>
          </a:prstGeom>
          <a:noFill/>
        </p:spPr>
        <p:txBody>
          <a:bodyPr wrap="square" rtlCol="0">
            <a:spAutoFit/>
          </a:bodyPr>
          <a:lstStyle/>
          <a:p>
            <a:pPr marL="385763" indent="-385763">
              <a:buFont typeface="+mj-lt"/>
              <a:buAutoNum type="arabicPeriod"/>
              <a:defRPr/>
            </a:pPr>
            <a:r>
              <a:rPr lang="de-DE" altLang="de-DE" sz="2250" dirty="0">
                <a:solidFill>
                  <a:prstClr val="black"/>
                </a:solidFill>
                <a:latin typeface="Calibri"/>
              </a:rPr>
              <a:t>Vorstellen des </a:t>
            </a:r>
            <a:r>
              <a:rPr lang="de-DE" altLang="de-DE" sz="2250" b="1" dirty="0">
                <a:solidFill>
                  <a:prstClr val="black"/>
                </a:solidFill>
                <a:latin typeface="Calibri"/>
              </a:rPr>
              <a:t>Lehrplans</a:t>
            </a:r>
            <a:r>
              <a:rPr lang="de-DE" altLang="de-DE" sz="2250" dirty="0">
                <a:solidFill>
                  <a:prstClr val="black"/>
                </a:solidFill>
                <a:latin typeface="Calibri"/>
              </a:rPr>
              <a:t> </a:t>
            </a:r>
            <a:r>
              <a:rPr lang="de-DE" altLang="de-DE" sz="2250" i="1" dirty="0">
                <a:solidFill>
                  <a:prstClr val="black"/>
                </a:solidFill>
                <a:latin typeface="Calibri"/>
              </a:rPr>
              <a:t>(Grundlage: </a:t>
            </a:r>
            <a:r>
              <a:rPr lang="de-DE" altLang="de-DE" sz="2250" i="1" dirty="0" err="1">
                <a:solidFill>
                  <a:prstClr val="black"/>
                </a:solidFill>
                <a:latin typeface="Calibri"/>
              </a:rPr>
              <a:t>ppt</a:t>
            </a:r>
            <a:r>
              <a:rPr lang="de-DE" altLang="de-DE" sz="2250" i="1" dirty="0">
                <a:solidFill>
                  <a:prstClr val="black"/>
                </a:solidFill>
                <a:latin typeface="Calibri"/>
              </a:rPr>
              <a:t>)</a:t>
            </a:r>
          </a:p>
          <a:p>
            <a:pPr marL="385763" indent="-385763">
              <a:buFont typeface="+mj-lt"/>
              <a:buAutoNum type="arabicPeriod"/>
              <a:defRPr/>
            </a:pPr>
            <a:r>
              <a:rPr lang="de-DE" altLang="de-DE" sz="2250" dirty="0">
                <a:solidFill>
                  <a:prstClr val="black"/>
                </a:solidFill>
                <a:latin typeface="Calibri"/>
              </a:rPr>
              <a:t>Unterstützungsmaterialien vorstellen: </a:t>
            </a:r>
            <a:r>
              <a:rPr lang="de-DE" altLang="de-DE" sz="2250" b="1" dirty="0">
                <a:solidFill>
                  <a:prstClr val="black"/>
                </a:solidFill>
                <a:latin typeface="Calibri"/>
              </a:rPr>
              <a:t>Lehrplannavigator</a:t>
            </a:r>
            <a:r>
              <a:rPr lang="de-DE" altLang="de-DE" sz="2250" dirty="0">
                <a:solidFill>
                  <a:prstClr val="black"/>
                </a:solidFill>
                <a:latin typeface="Calibri"/>
              </a:rPr>
              <a:t> mit </a:t>
            </a:r>
            <a:r>
              <a:rPr lang="de-DE" altLang="de-DE" sz="2250" dirty="0" smtClean="0">
                <a:solidFill>
                  <a:prstClr val="black"/>
                </a:solidFill>
                <a:latin typeface="Calibri"/>
              </a:rPr>
              <a:t>beispielhaften schuleigenen Unterrichtsvorgaben etc</a:t>
            </a:r>
            <a:r>
              <a:rPr lang="de-DE" altLang="de-DE" sz="2250" dirty="0">
                <a:solidFill>
                  <a:prstClr val="black"/>
                </a:solidFill>
                <a:latin typeface="Calibri"/>
              </a:rPr>
              <a:t>. </a:t>
            </a:r>
            <a:r>
              <a:rPr lang="de-DE" altLang="de-DE" sz="2250" i="1" dirty="0">
                <a:solidFill>
                  <a:prstClr val="black"/>
                </a:solidFill>
                <a:latin typeface="Calibri"/>
              </a:rPr>
              <a:t>(Motto: „Dazu gibt es übrigens schon etwas als Anregung!“)</a:t>
            </a:r>
            <a:r>
              <a:rPr lang="de-DE" altLang="de-DE" sz="2250" dirty="0">
                <a:solidFill>
                  <a:prstClr val="black"/>
                </a:solidFill>
                <a:latin typeface="Calibri"/>
              </a:rPr>
              <a:t> </a:t>
            </a:r>
          </a:p>
          <a:p>
            <a:pPr marL="385763" indent="-385763">
              <a:buFont typeface="+mj-lt"/>
              <a:buAutoNum type="arabicPeriod"/>
              <a:defRPr/>
            </a:pPr>
            <a:r>
              <a:rPr lang="de-DE" altLang="de-DE" sz="2250" dirty="0" smtClean="0">
                <a:solidFill>
                  <a:prstClr val="black"/>
                </a:solidFill>
                <a:latin typeface="Calibri"/>
              </a:rPr>
              <a:t>Die </a:t>
            </a:r>
            <a:r>
              <a:rPr lang="de-DE" altLang="de-DE" sz="2250" b="1" dirty="0" smtClean="0">
                <a:solidFill>
                  <a:prstClr val="black"/>
                </a:solidFill>
                <a:latin typeface="Calibri"/>
              </a:rPr>
              <a:t>schuleigenen Unterrichtsvorgaben </a:t>
            </a:r>
            <a:r>
              <a:rPr lang="de-DE" altLang="de-DE" sz="2250" dirty="0" smtClean="0">
                <a:solidFill>
                  <a:prstClr val="black"/>
                </a:solidFill>
                <a:latin typeface="Calibri"/>
              </a:rPr>
              <a:t>prüfen</a:t>
            </a:r>
            <a:r>
              <a:rPr lang="de-DE" altLang="de-DE" sz="2250" dirty="0">
                <a:solidFill>
                  <a:prstClr val="black"/>
                </a:solidFill>
                <a:latin typeface="Calibri"/>
              </a:rPr>
              <a:t>: Was sind unsere Stärken? Wo besteht Handlungsbedarf? </a:t>
            </a:r>
            <a:r>
              <a:rPr lang="de-DE" altLang="de-DE" sz="2250" i="1" dirty="0">
                <a:solidFill>
                  <a:prstClr val="black"/>
                </a:solidFill>
                <a:latin typeface="Calibri"/>
              </a:rPr>
              <a:t> </a:t>
            </a:r>
          </a:p>
          <a:p>
            <a:pPr marL="385763" indent="-385763">
              <a:buFont typeface="+mj-lt"/>
              <a:buAutoNum type="arabicPeriod"/>
              <a:defRPr/>
            </a:pPr>
            <a:r>
              <a:rPr lang="de-DE" altLang="de-DE" sz="2250" dirty="0">
                <a:solidFill>
                  <a:prstClr val="black"/>
                </a:solidFill>
                <a:latin typeface="Calibri"/>
              </a:rPr>
              <a:t>Konkrete </a:t>
            </a:r>
            <a:r>
              <a:rPr lang="de-DE" altLang="de-DE" sz="2250" b="1" dirty="0">
                <a:solidFill>
                  <a:prstClr val="black"/>
                </a:solidFill>
                <a:latin typeface="Calibri"/>
              </a:rPr>
              <a:t>Maßnahmen</a:t>
            </a:r>
            <a:r>
              <a:rPr lang="de-DE" altLang="de-DE" sz="2250" dirty="0">
                <a:solidFill>
                  <a:prstClr val="black"/>
                </a:solidFill>
                <a:latin typeface="Calibri"/>
              </a:rPr>
              <a:t> zur Fortschreibung </a:t>
            </a:r>
            <a:r>
              <a:rPr lang="de-DE" altLang="de-DE" sz="2250" dirty="0" smtClean="0">
                <a:solidFill>
                  <a:prstClr val="black"/>
                </a:solidFill>
                <a:latin typeface="Calibri"/>
              </a:rPr>
              <a:t>der schuleigenen Unterrichtsvorgaben festlegen </a:t>
            </a:r>
            <a:r>
              <a:rPr lang="de-DE" altLang="de-DE" sz="2250" i="1" dirty="0">
                <a:solidFill>
                  <a:prstClr val="black"/>
                </a:solidFill>
                <a:latin typeface="Calibri"/>
              </a:rPr>
              <a:t>(Was? Wer? Wann bzw. bis wann?)</a:t>
            </a:r>
          </a:p>
          <a:p>
            <a:pPr marL="257175" indent="-257175">
              <a:buFont typeface="Arial" panose="020B0604020202020204" pitchFamily="34" charset="0"/>
              <a:buChar char="•"/>
              <a:defRPr/>
            </a:pPr>
            <a:endParaRPr lang="de-DE" altLang="de-DE" sz="2100" i="1" dirty="0">
              <a:solidFill>
                <a:prstClr val="black"/>
              </a:solidFill>
              <a:latin typeface="Calibri"/>
            </a:endParaRPr>
          </a:p>
        </p:txBody>
      </p:sp>
      <p:sp>
        <p:nvSpPr>
          <p:cNvPr id="2" name="Fußzeilenplatzhalter 1"/>
          <p:cNvSpPr>
            <a:spLocks noGrp="1"/>
          </p:cNvSpPr>
          <p:nvPr>
            <p:ph type="ftr" sz="quarter" idx="11"/>
          </p:nvPr>
        </p:nvSpPr>
        <p:spPr>
          <a:xfrm>
            <a:off x="251520" y="6360821"/>
            <a:ext cx="2952328" cy="365125"/>
          </a:xfrm>
        </p:spPr>
        <p:txBody>
          <a:bodyPr/>
          <a:lstStyle/>
          <a:p>
            <a:r>
              <a:rPr lang="de-DE" smtClean="0"/>
              <a:t>Lehrplanentwicklung Primarstufe</a:t>
            </a:r>
            <a:endParaRPr lang="de-DE"/>
          </a:p>
        </p:txBody>
      </p:sp>
      <p:sp>
        <p:nvSpPr>
          <p:cNvPr id="4" name="Foliennummernplatzhalter 3"/>
          <p:cNvSpPr>
            <a:spLocks noGrp="1"/>
          </p:cNvSpPr>
          <p:nvPr>
            <p:ph type="sldNum" sz="quarter" idx="12"/>
          </p:nvPr>
        </p:nvSpPr>
        <p:spPr/>
        <p:txBody>
          <a:bodyPr/>
          <a:lstStyle/>
          <a:p>
            <a:fld id="{512A4277-7E7A-4AAF-BFC7-47646BF5CD0C}" type="slidenum">
              <a:rPr lang="de-DE" smtClean="0"/>
              <a:t>55</a:t>
            </a:fld>
            <a:endParaRPr lang="de-DE"/>
          </a:p>
        </p:txBody>
      </p:sp>
    </p:spTree>
    <p:extLst>
      <p:ext uri="{BB962C8B-B14F-4D97-AF65-F5344CB8AC3E}">
        <p14:creationId xmlns:p14="http://schemas.microsoft.com/office/powerpoint/2010/main" val="27103663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56084" y="985963"/>
            <a:ext cx="8159824" cy="615553"/>
          </a:xfrm>
          <a:prstGeom prst="rect">
            <a:avLst/>
          </a:prstGeom>
          <a:noFill/>
        </p:spPr>
        <p:txBody>
          <a:bodyPr wrap="square" rtlCol="0">
            <a:spAutoFit/>
          </a:bodyPr>
          <a:lstStyle/>
          <a:p>
            <a:pPr>
              <a:defRPr/>
            </a:pPr>
            <a:r>
              <a:rPr lang="de-DE" sz="3400" dirty="0" smtClean="0">
                <a:solidFill>
                  <a:prstClr val="black"/>
                </a:solidFill>
                <a:latin typeface="Calibri"/>
              </a:rPr>
              <a:t>Vom Lehrplan zum konkreten Unterricht </a:t>
            </a:r>
            <a:endParaRPr lang="de-DE" sz="3400" dirty="0">
              <a:solidFill>
                <a:prstClr val="black"/>
              </a:solidFill>
              <a:latin typeface="Calibri"/>
            </a:endParaRPr>
          </a:p>
        </p:txBody>
      </p:sp>
      <p:sp>
        <p:nvSpPr>
          <p:cNvPr id="8" name="Textfeld 7"/>
          <p:cNvSpPr txBox="1"/>
          <p:nvPr/>
        </p:nvSpPr>
        <p:spPr>
          <a:xfrm>
            <a:off x="179512" y="1700809"/>
            <a:ext cx="8712968" cy="4248472"/>
          </a:xfrm>
          <a:prstGeom prst="rect">
            <a:avLst/>
          </a:prstGeom>
          <a:noFill/>
        </p:spPr>
        <p:txBody>
          <a:bodyPr wrap="square" rtlCol="0">
            <a:spAutoFit/>
          </a:bodyPr>
          <a:lstStyle/>
          <a:p>
            <a:pPr algn="ctr">
              <a:spcAft>
                <a:spcPts val="600"/>
              </a:spcAft>
            </a:pPr>
            <a:endParaRPr lang="de-DE" altLang="de-DE" sz="2000" b="1" dirty="0" smtClean="0">
              <a:latin typeface="Arial" panose="020B0604020202020204" pitchFamily="34" charset="0"/>
              <a:cs typeface="Arial" panose="020B0604020202020204" pitchFamily="34" charset="0"/>
            </a:endParaRPr>
          </a:p>
          <a:p>
            <a:pPr>
              <a:buFont typeface="Wingdings" pitchFamily="2" charset="2"/>
              <a:buChar char="Ø"/>
              <a:defRPr/>
            </a:pPr>
            <a:r>
              <a:rPr lang="de-DE" sz="2000" b="1" dirty="0" smtClean="0">
                <a:latin typeface="+mj-lt"/>
                <a:cs typeface="Arial" panose="020B0604020202020204" pitchFamily="34" charset="0"/>
              </a:rPr>
              <a:t> Kompetenzerwartungen </a:t>
            </a:r>
            <a:r>
              <a:rPr lang="de-DE" sz="2000" b="1" dirty="0">
                <a:latin typeface="+mj-lt"/>
                <a:cs typeface="Arial" panose="020B0604020202020204" pitchFamily="34" charset="0"/>
              </a:rPr>
              <a:t>als Ausgangspunkt für die Unterrichtsplanung: Welche der Kompetenzen</a:t>
            </a:r>
            <a:r>
              <a:rPr lang="de-DE" sz="2000" dirty="0">
                <a:latin typeface="+mj-lt"/>
                <a:cs typeface="Arial" panose="020B0604020202020204" pitchFamily="34" charset="0"/>
              </a:rPr>
              <a:t> sollen bis zum Ende </a:t>
            </a:r>
            <a:r>
              <a:rPr lang="de-DE" sz="2000" dirty="0" smtClean="0">
                <a:latin typeface="+mj-lt"/>
                <a:cs typeface="Arial" panose="020B0604020202020204" pitchFamily="34" charset="0"/>
              </a:rPr>
              <a:t>der SEP bzw. der Klasse 4 </a:t>
            </a:r>
            <a:r>
              <a:rPr lang="de-DE" sz="2000" dirty="0">
                <a:latin typeface="+mj-lt"/>
                <a:cs typeface="Arial" panose="020B0604020202020204" pitchFamily="34" charset="0"/>
              </a:rPr>
              <a:t>erworben werden (Lehrplan-Vorgabe) und welche davon spielen in </a:t>
            </a:r>
            <a:r>
              <a:rPr lang="de-DE" sz="2000" dirty="0" smtClean="0">
                <a:latin typeface="+mj-lt"/>
                <a:cs typeface="Arial" panose="020B0604020202020204" pitchFamily="34" charset="0"/>
              </a:rPr>
              <a:t>einem </a:t>
            </a:r>
            <a:r>
              <a:rPr lang="de-DE" sz="2000" dirty="0">
                <a:latin typeface="+mj-lt"/>
                <a:cs typeface="Arial" panose="020B0604020202020204" pitchFamily="34" charset="0"/>
              </a:rPr>
              <a:t>konkreten Unterrichtsvorhaben eine Rolle?</a:t>
            </a:r>
          </a:p>
          <a:p>
            <a:pPr>
              <a:defRPr/>
            </a:pPr>
            <a:endParaRPr lang="de-DE" sz="2000" dirty="0">
              <a:latin typeface="+mj-lt"/>
              <a:cs typeface="Arial" panose="020B0604020202020204" pitchFamily="34" charset="0"/>
            </a:endParaRPr>
          </a:p>
          <a:p>
            <a:pPr>
              <a:buFont typeface="Wingdings" pitchFamily="2" charset="2"/>
              <a:buChar char="Ø"/>
              <a:defRPr/>
            </a:pPr>
            <a:r>
              <a:rPr lang="de-DE" sz="2000" b="1" dirty="0" smtClean="0">
                <a:latin typeface="+mj-lt"/>
                <a:cs typeface="Arial" panose="020B0604020202020204" pitchFamily="34" charset="0"/>
              </a:rPr>
              <a:t> Welche </a:t>
            </a:r>
            <a:r>
              <a:rPr lang="de-DE" sz="2000" b="1" dirty="0">
                <a:latin typeface="+mj-lt"/>
                <a:cs typeface="Arial" panose="020B0604020202020204" pitchFamily="34" charset="0"/>
              </a:rPr>
              <a:t>Inhalte </a:t>
            </a:r>
            <a:r>
              <a:rPr lang="de-DE" sz="2000" dirty="0">
                <a:latin typeface="+mj-lt"/>
                <a:cs typeface="Arial" panose="020B0604020202020204" pitchFamily="34" charset="0"/>
              </a:rPr>
              <a:t>(Lehrplan-</a:t>
            </a:r>
            <a:r>
              <a:rPr lang="de-DE" sz="2000" dirty="0" err="1">
                <a:latin typeface="+mj-lt"/>
                <a:cs typeface="Arial" panose="020B0604020202020204" pitchFamily="34" charset="0"/>
              </a:rPr>
              <a:t>Obligatorik</a:t>
            </a:r>
            <a:r>
              <a:rPr lang="de-DE" sz="2000" dirty="0">
                <a:latin typeface="+mj-lt"/>
                <a:cs typeface="Arial" panose="020B0604020202020204" pitchFamily="34" charset="0"/>
              </a:rPr>
              <a:t>, Fachsystematik) sind geeignet, um diese Kompetenzen zu entwickeln? (Wie kann ich die Inhalte miteinander verknüpfen? Welche inhaltlichen Akzentuierungen kann ich vornehmen, bieten sich an mit Blick auf die zu entwickelnden Kompetenzen? …)</a:t>
            </a:r>
          </a:p>
          <a:p>
            <a:pPr>
              <a:defRPr/>
            </a:pPr>
            <a:endParaRPr lang="de-DE" sz="2000" dirty="0">
              <a:latin typeface="+mj-lt"/>
              <a:cs typeface="Arial" panose="020B0604020202020204" pitchFamily="34" charset="0"/>
            </a:endParaRPr>
          </a:p>
          <a:p>
            <a:pPr>
              <a:buFont typeface="Wingdings" pitchFamily="2" charset="2"/>
              <a:buChar char="Ø"/>
              <a:defRPr/>
            </a:pPr>
            <a:r>
              <a:rPr lang="de-DE" sz="2000" dirty="0" smtClean="0">
                <a:latin typeface="+mj-lt"/>
                <a:cs typeface="Arial" panose="020B0604020202020204" pitchFamily="34" charset="0"/>
              </a:rPr>
              <a:t> Wie </a:t>
            </a:r>
            <a:r>
              <a:rPr lang="de-DE" sz="2000" dirty="0">
                <a:latin typeface="+mj-lt"/>
                <a:cs typeface="Arial" panose="020B0604020202020204" pitchFamily="34" charset="0"/>
              </a:rPr>
              <a:t>müssen die dafür geeigneten </a:t>
            </a:r>
            <a:r>
              <a:rPr lang="de-DE" sz="2000" b="1" dirty="0">
                <a:latin typeface="+mj-lt"/>
                <a:cs typeface="Arial" panose="020B0604020202020204" pitchFamily="34" charset="0"/>
              </a:rPr>
              <a:t>Lernsituationen</a:t>
            </a:r>
            <a:r>
              <a:rPr lang="de-DE" sz="2000" dirty="0">
                <a:latin typeface="+mj-lt"/>
                <a:cs typeface="Arial" panose="020B0604020202020204" pitchFamily="34" charset="0"/>
              </a:rPr>
              <a:t> gestaltet sein? (Welche didaktisch-methodischen Zugänge sollte ich wählen? …)</a:t>
            </a:r>
          </a:p>
        </p:txBody>
      </p:sp>
      <p:sp>
        <p:nvSpPr>
          <p:cNvPr id="2" name="Fußzeilenplatzhalter 1"/>
          <p:cNvSpPr>
            <a:spLocks noGrp="1"/>
          </p:cNvSpPr>
          <p:nvPr>
            <p:ph type="ftr" sz="quarter" idx="11"/>
          </p:nvPr>
        </p:nvSpPr>
        <p:spPr>
          <a:xfrm>
            <a:off x="179512" y="6356350"/>
            <a:ext cx="2952328" cy="365125"/>
          </a:xfrm>
        </p:spPr>
        <p:txBody>
          <a:bodyPr/>
          <a:lstStyle/>
          <a:p>
            <a:r>
              <a:rPr lang="de-DE" dirty="0" smtClean="0"/>
              <a:t>Lehrplanentwicklung Primarstufe</a:t>
            </a:r>
            <a:endParaRPr lang="de-DE" dirty="0"/>
          </a:p>
        </p:txBody>
      </p:sp>
      <p:sp>
        <p:nvSpPr>
          <p:cNvPr id="4" name="Foliennummernplatzhalter 3"/>
          <p:cNvSpPr>
            <a:spLocks noGrp="1"/>
          </p:cNvSpPr>
          <p:nvPr>
            <p:ph type="sldNum" sz="quarter" idx="12"/>
          </p:nvPr>
        </p:nvSpPr>
        <p:spPr/>
        <p:txBody>
          <a:bodyPr/>
          <a:lstStyle/>
          <a:p>
            <a:fld id="{512A4277-7E7A-4AAF-BFC7-47646BF5CD0C}" type="slidenum">
              <a:rPr lang="de-DE" smtClean="0"/>
              <a:t>56</a:t>
            </a:fld>
            <a:endParaRPr lang="de-DE"/>
          </a:p>
        </p:txBody>
      </p:sp>
    </p:spTree>
    <p:extLst>
      <p:ext uri="{BB962C8B-B14F-4D97-AF65-F5344CB8AC3E}">
        <p14:creationId xmlns:p14="http://schemas.microsoft.com/office/powerpoint/2010/main" val="7554799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1951" y="982978"/>
            <a:ext cx="8677274" cy="400110"/>
          </a:xfrm>
          <a:prstGeom prst="rect">
            <a:avLst/>
          </a:prstGeom>
          <a:noFill/>
        </p:spPr>
        <p:txBody>
          <a:bodyPr wrap="square" rtlCol="0">
            <a:spAutoFit/>
          </a:bodyPr>
          <a:lstStyle/>
          <a:p>
            <a:pPr>
              <a:defRPr/>
            </a:pPr>
            <a:r>
              <a:rPr lang="de-DE" sz="2000" b="1" dirty="0" smtClean="0">
                <a:solidFill>
                  <a:srgbClr val="FF0000"/>
                </a:solidFill>
                <a:latin typeface="Calibri"/>
              </a:rPr>
              <a:t>Kompetenzen, Inhalte, schulische Gegebenheiten: </a:t>
            </a:r>
            <a:r>
              <a:rPr lang="de-DE" sz="2000" b="1" dirty="0" smtClean="0">
                <a:latin typeface="Calibri"/>
              </a:rPr>
              <a:t>Unterrichtsvorhaben </a:t>
            </a:r>
            <a:r>
              <a:rPr lang="de-DE" sz="2000" b="1" dirty="0">
                <a:latin typeface="Calibri"/>
              </a:rPr>
              <a:t>planen</a:t>
            </a:r>
          </a:p>
        </p:txBody>
      </p:sp>
      <p:graphicFrame>
        <p:nvGraphicFramePr>
          <p:cNvPr id="2" name="Tabelle 1"/>
          <p:cNvGraphicFramePr>
            <a:graphicFrameLocks noGrp="1"/>
          </p:cNvGraphicFramePr>
          <p:nvPr>
            <p:extLst>
              <p:ext uri="{D42A27DB-BD31-4B8C-83A1-F6EECF244321}">
                <p14:modId xmlns:p14="http://schemas.microsoft.com/office/powerpoint/2010/main" val="1588607362"/>
              </p:ext>
            </p:extLst>
          </p:nvPr>
        </p:nvGraphicFramePr>
        <p:xfrm>
          <a:off x="2505193" y="1700808"/>
          <a:ext cx="6555457" cy="4249067"/>
        </p:xfrm>
        <a:graphic>
          <a:graphicData uri="http://schemas.openxmlformats.org/drawingml/2006/table">
            <a:tbl>
              <a:tblPr firstRow="1" firstCol="1" bandRow="1">
                <a:tableStyleId>{5940675A-B579-460E-94D1-54222C63F5DA}</a:tableStyleId>
              </a:tblPr>
              <a:tblGrid>
                <a:gridCol w="3898305">
                  <a:extLst>
                    <a:ext uri="{9D8B030D-6E8A-4147-A177-3AD203B41FA5}">
                      <a16:colId xmlns:a16="http://schemas.microsoft.com/office/drawing/2014/main" val="284524654"/>
                    </a:ext>
                  </a:extLst>
                </a:gridCol>
                <a:gridCol w="99429">
                  <a:extLst>
                    <a:ext uri="{9D8B030D-6E8A-4147-A177-3AD203B41FA5}">
                      <a16:colId xmlns:a16="http://schemas.microsoft.com/office/drawing/2014/main" val="2064482638"/>
                    </a:ext>
                  </a:extLst>
                </a:gridCol>
                <a:gridCol w="1272438">
                  <a:extLst>
                    <a:ext uri="{9D8B030D-6E8A-4147-A177-3AD203B41FA5}">
                      <a16:colId xmlns:a16="http://schemas.microsoft.com/office/drawing/2014/main" val="4195303968"/>
                    </a:ext>
                  </a:extLst>
                </a:gridCol>
                <a:gridCol w="1285285">
                  <a:extLst>
                    <a:ext uri="{9D8B030D-6E8A-4147-A177-3AD203B41FA5}">
                      <a16:colId xmlns:a16="http://schemas.microsoft.com/office/drawing/2014/main" val="2753713289"/>
                    </a:ext>
                  </a:extLst>
                </a:gridCol>
              </a:tblGrid>
              <a:tr h="394111">
                <a:tc gridSpan="2">
                  <a:txBody>
                    <a:bodyPr/>
                    <a:lstStyle/>
                    <a:p>
                      <a:pPr algn="just">
                        <a:lnSpc>
                          <a:spcPct val="115000"/>
                        </a:lnSpc>
                        <a:spcAft>
                          <a:spcPts val="0"/>
                        </a:spcAft>
                      </a:pPr>
                      <a:r>
                        <a:rPr lang="de-DE" sz="1100" dirty="0">
                          <a:effectLst/>
                        </a:rPr>
                        <a:t>Thema: </a:t>
                      </a:r>
                      <a:endParaRPr lang="de-DE" sz="1000" dirty="0">
                        <a:effectLst/>
                      </a:endParaRPr>
                    </a:p>
                    <a:p>
                      <a:pPr algn="just">
                        <a:lnSpc>
                          <a:spcPct val="115000"/>
                        </a:lnSpc>
                        <a:spcAft>
                          <a:spcPts val="0"/>
                        </a:spcAft>
                      </a:pPr>
                      <a:r>
                        <a:rPr lang="de-DE" sz="1100" dirty="0">
                          <a:effectLst/>
                        </a:rPr>
                        <a:t>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tc>
                <a:tc hMerge="1">
                  <a:txBody>
                    <a:bodyPr/>
                    <a:lstStyle/>
                    <a:p>
                      <a:endParaRPr lang="de-DE"/>
                    </a:p>
                  </a:txBody>
                  <a:tcPr/>
                </a:tc>
                <a:tc>
                  <a:txBody>
                    <a:bodyPr/>
                    <a:lstStyle/>
                    <a:p>
                      <a:pPr algn="just">
                        <a:lnSpc>
                          <a:spcPct val="115000"/>
                        </a:lnSpc>
                        <a:spcAft>
                          <a:spcPts val="0"/>
                        </a:spcAft>
                      </a:pPr>
                      <a:r>
                        <a:rPr lang="de-DE" sz="1100" dirty="0">
                          <a:effectLst/>
                        </a:rPr>
                        <a:t>Zeitumfang: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tc>
                <a:tc>
                  <a:txBody>
                    <a:bodyPr/>
                    <a:lstStyle/>
                    <a:p>
                      <a:pPr algn="just">
                        <a:lnSpc>
                          <a:spcPct val="115000"/>
                        </a:lnSpc>
                        <a:spcAft>
                          <a:spcPts val="0"/>
                        </a:spcAft>
                      </a:pPr>
                      <a:r>
                        <a:rPr lang="de-DE" sz="1100" dirty="0">
                          <a:effectLst/>
                        </a:rPr>
                        <a:t>Klasse/Jahrgang: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tc>
                <a:extLst>
                  <a:ext uri="{0D108BD9-81ED-4DB2-BD59-A6C34878D82A}">
                    <a16:rowId xmlns:a16="http://schemas.microsoft.com/office/drawing/2014/main" val="2137220165"/>
                  </a:ext>
                </a:extLst>
              </a:tr>
              <a:tr h="394111">
                <a:tc gridSpan="4">
                  <a:txBody>
                    <a:bodyPr/>
                    <a:lstStyle/>
                    <a:p>
                      <a:pPr algn="just">
                        <a:lnSpc>
                          <a:spcPct val="115000"/>
                        </a:lnSpc>
                        <a:spcAft>
                          <a:spcPts val="0"/>
                        </a:spcAft>
                      </a:pPr>
                      <a:r>
                        <a:rPr lang="de-DE" sz="1100" dirty="0" smtClean="0">
                          <a:effectLst/>
                        </a:rPr>
                        <a:t>Bereiche:</a:t>
                      </a:r>
                      <a:endParaRPr lang="de-DE" sz="1000" dirty="0">
                        <a:effectLst/>
                      </a:endParaRPr>
                    </a:p>
                    <a:p>
                      <a:pPr algn="just">
                        <a:lnSpc>
                          <a:spcPct val="115000"/>
                        </a:lnSpc>
                        <a:spcAft>
                          <a:spcPts val="0"/>
                        </a:spcAft>
                      </a:pPr>
                      <a:r>
                        <a:rPr lang="de-DE" sz="1100" dirty="0">
                          <a:effectLst/>
                        </a:rPr>
                        <a:t>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875209218"/>
                  </a:ext>
                </a:extLst>
              </a:tr>
              <a:tr h="1773499">
                <a:tc gridSpan="4">
                  <a:txBody>
                    <a:bodyPr/>
                    <a:lstStyle/>
                    <a:p>
                      <a:pPr algn="just">
                        <a:lnSpc>
                          <a:spcPct val="115000"/>
                        </a:lnSpc>
                        <a:spcAft>
                          <a:spcPts val="0"/>
                        </a:spcAft>
                      </a:pPr>
                      <a:r>
                        <a:rPr lang="de-DE" sz="1100" dirty="0">
                          <a:effectLst/>
                        </a:rPr>
                        <a:t>Kompetenzen:</a:t>
                      </a:r>
                      <a:endParaRPr lang="de-DE" sz="1000" dirty="0">
                        <a:effectLst/>
                      </a:endParaRPr>
                    </a:p>
                    <a:p>
                      <a:pPr algn="just">
                        <a:lnSpc>
                          <a:spcPct val="115000"/>
                        </a:lnSpc>
                        <a:spcAft>
                          <a:spcPts val="0"/>
                        </a:spcAft>
                      </a:pPr>
                      <a:r>
                        <a:rPr lang="de-DE" sz="1100" dirty="0">
                          <a:effectLst/>
                        </a:rPr>
                        <a:t> </a:t>
                      </a:r>
                      <a:endParaRPr lang="de-DE" sz="1000" dirty="0">
                        <a:effectLst/>
                      </a:endParaRPr>
                    </a:p>
                    <a:p>
                      <a:pPr algn="just">
                        <a:lnSpc>
                          <a:spcPct val="115000"/>
                        </a:lnSpc>
                        <a:spcAft>
                          <a:spcPts val="0"/>
                        </a:spcAft>
                      </a:pPr>
                      <a:r>
                        <a:rPr lang="de-DE" sz="1100" dirty="0">
                          <a:effectLst/>
                        </a:rPr>
                        <a:t> </a:t>
                      </a:r>
                      <a:endParaRPr lang="de-DE" sz="1000" dirty="0">
                        <a:effectLst/>
                      </a:endParaRPr>
                    </a:p>
                    <a:p>
                      <a:pPr algn="just">
                        <a:lnSpc>
                          <a:spcPct val="115000"/>
                        </a:lnSpc>
                        <a:spcAft>
                          <a:spcPts val="0"/>
                        </a:spcAft>
                      </a:pPr>
                      <a:r>
                        <a:rPr lang="de-DE" sz="1100" dirty="0">
                          <a:effectLst/>
                        </a:rPr>
                        <a:t> </a:t>
                      </a:r>
                      <a:endParaRPr lang="de-DE" sz="1000" dirty="0">
                        <a:effectLst/>
                      </a:endParaRPr>
                    </a:p>
                    <a:p>
                      <a:pPr algn="just">
                        <a:lnSpc>
                          <a:spcPct val="115000"/>
                        </a:lnSpc>
                        <a:spcAft>
                          <a:spcPts val="0"/>
                        </a:spcAft>
                      </a:pPr>
                      <a:r>
                        <a:rPr lang="de-DE" sz="1100" dirty="0">
                          <a:effectLst/>
                        </a:rPr>
                        <a:t> </a:t>
                      </a:r>
                      <a:endParaRPr lang="de-DE" sz="1000" dirty="0">
                        <a:effectLst/>
                      </a:endParaRPr>
                    </a:p>
                    <a:p>
                      <a:pPr algn="just">
                        <a:lnSpc>
                          <a:spcPct val="115000"/>
                        </a:lnSpc>
                        <a:spcAft>
                          <a:spcPts val="0"/>
                        </a:spcAft>
                      </a:pPr>
                      <a:r>
                        <a:rPr lang="de-DE" sz="1100" dirty="0">
                          <a:effectLst/>
                        </a:rPr>
                        <a:t> </a:t>
                      </a:r>
                      <a:endParaRPr lang="de-DE" sz="1000" dirty="0">
                        <a:effectLst/>
                      </a:endParaRPr>
                    </a:p>
                    <a:p>
                      <a:pPr algn="just">
                        <a:lnSpc>
                          <a:spcPct val="115000"/>
                        </a:lnSpc>
                        <a:spcAft>
                          <a:spcPts val="0"/>
                        </a:spcAft>
                      </a:pPr>
                      <a:r>
                        <a:rPr lang="de-DE" sz="1100" dirty="0">
                          <a:effectLst/>
                        </a:rPr>
                        <a:t> </a:t>
                      </a:r>
                      <a:endParaRPr lang="de-DE" sz="1000" dirty="0">
                        <a:effectLst/>
                      </a:endParaRPr>
                    </a:p>
                    <a:p>
                      <a:pPr algn="just">
                        <a:lnSpc>
                          <a:spcPct val="115000"/>
                        </a:lnSpc>
                        <a:spcAft>
                          <a:spcPts val="0"/>
                        </a:spcAft>
                      </a:pPr>
                      <a:r>
                        <a:rPr lang="de-DE" sz="1100" dirty="0">
                          <a:effectLst/>
                        </a:rPr>
                        <a:t> </a:t>
                      </a:r>
                      <a:endParaRPr lang="de-DE" sz="1000" dirty="0">
                        <a:effectLst/>
                      </a:endParaRPr>
                    </a:p>
                    <a:p>
                      <a:pPr algn="just">
                        <a:lnSpc>
                          <a:spcPct val="115000"/>
                        </a:lnSpc>
                        <a:spcAft>
                          <a:spcPts val="0"/>
                        </a:spcAft>
                      </a:pPr>
                      <a:r>
                        <a:rPr lang="de-DE" sz="1100" dirty="0">
                          <a:effectLst/>
                        </a:rPr>
                        <a:t>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686821063"/>
                  </a:ext>
                </a:extLst>
              </a:tr>
              <a:tr h="843673">
                <a:tc>
                  <a:txBody>
                    <a:bodyPr/>
                    <a:lstStyle/>
                    <a:p>
                      <a:pPr algn="just">
                        <a:lnSpc>
                          <a:spcPct val="115000"/>
                        </a:lnSpc>
                        <a:spcAft>
                          <a:spcPts val="0"/>
                        </a:spcAft>
                      </a:pPr>
                      <a:r>
                        <a:rPr lang="de-DE" sz="1100" dirty="0" smtClean="0">
                          <a:effectLst/>
                        </a:rPr>
                        <a:t>Didaktische </a:t>
                      </a:r>
                      <a:r>
                        <a:rPr lang="de-DE" sz="1100" dirty="0">
                          <a:effectLst/>
                        </a:rPr>
                        <a:t>bzw. </a:t>
                      </a:r>
                      <a:r>
                        <a:rPr lang="de-DE" sz="1100" dirty="0" smtClean="0">
                          <a:effectLst/>
                        </a:rPr>
                        <a:t>methodische </a:t>
                      </a:r>
                      <a:r>
                        <a:rPr lang="de-DE" sz="1100" dirty="0">
                          <a:effectLst/>
                        </a:rPr>
                        <a:t>Zugänge: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tc>
                <a:tc gridSpan="3">
                  <a:txBody>
                    <a:bodyPr/>
                    <a:lstStyle/>
                    <a:p>
                      <a:pPr algn="just">
                        <a:lnSpc>
                          <a:spcPct val="115000"/>
                        </a:lnSpc>
                        <a:spcAft>
                          <a:spcPts val="0"/>
                        </a:spcAft>
                      </a:pPr>
                      <a:r>
                        <a:rPr lang="de-DE" sz="1100" dirty="0">
                          <a:effectLst/>
                        </a:rPr>
                        <a:t>Materialien/Medien/außerschulische Angebote:</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953832560"/>
                  </a:ext>
                </a:extLst>
              </a:tr>
              <a:tr h="843673">
                <a:tc>
                  <a:txBody>
                    <a:bodyPr/>
                    <a:lstStyle/>
                    <a:p>
                      <a:pPr algn="just">
                        <a:lnSpc>
                          <a:spcPct val="115000"/>
                        </a:lnSpc>
                        <a:spcAft>
                          <a:spcPts val="0"/>
                        </a:spcAft>
                      </a:pPr>
                      <a:r>
                        <a:rPr lang="de-DE" sz="1100">
                          <a:effectLst/>
                        </a:rPr>
                        <a:t>Lernerfolgsüberprüfung/ Leistungsbewertung/Feedback: </a:t>
                      </a:r>
                      <a:endParaRPr lang="de-DE" sz="1000">
                        <a:effectLst/>
                      </a:endParaRPr>
                    </a:p>
                    <a:p>
                      <a:pPr algn="just">
                        <a:lnSpc>
                          <a:spcPct val="115000"/>
                        </a:lnSpc>
                        <a:spcAft>
                          <a:spcPts val="0"/>
                        </a:spcAft>
                      </a:pPr>
                      <a:r>
                        <a:rPr lang="de-DE" sz="1100">
                          <a:effectLst/>
                        </a:rPr>
                        <a:t> </a:t>
                      </a:r>
                      <a:endParaRPr lang="de-DE" sz="1000">
                        <a:effectLst/>
                      </a:endParaRPr>
                    </a:p>
                    <a:p>
                      <a:pPr algn="just">
                        <a:lnSpc>
                          <a:spcPct val="115000"/>
                        </a:lnSpc>
                        <a:spcAft>
                          <a:spcPts val="0"/>
                        </a:spcAft>
                      </a:pPr>
                      <a:r>
                        <a:rPr lang="de-DE" sz="1100">
                          <a:effectLst/>
                        </a:rPr>
                        <a:t> </a:t>
                      </a:r>
                      <a:endParaRPr lang="de-DE" sz="1000">
                        <a:effectLst/>
                      </a:endParaRPr>
                    </a:p>
                    <a:p>
                      <a:pPr algn="just">
                        <a:lnSpc>
                          <a:spcPct val="115000"/>
                        </a:lnSpc>
                        <a:spcAft>
                          <a:spcPts val="0"/>
                        </a:spcAft>
                      </a:pPr>
                      <a:r>
                        <a:rPr lang="de-DE" sz="1100">
                          <a:effectLst/>
                        </a:rPr>
                        <a:t> </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tc>
                <a:tc gridSpan="3">
                  <a:txBody>
                    <a:bodyPr/>
                    <a:lstStyle/>
                    <a:p>
                      <a:pPr algn="just">
                        <a:lnSpc>
                          <a:spcPct val="115000"/>
                        </a:lnSpc>
                        <a:spcAft>
                          <a:spcPts val="0"/>
                        </a:spcAft>
                      </a:pPr>
                      <a:r>
                        <a:rPr lang="de-DE" sz="1100" dirty="0" smtClean="0">
                          <a:effectLst/>
                        </a:rPr>
                        <a:t>Kooperationen</a:t>
                      </a:r>
                      <a:r>
                        <a:rPr lang="de-DE" sz="1100" dirty="0">
                          <a:effectLst/>
                        </a:rPr>
                        <a:t>: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95216674"/>
                  </a:ext>
                </a:extLst>
              </a:tr>
            </a:tbl>
          </a:graphicData>
        </a:graphic>
      </p:graphicFrame>
      <p:sp>
        <p:nvSpPr>
          <p:cNvPr id="9" name="Textfeld 8"/>
          <p:cNvSpPr txBox="1"/>
          <p:nvPr/>
        </p:nvSpPr>
        <p:spPr>
          <a:xfrm>
            <a:off x="321900" y="1628800"/>
            <a:ext cx="2232249" cy="3970318"/>
          </a:xfrm>
          <a:prstGeom prst="rect">
            <a:avLst/>
          </a:prstGeom>
          <a:noFill/>
        </p:spPr>
        <p:txBody>
          <a:bodyPr wrap="square" rtlCol="0">
            <a:spAutoFit/>
          </a:bodyPr>
          <a:lstStyle/>
          <a:p>
            <a:r>
              <a:rPr lang="de-DE" b="1" dirty="0">
                <a:solidFill>
                  <a:prstClr val="black"/>
                </a:solidFill>
              </a:rPr>
              <a:t>Entwickeln Sie mit Ihrem Nachbarn / Ihrer </a:t>
            </a:r>
          </a:p>
          <a:p>
            <a:r>
              <a:rPr lang="de-DE" b="1" dirty="0">
                <a:solidFill>
                  <a:prstClr val="black"/>
                </a:solidFill>
              </a:rPr>
              <a:t>Nachbarin eine Grundidee für ein </a:t>
            </a:r>
          </a:p>
          <a:p>
            <a:r>
              <a:rPr lang="de-DE" b="1" dirty="0">
                <a:solidFill>
                  <a:prstClr val="black"/>
                </a:solidFill>
              </a:rPr>
              <a:t>Unterrichtsvorhaben zum Thema </a:t>
            </a:r>
            <a:r>
              <a:rPr lang="de-DE" b="1" dirty="0" smtClean="0">
                <a:solidFill>
                  <a:prstClr val="black"/>
                </a:solidFill>
              </a:rPr>
              <a:t> </a:t>
            </a:r>
            <a:r>
              <a:rPr lang="de-DE" dirty="0" smtClean="0"/>
              <a:t>„Wir begegnen den </a:t>
            </a:r>
            <a:r>
              <a:rPr lang="de-DE" dirty="0"/>
              <a:t>R</a:t>
            </a:r>
            <a:r>
              <a:rPr lang="de-DE" dirty="0" smtClean="0"/>
              <a:t>eligionen der Welt“ (</a:t>
            </a:r>
            <a:r>
              <a:rPr lang="de-DE" b="1" dirty="0" smtClean="0"/>
              <a:t>ER</a:t>
            </a:r>
            <a:r>
              <a:rPr lang="de-DE" dirty="0" smtClean="0"/>
              <a:t>, Kl. 1/2)</a:t>
            </a:r>
          </a:p>
          <a:p>
            <a:r>
              <a:rPr lang="de-DE" b="1" u="sng" dirty="0">
                <a:solidFill>
                  <a:prstClr val="black"/>
                </a:solidFill>
              </a:rPr>
              <a:t>o</a:t>
            </a:r>
            <a:r>
              <a:rPr lang="de-DE" b="1" u="sng" dirty="0" smtClean="0">
                <a:solidFill>
                  <a:prstClr val="black"/>
                </a:solidFill>
              </a:rPr>
              <a:t>der</a:t>
            </a:r>
          </a:p>
          <a:p>
            <a:r>
              <a:rPr lang="de-DE" dirty="0" smtClean="0"/>
              <a:t>„</a:t>
            </a:r>
            <a:r>
              <a:rPr lang="de-DE" dirty="0"/>
              <a:t>Gott, wer bist du</a:t>
            </a:r>
            <a:r>
              <a:rPr lang="de-DE" dirty="0" smtClean="0"/>
              <a:t>?“ (</a:t>
            </a:r>
            <a:r>
              <a:rPr lang="de-DE" b="1" dirty="0" smtClean="0"/>
              <a:t>KR</a:t>
            </a:r>
            <a:r>
              <a:rPr lang="de-DE" dirty="0" smtClean="0"/>
              <a:t>, Kl. 1/2) </a:t>
            </a:r>
            <a:endParaRPr lang="de-DE" b="1" u="sng" dirty="0">
              <a:solidFill>
                <a:prstClr val="black"/>
              </a:solidFill>
            </a:endParaRPr>
          </a:p>
          <a:p>
            <a:endParaRPr lang="de-DE" dirty="0">
              <a:solidFill>
                <a:prstClr val="black"/>
              </a:solidFill>
              <a:latin typeface="Arial Black" panose="020B0A04020102020204" pitchFamily="34" charset="0"/>
            </a:endParaRPr>
          </a:p>
        </p:txBody>
      </p:sp>
      <p:sp>
        <p:nvSpPr>
          <p:cNvPr id="4" name="Fußzeilenplatzhalter 3"/>
          <p:cNvSpPr>
            <a:spLocks noGrp="1"/>
          </p:cNvSpPr>
          <p:nvPr>
            <p:ph type="ftr" sz="quarter" idx="11"/>
          </p:nvPr>
        </p:nvSpPr>
        <p:spPr>
          <a:xfrm>
            <a:off x="179512" y="6356350"/>
            <a:ext cx="2952328" cy="365125"/>
          </a:xfrm>
        </p:spPr>
        <p:txBody>
          <a:bodyPr/>
          <a:lstStyle/>
          <a:p>
            <a:r>
              <a:rPr lang="de-DE" dirty="0" smtClean="0"/>
              <a:t>Lehrplanentwicklung Primarstufe</a:t>
            </a:r>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57</a:t>
            </a:fld>
            <a:endParaRPr lang="de-DE"/>
          </a:p>
        </p:txBody>
      </p:sp>
    </p:spTree>
    <p:extLst>
      <p:ext uri="{BB962C8B-B14F-4D97-AF65-F5344CB8AC3E}">
        <p14:creationId xmlns:p14="http://schemas.microsoft.com/office/powerpoint/2010/main" val="42560187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lgn="ctr">
              <a:buNone/>
            </a:pPr>
            <a:endParaRPr lang="de-DE" b="1" dirty="0"/>
          </a:p>
          <a:p>
            <a:pPr marL="0" indent="0" algn="ctr">
              <a:buNone/>
            </a:pPr>
            <a:endParaRPr lang="de-DE" sz="3600" b="1" dirty="0" smtClean="0"/>
          </a:p>
          <a:p>
            <a:pPr marL="0" indent="0" algn="ctr">
              <a:buNone/>
            </a:pPr>
            <a:r>
              <a:rPr lang="de-DE" sz="3600" b="1" dirty="0" smtClean="0"/>
              <a:t>Herzlichen Dank für Ihre Aufmerksamkeit!</a:t>
            </a:r>
          </a:p>
          <a:p>
            <a:pPr marL="0" indent="0" algn="ctr">
              <a:buNone/>
            </a:pPr>
            <a:endParaRPr lang="de-DE" sz="3600" b="1" dirty="0"/>
          </a:p>
        </p:txBody>
      </p:sp>
      <p:sp>
        <p:nvSpPr>
          <p:cNvPr id="4" name="Datumsplatzhalter 3"/>
          <p:cNvSpPr>
            <a:spLocks noGrp="1"/>
          </p:cNvSpPr>
          <p:nvPr>
            <p:ph type="dt" sz="half" idx="10"/>
          </p:nvPr>
        </p:nvSpPr>
        <p:spPr/>
        <p:txBody>
          <a:bodyPr/>
          <a:lstStyle/>
          <a:p>
            <a:r>
              <a:rPr lang="de-DE" dirty="0" smtClean="0"/>
              <a:t>Lehrplanentwicklung Primarstufe </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58</a:t>
            </a:fld>
            <a:endParaRPr lang="de-DE"/>
          </a:p>
        </p:txBody>
      </p:sp>
    </p:spTree>
    <p:extLst>
      <p:ext uri="{BB962C8B-B14F-4D97-AF65-F5344CB8AC3E}">
        <p14:creationId xmlns:p14="http://schemas.microsoft.com/office/powerpoint/2010/main" val="2452067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Gliederung des Lehrplans</a:t>
            </a:r>
            <a:endParaRPr lang="de-DE" sz="2800" dirty="0"/>
          </a:p>
        </p:txBody>
      </p:sp>
      <p:sp>
        <p:nvSpPr>
          <p:cNvPr id="3" name="Datumsplatzhalter 2"/>
          <p:cNvSpPr>
            <a:spLocks noGrp="1"/>
          </p:cNvSpPr>
          <p:nvPr>
            <p:ph type="dt" sz="half" idx="10"/>
          </p:nvPr>
        </p:nvSpPr>
        <p:spPr/>
        <p:txBody>
          <a:bodyPr/>
          <a:lstStyle/>
          <a:p>
            <a:r>
              <a:rPr lang="de-DE" dirty="0"/>
              <a:t>Lehrplanentwicklung Primarstufe</a:t>
            </a:r>
          </a:p>
        </p:txBody>
      </p:sp>
      <p:sp>
        <p:nvSpPr>
          <p:cNvPr id="4" name="Fußzeilenplatzhalter 3"/>
          <p:cNvSpPr>
            <a:spLocks noGrp="1"/>
          </p:cNvSpPr>
          <p:nvPr>
            <p:ph type="ftr" sz="quarter" idx="11"/>
          </p:nvPr>
        </p:nvSpPr>
        <p:spPr>
          <a:xfrm>
            <a:off x="3419872" y="6356350"/>
            <a:ext cx="2952328" cy="457026"/>
          </a:xfrm>
        </p:spPr>
        <p:txBody>
          <a:bodyPr/>
          <a:lstStyle/>
          <a:p>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6</a:t>
            </a:fld>
            <a:endParaRPr lang="de-DE"/>
          </a:p>
        </p:txBody>
      </p:sp>
      <p:pic>
        <p:nvPicPr>
          <p:cNvPr id="7" name="Grafik 6"/>
          <p:cNvPicPr>
            <a:picLocks noChangeAspect="1"/>
          </p:cNvPicPr>
          <p:nvPr/>
        </p:nvPicPr>
        <p:blipFill>
          <a:blip r:embed="rId2"/>
          <a:stretch>
            <a:fillRect/>
          </a:stretch>
        </p:blipFill>
        <p:spPr>
          <a:xfrm>
            <a:off x="1114425" y="1772816"/>
            <a:ext cx="6915150" cy="3648075"/>
          </a:xfrm>
          <a:prstGeom prst="rect">
            <a:avLst/>
          </a:prstGeom>
        </p:spPr>
      </p:pic>
    </p:spTree>
    <p:extLst>
      <p:ext uri="{BB962C8B-B14F-4D97-AF65-F5344CB8AC3E}">
        <p14:creationId xmlns:p14="http://schemas.microsoft.com/office/powerpoint/2010/main" val="153717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Aufgaben und Ziele des Faches</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verdeutlichen den Beitrag eines Faches zum Bildungsauftrag der Primarstufe,</a:t>
            </a:r>
          </a:p>
          <a:p>
            <a:r>
              <a:rPr lang="de-DE" dirty="0"/>
              <a:t>b</a:t>
            </a:r>
            <a:r>
              <a:rPr lang="de-DE" dirty="0" smtClean="0"/>
              <a:t>enennen und erläutern das übergreifende Ziel/die übergreifende Kompetenz des Faches,</a:t>
            </a:r>
          </a:p>
          <a:p>
            <a:r>
              <a:rPr lang="de-DE" dirty="0" smtClean="0"/>
              <a:t>leisten Aussagen zu fachspezifischem Lehren und Lernen,</a:t>
            </a:r>
          </a:p>
          <a:p>
            <a:r>
              <a:rPr lang="de-DE" dirty="0" smtClean="0"/>
              <a:t>bringen fachliche Anforderungen mit den Lebensperspektiven der Schülerinnen und Schüler in einen Zusammenhang,</a:t>
            </a:r>
          </a:p>
          <a:p>
            <a:r>
              <a:rPr lang="de-DE" dirty="0" smtClean="0"/>
              <a:t>begründen Kompetenzerwartungen und Anforderungen an die Schülerinnen und Schüler.</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7</a:t>
            </a:fld>
            <a:endParaRPr lang="de-DE"/>
          </a:p>
        </p:txBody>
      </p:sp>
    </p:spTree>
    <p:extLst>
      <p:ext uri="{BB962C8B-B14F-4D97-AF65-F5344CB8AC3E}">
        <p14:creationId xmlns:p14="http://schemas.microsoft.com/office/powerpoint/2010/main" val="3720397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Für alle Fächer </a:t>
            </a:r>
            <a:endParaRPr lang="de-DE" dirty="0"/>
          </a:p>
        </p:txBody>
      </p:sp>
      <p:sp>
        <p:nvSpPr>
          <p:cNvPr id="3" name="Inhaltsplatzhalter 2"/>
          <p:cNvSpPr>
            <a:spLocks noGrp="1"/>
          </p:cNvSpPr>
          <p:nvPr>
            <p:ph idx="1"/>
          </p:nvPr>
        </p:nvSpPr>
        <p:spPr/>
        <p:txBody>
          <a:bodyPr>
            <a:normAutofit lnSpcReduction="10000"/>
          </a:bodyPr>
          <a:lstStyle/>
          <a:p>
            <a:r>
              <a:rPr lang="de-DE" b="1" dirty="0" smtClean="0"/>
              <a:t>Gemeinsames Lernen </a:t>
            </a:r>
          </a:p>
          <a:p>
            <a:pPr marL="0" indent="0">
              <a:buNone/>
            </a:pPr>
            <a:r>
              <a:rPr lang="de-DE" dirty="0" smtClean="0"/>
              <a:t>„Es </a:t>
            </a:r>
            <a:r>
              <a:rPr lang="de-DE" dirty="0"/>
              <a:t>ist Aufgabe der Primarstufe, die Fähigkeiten, Interessen und Neigungen aller Schülerinnen und Schüler aufzugreifen und sie mit den Anforderungen fachlichen und fächerübergreifenden Lernens zu verbinden. Die in den Lehrplänen beschriebenen Kompetenzerwartungen stellen daher eine Bezugsnorm für das Gemeinsame Lernen dar, da die Kompetenzen in unterschiedlichem Umfang und in unterschiedlicher Höhe und Komplexität erworben werden</a:t>
            </a:r>
            <a:r>
              <a:rPr lang="de-DE" dirty="0" smtClean="0"/>
              <a:t>.“</a:t>
            </a:r>
            <a:endParaRPr lang="de-DE"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8</a:t>
            </a:fld>
            <a:endParaRPr lang="de-DE"/>
          </a:p>
        </p:txBody>
      </p:sp>
    </p:spTree>
    <p:extLst>
      <p:ext uri="{BB962C8B-B14F-4D97-AF65-F5344CB8AC3E}">
        <p14:creationId xmlns:p14="http://schemas.microsoft.com/office/powerpoint/2010/main" val="214800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Für alle Fächer </a:t>
            </a:r>
            <a:endParaRPr lang="de-DE" dirty="0"/>
          </a:p>
        </p:txBody>
      </p:sp>
      <p:sp>
        <p:nvSpPr>
          <p:cNvPr id="3" name="Inhaltsplatzhalter 2"/>
          <p:cNvSpPr>
            <a:spLocks noGrp="1"/>
          </p:cNvSpPr>
          <p:nvPr>
            <p:ph idx="1"/>
          </p:nvPr>
        </p:nvSpPr>
        <p:spPr/>
        <p:txBody>
          <a:bodyPr>
            <a:normAutofit/>
          </a:bodyPr>
          <a:lstStyle/>
          <a:p>
            <a:r>
              <a:rPr lang="de-DE" b="1" dirty="0" smtClean="0"/>
              <a:t>Sprachbildung </a:t>
            </a:r>
          </a:p>
          <a:p>
            <a:pPr marL="0" indent="0">
              <a:buNone/>
            </a:pPr>
            <a:r>
              <a:rPr lang="de-DE" dirty="0" smtClean="0"/>
              <a:t>„</a:t>
            </a:r>
            <a:r>
              <a:rPr lang="de-DE" dirty="0"/>
              <a:t>Da in allen Fächern der Primarstufe fachliches und sprachliches Lernen eng miteinander verknüpft sind, ist es die gemeinsame Aufgabe und Verantwortung aller Fächer, die bildungssprachlichen Kompetenzen aller Schülerinnen und Schüler als wesentliche Voraussetzung zum Lernen und für den Schulerfolg zu entwickeln und zu stärken. Mehrsprachigkeit wird dabei als Ressource für die sprachliche Bildung verstanden.“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9</a:t>
            </a:fld>
            <a:endParaRPr lang="de-DE"/>
          </a:p>
        </p:txBody>
      </p:sp>
    </p:spTree>
    <p:extLst>
      <p:ext uri="{BB962C8B-B14F-4D97-AF65-F5344CB8AC3E}">
        <p14:creationId xmlns:p14="http://schemas.microsoft.com/office/powerpoint/2010/main" val="1715882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4442</Words>
  <Application>Microsoft Office PowerPoint</Application>
  <PresentationFormat>Bildschirmpräsentation (4:3)</PresentationFormat>
  <Paragraphs>560</Paragraphs>
  <Slides>58</Slides>
  <Notes>24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58</vt:i4>
      </vt:variant>
    </vt:vector>
  </HeadingPairs>
  <TitlesOfParts>
    <vt:vector size="66" baseType="lpstr">
      <vt:lpstr>Arial</vt:lpstr>
      <vt:lpstr>Arial Black</vt:lpstr>
      <vt:lpstr>Calibri</vt:lpstr>
      <vt:lpstr>Symbol</vt:lpstr>
      <vt:lpstr>Times New Roman</vt:lpstr>
      <vt:lpstr>Wingdings</vt:lpstr>
      <vt:lpstr>ヒラギノ角ゴ Pro W3</vt:lpstr>
      <vt:lpstr>QUA-LiS_Vorlage_weiss</vt:lpstr>
      <vt:lpstr>Neue Lehrpläne für die Primarstufe</vt:lpstr>
      <vt:lpstr>Agenda</vt:lpstr>
      <vt:lpstr>I. Lehrplankonstrukt</vt:lpstr>
      <vt:lpstr>Merkmale der Lehrpläne</vt:lpstr>
      <vt:lpstr>Merkmale von kompetenzorientierten Lehrplänen</vt:lpstr>
      <vt:lpstr>Gliederung des Lehrplans</vt:lpstr>
      <vt:lpstr>Kapitel 1: Aufgaben und Ziele des Faches</vt:lpstr>
      <vt:lpstr>Kapitel 1: Für alle Fächer </vt:lpstr>
      <vt:lpstr>Kapitel 1: Für alle Fächer </vt:lpstr>
      <vt:lpstr>Kapitel 2.1: Bereiche in den Fächern D, M und E</vt:lpstr>
      <vt:lpstr>Kapitel 2.1: Bereiche in SU, Mu, Ku, KR, ER, SP und Praktische Philosophie</vt:lpstr>
      <vt:lpstr>Kapitel 2.2: Kompetenzerwartungen</vt:lpstr>
      <vt:lpstr>Kapitel 3: Leistungen fördern und bewerten</vt:lpstr>
      <vt:lpstr>   Prinzipien der Weiterentwicklung und Veränderungen </vt:lpstr>
      <vt:lpstr>Kompetenzformulierungen </vt:lpstr>
      <vt:lpstr>Aktualisierung </vt:lpstr>
      <vt:lpstr>Anpassung der Struktur an Lehrpläne anderer Schulformen </vt:lpstr>
      <vt:lpstr>Ausschärfung der Fachlichkeit</vt:lpstr>
      <vt:lpstr>Berücksichtigung der Querschnittsaufgaben u.a. </vt:lpstr>
      <vt:lpstr>Einbindung der Querschnittsaufgaben</vt:lpstr>
      <vt:lpstr>Fachliche Einbindung des MKR</vt:lpstr>
      <vt:lpstr>Fachliche Einbindung RV Verbraucherbildung</vt:lpstr>
      <vt:lpstr>PowerPoint-Präsentation</vt:lpstr>
      <vt:lpstr>Schuleigene Unterrichtsvorgaben - rechtlicher Rahmen</vt:lpstr>
      <vt:lpstr>Schuleigene Unterrichtsvorgaben - rechtlicher Rahmen</vt:lpstr>
      <vt:lpstr>Merkmale schuleigener Unterrichtsvorgaben </vt:lpstr>
      <vt:lpstr>Merkmale schuleigener Unterrichtsvorgaben</vt:lpstr>
      <vt:lpstr>Weitere Hinweise zu schuleigenen Unterrichtvorgaben</vt:lpstr>
      <vt:lpstr>Gliederung der schuleigenen Unterrichtsvorgaben (Beispiel)</vt:lpstr>
      <vt:lpstr>Materialien im Lehrplannavigator</vt:lpstr>
      <vt:lpstr>PowerPoint-Präsentation</vt:lpstr>
      <vt:lpstr>Agenda</vt:lpstr>
      <vt:lpstr>Religionslehren – Aufgaben und Ziele des Faches ER/KR</vt:lpstr>
      <vt:lpstr>Die wichtigsten Kontinuitäten</vt:lpstr>
      <vt:lpstr>Die wichtigsten Aspekte der Weiterentwicklung </vt:lpstr>
      <vt:lpstr>Übersicht Bereiche, Schwerpunkte und zugeordnete Perspektiven </vt:lpstr>
      <vt:lpstr>Ausschärfung der Fachlichkeit </vt:lpstr>
      <vt:lpstr>Fachliche Umsetzung MKR </vt:lpstr>
      <vt:lpstr>Fachliche Umsetzung Verbraucherbildung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Schuleigene Unterrichtsvorgaben - rechtlicher Rahmen</vt:lpstr>
      <vt:lpstr>Schuleigene Unterrichtsvorgaben - rechtlicher Rahmen</vt:lpstr>
      <vt:lpstr>Merkmale schuleigener Unterrichtsvorgaben</vt:lpstr>
      <vt:lpstr>Merkmale schuleigener Unterrichtsvorgaben</vt:lpstr>
      <vt:lpstr>Gliederung der schuleigenen Unterrichtvorgaben (Beispiel) </vt:lpstr>
      <vt:lpstr>Materialien im Lehrplannavigator</vt:lpstr>
      <vt:lpstr>PowerPoint-Präsentation</vt:lpstr>
      <vt:lpstr>PowerPoint-Präsentation</vt:lpstr>
      <vt:lpstr>PowerPoint-Präsentation</vt:lpstr>
      <vt:lpstr>PowerPoint-Präsentation</vt:lpstr>
      <vt:lpstr>PowerPoint-Präsentation</vt:lpstr>
    </vt:vector>
  </TitlesOfParts>
  <Company>MSW NRW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Probst, Thomas</dc:creator>
  <cp:lastModifiedBy>Krome, Bettina</cp:lastModifiedBy>
  <cp:revision>348</cp:revision>
  <cp:lastPrinted>2019-09-19T08:51:50Z</cp:lastPrinted>
  <dcterms:created xsi:type="dcterms:W3CDTF">2018-01-17T08:49:04Z</dcterms:created>
  <dcterms:modified xsi:type="dcterms:W3CDTF">2024-08-23T11:36:50Z</dcterms:modified>
</cp:coreProperties>
</file>