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6"/>
  </p:notesMasterIdLst>
  <p:handoutMasterIdLst>
    <p:handoutMasterId r:id="rId57"/>
  </p:handoutMasterIdLst>
  <p:sldIdLst>
    <p:sldId id="405" r:id="rId2"/>
    <p:sldId id="406" r:id="rId3"/>
    <p:sldId id="407" r:id="rId4"/>
    <p:sldId id="408" r:id="rId5"/>
    <p:sldId id="409" r:id="rId6"/>
    <p:sldId id="410" r:id="rId7"/>
    <p:sldId id="411" r:id="rId8"/>
    <p:sldId id="412" r:id="rId9"/>
    <p:sldId id="413" r:id="rId10"/>
    <p:sldId id="414" r:id="rId11"/>
    <p:sldId id="415" r:id="rId12"/>
    <p:sldId id="416" r:id="rId13"/>
    <p:sldId id="417" r:id="rId14"/>
    <p:sldId id="418" r:id="rId15"/>
    <p:sldId id="419" r:id="rId16"/>
    <p:sldId id="420" r:id="rId17"/>
    <p:sldId id="421" r:id="rId18"/>
    <p:sldId id="422" r:id="rId19"/>
    <p:sldId id="423" r:id="rId20"/>
    <p:sldId id="424" r:id="rId21"/>
    <p:sldId id="425" r:id="rId22"/>
    <p:sldId id="426" r:id="rId23"/>
    <p:sldId id="427" r:id="rId24"/>
    <p:sldId id="428" r:id="rId25"/>
    <p:sldId id="429" r:id="rId26"/>
    <p:sldId id="430" r:id="rId27"/>
    <p:sldId id="431" r:id="rId28"/>
    <p:sldId id="432" r:id="rId29"/>
    <p:sldId id="433" r:id="rId30"/>
    <p:sldId id="434" r:id="rId31"/>
    <p:sldId id="435" r:id="rId32"/>
    <p:sldId id="436" r:id="rId33"/>
    <p:sldId id="437" r:id="rId34"/>
    <p:sldId id="438" r:id="rId35"/>
    <p:sldId id="439" r:id="rId36"/>
    <p:sldId id="440" r:id="rId37"/>
    <p:sldId id="441" r:id="rId38"/>
    <p:sldId id="442" r:id="rId39"/>
    <p:sldId id="443" r:id="rId40"/>
    <p:sldId id="444" r:id="rId41"/>
    <p:sldId id="445" r:id="rId42"/>
    <p:sldId id="446" r:id="rId43"/>
    <p:sldId id="447" r:id="rId44"/>
    <p:sldId id="448" r:id="rId45"/>
    <p:sldId id="449" r:id="rId46"/>
    <p:sldId id="450" r:id="rId47"/>
    <p:sldId id="451" r:id="rId48"/>
    <p:sldId id="452" r:id="rId49"/>
    <p:sldId id="453" r:id="rId50"/>
    <p:sldId id="371" r:id="rId51"/>
    <p:sldId id="455" r:id="rId52"/>
    <p:sldId id="456" r:id="rId53"/>
    <p:sldId id="457" r:id="rId54"/>
    <p:sldId id="303" r:id="rId55"/>
  </p:sldIdLst>
  <p:sldSz cx="9144000" cy="6858000" type="screen4x3"/>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ertzel, Eva" initials="PER" lastIdx="4" clrIdx="0"/>
  <p:cmAuthor id="1" name="Pertzel, Eva" initials="PE"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99"/>
    <a:srgbClr val="CCFFCC"/>
    <a:srgbClr val="FF66CC"/>
    <a:srgbClr val="EFE0A0"/>
    <a:srgbClr val="3399FF"/>
    <a:srgbClr val="FF9900"/>
    <a:srgbClr val="E9EDF4"/>
    <a:srgbClr val="D0D8E8"/>
    <a:srgbClr val="DB820B"/>
    <a:srgbClr val="DA8F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99" autoAdjust="0"/>
    <p:restoredTop sz="76118" autoAdjust="0"/>
  </p:normalViewPr>
  <p:slideViewPr>
    <p:cSldViewPr showGuides="1">
      <p:cViewPr varScale="1">
        <p:scale>
          <a:sx n="119" d="100"/>
          <a:sy n="119" d="100"/>
        </p:scale>
        <p:origin x="2244" y="108"/>
      </p:cViewPr>
      <p:guideLst>
        <p:guide orient="horz" pos="2160"/>
        <p:guide pos="2880"/>
      </p:guideLst>
    </p:cSldViewPr>
  </p:slideViewPr>
  <p:notesTextViewPr>
    <p:cViewPr>
      <p:scale>
        <a:sx n="1" d="1"/>
        <a:sy n="1" d="1"/>
      </p:scale>
      <p:origin x="0" y="0"/>
    </p:cViewPr>
  </p:notesTextViewPr>
  <p:notesViewPr>
    <p:cSldViewPr>
      <p:cViewPr varScale="1">
        <p:scale>
          <a:sx n="93" d="100"/>
          <a:sy n="93" d="100"/>
        </p:scale>
        <p:origin x="-2844" y="-120"/>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6413"/>
          </a:xfrm>
          <a:prstGeom prst="rect">
            <a:avLst/>
          </a:prstGeom>
        </p:spPr>
        <p:txBody>
          <a:bodyPr vert="horz" lIns="91732" tIns="45867" rIns="91732" bIns="45867" rtlCol="0"/>
          <a:lstStyle>
            <a:lvl1pPr algn="l">
              <a:defRPr sz="1200"/>
            </a:lvl1pPr>
          </a:lstStyle>
          <a:p>
            <a:endParaRPr lang="de-DE"/>
          </a:p>
        </p:txBody>
      </p:sp>
      <p:sp>
        <p:nvSpPr>
          <p:cNvPr id="3" name="Datumsplatzhalter 2"/>
          <p:cNvSpPr>
            <a:spLocks noGrp="1"/>
          </p:cNvSpPr>
          <p:nvPr>
            <p:ph type="dt" sz="quarter" idx="1"/>
          </p:nvPr>
        </p:nvSpPr>
        <p:spPr>
          <a:xfrm>
            <a:off x="3849689" y="0"/>
            <a:ext cx="2946400" cy="496413"/>
          </a:xfrm>
          <a:prstGeom prst="rect">
            <a:avLst/>
          </a:prstGeom>
        </p:spPr>
        <p:txBody>
          <a:bodyPr vert="horz" lIns="91732" tIns="45867" rIns="91732" bIns="45867" rtlCol="0"/>
          <a:lstStyle>
            <a:lvl1pPr algn="r">
              <a:defRPr sz="1200"/>
            </a:lvl1pPr>
          </a:lstStyle>
          <a:p>
            <a:fld id="{160D15D8-C40D-44F2-AD47-A528947331B5}" type="datetimeFigureOut">
              <a:rPr lang="de-DE" smtClean="0"/>
              <a:t>23.08.2024</a:t>
            </a:fld>
            <a:endParaRPr lang="de-DE"/>
          </a:p>
        </p:txBody>
      </p:sp>
      <p:sp>
        <p:nvSpPr>
          <p:cNvPr id="4" name="Fußzeilenplatzhalter 3"/>
          <p:cNvSpPr>
            <a:spLocks noGrp="1"/>
          </p:cNvSpPr>
          <p:nvPr>
            <p:ph type="ftr" sz="quarter" idx="2"/>
          </p:nvPr>
        </p:nvSpPr>
        <p:spPr>
          <a:xfrm>
            <a:off x="0" y="9428629"/>
            <a:ext cx="2946400" cy="496412"/>
          </a:xfrm>
          <a:prstGeom prst="rect">
            <a:avLst/>
          </a:prstGeom>
        </p:spPr>
        <p:txBody>
          <a:bodyPr vert="horz" lIns="91732" tIns="45867" rIns="91732" bIns="45867" rtlCol="0" anchor="b"/>
          <a:lstStyle>
            <a:lvl1pPr algn="l">
              <a:defRPr sz="1200"/>
            </a:lvl1pPr>
          </a:lstStyle>
          <a:p>
            <a:endParaRPr lang="de-DE"/>
          </a:p>
        </p:txBody>
      </p:sp>
      <p:sp>
        <p:nvSpPr>
          <p:cNvPr id="5" name="Foliennummernplatzhalter 4"/>
          <p:cNvSpPr>
            <a:spLocks noGrp="1"/>
          </p:cNvSpPr>
          <p:nvPr>
            <p:ph type="sldNum" sz="quarter" idx="3"/>
          </p:nvPr>
        </p:nvSpPr>
        <p:spPr>
          <a:xfrm>
            <a:off x="3849689" y="9428629"/>
            <a:ext cx="2946400" cy="496412"/>
          </a:xfrm>
          <a:prstGeom prst="rect">
            <a:avLst/>
          </a:prstGeom>
        </p:spPr>
        <p:txBody>
          <a:bodyPr vert="horz" lIns="91732" tIns="45867" rIns="91732" bIns="45867" rtlCol="0" anchor="b"/>
          <a:lstStyle>
            <a:lvl1pPr algn="r">
              <a:defRPr sz="1200"/>
            </a:lvl1pPr>
          </a:lstStyle>
          <a:p>
            <a:fld id="{BAA06D95-A6BE-48F1-B316-676CA60ACFC7}" type="slidenum">
              <a:rPr lang="de-DE" smtClean="0"/>
              <a:t>‹Nr.›</a:t>
            </a:fld>
            <a:endParaRPr lang="de-DE"/>
          </a:p>
        </p:txBody>
      </p:sp>
    </p:spTree>
    <p:extLst>
      <p:ext uri="{BB962C8B-B14F-4D97-AF65-F5344CB8AC3E}">
        <p14:creationId xmlns:p14="http://schemas.microsoft.com/office/powerpoint/2010/main" val="38125104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2945659" cy="496332"/>
          </a:xfrm>
          <a:prstGeom prst="rect">
            <a:avLst/>
          </a:prstGeom>
        </p:spPr>
        <p:txBody>
          <a:bodyPr vert="horz" lIns="91732" tIns="45867" rIns="91732" bIns="45867" rtlCol="0"/>
          <a:lstStyle>
            <a:lvl1pPr algn="l">
              <a:defRPr sz="1200"/>
            </a:lvl1pPr>
          </a:lstStyle>
          <a:p>
            <a:endParaRPr lang="de-DE"/>
          </a:p>
        </p:txBody>
      </p:sp>
      <p:sp>
        <p:nvSpPr>
          <p:cNvPr id="3" name="Datumsplatzhalter 2"/>
          <p:cNvSpPr>
            <a:spLocks noGrp="1"/>
          </p:cNvSpPr>
          <p:nvPr>
            <p:ph type="dt" idx="1"/>
          </p:nvPr>
        </p:nvSpPr>
        <p:spPr>
          <a:xfrm>
            <a:off x="3850444" y="0"/>
            <a:ext cx="2945659" cy="496332"/>
          </a:xfrm>
          <a:prstGeom prst="rect">
            <a:avLst/>
          </a:prstGeom>
        </p:spPr>
        <p:txBody>
          <a:bodyPr vert="horz" lIns="91732" tIns="45867" rIns="91732" bIns="45867" rtlCol="0"/>
          <a:lstStyle>
            <a:lvl1pPr algn="r">
              <a:defRPr sz="1200"/>
            </a:lvl1pPr>
          </a:lstStyle>
          <a:p>
            <a:fld id="{985472B4-A8F5-4AAC-8AF9-E73AECEF49A5}" type="datetimeFigureOut">
              <a:rPr lang="de-DE" smtClean="0"/>
              <a:t>23.08.2024</a:t>
            </a:fld>
            <a:endParaRPr lang="de-DE"/>
          </a:p>
        </p:txBody>
      </p:sp>
      <p:sp>
        <p:nvSpPr>
          <p:cNvPr id="4" name="Folienbildplatzhalter 3"/>
          <p:cNvSpPr>
            <a:spLocks noGrp="1" noRot="1" noChangeAspect="1"/>
          </p:cNvSpPr>
          <p:nvPr>
            <p:ph type="sldImg" idx="2"/>
          </p:nvPr>
        </p:nvSpPr>
        <p:spPr>
          <a:xfrm>
            <a:off x="915988" y="744538"/>
            <a:ext cx="4965700" cy="3724275"/>
          </a:xfrm>
          <a:prstGeom prst="rect">
            <a:avLst/>
          </a:prstGeom>
          <a:noFill/>
          <a:ln w="12700">
            <a:solidFill>
              <a:prstClr val="black"/>
            </a:solidFill>
          </a:ln>
        </p:spPr>
        <p:txBody>
          <a:bodyPr vert="horz" lIns="91732" tIns="45867" rIns="91732" bIns="45867" rtlCol="0" anchor="ctr"/>
          <a:lstStyle/>
          <a:p>
            <a:endParaRPr lang="de-DE"/>
          </a:p>
        </p:txBody>
      </p:sp>
      <p:sp>
        <p:nvSpPr>
          <p:cNvPr id="5" name="Notizenplatzhalter 4"/>
          <p:cNvSpPr>
            <a:spLocks noGrp="1"/>
          </p:cNvSpPr>
          <p:nvPr>
            <p:ph type="body" sz="quarter" idx="3"/>
          </p:nvPr>
        </p:nvSpPr>
        <p:spPr>
          <a:xfrm>
            <a:off x="679768" y="4715153"/>
            <a:ext cx="5438140" cy="4466987"/>
          </a:xfrm>
          <a:prstGeom prst="rect">
            <a:avLst/>
          </a:prstGeom>
        </p:spPr>
        <p:txBody>
          <a:bodyPr vert="horz" lIns="91732" tIns="45867" rIns="91732" bIns="45867"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1" y="9428583"/>
            <a:ext cx="2945659" cy="496332"/>
          </a:xfrm>
          <a:prstGeom prst="rect">
            <a:avLst/>
          </a:prstGeom>
        </p:spPr>
        <p:txBody>
          <a:bodyPr vert="horz" lIns="91732" tIns="45867" rIns="91732" bIns="45867" rtlCol="0" anchor="b"/>
          <a:lstStyle>
            <a:lvl1pPr algn="l">
              <a:defRPr sz="1200"/>
            </a:lvl1pPr>
          </a:lstStyle>
          <a:p>
            <a:endParaRPr lang="de-DE"/>
          </a:p>
        </p:txBody>
      </p:sp>
      <p:sp>
        <p:nvSpPr>
          <p:cNvPr id="7" name="Foliennummernplatzhalter 6"/>
          <p:cNvSpPr>
            <a:spLocks noGrp="1"/>
          </p:cNvSpPr>
          <p:nvPr>
            <p:ph type="sldNum" sz="quarter" idx="5"/>
          </p:nvPr>
        </p:nvSpPr>
        <p:spPr>
          <a:xfrm>
            <a:off x="3850444" y="9428583"/>
            <a:ext cx="2945659" cy="496332"/>
          </a:xfrm>
          <a:prstGeom prst="rect">
            <a:avLst/>
          </a:prstGeom>
        </p:spPr>
        <p:txBody>
          <a:bodyPr vert="horz" lIns="91732" tIns="45867" rIns="91732" bIns="45867" rtlCol="0" anchor="b"/>
          <a:lstStyle>
            <a:lvl1pPr algn="r">
              <a:defRPr sz="1200"/>
            </a:lvl1pPr>
          </a:lstStyle>
          <a:p>
            <a:fld id="{91EBFD06-840E-465F-BEE3-A3A19D45DCF6}" type="slidenum">
              <a:rPr lang="de-DE" smtClean="0"/>
              <a:t>‹Nr.›</a:t>
            </a:fld>
            <a:endParaRPr lang="de-DE"/>
          </a:p>
        </p:txBody>
      </p:sp>
    </p:spTree>
    <p:extLst>
      <p:ext uri="{BB962C8B-B14F-4D97-AF65-F5344CB8AC3E}">
        <p14:creationId xmlns:p14="http://schemas.microsoft.com/office/powerpoint/2010/main" val="2292898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20</a:t>
            </a:fld>
            <a:endParaRPr lang="de-DE"/>
          </a:p>
        </p:txBody>
      </p:sp>
    </p:spTree>
    <p:extLst>
      <p:ext uri="{BB962C8B-B14F-4D97-AF65-F5344CB8AC3E}">
        <p14:creationId xmlns:p14="http://schemas.microsoft.com/office/powerpoint/2010/main" val="9296320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1EBFD06-840E-465F-BEE3-A3A19D45DCF6}" type="slidenum">
              <a:rPr lang="de-DE" smtClean="0"/>
              <a:t>32</a:t>
            </a:fld>
            <a:endParaRPr lang="de-DE"/>
          </a:p>
        </p:txBody>
      </p:sp>
    </p:spTree>
    <p:extLst>
      <p:ext uri="{BB962C8B-B14F-4D97-AF65-F5344CB8AC3E}">
        <p14:creationId xmlns:p14="http://schemas.microsoft.com/office/powerpoint/2010/main" val="28958561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Arial" panose="020B0604020202020204" pitchFamily="34" charset="0"/>
              <a:buNone/>
            </a:pPr>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33</a:t>
            </a:fld>
            <a:endParaRPr lang="de-DE"/>
          </a:p>
        </p:txBody>
      </p:sp>
    </p:spTree>
    <p:extLst>
      <p:ext uri="{BB962C8B-B14F-4D97-AF65-F5344CB8AC3E}">
        <p14:creationId xmlns:p14="http://schemas.microsoft.com/office/powerpoint/2010/main" val="1747727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34</a:t>
            </a:fld>
            <a:endParaRPr lang="de-DE"/>
          </a:p>
        </p:txBody>
      </p:sp>
    </p:spTree>
    <p:extLst>
      <p:ext uri="{BB962C8B-B14F-4D97-AF65-F5344CB8AC3E}">
        <p14:creationId xmlns:p14="http://schemas.microsoft.com/office/powerpoint/2010/main" val="27630834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35</a:t>
            </a:fld>
            <a:endParaRPr lang="de-DE"/>
          </a:p>
        </p:txBody>
      </p:sp>
    </p:spTree>
    <p:extLst>
      <p:ext uri="{BB962C8B-B14F-4D97-AF65-F5344CB8AC3E}">
        <p14:creationId xmlns:p14="http://schemas.microsoft.com/office/powerpoint/2010/main" val="31563627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36</a:t>
            </a:fld>
            <a:endParaRPr lang="de-DE"/>
          </a:p>
        </p:txBody>
      </p:sp>
    </p:spTree>
    <p:extLst>
      <p:ext uri="{BB962C8B-B14F-4D97-AF65-F5344CB8AC3E}">
        <p14:creationId xmlns:p14="http://schemas.microsoft.com/office/powerpoint/2010/main" val="27678897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1EBFD06-840E-465F-BEE3-A3A19D45DCF6}" type="slidenum">
              <a:rPr lang="de-DE" smtClean="0"/>
              <a:t>37</a:t>
            </a:fld>
            <a:endParaRPr lang="de-DE"/>
          </a:p>
        </p:txBody>
      </p:sp>
    </p:spTree>
    <p:extLst>
      <p:ext uri="{BB962C8B-B14F-4D97-AF65-F5344CB8AC3E}">
        <p14:creationId xmlns:p14="http://schemas.microsoft.com/office/powerpoint/2010/main" val="19573225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prstClr val="black"/>
                </a:solidFill>
                <a:effectLst/>
                <a:uLnTx/>
                <a:uFillTx/>
                <a:latin typeface="+mn-lt"/>
                <a:ea typeface="+mn-ea"/>
                <a:cs typeface="+mn-cs"/>
              </a:rPr>
              <a:t>MKR </a:t>
            </a:r>
            <a:r>
              <a:rPr kumimoji="0" lang="de-DE" sz="1200" b="1" i="0" u="none" strike="noStrike" kern="1200" cap="none" spc="0" normalizeH="0" baseline="0" noProof="0" dirty="0" smtClean="0">
                <a:ln>
                  <a:noFill/>
                </a:ln>
                <a:solidFill>
                  <a:prstClr val="black"/>
                </a:solidFill>
                <a:effectLst/>
                <a:uLnTx/>
                <a:uFillTx/>
                <a:latin typeface="+mn-lt"/>
                <a:ea typeface="+mn-ea"/>
                <a:cs typeface="+mn-cs"/>
              </a:rPr>
              <a:t>5.4: Selbstregulierte Mediennutzung </a:t>
            </a:r>
            <a:r>
              <a:rPr kumimoji="0" lang="de-DE" sz="1200" b="0" i="0" u="none" strike="noStrike" kern="1200" cap="none" spc="0" normalizeH="0" baseline="0" noProof="0" dirty="0" smtClean="0">
                <a:ln>
                  <a:noFill/>
                </a:ln>
                <a:solidFill>
                  <a:prstClr val="black"/>
                </a:solidFill>
                <a:effectLst/>
                <a:uLnTx/>
                <a:uFillTx/>
                <a:latin typeface="+mn-lt"/>
                <a:ea typeface="+mn-ea"/>
                <a:cs typeface="+mn-cs"/>
              </a:rPr>
              <a:t>– Medien und ihre Wirkungen beschreiben, kritisch reflektieren und deren Nutzung selbstverantwortlich regulieren; andere bei ihrer Mediennutzung unterstützen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prstClr val="black"/>
                </a:solidFill>
                <a:effectLst/>
                <a:uLnTx/>
                <a:uFillTx/>
                <a:latin typeface="+mn-lt"/>
                <a:ea typeface="+mn-ea"/>
                <a:cs typeface="+mn-cs"/>
              </a:rPr>
              <a:t>MKR </a:t>
            </a:r>
            <a:r>
              <a:rPr kumimoji="0" lang="de-DE" sz="1200" b="1" i="0" u="none" strike="noStrike" kern="1200" cap="none" spc="0" normalizeH="0" baseline="0" noProof="0" dirty="0" smtClean="0">
                <a:ln>
                  <a:noFill/>
                </a:ln>
                <a:solidFill>
                  <a:prstClr val="black"/>
                </a:solidFill>
                <a:effectLst/>
                <a:uLnTx/>
                <a:uFillTx/>
                <a:latin typeface="+mn-lt"/>
                <a:ea typeface="+mn-ea"/>
                <a:cs typeface="+mn-cs"/>
              </a:rPr>
              <a:t>1.1: Medienausstattung (Hardware) </a:t>
            </a:r>
            <a:r>
              <a:rPr kumimoji="0" lang="de-DE" sz="1200" b="0" i="0" u="none" strike="noStrike" kern="1200" cap="none" spc="0" normalizeH="0" baseline="0" noProof="0" dirty="0" smtClean="0">
                <a:ln>
                  <a:noFill/>
                </a:ln>
                <a:solidFill>
                  <a:prstClr val="black"/>
                </a:solidFill>
                <a:effectLst/>
                <a:uLnTx/>
                <a:uFillTx/>
                <a:latin typeface="+mn-lt"/>
                <a:ea typeface="+mn-ea"/>
                <a:cs typeface="+mn-cs"/>
              </a:rPr>
              <a:t>– Verschiedene digitale Werkzeuge und deren Funktionsumfang kennen, auswählen sowie diese kreativ, reflektiert und zielgerichtet einsetzen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prstClr val="black"/>
                </a:solidFill>
                <a:effectLst/>
                <a:uLnTx/>
                <a:uFillTx/>
                <a:latin typeface="+mn-lt"/>
                <a:ea typeface="+mn-ea"/>
                <a:cs typeface="+mn-cs"/>
              </a:rPr>
              <a:t>MKR </a:t>
            </a:r>
            <a:r>
              <a:rPr kumimoji="0" lang="de-DE" sz="1200" b="1" i="0" u="none" strike="noStrike" kern="1200" cap="none" spc="0" normalizeH="0" baseline="0" noProof="0" dirty="0" smtClean="0">
                <a:ln>
                  <a:noFill/>
                </a:ln>
                <a:solidFill>
                  <a:prstClr val="black"/>
                </a:solidFill>
                <a:effectLst/>
                <a:uLnTx/>
                <a:uFillTx/>
                <a:latin typeface="+mn-lt"/>
                <a:ea typeface="+mn-ea"/>
                <a:cs typeface="+mn-cs"/>
              </a:rPr>
              <a:t>1.2: Digitale Werkzeuge </a:t>
            </a:r>
            <a:r>
              <a:rPr kumimoji="0" lang="de-DE" sz="1200" b="0" i="0" u="none" strike="noStrike" kern="1200" cap="none" spc="0" normalizeH="0" baseline="0" noProof="0" dirty="0" smtClean="0">
                <a:ln>
                  <a:noFill/>
                </a:ln>
                <a:solidFill>
                  <a:prstClr val="black"/>
                </a:solidFill>
                <a:effectLst/>
                <a:uLnTx/>
                <a:uFillTx/>
                <a:latin typeface="+mn-lt"/>
                <a:ea typeface="+mn-ea"/>
                <a:cs typeface="+mn-cs"/>
              </a:rPr>
              <a:t>– Verschiedene digitale Werkzeuge und deren Funktionsumfang kennen, auswählen sowie diese kreativ, reflektiert und zielgerichtet einsetzen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prstClr val="black"/>
                </a:solidFill>
                <a:effectLst/>
                <a:uLnTx/>
                <a:uFillTx/>
                <a:latin typeface="+mn-lt"/>
                <a:ea typeface="+mn-ea"/>
                <a:cs typeface="+mn-cs"/>
              </a:rPr>
              <a:t>MKR </a:t>
            </a:r>
            <a:r>
              <a:rPr kumimoji="0" lang="de-DE" sz="1200" b="1" i="0" u="none" strike="noStrike" kern="1200" cap="none" spc="0" normalizeH="0" baseline="0" noProof="0" dirty="0" smtClean="0">
                <a:ln>
                  <a:noFill/>
                </a:ln>
                <a:solidFill>
                  <a:prstClr val="black"/>
                </a:solidFill>
                <a:effectLst/>
                <a:uLnTx/>
                <a:uFillTx/>
                <a:latin typeface="+mn-lt"/>
                <a:ea typeface="+mn-ea"/>
                <a:cs typeface="+mn-cs"/>
              </a:rPr>
              <a:t>5.1: Medienanalyse </a:t>
            </a:r>
            <a:r>
              <a:rPr kumimoji="0" lang="de-DE" sz="1200" b="0" i="0" u="none" strike="noStrike" kern="1200" cap="none" spc="0" normalizeH="0" baseline="0" noProof="0" dirty="0" smtClean="0">
                <a:ln>
                  <a:noFill/>
                </a:ln>
                <a:solidFill>
                  <a:prstClr val="black"/>
                </a:solidFill>
                <a:effectLst/>
                <a:uLnTx/>
                <a:uFillTx/>
                <a:latin typeface="+mn-lt"/>
                <a:ea typeface="+mn-ea"/>
                <a:cs typeface="+mn-cs"/>
              </a:rPr>
              <a:t>– Die Vielfalt der Medien, ihre Entwicklung und Bedeutung kennen, analysieren und reflektieren</a:t>
            </a:r>
          </a:p>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38</a:t>
            </a:fld>
            <a:endParaRPr lang="de-DE"/>
          </a:p>
        </p:txBody>
      </p:sp>
    </p:spTree>
    <p:extLst>
      <p:ext uri="{BB962C8B-B14F-4D97-AF65-F5344CB8AC3E}">
        <p14:creationId xmlns:p14="http://schemas.microsoft.com/office/powerpoint/2010/main" val="37482251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prstClr val="black"/>
                </a:solidFill>
                <a:effectLst/>
                <a:uLnTx/>
                <a:uFillTx/>
                <a:latin typeface="+mn-lt"/>
                <a:ea typeface="+mn-ea"/>
                <a:cs typeface="+mn-cs"/>
              </a:rPr>
              <a:t>VB </a:t>
            </a:r>
            <a:r>
              <a:rPr kumimoji="0" lang="de-DE" sz="1200" b="1" i="0" u="none" strike="noStrike" kern="1200" cap="none" spc="0" normalizeH="0" baseline="0" noProof="0" dirty="0" smtClean="0">
                <a:ln>
                  <a:noFill/>
                </a:ln>
                <a:solidFill>
                  <a:prstClr val="black"/>
                </a:solidFill>
                <a:effectLst/>
                <a:uLnTx/>
                <a:uFillTx/>
                <a:latin typeface="+mn-lt"/>
                <a:ea typeface="+mn-ea"/>
                <a:cs typeface="+mn-cs"/>
              </a:rPr>
              <a:t>D – Leben</a:t>
            </a:r>
            <a:r>
              <a:rPr kumimoji="0" lang="de-DE" sz="1200" b="0" i="0" u="none" strike="noStrike" kern="1200" cap="none" spc="0" normalizeH="0" baseline="0" noProof="0" dirty="0" smtClean="0">
                <a:ln>
                  <a:noFill/>
                </a:ln>
                <a:solidFill>
                  <a:prstClr val="black"/>
                </a:solidFill>
                <a:effectLst/>
                <a:uLnTx/>
                <a:uFillTx/>
                <a:latin typeface="+mn-lt"/>
                <a:ea typeface="+mn-ea"/>
                <a:cs typeface="+mn-cs"/>
              </a:rPr>
              <a:t>, Wohnen und Mobilität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prstClr val="black"/>
                </a:solidFill>
                <a:effectLst/>
                <a:uLnTx/>
                <a:uFillTx/>
                <a:latin typeface="+mn-lt"/>
                <a:ea typeface="+mn-ea"/>
                <a:cs typeface="+mn-cs"/>
              </a:rPr>
              <a:t>Z2: Auseinandersetzung mit </a:t>
            </a:r>
            <a:r>
              <a:rPr kumimoji="0" lang="de-DE" sz="1200" b="1" i="0" u="none" strike="noStrike" kern="1200" cap="none" spc="0" normalizeH="0" baseline="0" noProof="0" dirty="0" smtClean="0">
                <a:ln>
                  <a:noFill/>
                </a:ln>
                <a:solidFill>
                  <a:prstClr val="black"/>
                </a:solidFill>
                <a:effectLst/>
                <a:uLnTx/>
                <a:uFillTx/>
                <a:latin typeface="+mn-lt"/>
                <a:ea typeface="+mn-ea"/>
                <a:cs typeface="+mn-cs"/>
              </a:rPr>
              <a:t>gesellschaftlichen Einflüssen </a:t>
            </a:r>
            <a:r>
              <a:rPr kumimoji="0" lang="de-DE" sz="1200" b="0" i="0" u="none" strike="noStrike" kern="1200" cap="none" spc="0" normalizeH="0" baseline="0" noProof="0" dirty="0" smtClean="0">
                <a:ln>
                  <a:noFill/>
                </a:ln>
                <a:solidFill>
                  <a:prstClr val="black"/>
                </a:solidFill>
                <a:effectLst/>
                <a:uLnTx/>
                <a:uFillTx/>
                <a:latin typeface="+mn-lt"/>
                <a:ea typeface="+mn-ea"/>
                <a:cs typeface="+mn-cs"/>
              </a:rPr>
              <a:t>auf Konsumentscheidungen unter Berücksichtigung verschiedener Interessen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prstClr val="black"/>
                </a:solidFill>
                <a:effectLst/>
                <a:uLnTx/>
                <a:uFillTx/>
                <a:latin typeface="+mn-lt"/>
                <a:ea typeface="+mn-ea"/>
                <a:cs typeface="+mn-cs"/>
              </a:rPr>
              <a:t>Z6: Auseinandersetzung mit </a:t>
            </a:r>
            <a:r>
              <a:rPr kumimoji="0" lang="de-DE" sz="1200" b="1" i="0" u="none" strike="noStrike" kern="1200" cap="none" spc="0" normalizeH="0" baseline="0" noProof="0" dirty="0" smtClean="0">
                <a:ln>
                  <a:noFill/>
                </a:ln>
                <a:solidFill>
                  <a:prstClr val="black"/>
                </a:solidFill>
                <a:effectLst/>
                <a:uLnTx/>
                <a:uFillTx/>
                <a:latin typeface="+mn-lt"/>
                <a:ea typeface="+mn-ea"/>
                <a:cs typeface="+mn-cs"/>
              </a:rPr>
              <a:t>individuellen, kollektiven und politischen Gestaltungsoptionen </a:t>
            </a:r>
            <a:r>
              <a:rPr kumimoji="0" lang="de-DE" sz="1200" b="0" i="0" u="none" strike="noStrike" kern="1200" cap="none" spc="0" normalizeH="0" baseline="0" noProof="0" dirty="0" smtClean="0">
                <a:ln>
                  <a:noFill/>
                </a:ln>
                <a:solidFill>
                  <a:prstClr val="black"/>
                </a:solidFill>
                <a:effectLst/>
                <a:uLnTx/>
                <a:uFillTx/>
                <a:latin typeface="+mn-lt"/>
                <a:ea typeface="+mn-ea"/>
                <a:cs typeface="+mn-cs"/>
              </a:rPr>
              <a:t>des Konsums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prstClr val="black"/>
                </a:solidFill>
                <a:effectLst/>
                <a:uLnTx/>
                <a:uFillTx/>
                <a:latin typeface="+mn-lt"/>
                <a:ea typeface="+mn-ea"/>
                <a:cs typeface="+mn-cs"/>
              </a:rPr>
              <a:t>VB </a:t>
            </a:r>
            <a:r>
              <a:rPr kumimoji="0" lang="de-DE" sz="1200" b="1" i="0" u="none" strike="noStrike" kern="1200" cap="none" spc="0" normalizeH="0" baseline="0" noProof="0" dirty="0" smtClean="0">
                <a:ln>
                  <a:noFill/>
                </a:ln>
                <a:solidFill>
                  <a:prstClr val="black"/>
                </a:solidFill>
                <a:effectLst/>
                <a:uLnTx/>
                <a:uFillTx/>
                <a:latin typeface="+mn-lt"/>
                <a:ea typeface="+mn-ea"/>
                <a:cs typeface="+mn-cs"/>
              </a:rPr>
              <a:t>Ü – Allgemeiner Konsum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prstClr val="black"/>
                </a:solidFill>
                <a:effectLst/>
                <a:uLnTx/>
                <a:uFillTx/>
                <a:latin typeface="+mn-lt"/>
                <a:ea typeface="+mn-ea"/>
                <a:cs typeface="+mn-cs"/>
              </a:rPr>
              <a:t>Z1: </a:t>
            </a:r>
            <a:r>
              <a:rPr kumimoji="0" lang="de-DE" sz="1200" b="1" i="0" u="none" strike="noStrike" kern="1200" cap="none" spc="0" normalizeH="0" baseline="0" noProof="0" dirty="0" smtClean="0">
                <a:ln>
                  <a:noFill/>
                </a:ln>
                <a:solidFill>
                  <a:prstClr val="black"/>
                </a:solidFill>
                <a:effectLst/>
                <a:uLnTx/>
                <a:uFillTx/>
                <a:latin typeface="+mn-lt"/>
                <a:ea typeface="+mn-ea"/>
                <a:cs typeface="+mn-cs"/>
              </a:rPr>
              <a:t>Reflexion</a:t>
            </a:r>
            <a:r>
              <a:rPr kumimoji="0" lang="de-DE" sz="1200" b="0" i="0" u="none" strike="noStrike" kern="1200" cap="none" spc="0" normalizeH="0" baseline="0" noProof="0" dirty="0" smtClean="0">
                <a:ln>
                  <a:noFill/>
                </a:ln>
                <a:solidFill>
                  <a:prstClr val="black"/>
                </a:solidFill>
                <a:effectLst/>
                <a:uLnTx/>
                <a:uFillTx/>
                <a:latin typeface="+mn-lt"/>
                <a:ea typeface="+mn-ea"/>
                <a:cs typeface="+mn-cs"/>
              </a:rPr>
              <a:t> von individuellen Bedürfnissen und Bedarfen sowohl in der Gegenwart als auch in der Zukunft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prstClr val="black"/>
                </a:solidFill>
                <a:effectLst/>
                <a:uLnTx/>
                <a:uFillTx/>
                <a:latin typeface="+mn-lt"/>
                <a:ea typeface="+mn-ea"/>
                <a:cs typeface="+mn-cs"/>
              </a:rPr>
              <a:t>VB </a:t>
            </a:r>
            <a:r>
              <a:rPr kumimoji="0" lang="de-DE" sz="1200" b="1" i="0" u="none" strike="noStrike" kern="1200" cap="none" spc="0" normalizeH="0" baseline="0" noProof="0" dirty="0" smtClean="0">
                <a:ln>
                  <a:noFill/>
                </a:ln>
                <a:solidFill>
                  <a:prstClr val="black"/>
                </a:solidFill>
                <a:effectLst/>
                <a:uLnTx/>
                <a:uFillTx/>
                <a:latin typeface="+mn-lt"/>
                <a:ea typeface="+mn-ea"/>
                <a:cs typeface="+mn-cs"/>
              </a:rPr>
              <a:t>B – </a:t>
            </a:r>
            <a:r>
              <a:rPr kumimoji="0" lang="de-DE" sz="1200" b="0" i="0" u="none" strike="noStrike" kern="1200" cap="none" spc="0" normalizeH="0" baseline="0" noProof="0" dirty="0" smtClean="0">
                <a:ln>
                  <a:noFill/>
                </a:ln>
                <a:solidFill>
                  <a:prstClr val="black"/>
                </a:solidFill>
                <a:effectLst/>
                <a:uLnTx/>
                <a:uFillTx/>
                <a:latin typeface="+mn-lt"/>
                <a:ea typeface="+mn-ea"/>
                <a:cs typeface="+mn-cs"/>
              </a:rPr>
              <a:t>Ernährung und </a:t>
            </a:r>
            <a:r>
              <a:rPr kumimoji="0" lang="de-DE" sz="1200" b="1" i="0" u="none" strike="noStrike" kern="1200" cap="none" spc="0" normalizeH="0" baseline="0" noProof="0" dirty="0" smtClean="0">
                <a:ln>
                  <a:noFill/>
                </a:ln>
                <a:solidFill>
                  <a:prstClr val="black"/>
                </a:solidFill>
                <a:effectLst/>
                <a:uLnTx/>
                <a:uFillTx/>
                <a:latin typeface="+mn-lt"/>
                <a:ea typeface="+mn-ea"/>
                <a:cs typeface="+mn-cs"/>
              </a:rPr>
              <a:t>Gesundheit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prstClr val="black"/>
                </a:solidFill>
                <a:effectLst/>
                <a:uLnTx/>
                <a:uFillTx/>
                <a:latin typeface="+mn-lt"/>
                <a:ea typeface="+mn-ea"/>
                <a:cs typeface="+mn-cs"/>
              </a:rPr>
              <a:t>Z1: </a:t>
            </a:r>
            <a:r>
              <a:rPr kumimoji="0" lang="de-DE" sz="1200" b="1" i="0" u="none" strike="noStrike" kern="1200" cap="none" spc="0" normalizeH="0" baseline="0" noProof="0" dirty="0" smtClean="0">
                <a:ln>
                  <a:noFill/>
                </a:ln>
                <a:solidFill>
                  <a:prstClr val="black"/>
                </a:solidFill>
                <a:effectLst/>
                <a:uLnTx/>
                <a:uFillTx/>
                <a:latin typeface="+mn-lt"/>
                <a:ea typeface="+mn-ea"/>
                <a:cs typeface="+mn-cs"/>
              </a:rPr>
              <a:t>Reflexion</a:t>
            </a:r>
            <a:r>
              <a:rPr kumimoji="0" lang="de-DE" sz="1200" b="0" i="0" u="none" strike="noStrike" kern="1200" cap="none" spc="0" normalizeH="0" baseline="0" noProof="0" dirty="0" smtClean="0">
                <a:ln>
                  <a:noFill/>
                </a:ln>
                <a:solidFill>
                  <a:prstClr val="black"/>
                </a:solidFill>
                <a:effectLst/>
                <a:uLnTx/>
                <a:uFillTx/>
                <a:latin typeface="+mn-lt"/>
                <a:ea typeface="+mn-ea"/>
                <a:cs typeface="+mn-cs"/>
              </a:rPr>
              <a:t> von individuellen Bedürfnissen und Bedarfen sowohl in der Gegenwart als auch in der Zukunft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prstClr val="black"/>
                </a:solidFill>
                <a:effectLst/>
                <a:uLnTx/>
                <a:uFillTx/>
                <a:latin typeface="+mn-lt"/>
                <a:ea typeface="+mn-ea"/>
                <a:cs typeface="+mn-cs"/>
              </a:rPr>
              <a:t>VB </a:t>
            </a:r>
            <a:r>
              <a:rPr kumimoji="0" lang="de-DE" sz="1200" b="1" i="0" u="none" strike="noStrike" kern="1200" cap="none" spc="0" normalizeH="0" baseline="0" noProof="0" dirty="0" smtClean="0">
                <a:ln>
                  <a:noFill/>
                </a:ln>
                <a:solidFill>
                  <a:prstClr val="black"/>
                </a:solidFill>
                <a:effectLst/>
                <a:uLnTx/>
                <a:uFillTx/>
                <a:latin typeface="+mn-lt"/>
                <a:ea typeface="+mn-ea"/>
                <a:cs typeface="+mn-cs"/>
              </a:rPr>
              <a:t>D – Leben</a:t>
            </a:r>
            <a:r>
              <a:rPr kumimoji="0" lang="de-DE" sz="1200" b="0" i="0" u="none" strike="noStrike" kern="1200" cap="none" spc="0" normalizeH="0" baseline="0" noProof="0" dirty="0" smtClean="0">
                <a:ln>
                  <a:noFill/>
                </a:ln>
                <a:solidFill>
                  <a:prstClr val="black"/>
                </a:solidFill>
                <a:effectLst/>
                <a:uLnTx/>
                <a:uFillTx/>
                <a:latin typeface="+mn-lt"/>
                <a:ea typeface="+mn-ea"/>
                <a:cs typeface="+mn-cs"/>
              </a:rPr>
              <a:t>, Wohnen und Mobilität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prstClr val="black"/>
                </a:solidFill>
                <a:effectLst/>
                <a:uLnTx/>
                <a:uFillTx/>
                <a:latin typeface="+mn-lt"/>
                <a:ea typeface="+mn-ea"/>
                <a:cs typeface="+mn-cs"/>
              </a:rPr>
              <a:t>Z1: </a:t>
            </a:r>
            <a:r>
              <a:rPr kumimoji="0" lang="de-DE" sz="1200" b="1" i="0" u="none" strike="noStrike" kern="1200" cap="none" spc="0" normalizeH="0" baseline="0" noProof="0" dirty="0" smtClean="0">
                <a:ln>
                  <a:noFill/>
                </a:ln>
                <a:solidFill>
                  <a:prstClr val="black"/>
                </a:solidFill>
                <a:effectLst/>
                <a:uLnTx/>
                <a:uFillTx/>
                <a:latin typeface="+mn-lt"/>
                <a:ea typeface="+mn-ea"/>
                <a:cs typeface="+mn-cs"/>
              </a:rPr>
              <a:t>Reflexion</a:t>
            </a:r>
            <a:r>
              <a:rPr kumimoji="0" lang="de-DE" sz="1200" b="0" i="0" u="none" strike="noStrike" kern="1200" cap="none" spc="0" normalizeH="0" baseline="0" noProof="0" dirty="0" smtClean="0">
                <a:ln>
                  <a:noFill/>
                </a:ln>
                <a:solidFill>
                  <a:prstClr val="black"/>
                </a:solidFill>
                <a:effectLst/>
                <a:uLnTx/>
                <a:uFillTx/>
                <a:latin typeface="+mn-lt"/>
                <a:ea typeface="+mn-ea"/>
                <a:cs typeface="+mn-cs"/>
              </a:rPr>
              <a:t> von individuellen Bedürfnissen und Bedarfen sowohl in der Gegenwart als auch in der Zukunft</a:t>
            </a:r>
          </a:p>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39</a:t>
            </a:fld>
            <a:endParaRPr lang="de-DE"/>
          </a:p>
        </p:txBody>
      </p:sp>
    </p:spTree>
    <p:extLst>
      <p:ext uri="{BB962C8B-B14F-4D97-AF65-F5344CB8AC3E}">
        <p14:creationId xmlns:p14="http://schemas.microsoft.com/office/powerpoint/2010/main" val="8450094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1EBFD06-840E-465F-BEE3-A3A19D45DCF6}" type="slidenum">
              <a:rPr lang="de-DE" smtClean="0"/>
              <a:t>40</a:t>
            </a:fld>
            <a:endParaRPr lang="de-DE"/>
          </a:p>
        </p:txBody>
      </p:sp>
    </p:spTree>
    <p:extLst>
      <p:ext uri="{BB962C8B-B14F-4D97-AF65-F5344CB8AC3E}">
        <p14:creationId xmlns:p14="http://schemas.microsoft.com/office/powerpoint/2010/main" val="6597341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65415" indent="-165415">
              <a:buFont typeface="Arial" panose="020B0604020202020204" pitchFamily="34" charset="0"/>
              <a:buChar char="•"/>
            </a:pPr>
            <a:r>
              <a:rPr lang="de-DE" dirty="0"/>
              <a:t>Wir vermuten, dass Sie manche dieser Ziele besonders wichtig finden und in Ihrem Unterricht schon jetzt verfolgen. Daher bitten wir Sie nun</a:t>
            </a:r>
            <a:r>
              <a:rPr lang="de-DE" baseline="0" dirty="0"/>
              <a:t> ….</a:t>
            </a:r>
          </a:p>
          <a:p>
            <a:pPr marL="165415" indent="-165415">
              <a:buFont typeface="Arial" panose="020B0604020202020204" pitchFamily="34" charset="0"/>
              <a:buChar char="•"/>
            </a:pPr>
            <a:endParaRPr lang="de-DE" baseline="0" dirty="0"/>
          </a:p>
          <a:p>
            <a:pPr marL="165415" indent="-165415">
              <a:buFont typeface="Arial" panose="020B0604020202020204" pitchFamily="34" charset="0"/>
              <a:buChar char="•"/>
            </a:pPr>
            <a:r>
              <a:rPr lang="de-DE" baseline="0" dirty="0"/>
              <a:t>Auswertung: Es wäre schön, wenn zwei, drei Kolleg/-innen einmal berichten würden, was sie in ihren Partnergruppen besprochen haben</a:t>
            </a:r>
            <a:r>
              <a:rPr lang="de-DE" baseline="0" dirty="0" smtClean="0"/>
              <a:t>.</a:t>
            </a:r>
            <a:endParaRPr lang="de-DE" baseline="0"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702BCD-0F72-4190-9178-CDA2A15354A7}"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846620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91EBFD06-840E-465F-BEE3-A3A19D45DCF6}" type="slidenum">
              <a:rPr lang="de-DE" smtClean="0"/>
              <a:t>21</a:t>
            </a:fld>
            <a:endParaRPr lang="de-DE"/>
          </a:p>
        </p:txBody>
      </p:sp>
    </p:spTree>
    <p:extLst>
      <p:ext uri="{BB962C8B-B14F-4D97-AF65-F5344CB8AC3E}">
        <p14:creationId xmlns:p14="http://schemas.microsoft.com/office/powerpoint/2010/main" val="14973422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lvl="0" indent="-171450">
              <a:buFont typeface="Arial" panose="020B0604020202020204" pitchFamily="34" charset="0"/>
              <a:buChar char="•"/>
            </a:pPr>
            <a:r>
              <a:rPr lang="de-DE" sz="1200" kern="1200" dirty="0">
                <a:solidFill>
                  <a:schemeClr val="tx1"/>
                </a:solidFill>
                <a:effectLst/>
                <a:latin typeface="+mn-lt"/>
                <a:ea typeface="+mn-ea"/>
                <a:cs typeface="+mn-cs"/>
              </a:rPr>
              <a:t>Kompetenzerwartungen sind im LP auf mittleren Abstraktionsniveau formuliert, also ungleich Stundenziel oder Aufgabenstellung (ACHTUNG: Im LP steht „lassen sich in Aufgabenstellungen überführen“, das meint aber nicht, dass 1:1 abbildbar).</a:t>
            </a:r>
          </a:p>
          <a:p>
            <a:pPr marL="171450" lvl="0" indent="-171450">
              <a:buFont typeface="Arial" panose="020B0604020202020204" pitchFamily="34" charset="0"/>
              <a:buChar char="•"/>
            </a:pPr>
            <a:r>
              <a:rPr lang="de-DE" sz="1200" kern="1200" dirty="0">
                <a:solidFill>
                  <a:schemeClr val="tx1"/>
                </a:solidFill>
                <a:effectLst/>
                <a:latin typeface="+mn-lt"/>
                <a:ea typeface="+mn-ea"/>
                <a:cs typeface="+mn-cs"/>
              </a:rPr>
              <a:t>Für Unterricht muss man sich also klar machen, welche in welche Teilkompetenzen sich die Kompetenzerwartung ausdifferenziert.</a:t>
            </a:r>
          </a:p>
          <a:p>
            <a:pPr marL="171450" lvl="0" indent="-171450">
              <a:buFont typeface="Arial" panose="020B0604020202020204" pitchFamily="34" charset="0"/>
              <a:buChar char="•"/>
            </a:pPr>
            <a:r>
              <a:rPr lang="de-DE" sz="1200" kern="1200" dirty="0">
                <a:solidFill>
                  <a:schemeClr val="tx1"/>
                </a:solidFill>
                <a:effectLst/>
                <a:latin typeface="+mn-lt"/>
                <a:ea typeface="+mn-ea"/>
                <a:cs typeface="+mn-cs"/>
              </a:rPr>
              <a:t>Deshalb hier nun ein Vorschlag für Sie, die Sie auch in Ihre Schule mitnehmen können, wie man sich den Kompetenzerwartungen nähern kann, wenn man konkreten Unterricht plant.</a:t>
            </a:r>
          </a:p>
          <a:p>
            <a:pPr marL="171450" lvl="0" indent="-171450">
              <a:buFont typeface="Arial" panose="020B0604020202020204" pitchFamily="34" charset="0"/>
              <a:buChar char="•"/>
            </a:pPr>
            <a:endParaRPr lang="de-DE" sz="120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702BCD-0F72-4190-9178-CDA2A15354A7}"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429238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1EBFD06-840E-465F-BEE3-A3A19D45DCF6}" type="slidenum">
              <a:rPr lang="de-DE" smtClean="0"/>
              <a:t>45</a:t>
            </a:fld>
            <a:endParaRPr lang="de-DE"/>
          </a:p>
        </p:txBody>
      </p:sp>
    </p:spTree>
    <p:extLst>
      <p:ext uri="{BB962C8B-B14F-4D97-AF65-F5344CB8AC3E}">
        <p14:creationId xmlns:p14="http://schemas.microsoft.com/office/powerpoint/2010/main" val="16855002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46</a:t>
            </a:fld>
            <a:endParaRPr lang="de-DE"/>
          </a:p>
        </p:txBody>
      </p:sp>
    </p:spTree>
    <p:extLst>
      <p:ext uri="{BB962C8B-B14F-4D97-AF65-F5344CB8AC3E}">
        <p14:creationId xmlns:p14="http://schemas.microsoft.com/office/powerpoint/2010/main" val="41696884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47</a:t>
            </a:fld>
            <a:endParaRPr lang="de-DE"/>
          </a:p>
        </p:txBody>
      </p:sp>
    </p:spTree>
    <p:extLst>
      <p:ext uri="{BB962C8B-B14F-4D97-AF65-F5344CB8AC3E}">
        <p14:creationId xmlns:p14="http://schemas.microsoft.com/office/powerpoint/2010/main" val="11405269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48</a:t>
            </a:fld>
            <a:endParaRPr lang="de-DE"/>
          </a:p>
        </p:txBody>
      </p:sp>
    </p:spTree>
    <p:extLst>
      <p:ext uri="{BB962C8B-B14F-4D97-AF65-F5344CB8AC3E}">
        <p14:creationId xmlns:p14="http://schemas.microsoft.com/office/powerpoint/2010/main" val="37189709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1EBFD06-840E-465F-BEE3-A3A19D45DCF6}" type="slidenum">
              <a:rPr lang="de-DE" smtClean="0"/>
              <a:t>49</a:t>
            </a:fld>
            <a:endParaRPr lang="de-DE"/>
          </a:p>
        </p:txBody>
      </p:sp>
    </p:spTree>
    <p:extLst>
      <p:ext uri="{BB962C8B-B14F-4D97-AF65-F5344CB8AC3E}">
        <p14:creationId xmlns:p14="http://schemas.microsoft.com/office/powerpoint/2010/main" val="23093256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50</a:t>
            </a:fld>
            <a:endParaRPr lang="de-DE"/>
          </a:p>
        </p:txBody>
      </p:sp>
    </p:spTree>
    <p:extLst>
      <p:ext uri="{BB962C8B-B14F-4D97-AF65-F5344CB8AC3E}">
        <p14:creationId xmlns:p14="http://schemas.microsoft.com/office/powerpoint/2010/main" val="40036269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1EBFD06-840E-465F-BEE3-A3A19D45DCF6}" type="slidenum">
              <a:rPr lang="de-DE" smtClean="0"/>
              <a:t>51</a:t>
            </a:fld>
            <a:endParaRPr lang="de-DE"/>
          </a:p>
        </p:txBody>
      </p:sp>
    </p:spTree>
    <p:extLst>
      <p:ext uri="{BB962C8B-B14F-4D97-AF65-F5344CB8AC3E}">
        <p14:creationId xmlns:p14="http://schemas.microsoft.com/office/powerpoint/2010/main" val="8045021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Arial" panose="020B0604020202020204" pitchFamily="34" charset="0"/>
              <a:buNone/>
            </a:pPr>
            <a:endParaRPr lang="de-DE" baseline="0"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702BCD-0F72-4190-9178-CDA2A15354A7}"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351086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65415" indent="-165415">
              <a:buFont typeface="Arial" panose="020B0604020202020204" pitchFamily="34" charset="0"/>
              <a:buChar char="•"/>
            </a:pPr>
            <a:r>
              <a:rPr lang="de-DE" dirty="0"/>
              <a:t>Wir möchten Sie bitten, nun einmal eine ähnliche Skizze zu versuchen für ein Thema aus</a:t>
            </a:r>
            <a:r>
              <a:rPr lang="de-DE" baseline="0" dirty="0"/>
              <a:t> der </a:t>
            </a:r>
            <a:r>
              <a:rPr lang="de-DE" baseline="0" dirty="0" smtClean="0"/>
              <a:t>SEP, </a:t>
            </a:r>
            <a:r>
              <a:rPr lang="de-DE" baseline="0" dirty="0"/>
              <a:t>nämlich </a:t>
            </a:r>
            <a:r>
              <a:rPr lang="de-DE" baseline="0" dirty="0" smtClean="0"/>
              <a:t>„Klänge erforschen“. </a:t>
            </a:r>
          </a:p>
          <a:p>
            <a:pPr marL="165415" indent="-165415">
              <a:buFont typeface="Arial" panose="020B0604020202020204" pitchFamily="34" charset="0"/>
              <a:buChar char="•"/>
            </a:pPr>
            <a:r>
              <a:rPr lang="de-DE" baseline="0" dirty="0" smtClean="0"/>
              <a:t>Auswertung</a:t>
            </a:r>
            <a:r>
              <a:rPr lang="de-DE" baseline="0" dirty="0"/>
              <a:t>: Vielleicht können zwei Paare einmal etwas zu je einem Unterrichtsvorhaben sagen?</a:t>
            </a:r>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702BCD-0F72-4190-9178-CDA2A15354A7}"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671149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22</a:t>
            </a:fld>
            <a:endParaRPr lang="de-DE"/>
          </a:p>
        </p:txBody>
      </p:sp>
    </p:spTree>
    <p:extLst>
      <p:ext uri="{BB962C8B-B14F-4D97-AF65-F5344CB8AC3E}">
        <p14:creationId xmlns:p14="http://schemas.microsoft.com/office/powerpoint/2010/main" val="36157497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91EBFD06-840E-465F-BEE3-A3A19D45DCF6}" type="slidenum">
              <a:rPr lang="de-DE" smtClean="0"/>
              <a:t>24</a:t>
            </a:fld>
            <a:endParaRPr lang="de-DE"/>
          </a:p>
        </p:txBody>
      </p:sp>
    </p:spTree>
    <p:extLst>
      <p:ext uri="{BB962C8B-B14F-4D97-AF65-F5344CB8AC3E}">
        <p14:creationId xmlns:p14="http://schemas.microsoft.com/office/powerpoint/2010/main" val="29482299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25</a:t>
            </a:fld>
            <a:endParaRPr lang="de-DE"/>
          </a:p>
        </p:txBody>
      </p:sp>
    </p:spTree>
    <p:extLst>
      <p:ext uri="{BB962C8B-B14F-4D97-AF65-F5344CB8AC3E}">
        <p14:creationId xmlns:p14="http://schemas.microsoft.com/office/powerpoint/2010/main" val="7188996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91EBFD06-840E-465F-BEE3-A3A19D45DCF6}" type="slidenum">
              <a:rPr lang="de-DE" smtClean="0"/>
              <a:t>26</a:t>
            </a:fld>
            <a:endParaRPr lang="de-DE"/>
          </a:p>
        </p:txBody>
      </p:sp>
    </p:spTree>
    <p:extLst>
      <p:ext uri="{BB962C8B-B14F-4D97-AF65-F5344CB8AC3E}">
        <p14:creationId xmlns:p14="http://schemas.microsoft.com/office/powerpoint/2010/main" val="8233381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91EBFD06-840E-465F-BEE3-A3A19D45DCF6}" type="slidenum">
              <a:rPr lang="de-DE" smtClean="0"/>
              <a:t>27</a:t>
            </a:fld>
            <a:endParaRPr lang="de-DE"/>
          </a:p>
        </p:txBody>
      </p:sp>
    </p:spTree>
    <p:extLst>
      <p:ext uri="{BB962C8B-B14F-4D97-AF65-F5344CB8AC3E}">
        <p14:creationId xmlns:p14="http://schemas.microsoft.com/office/powerpoint/2010/main" val="40701217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91EBFD06-840E-465F-BEE3-A3A19D45DCF6}" type="slidenum">
              <a:rPr lang="de-DE" smtClean="0"/>
              <a:t>29</a:t>
            </a:fld>
            <a:endParaRPr lang="de-DE"/>
          </a:p>
        </p:txBody>
      </p:sp>
    </p:spTree>
    <p:extLst>
      <p:ext uri="{BB962C8B-B14F-4D97-AF65-F5344CB8AC3E}">
        <p14:creationId xmlns:p14="http://schemas.microsoft.com/office/powerpoint/2010/main" val="27090575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91EBFD06-840E-465F-BEE3-A3A19D45DCF6}" type="slidenum">
              <a:rPr lang="de-DE" smtClean="0"/>
              <a:t>30</a:t>
            </a:fld>
            <a:endParaRPr lang="de-DE"/>
          </a:p>
        </p:txBody>
      </p:sp>
    </p:spTree>
    <p:extLst>
      <p:ext uri="{BB962C8B-B14F-4D97-AF65-F5344CB8AC3E}">
        <p14:creationId xmlns:p14="http://schemas.microsoft.com/office/powerpoint/2010/main" val="17646985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r>
              <a:rPr lang="de-DE" dirty="0"/>
              <a:t>Lehrplanentwicklung  Grundschule</a:t>
            </a:r>
          </a:p>
          <a:p>
            <a:r>
              <a:rPr lang="de-DE" dirty="0"/>
              <a:t>Auftaktveranstaltung Soest, 20.09.2019</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634601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a:xfrm>
            <a:off x="457200" y="1700808"/>
            <a:ext cx="8229600" cy="4248472"/>
          </a:xfrm>
          <a:prstGeom prst="rect">
            <a:avLst/>
          </a:prstGeo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r>
              <a:rPr lang="de-DE"/>
              <a:t>Kernlehrplanentwicklung  Gymnasium SI Auftaktveranstaltung Soest, 19.01.2018</a:t>
            </a:r>
          </a:p>
        </p:txBody>
      </p:sp>
      <p:sp>
        <p:nvSpPr>
          <p:cNvPr id="5" name="Fußzeilenplatzhalter 4"/>
          <p:cNvSpPr>
            <a:spLocks noGrp="1"/>
          </p:cNvSpPr>
          <p:nvPr>
            <p:ph type="ftr" sz="quarter" idx="11"/>
          </p:nvPr>
        </p:nvSpPr>
        <p:spPr/>
        <p:txBody>
          <a:bodyPr/>
          <a:lstStyle/>
          <a:p>
            <a:r>
              <a:rPr lang="de-DE"/>
              <a:t>georg.trendel@qua-lis.nrw.de jens.austermann@qua-lis.nrw</a:t>
            </a:r>
          </a:p>
        </p:txBody>
      </p:sp>
      <p:sp>
        <p:nvSpPr>
          <p:cNvPr id="6" name="Foliennummernplatzhalter 5"/>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2474806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1700809"/>
            <a:ext cx="2057400" cy="4248472"/>
          </a:xfrm>
        </p:spPr>
        <p:txBody>
          <a:bodyPr vert="eaVert"/>
          <a:lstStyle/>
          <a:p>
            <a:r>
              <a:rPr lang="de-DE"/>
              <a:t>Titelmasterformat durch Klicken bearbeiten</a:t>
            </a:r>
            <a:endParaRPr lang="de-DE" dirty="0"/>
          </a:p>
        </p:txBody>
      </p:sp>
      <p:sp>
        <p:nvSpPr>
          <p:cNvPr id="3" name="Vertikaler Textplatzhalter 2"/>
          <p:cNvSpPr>
            <a:spLocks noGrp="1"/>
          </p:cNvSpPr>
          <p:nvPr>
            <p:ph type="body" orient="vert" idx="1"/>
          </p:nvPr>
        </p:nvSpPr>
        <p:spPr>
          <a:xfrm>
            <a:off x="457200" y="1700809"/>
            <a:ext cx="6019800" cy="4248472"/>
          </a:xfrm>
          <a:prstGeom prst="rect">
            <a:avLst/>
          </a:prstGeo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Datumsplatzhalter 3"/>
          <p:cNvSpPr>
            <a:spLocks noGrp="1"/>
          </p:cNvSpPr>
          <p:nvPr>
            <p:ph type="dt" sz="half" idx="10"/>
          </p:nvPr>
        </p:nvSpPr>
        <p:spPr/>
        <p:txBody>
          <a:bodyPr/>
          <a:lstStyle/>
          <a:p>
            <a:r>
              <a:rPr lang="de-DE"/>
              <a:t>Kernlehrplanentwicklung  Gymnasium SI Auftaktveranstaltung Soest, 19.01.2018</a:t>
            </a:r>
          </a:p>
        </p:txBody>
      </p:sp>
      <p:sp>
        <p:nvSpPr>
          <p:cNvPr id="5" name="Fußzeilenplatzhalter 4"/>
          <p:cNvSpPr>
            <a:spLocks noGrp="1"/>
          </p:cNvSpPr>
          <p:nvPr>
            <p:ph type="ftr" sz="quarter" idx="11"/>
          </p:nvPr>
        </p:nvSpPr>
        <p:spPr/>
        <p:txBody>
          <a:bodyPr/>
          <a:lstStyle/>
          <a:p>
            <a:r>
              <a:rPr lang="de-DE"/>
              <a:t>georg.trendel@qua-lis.nrw.de jens.austermann@qua-lis.nrw</a:t>
            </a:r>
          </a:p>
        </p:txBody>
      </p:sp>
      <p:sp>
        <p:nvSpPr>
          <p:cNvPr id="6" name="Foliennummernplatzhalter 5"/>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1964282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Einfacher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a:xfrm>
            <a:off x="457200" y="1700808"/>
            <a:ext cx="8229600" cy="4205064"/>
          </a:xfrm>
          <a:prstGeom prst="rect">
            <a:avLst/>
          </a:prstGeom>
          <a:solidFill>
            <a:srgbClr val="EFE0C8"/>
          </a:solidFill>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de-DE"/>
              <a:t>Textmasterformat bearbeiten</a:t>
            </a:r>
          </a:p>
        </p:txBody>
      </p:sp>
      <p:sp>
        <p:nvSpPr>
          <p:cNvPr id="4" name="Datumsplatzhalter 3"/>
          <p:cNvSpPr>
            <a:spLocks noGrp="1"/>
          </p:cNvSpPr>
          <p:nvPr>
            <p:ph type="dt" sz="half" idx="10"/>
          </p:nvPr>
        </p:nvSpPr>
        <p:spPr/>
        <p:txBody>
          <a:bodyPr/>
          <a:lstStyle/>
          <a:p>
            <a:r>
              <a:rPr lang="de-DE"/>
              <a:t>Kernlehrplanentwicklung  Gymnasium SI Auftaktveranstaltung Soest, 19.01.2018</a:t>
            </a:r>
          </a:p>
        </p:txBody>
      </p:sp>
      <p:sp>
        <p:nvSpPr>
          <p:cNvPr id="5" name="Fußzeilenplatzhalter 4"/>
          <p:cNvSpPr>
            <a:spLocks noGrp="1"/>
          </p:cNvSpPr>
          <p:nvPr>
            <p:ph type="ftr" sz="quarter" idx="11"/>
          </p:nvPr>
        </p:nvSpPr>
        <p:spPr/>
        <p:txBody>
          <a:bodyPr/>
          <a:lstStyle/>
          <a:p>
            <a:r>
              <a:rPr lang="de-DE"/>
              <a:t>georg.trendel@qua-lis.nrw.de jens.austermann@qua-lis.nrw</a:t>
            </a:r>
          </a:p>
        </p:txBody>
      </p:sp>
      <p:sp>
        <p:nvSpPr>
          <p:cNvPr id="6" name="Foliennummernplatzhalter 5"/>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744216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a:xfrm>
            <a:off x="457200" y="1700808"/>
            <a:ext cx="8229600" cy="4205064"/>
          </a:xfrm>
          <a:prstGeom prst="rect">
            <a:avLst/>
          </a:prstGeo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10"/>
          </p:nvPr>
        </p:nvSpPr>
        <p:spPr/>
        <p:txBody>
          <a:bodyPr/>
          <a:lstStyle/>
          <a:p>
            <a:r>
              <a:rPr lang="de-DE"/>
              <a:t>Kernlehrplanentwicklung  Gymnasium SI Auftaktveranstaltung Soest, 19.01.2018</a:t>
            </a:r>
          </a:p>
        </p:txBody>
      </p:sp>
      <p:sp>
        <p:nvSpPr>
          <p:cNvPr id="5" name="Fußzeilenplatzhalter 4"/>
          <p:cNvSpPr>
            <a:spLocks noGrp="1"/>
          </p:cNvSpPr>
          <p:nvPr>
            <p:ph type="ftr" sz="quarter" idx="11"/>
          </p:nvPr>
        </p:nvSpPr>
        <p:spPr/>
        <p:txBody>
          <a:bodyPr/>
          <a:lstStyle/>
          <a:p>
            <a:r>
              <a:rPr lang="de-DE"/>
              <a:t>georg.trendel@qua-lis.nrw.de jens.austermann@qua-lis.nrw</a:t>
            </a:r>
          </a:p>
        </p:txBody>
      </p:sp>
      <p:sp>
        <p:nvSpPr>
          <p:cNvPr id="6" name="Foliennummernplatzhalter 5"/>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542877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r>
              <a:rPr lang="de-DE"/>
              <a:t>Kernlehrplanentwicklung  Gymnasium SI Auftaktveranstaltung Soest, 19.01.2018</a:t>
            </a:r>
          </a:p>
        </p:txBody>
      </p:sp>
      <p:sp>
        <p:nvSpPr>
          <p:cNvPr id="5" name="Fußzeilenplatzhalter 4"/>
          <p:cNvSpPr>
            <a:spLocks noGrp="1"/>
          </p:cNvSpPr>
          <p:nvPr>
            <p:ph type="ftr" sz="quarter" idx="11"/>
          </p:nvPr>
        </p:nvSpPr>
        <p:spPr/>
        <p:txBody>
          <a:bodyPr/>
          <a:lstStyle/>
          <a:p>
            <a:r>
              <a:rPr lang="de-DE"/>
              <a:t>georg.trendel@qua-lis.nrw.de jens.austermann@qua-lis.nrw</a:t>
            </a:r>
          </a:p>
        </p:txBody>
      </p:sp>
      <p:sp>
        <p:nvSpPr>
          <p:cNvPr id="6" name="Foliennummernplatzhalter 5"/>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1676187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700808"/>
            <a:ext cx="4038600" cy="417646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700808"/>
            <a:ext cx="4038600" cy="417646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r>
              <a:rPr lang="de-DE"/>
              <a:t>Kernlehrplanentwicklung  Gymnasium SI Auftaktveranstaltung Soest, 19.01.2018</a:t>
            </a:r>
          </a:p>
        </p:txBody>
      </p:sp>
      <p:sp>
        <p:nvSpPr>
          <p:cNvPr id="6" name="Fußzeilenplatzhalter 5"/>
          <p:cNvSpPr>
            <a:spLocks noGrp="1"/>
          </p:cNvSpPr>
          <p:nvPr>
            <p:ph type="ftr" sz="quarter" idx="11"/>
          </p:nvPr>
        </p:nvSpPr>
        <p:spPr/>
        <p:txBody>
          <a:bodyPr/>
          <a:lstStyle/>
          <a:p>
            <a:r>
              <a:rPr lang="de-DE"/>
              <a:t>georg.trendel@qua-lis.nrw.de jens.austermann@qua-lis.nrw</a:t>
            </a:r>
          </a:p>
        </p:txBody>
      </p:sp>
      <p:sp>
        <p:nvSpPr>
          <p:cNvPr id="7" name="Foliennummernplatzhalter 6"/>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3973358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628801"/>
            <a:ext cx="4040188" cy="546074"/>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702397"/>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Textplatzhalter 4"/>
          <p:cNvSpPr>
            <a:spLocks noGrp="1"/>
          </p:cNvSpPr>
          <p:nvPr>
            <p:ph type="body" sz="quarter" idx="3"/>
          </p:nvPr>
        </p:nvSpPr>
        <p:spPr>
          <a:xfrm>
            <a:off x="4645025" y="1628801"/>
            <a:ext cx="4041775" cy="546074"/>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702397"/>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Datumsplatzhalter 6"/>
          <p:cNvSpPr>
            <a:spLocks noGrp="1"/>
          </p:cNvSpPr>
          <p:nvPr>
            <p:ph type="dt" sz="half" idx="10"/>
          </p:nvPr>
        </p:nvSpPr>
        <p:spPr/>
        <p:txBody>
          <a:bodyPr/>
          <a:lstStyle/>
          <a:p>
            <a:r>
              <a:rPr lang="de-DE"/>
              <a:t>Kernlehrplanentwicklung  Gymnasium SI Auftaktveranstaltung Soest, 19.01.2018</a:t>
            </a:r>
          </a:p>
        </p:txBody>
      </p:sp>
      <p:sp>
        <p:nvSpPr>
          <p:cNvPr id="8" name="Fußzeilenplatzhalter 7"/>
          <p:cNvSpPr>
            <a:spLocks noGrp="1"/>
          </p:cNvSpPr>
          <p:nvPr>
            <p:ph type="ftr" sz="quarter" idx="11"/>
          </p:nvPr>
        </p:nvSpPr>
        <p:spPr/>
        <p:txBody>
          <a:bodyPr/>
          <a:lstStyle/>
          <a:p>
            <a:r>
              <a:rPr lang="de-DE"/>
              <a:t>georg.trendel@qua-lis.nrw.de jens.austermann@qua-lis.nrw</a:t>
            </a:r>
          </a:p>
        </p:txBody>
      </p:sp>
      <p:sp>
        <p:nvSpPr>
          <p:cNvPr id="9" name="Foliennummernplatzhalter 8"/>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2066295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r>
              <a:rPr lang="de-DE"/>
              <a:t>Kernlehrplanentwicklung  Gymnasium SI Auftaktveranstaltung Soest, 19.01.2018</a:t>
            </a:r>
          </a:p>
        </p:txBody>
      </p:sp>
      <p:sp>
        <p:nvSpPr>
          <p:cNvPr id="4" name="Fußzeilenplatzhalter 3"/>
          <p:cNvSpPr>
            <a:spLocks noGrp="1"/>
          </p:cNvSpPr>
          <p:nvPr>
            <p:ph type="ftr" sz="quarter" idx="11"/>
          </p:nvPr>
        </p:nvSpPr>
        <p:spPr/>
        <p:txBody>
          <a:bodyPr/>
          <a:lstStyle/>
          <a:p>
            <a:r>
              <a:rPr lang="de-DE"/>
              <a:t>georg.trendel@qua-lis.nrw.de jens.austermann@qua-lis.nrw</a:t>
            </a:r>
          </a:p>
        </p:txBody>
      </p:sp>
      <p:sp>
        <p:nvSpPr>
          <p:cNvPr id="5" name="Foliennummernplatzhalter 4"/>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41836049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a:t>Kernlehrplanentwicklung  Gymnasium SI Auftaktveranstaltung Soest, 19.01.2018</a:t>
            </a:r>
          </a:p>
        </p:txBody>
      </p:sp>
      <p:sp>
        <p:nvSpPr>
          <p:cNvPr id="3" name="Fußzeilenplatzhalter 2"/>
          <p:cNvSpPr>
            <a:spLocks noGrp="1"/>
          </p:cNvSpPr>
          <p:nvPr>
            <p:ph type="ftr" sz="quarter" idx="11"/>
          </p:nvPr>
        </p:nvSpPr>
        <p:spPr/>
        <p:txBody>
          <a:bodyPr/>
          <a:lstStyle/>
          <a:p>
            <a:r>
              <a:rPr lang="de-DE"/>
              <a:t>georg.trendel@qua-lis.nrw.de jens.austermann@qua-lis.nrw</a:t>
            </a:r>
          </a:p>
        </p:txBody>
      </p:sp>
      <p:sp>
        <p:nvSpPr>
          <p:cNvPr id="4" name="Foliennummernplatzhalter 3"/>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1490744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1772817"/>
            <a:ext cx="5486400" cy="2954758"/>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de-DE" dirty="0"/>
          </a:p>
        </p:txBody>
      </p:sp>
      <p:sp>
        <p:nvSpPr>
          <p:cNvPr id="4" name="Textplatzhalter 3"/>
          <p:cNvSpPr>
            <a:spLocks noGrp="1"/>
          </p:cNvSpPr>
          <p:nvPr>
            <p:ph type="body" sz="half" idx="2"/>
          </p:nvPr>
        </p:nvSpPr>
        <p:spPr>
          <a:xfrm>
            <a:off x="1792288" y="5367338"/>
            <a:ext cx="5486400" cy="58194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r>
              <a:rPr lang="de-DE"/>
              <a:t>Kernlehrplanentwicklung  Gymnasium SI Auftaktveranstaltung Soest, 19.01.2018</a:t>
            </a:r>
          </a:p>
        </p:txBody>
      </p:sp>
      <p:sp>
        <p:nvSpPr>
          <p:cNvPr id="6" name="Fußzeilenplatzhalter 5"/>
          <p:cNvSpPr>
            <a:spLocks noGrp="1"/>
          </p:cNvSpPr>
          <p:nvPr>
            <p:ph type="ftr" sz="quarter" idx="11"/>
          </p:nvPr>
        </p:nvSpPr>
        <p:spPr/>
        <p:txBody>
          <a:bodyPr/>
          <a:lstStyle/>
          <a:p>
            <a:r>
              <a:rPr lang="de-DE"/>
              <a:t>georg.trendel@qua-lis.nrw.de jens.austermann@qua-lis.nrw</a:t>
            </a:r>
          </a:p>
        </p:txBody>
      </p:sp>
      <p:sp>
        <p:nvSpPr>
          <p:cNvPr id="7" name="Foliennummernplatzhalter 6"/>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1193871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1124744"/>
            <a:ext cx="8229600" cy="360040"/>
          </a:xfrm>
          <a:prstGeom prst="rect">
            <a:avLst/>
          </a:prstGeom>
        </p:spPr>
        <p:txBody>
          <a:bodyPr vert="horz" lIns="91440" tIns="45720" rIns="91440" bIns="45720" rtlCol="0" anchor="ctr">
            <a:noAutofit/>
          </a:bodyPr>
          <a:lstStyle/>
          <a:p>
            <a:r>
              <a:rPr lang="de-DE" dirty="0"/>
              <a:t>Titelmasterformat durch Klicken bearbeiten</a:t>
            </a:r>
          </a:p>
        </p:txBody>
      </p:sp>
      <p:sp>
        <p:nvSpPr>
          <p:cNvPr id="4" name="Datumsplatzhalter 3"/>
          <p:cNvSpPr>
            <a:spLocks noGrp="1"/>
          </p:cNvSpPr>
          <p:nvPr>
            <p:ph type="dt" sz="half" idx="2"/>
          </p:nvPr>
        </p:nvSpPr>
        <p:spPr>
          <a:xfrm>
            <a:off x="457200" y="6356350"/>
            <a:ext cx="2818656"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r>
              <a:rPr lang="de-DE"/>
              <a:t>Kernlehrplanentwicklung  Gymnasium SI Auftaktveranstaltung Soest, 19.01.2018</a:t>
            </a:r>
            <a:endParaRPr lang="de-DE" dirty="0"/>
          </a:p>
        </p:txBody>
      </p:sp>
      <p:sp>
        <p:nvSpPr>
          <p:cNvPr id="5" name="Fußzeilenplatzhalter 4"/>
          <p:cNvSpPr>
            <a:spLocks noGrp="1"/>
          </p:cNvSpPr>
          <p:nvPr>
            <p:ph type="ftr" sz="quarter" idx="3"/>
          </p:nvPr>
        </p:nvSpPr>
        <p:spPr>
          <a:xfrm>
            <a:off x="3419872" y="6356350"/>
            <a:ext cx="295232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a:t>georg.trendel@qua-lis.nrw.de jens.austermann@qua-lis.nrw</a:t>
            </a:r>
            <a:endParaRPr lang="de-DE" dirty="0"/>
          </a:p>
        </p:txBody>
      </p:sp>
      <p:sp>
        <p:nvSpPr>
          <p:cNvPr id="6" name="Foliennummernplatzhalter 5"/>
          <p:cNvSpPr>
            <a:spLocks noGrp="1"/>
          </p:cNvSpPr>
          <p:nvPr>
            <p:ph type="sldNum" sz="quarter" idx="4"/>
          </p:nvPr>
        </p:nvSpPr>
        <p:spPr>
          <a:xfrm>
            <a:off x="8100392" y="6356350"/>
            <a:ext cx="58640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2A4277-7E7A-4AAF-BFC7-47646BF5CD0C}" type="slidenum">
              <a:rPr lang="de-DE" smtClean="0"/>
              <a:t>‹Nr.›</a:t>
            </a:fld>
            <a:endParaRPr lang="de-DE"/>
          </a:p>
        </p:txBody>
      </p:sp>
      <p:sp>
        <p:nvSpPr>
          <p:cNvPr id="10" name="Textplatzhalter 2"/>
          <p:cNvSpPr>
            <a:spLocks noGrp="1"/>
          </p:cNvSpPr>
          <p:nvPr>
            <p:ph type="body" idx="1"/>
          </p:nvPr>
        </p:nvSpPr>
        <p:spPr>
          <a:xfrm>
            <a:off x="457200" y="1700809"/>
            <a:ext cx="8229600" cy="4248472"/>
          </a:xfrm>
          <a:prstGeom prst="rect">
            <a:avLst/>
          </a:prstGeom>
          <a:solidFill>
            <a:schemeClr val="bg1"/>
          </a:solidFill>
          <a:effectLst/>
        </p:spPr>
        <p:txBody>
          <a:bodyPr vert="horz" lIns="91440" tIns="45720" rIns="91440" bIns="45720"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1" name="Picture 2" descr="Logo QUA-LiS NRW"/>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74507" y="341329"/>
            <a:ext cx="2153277" cy="617485"/>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Gerade Verbindung 12"/>
          <p:cNvCxnSpPr/>
          <p:nvPr/>
        </p:nvCxnSpPr>
        <p:spPr>
          <a:xfrm>
            <a:off x="467544" y="1556792"/>
            <a:ext cx="8208912" cy="0"/>
          </a:xfrm>
          <a:prstGeom prst="line">
            <a:avLst/>
          </a:prstGeom>
          <a:ln/>
        </p:spPr>
        <p:style>
          <a:lnRef idx="2">
            <a:schemeClr val="accent6"/>
          </a:lnRef>
          <a:fillRef idx="0">
            <a:schemeClr val="accent6"/>
          </a:fillRef>
          <a:effectRef idx="1">
            <a:schemeClr val="accent6"/>
          </a:effectRef>
          <a:fontRef idx="minor">
            <a:schemeClr val="tx1"/>
          </a:fontRef>
        </p:style>
      </p:cxnSp>
      <p:sp>
        <p:nvSpPr>
          <p:cNvPr id="14" name="CustomShape 6"/>
          <p:cNvSpPr/>
          <p:nvPr/>
        </p:nvSpPr>
        <p:spPr>
          <a:xfrm>
            <a:off x="0" y="6060575"/>
            <a:ext cx="2987640" cy="143640"/>
          </a:xfrm>
          <a:prstGeom prst="rect">
            <a:avLst/>
          </a:prstGeom>
          <a:gradFill>
            <a:gsLst>
              <a:gs pos="0">
                <a:srgbClr val="008000"/>
              </a:gs>
              <a:gs pos="100000">
                <a:srgbClr val="FFFFCC"/>
              </a:gs>
            </a:gsLst>
            <a:lin ang="0"/>
          </a:gradFill>
          <a:ln w="25560">
            <a:noFill/>
          </a:ln>
        </p:spPr>
      </p:sp>
      <p:sp>
        <p:nvSpPr>
          <p:cNvPr id="15" name="CustomShape 8"/>
          <p:cNvSpPr/>
          <p:nvPr/>
        </p:nvSpPr>
        <p:spPr>
          <a:xfrm>
            <a:off x="3090600" y="6060575"/>
            <a:ext cx="2987640" cy="143640"/>
          </a:xfrm>
          <a:prstGeom prst="rect">
            <a:avLst/>
          </a:prstGeom>
          <a:gradFill>
            <a:gsLst>
              <a:gs pos="0">
                <a:srgbClr val="808080"/>
              </a:gs>
              <a:gs pos="100000">
                <a:srgbClr val="FFFFCC"/>
              </a:gs>
            </a:gsLst>
            <a:lin ang="0"/>
          </a:gradFill>
          <a:ln w="25560">
            <a:noFill/>
          </a:ln>
        </p:spPr>
      </p:sp>
      <p:sp>
        <p:nvSpPr>
          <p:cNvPr id="16" name="Rechteck 15"/>
          <p:cNvSpPr/>
          <p:nvPr/>
        </p:nvSpPr>
        <p:spPr>
          <a:xfrm>
            <a:off x="6158160" y="6060640"/>
            <a:ext cx="2988000" cy="144016"/>
          </a:xfrm>
          <a:prstGeom prst="rect">
            <a:avLst/>
          </a:prstGeom>
          <a:gradFill flip="none" rotWithShape="1">
            <a:gsLst>
              <a:gs pos="1000">
                <a:srgbClr val="FFFFCC"/>
              </a:gs>
              <a:gs pos="100000">
                <a:srgbClr val="FF0000"/>
              </a:gs>
              <a:gs pos="100000">
                <a:srgbClr val="D1C39F"/>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27" name="Picture 3" descr="V:\QUA-LIS\Formulare und Muster\AbsenderKennungMSB neu-farbig.jp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5652121" y="407495"/>
            <a:ext cx="3024336" cy="619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43595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7" r:id="rId9"/>
    <p:sldLayoutId id="2147483658" r:id="rId10"/>
    <p:sldLayoutId id="2147483659" r:id="rId11"/>
  </p:sldLayoutIdLst>
  <p:hf hdr="0"/>
  <p:txStyles>
    <p:titleStyle>
      <a:lvl1pPr algn="l" defTabSz="914400" rtl="0" eaLnBrk="1" latinLnBrk="0" hangingPunct="1">
        <a:spcBef>
          <a:spcPct val="0"/>
        </a:spcBef>
        <a:buNone/>
        <a:defRPr sz="3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s://www.bezreg-muenster.de/zentralablage/dokumente/schule_und_bildung/digitale_bildung/handreichungen_orientierungshilfen/Erstellung-schulinterner-Lehrplaene-Handreichung-fuer-Schulen.pdf" TargetMode="External"/><Relationship Id="rId2" Type="http://schemas.openxmlformats.org/officeDocument/2006/relationships/hyperlink" Target="https://www.schulentwicklung.nrw.de/referenzrahmen/index.php?bereich=1053" TargetMode="Externa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hyperlink" Target="https://www.schulentwicklung.nrw.de/lehrplaene/lehrplannavigator-grundschule/"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pPr algn="ctr"/>
            <a:r>
              <a:rPr lang="de-DE" dirty="0" smtClean="0"/>
              <a:t>Neue Lehrpläne</a:t>
            </a:r>
            <a:br>
              <a:rPr lang="de-DE" dirty="0" smtClean="0"/>
            </a:br>
            <a:r>
              <a:rPr lang="de-DE" dirty="0" smtClean="0"/>
              <a:t>für die Primarstufe</a:t>
            </a:r>
            <a:endParaRPr lang="de-DE" dirty="0"/>
          </a:p>
        </p:txBody>
      </p:sp>
      <p:sp>
        <p:nvSpPr>
          <p:cNvPr id="3" name="Untertitel 2"/>
          <p:cNvSpPr>
            <a:spLocks noGrp="1"/>
          </p:cNvSpPr>
          <p:nvPr>
            <p:ph type="subTitle" idx="1"/>
          </p:nvPr>
        </p:nvSpPr>
        <p:spPr/>
        <p:txBody>
          <a:bodyPr/>
          <a:lstStyle/>
          <a:p>
            <a:r>
              <a:rPr lang="de-DE" dirty="0" smtClean="0"/>
              <a:t>Weiterentwicklung der Lehrpläne Grundschule von 2008</a:t>
            </a:r>
          </a:p>
        </p:txBody>
      </p:sp>
    </p:spTree>
    <p:extLst>
      <p:ext uri="{BB962C8B-B14F-4D97-AF65-F5344CB8AC3E}">
        <p14:creationId xmlns:p14="http://schemas.microsoft.com/office/powerpoint/2010/main" val="40429713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124744"/>
            <a:ext cx="8229600" cy="360040"/>
          </a:xfrm>
        </p:spPr>
        <p:txBody>
          <a:bodyPr/>
          <a:lstStyle/>
          <a:p>
            <a:r>
              <a:rPr lang="de-DE" sz="3200" dirty="0" smtClean="0"/>
              <a:t>Kapitel 2.1: Bereiche in den Fächern D, M und E</a:t>
            </a:r>
            <a:endParaRPr lang="de-DE" sz="3200" dirty="0"/>
          </a:p>
        </p:txBody>
      </p:sp>
      <p:sp>
        <p:nvSpPr>
          <p:cNvPr id="3" name="Inhaltsplatzhalter 2"/>
          <p:cNvSpPr>
            <a:spLocks noGrp="1"/>
          </p:cNvSpPr>
          <p:nvPr>
            <p:ph idx="1"/>
          </p:nvPr>
        </p:nvSpPr>
        <p:spPr/>
        <p:txBody>
          <a:bodyPr>
            <a:normAutofit/>
          </a:bodyPr>
          <a:lstStyle/>
          <a:p>
            <a:r>
              <a:rPr lang="de-DE" dirty="0" smtClean="0"/>
              <a:t>benennen analytisch unterscheidbare Handlungsfelder eines Faches,</a:t>
            </a:r>
          </a:p>
          <a:p>
            <a:r>
              <a:rPr lang="de-DE" dirty="0" smtClean="0"/>
              <a:t>orientieren sich an den Bildungsstandards (PS: D, M; SI: E)</a:t>
            </a:r>
          </a:p>
          <a:p>
            <a:r>
              <a:rPr lang="de-DE" dirty="0" smtClean="0"/>
              <a:t>werden in Form von Kompetenzerwartungen ausdifferenziert und beschrieben,</a:t>
            </a:r>
          </a:p>
          <a:p>
            <a:r>
              <a:rPr lang="de-DE" dirty="0" smtClean="0"/>
              <a:t>besitzen stets eine Handlungsdimension und eine Wissensdimension (Metawissen).</a:t>
            </a:r>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10</a:t>
            </a:fld>
            <a:endParaRPr lang="de-DE"/>
          </a:p>
        </p:txBody>
      </p:sp>
    </p:spTree>
    <p:extLst>
      <p:ext uri="{BB962C8B-B14F-4D97-AF65-F5344CB8AC3E}">
        <p14:creationId xmlns:p14="http://schemas.microsoft.com/office/powerpoint/2010/main" val="35103391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000" dirty="0" smtClean="0"/>
              <a:t>Kapitel 2.1: Bereiche in SU, Mu, Ku, KR, ER, SP und Praktische Philosophie</a:t>
            </a:r>
            <a:endParaRPr lang="de-DE" sz="2000" dirty="0"/>
          </a:p>
        </p:txBody>
      </p:sp>
      <p:sp>
        <p:nvSpPr>
          <p:cNvPr id="3" name="Inhaltsplatzhalter 2"/>
          <p:cNvSpPr>
            <a:spLocks noGrp="1"/>
          </p:cNvSpPr>
          <p:nvPr>
            <p:ph idx="1"/>
          </p:nvPr>
        </p:nvSpPr>
        <p:spPr/>
        <p:txBody>
          <a:bodyPr/>
          <a:lstStyle/>
          <a:p>
            <a:r>
              <a:rPr lang="de-DE" dirty="0" smtClean="0"/>
              <a:t>umfassen fachliche Gegenstände wie Phänomene, Sachverhalte, Konzepte usw.,</a:t>
            </a:r>
          </a:p>
          <a:p>
            <a:r>
              <a:rPr lang="de-DE" dirty="0" smtClean="0"/>
              <a:t>bilden den Kontext für Kompetenzentwicklung,</a:t>
            </a:r>
          </a:p>
          <a:p>
            <a:r>
              <a:rPr lang="de-DE" dirty="0" smtClean="0"/>
              <a:t>sind für die Beschreibung von Kompetenzen unverzichtbar und machen diese erst vorstellbar.</a:t>
            </a:r>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11</a:t>
            </a:fld>
            <a:endParaRPr lang="de-DE"/>
          </a:p>
        </p:txBody>
      </p:sp>
    </p:spTree>
    <p:extLst>
      <p:ext uri="{BB962C8B-B14F-4D97-AF65-F5344CB8AC3E}">
        <p14:creationId xmlns:p14="http://schemas.microsoft.com/office/powerpoint/2010/main" val="28001705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Kapitel 2.2: Kompetenzerwartungen</a:t>
            </a:r>
            <a:endParaRPr lang="de-DE" dirty="0"/>
          </a:p>
        </p:txBody>
      </p:sp>
      <p:sp>
        <p:nvSpPr>
          <p:cNvPr id="3" name="Inhaltsplatzhalter 2"/>
          <p:cNvSpPr>
            <a:spLocks noGrp="1"/>
          </p:cNvSpPr>
          <p:nvPr>
            <p:ph idx="1"/>
          </p:nvPr>
        </p:nvSpPr>
        <p:spPr/>
        <p:txBody>
          <a:bodyPr>
            <a:normAutofit/>
          </a:bodyPr>
          <a:lstStyle/>
          <a:p>
            <a:r>
              <a:rPr lang="de-DE" dirty="0" smtClean="0"/>
              <a:t>führen fachliche Prozesse und fachliche Inhalte zusammen,</a:t>
            </a:r>
          </a:p>
          <a:p>
            <a:r>
              <a:rPr lang="de-DE" dirty="0"/>
              <a:t>beschreiben konkret, was Schülerinnen und Schüler </a:t>
            </a:r>
            <a:r>
              <a:rPr lang="de-DE" dirty="0" smtClean="0"/>
              <a:t>in einem Bereich unter Berücksichtigung aller Anforderungsbereiche </a:t>
            </a:r>
            <a:r>
              <a:rPr lang="de-DE" dirty="0"/>
              <a:t>in der Regel können und wissen </a:t>
            </a:r>
            <a:r>
              <a:rPr lang="de-DE" dirty="0" smtClean="0"/>
              <a:t>sollen,</a:t>
            </a:r>
          </a:p>
          <a:p>
            <a:r>
              <a:rPr lang="de-DE" dirty="0" smtClean="0"/>
              <a:t>besitzen einen exemplarischen Charakter und sind auf vergleichbare Situationen transferierbar</a:t>
            </a:r>
            <a:r>
              <a:rPr lang="de-DE" dirty="0"/>
              <a:t>.</a:t>
            </a:r>
            <a:endParaRPr lang="de-DE" u="sng" dirty="0" smtClean="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12</a:t>
            </a:fld>
            <a:endParaRPr lang="de-DE"/>
          </a:p>
        </p:txBody>
      </p:sp>
    </p:spTree>
    <p:extLst>
      <p:ext uri="{BB962C8B-B14F-4D97-AF65-F5344CB8AC3E}">
        <p14:creationId xmlns:p14="http://schemas.microsoft.com/office/powerpoint/2010/main" val="7239332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dirty="0" smtClean="0"/>
              <a:t>Kapitel 3: Leistungen fördern und bewerten</a:t>
            </a:r>
            <a:endParaRPr lang="de-DE" sz="2400" dirty="0"/>
          </a:p>
        </p:txBody>
      </p:sp>
      <p:sp>
        <p:nvSpPr>
          <p:cNvPr id="3" name="Inhaltsplatzhalter 2"/>
          <p:cNvSpPr>
            <a:spLocks noGrp="1"/>
          </p:cNvSpPr>
          <p:nvPr>
            <p:ph idx="1"/>
          </p:nvPr>
        </p:nvSpPr>
        <p:spPr/>
        <p:txBody>
          <a:bodyPr/>
          <a:lstStyle/>
          <a:p>
            <a:r>
              <a:rPr lang="de-DE" dirty="0" smtClean="0"/>
              <a:t>Pädagogisches Leistungsverständnis </a:t>
            </a:r>
          </a:p>
          <a:p>
            <a:r>
              <a:rPr lang="de-DE" dirty="0" smtClean="0"/>
              <a:t>Ausgangspunkt: individueller Lernstand </a:t>
            </a:r>
          </a:p>
          <a:p>
            <a:r>
              <a:rPr lang="de-DE" dirty="0" smtClean="0"/>
              <a:t>Prozesse wie auch Produkte als Basis </a:t>
            </a:r>
          </a:p>
          <a:p>
            <a:r>
              <a:rPr lang="de-DE" dirty="0" smtClean="0"/>
              <a:t>Transparenz der Kriterien </a:t>
            </a:r>
          </a:p>
          <a:p>
            <a:r>
              <a:rPr lang="de-DE" dirty="0" smtClean="0"/>
              <a:t>Fächer D, M, E: schriftliche Leistungen</a:t>
            </a:r>
          </a:p>
          <a:p>
            <a:r>
              <a:rPr lang="de-DE" dirty="0" smtClean="0"/>
              <a:t>Fächer SU, Mu, Ku, KR, ER, SP; PP: sonstige Leistungen </a:t>
            </a:r>
          </a:p>
        </p:txBody>
      </p:sp>
      <p:sp>
        <p:nvSpPr>
          <p:cNvPr id="4" name="Datumsplatzhalter 3"/>
          <p:cNvSpPr>
            <a:spLocks noGrp="1"/>
          </p:cNvSpPr>
          <p:nvPr>
            <p:ph type="dt" sz="half" idx="10"/>
          </p:nvPr>
        </p:nvSpPr>
        <p:spPr>
          <a:xfrm>
            <a:off x="601216" y="6356350"/>
            <a:ext cx="2818656" cy="365125"/>
          </a:xfrm>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13</a:t>
            </a:fld>
            <a:endParaRPr lang="de-DE"/>
          </a:p>
        </p:txBody>
      </p:sp>
    </p:spTree>
    <p:extLst>
      <p:ext uri="{BB962C8B-B14F-4D97-AF65-F5344CB8AC3E}">
        <p14:creationId xmlns:p14="http://schemas.microsoft.com/office/powerpoint/2010/main" val="297868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866528" y="2492896"/>
            <a:ext cx="5486400" cy="2078906"/>
          </a:xfrm>
        </p:spPr>
        <p:txBody>
          <a:bodyPr/>
          <a:lstStyle/>
          <a:p>
            <a:pPr algn="ctr"/>
            <a:r>
              <a:rPr lang="de-DE" sz="4000" dirty="0" smtClean="0">
                <a:solidFill>
                  <a:srgbClr val="002060"/>
                </a:solidFill>
              </a:rPr>
              <a:t/>
            </a:r>
            <a:br>
              <a:rPr lang="de-DE" sz="4000" dirty="0" smtClean="0">
                <a:solidFill>
                  <a:srgbClr val="002060"/>
                </a:solidFill>
              </a:rPr>
            </a:br>
            <a:r>
              <a:rPr lang="de-DE" sz="4000" dirty="0" smtClean="0">
                <a:solidFill>
                  <a:srgbClr val="002060"/>
                </a:solidFill>
              </a:rPr>
              <a:t/>
            </a:r>
            <a:br>
              <a:rPr lang="de-DE" sz="4000" dirty="0" smtClean="0">
                <a:solidFill>
                  <a:srgbClr val="002060"/>
                </a:solidFill>
              </a:rPr>
            </a:br>
            <a:r>
              <a:rPr lang="de-DE" sz="4000" dirty="0" smtClean="0">
                <a:solidFill>
                  <a:srgbClr val="002060"/>
                </a:solidFill>
              </a:rPr>
              <a:t/>
            </a:r>
            <a:br>
              <a:rPr lang="de-DE" sz="4000" dirty="0" smtClean="0">
                <a:solidFill>
                  <a:srgbClr val="002060"/>
                </a:solidFill>
              </a:rPr>
            </a:br>
            <a:r>
              <a:rPr lang="de-DE" sz="4000" dirty="0" smtClean="0">
                <a:solidFill>
                  <a:srgbClr val="002060"/>
                </a:solidFill>
              </a:rPr>
              <a:t/>
            </a:r>
            <a:br>
              <a:rPr lang="de-DE" sz="4000" dirty="0" smtClean="0">
                <a:solidFill>
                  <a:srgbClr val="002060"/>
                </a:solidFill>
              </a:rPr>
            </a:br>
            <a:r>
              <a:rPr lang="de-DE" sz="4000" dirty="0">
                <a:solidFill>
                  <a:srgbClr val="002060"/>
                </a:solidFill>
              </a:rPr>
              <a:t/>
            </a:r>
            <a:br>
              <a:rPr lang="de-DE" sz="4000" dirty="0">
                <a:solidFill>
                  <a:srgbClr val="002060"/>
                </a:solidFill>
              </a:rPr>
            </a:br>
            <a:r>
              <a:rPr lang="de-DE" sz="4000" dirty="0" smtClean="0">
                <a:solidFill>
                  <a:srgbClr val="002060"/>
                </a:solidFill>
              </a:rPr>
              <a:t>II. Prinzipien der Weiterentwicklung und Veränderungen </a:t>
            </a:r>
            <a:endParaRPr lang="de-DE" sz="4000" dirty="0">
              <a:solidFill>
                <a:srgbClr val="002060"/>
              </a:solidFill>
            </a:endParaRPr>
          </a:p>
        </p:txBody>
      </p:sp>
      <p:sp>
        <p:nvSpPr>
          <p:cNvPr id="5" name="Datumsplatzhalter 4"/>
          <p:cNvSpPr>
            <a:spLocks noGrp="1"/>
          </p:cNvSpPr>
          <p:nvPr>
            <p:ph type="dt" sz="half" idx="10"/>
          </p:nvPr>
        </p:nvSpPr>
        <p:spPr/>
        <p:txBody>
          <a:bodyPr/>
          <a:lstStyle/>
          <a:p>
            <a:r>
              <a:rPr lang="de-DE" dirty="0"/>
              <a:t>Lehrplanentwicklung Primarstufe</a:t>
            </a:r>
          </a:p>
        </p:txBody>
      </p:sp>
      <p:sp>
        <p:nvSpPr>
          <p:cNvPr id="6" name="Fußzeilenplatzhalter 5"/>
          <p:cNvSpPr>
            <a:spLocks noGrp="1"/>
          </p:cNvSpPr>
          <p:nvPr>
            <p:ph type="ftr" sz="quarter" idx="11"/>
          </p:nvPr>
        </p:nvSpPr>
        <p:spPr/>
        <p:txBody>
          <a:bodyPr/>
          <a:lstStyle/>
          <a:p>
            <a:endParaRPr lang="de-DE" dirty="0"/>
          </a:p>
        </p:txBody>
      </p:sp>
      <p:sp>
        <p:nvSpPr>
          <p:cNvPr id="7" name="Foliennummernplatzhalter 6"/>
          <p:cNvSpPr>
            <a:spLocks noGrp="1"/>
          </p:cNvSpPr>
          <p:nvPr>
            <p:ph type="sldNum" sz="quarter" idx="12"/>
          </p:nvPr>
        </p:nvSpPr>
        <p:spPr/>
        <p:txBody>
          <a:bodyPr/>
          <a:lstStyle/>
          <a:p>
            <a:fld id="{512A4277-7E7A-4AAF-BFC7-47646BF5CD0C}" type="slidenum">
              <a:rPr lang="de-DE" smtClean="0"/>
              <a:t>14</a:t>
            </a:fld>
            <a:endParaRPr lang="de-DE"/>
          </a:p>
        </p:txBody>
      </p:sp>
    </p:spTree>
    <p:extLst>
      <p:ext uri="{BB962C8B-B14F-4D97-AF65-F5344CB8AC3E}">
        <p14:creationId xmlns:p14="http://schemas.microsoft.com/office/powerpoint/2010/main" val="15623561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Kompetenzformulierungen </a:t>
            </a:r>
            <a:endParaRPr lang="de-DE" dirty="0"/>
          </a:p>
        </p:txBody>
      </p:sp>
      <p:sp>
        <p:nvSpPr>
          <p:cNvPr id="3" name="Inhaltsplatzhalter 2"/>
          <p:cNvSpPr>
            <a:spLocks noGrp="1"/>
          </p:cNvSpPr>
          <p:nvPr>
            <p:ph idx="1"/>
          </p:nvPr>
        </p:nvSpPr>
        <p:spPr/>
        <p:txBody>
          <a:bodyPr>
            <a:normAutofit fontScale="92500" lnSpcReduction="10000"/>
          </a:bodyPr>
          <a:lstStyle/>
          <a:p>
            <a:r>
              <a:rPr lang="de-DE" dirty="0" smtClean="0"/>
              <a:t>beschreiben durch die Lehrkraft überprüfbare, d.h. beobachtbare Lernergebnisse,</a:t>
            </a:r>
          </a:p>
          <a:p>
            <a:r>
              <a:rPr lang="de-DE" dirty="0" smtClean="0"/>
              <a:t>Hilfestellung durch Operatoren: beschreiben, erklären, bewerten, … </a:t>
            </a:r>
          </a:p>
          <a:p>
            <a:r>
              <a:rPr lang="de-DE" dirty="0" smtClean="0"/>
              <a:t>Hilfestellung durch zu erstellende Produkte: verfassen einen Text, fertigen ein Modell an, … </a:t>
            </a:r>
          </a:p>
          <a:p>
            <a:r>
              <a:rPr lang="de-DE" dirty="0" smtClean="0"/>
              <a:t>Hilfestellungen durch ausgeführte Handlungen: laufen </a:t>
            </a:r>
            <a:r>
              <a:rPr lang="de-DE" dirty="0"/>
              <a:t>rhythmisch über </a:t>
            </a:r>
            <a:r>
              <a:rPr lang="de-DE" dirty="0" smtClean="0"/>
              <a:t>Hindernisse, </a:t>
            </a:r>
            <a:r>
              <a:rPr lang="de-DE" dirty="0"/>
              <a:t> </a:t>
            </a:r>
            <a:r>
              <a:rPr lang="de-DE" dirty="0" smtClean="0"/>
              <a:t>experimentieren   beim  Malen </a:t>
            </a:r>
            <a:r>
              <a:rPr lang="de-DE" dirty="0"/>
              <a:t>mit </a:t>
            </a:r>
            <a:r>
              <a:rPr lang="de-DE" dirty="0" smtClean="0"/>
              <a:t>Farbmischungen, … </a:t>
            </a:r>
          </a:p>
          <a:p>
            <a:r>
              <a:rPr lang="de-DE" dirty="0" smtClean="0"/>
              <a:t>bilden </a:t>
            </a:r>
            <a:r>
              <a:rPr lang="de-DE" u="sng" dirty="0" smtClean="0"/>
              <a:t>keine</a:t>
            </a:r>
            <a:r>
              <a:rPr lang="de-DE" dirty="0" smtClean="0"/>
              <a:t> Unterrichtsschritte ab. </a:t>
            </a:r>
          </a:p>
          <a:p>
            <a:endParaRPr lang="de-DE" dirty="0" smtClean="0"/>
          </a:p>
          <a:p>
            <a:endParaRPr lang="de-DE" dirty="0" smtClean="0"/>
          </a:p>
          <a:p>
            <a:endParaRPr lang="de-DE" dirty="0"/>
          </a:p>
        </p:txBody>
      </p:sp>
      <p:sp>
        <p:nvSpPr>
          <p:cNvPr id="4" name="Datumsplatzhalter 3"/>
          <p:cNvSpPr>
            <a:spLocks noGrp="1"/>
          </p:cNvSpPr>
          <p:nvPr>
            <p:ph type="dt" sz="half" idx="10"/>
          </p:nvPr>
        </p:nvSpPr>
        <p:spPr>
          <a:xfrm>
            <a:off x="601216" y="6356350"/>
            <a:ext cx="2818656" cy="365125"/>
          </a:xfrm>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15</a:t>
            </a:fld>
            <a:endParaRPr lang="de-DE"/>
          </a:p>
        </p:txBody>
      </p:sp>
    </p:spTree>
    <p:extLst>
      <p:ext uri="{BB962C8B-B14F-4D97-AF65-F5344CB8AC3E}">
        <p14:creationId xmlns:p14="http://schemas.microsoft.com/office/powerpoint/2010/main" val="34654425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Aktualisierung </a:t>
            </a:r>
            <a:endParaRPr lang="de-DE" dirty="0"/>
          </a:p>
        </p:txBody>
      </p:sp>
      <p:sp>
        <p:nvSpPr>
          <p:cNvPr id="3" name="Inhaltsplatzhalter 2"/>
          <p:cNvSpPr>
            <a:spLocks noGrp="1"/>
          </p:cNvSpPr>
          <p:nvPr>
            <p:ph idx="1"/>
          </p:nvPr>
        </p:nvSpPr>
        <p:spPr/>
        <p:txBody>
          <a:bodyPr>
            <a:normAutofit fontScale="92500"/>
          </a:bodyPr>
          <a:lstStyle/>
          <a:p>
            <a:pPr marL="0" indent="0">
              <a:buNone/>
            </a:pPr>
            <a:r>
              <a:rPr lang="de-DE" dirty="0" smtClean="0"/>
              <a:t>Orientierung an der Struktur der bisherigen Lehrpläne für die Grundschule bei</a:t>
            </a:r>
          </a:p>
          <a:p>
            <a:r>
              <a:rPr lang="de-DE" dirty="0" smtClean="0"/>
              <a:t>Aktualisierung der Aufgaben und Ziele des Faches</a:t>
            </a:r>
          </a:p>
          <a:p>
            <a:r>
              <a:rPr lang="de-DE" dirty="0" smtClean="0"/>
              <a:t>Berücksichtigung von sog. Vorläuferfähigkeiten in D, M</a:t>
            </a:r>
          </a:p>
          <a:p>
            <a:r>
              <a:rPr lang="de-DE" dirty="0"/>
              <a:t>Aktualisierung </a:t>
            </a:r>
            <a:r>
              <a:rPr lang="de-DE" dirty="0" smtClean="0"/>
              <a:t>des gesamten Kapitels 2: Kompetenzerwartungen und Inhalte </a:t>
            </a:r>
          </a:p>
          <a:p>
            <a:r>
              <a:rPr lang="de-DE" dirty="0" smtClean="0"/>
              <a:t>Aktualisierung Kapitel 3 </a:t>
            </a:r>
          </a:p>
          <a:p>
            <a:pPr>
              <a:buFont typeface="Wingdings" panose="05000000000000000000" pitchFamily="2" charset="2"/>
              <a:buChar char="à"/>
            </a:pPr>
            <a:r>
              <a:rPr lang="de-DE" dirty="0" smtClean="0">
                <a:sym typeface="Wingdings" panose="05000000000000000000" pitchFamily="2" charset="2"/>
              </a:rPr>
              <a:t> besondere Berücksichtigung der Schuleingangsphase</a:t>
            </a:r>
            <a:endParaRPr lang="de-DE" dirty="0">
              <a:sym typeface="Wingdings" panose="05000000000000000000" pitchFamily="2" charset="2"/>
            </a:endParaRPr>
          </a:p>
          <a:p>
            <a:pPr>
              <a:buFont typeface="Wingdings" panose="05000000000000000000" pitchFamily="2" charset="2"/>
              <a:buChar char="à"/>
            </a:pPr>
            <a:r>
              <a:rPr lang="de-DE" dirty="0" smtClean="0">
                <a:sym typeface="Wingdings" panose="05000000000000000000" pitchFamily="2" charset="2"/>
              </a:rPr>
              <a:t> </a:t>
            </a:r>
            <a:r>
              <a:rPr lang="de-DE" dirty="0" smtClean="0"/>
              <a:t>Anschlussfähigkeit </a:t>
            </a:r>
            <a:r>
              <a:rPr lang="de-DE" dirty="0"/>
              <a:t>zur Sekundarstufe </a:t>
            </a:r>
            <a:r>
              <a:rPr lang="de-DE" dirty="0" smtClean="0"/>
              <a:t>I / Übergang </a:t>
            </a:r>
          </a:p>
        </p:txBody>
      </p:sp>
      <p:sp>
        <p:nvSpPr>
          <p:cNvPr id="6" name="Foliennummernplatzhalter 5"/>
          <p:cNvSpPr>
            <a:spLocks noGrp="1"/>
          </p:cNvSpPr>
          <p:nvPr>
            <p:ph type="sldNum" sz="quarter" idx="12"/>
          </p:nvPr>
        </p:nvSpPr>
        <p:spPr/>
        <p:txBody>
          <a:bodyPr/>
          <a:lstStyle/>
          <a:p>
            <a:fld id="{512A4277-7E7A-4AAF-BFC7-47646BF5CD0C}" type="slidenum">
              <a:rPr lang="de-DE" smtClean="0"/>
              <a:t>16</a:t>
            </a:fld>
            <a:endParaRPr lang="de-DE"/>
          </a:p>
        </p:txBody>
      </p:sp>
      <p:sp>
        <p:nvSpPr>
          <p:cNvPr id="7" name="Datumsplatzhalter 3"/>
          <p:cNvSpPr>
            <a:spLocks noGrp="1"/>
          </p:cNvSpPr>
          <p:nvPr>
            <p:ph type="ftr" sz="quarter" idx="11"/>
          </p:nvPr>
        </p:nvSpPr>
        <p:spPr>
          <a:xfrm>
            <a:off x="457200" y="6356350"/>
            <a:ext cx="5915025" cy="365125"/>
          </a:xfrm>
        </p:spPr>
        <p:txBody>
          <a:bodyPr/>
          <a:lstStyle/>
          <a:p>
            <a:pPr algn="l"/>
            <a:r>
              <a:rPr lang="de-DE" smtClean="0"/>
              <a:t>Lehrplanentwicklung Primarstufe</a:t>
            </a:r>
            <a:endParaRPr lang="de-DE" dirty="0"/>
          </a:p>
        </p:txBody>
      </p:sp>
    </p:spTree>
    <p:extLst>
      <p:ext uri="{BB962C8B-B14F-4D97-AF65-F5344CB8AC3E}">
        <p14:creationId xmlns:p14="http://schemas.microsoft.com/office/powerpoint/2010/main" val="41143803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dirty="0" smtClean="0"/>
              <a:t>Anpassung der Struktur an Lehrpläne anderer Schulformen </a:t>
            </a:r>
            <a:endParaRPr lang="de-DE" sz="2400" dirty="0"/>
          </a:p>
        </p:txBody>
      </p:sp>
      <p:sp>
        <p:nvSpPr>
          <p:cNvPr id="3" name="Inhaltsplatzhalter 2"/>
          <p:cNvSpPr>
            <a:spLocks noGrp="1"/>
          </p:cNvSpPr>
          <p:nvPr>
            <p:ph idx="1"/>
          </p:nvPr>
        </p:nvSpPr>
        <p:spPr/>
        <p:txBody>
          <a:bodyPr>
            <a:normAutofit fontScale="92500"/>
          </a:bodyPr>
          <a:lstStyle/>
          <a:p>
            <a:r>
              <a:rPr lang="de-DE" dirty="0" smtClean="0"/>
              <a:t>Zusammenführung der Kapitel 2 und 3 aus dem LP 2008 zu einem Kapitel 2 </a:t>
            </a:r>
          </a:p>
          <a:p>
            <a:r>
              <a:rPr lang="de-DE" dirty="0"/>
              <a:t>s</a:t>
            </a:r>
            <a:r>
              <a:rPr lang="de-DE" dirty="0" smtClean="0"/>
              <a:t>chnellere Orientierung über die Schulformen hinweg </a:t>
            </a:r>
          </a:p>
          <a:p>
            <a:r>
              <a:rPr lang="de-DE" dirty="0" smtClean="0"/>
              <a:t>Beibehaltung der Unterteilung </a:t>
            </a:r>
            <a:r>
              <a:rPr lang="de-DE" smtClean="0"/>
              <a:t>in Bereiche mit </a:t>
            </a:r>
            <a:r>
              <a:rPr lang="de-DE" dirty="0" smtClean="0"/>
              <a:t>zugehörigen Schwerpunkten </a:t>
            </a:r>
          </a:p>
          <a:p>
            <a:r>
              <a:rPr lang="de-DE" dirty="0" smtClean="0"/>
              <a:t>Wichtig für die Lesart der LP: Reihenfolge der Bereiche in den Lehrplänen gibt nicht die Reihenfolge der Unterrichtsvorhaben in der Praxis vor, sondern im Unterricht werden die Bereiche miteinander vernetzt.  </a:t>
            </a:r>
            <a:endParaRPr lang="de-DE" dirty="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17</a:t>
            </a:fld>
            <a:endParaRPr lang="de-DE"/>
          </a:p>
        </p:txBody>
      </p:sp>
    </p:spTree>
    <p:extLst>
      <p:ext uri="{BB962C8B-B14F-4D97-AF65-F5344CB8AC3E}">
        <p14:creationId xmlns:p14="http://schemas.microsoft.com/office/powerpoint/2010/main" val="33827131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Ausschärfung der Fachlichkeit</a:t>
            </a:r>
            <a:endParaRPr lang="de-DE" dirty="0"/>
          </a:p>
        </p:txBody>
      </p:sp>
      <p:sp>
        <p:nvSpPr>
          <p:cNvPr id="3" name="Inhaltsplatzhalter 2"/>
          <p:cNvSpPr>
            <a:spLocks noGrp="1"/>
          </p:cNvSpPr>
          <p:nvPr>
            <p:ph idx="1"/>
          </p:nvPr>
        </p:nvSpPr>
        <p:spPr/>
        <p:txBody>
          <a:bodyPr>
            <a:normAutofit fontScale="92500" lnSpcReduction="20000"/>
          </a:bodyPr>
          <a:lstStyle/>
          <a:p>
            <a:r>
              <a:rPr lang="de-DE" dirty="0"/>
              <a:t>z</a:t>
            </a:r>
            <a:r>
              <a:rPr lang="de-DE" dirty="0" smtClean="0"/>
              <a:t>ielgerechte Auswahl und Präzisierung von Fachinhalten statt Beispiele wie im LP 2008 </a:t>
            </a:r>
          </a:p>
          <a:p>
            <a:r>
              <a:rPr lang="de-DE" dirty="0" smtClean="0"/>
              <a:t>Anpassung </a:t>
            </a:r>
            <a:r>
              <a:rPr lang="de-DE" dirty="0"/>
              <a:t>an zeitgemäße fachliche Perspektiven</a:t>
            </a:r>
          </a:p>
          <a:p>
            <a:r>
              <a:rPr lang="de-DE" dirty="0" smtClean="0"/>
              <a:t>Verdeutlichung einer Kompetenzprogression</a:t>
            </a:r>
          </a:p>
          <a:p>
            <a:pPr lvl="1"/>
            <a:r>
              <a:rPr lang="de-DE" sz="2400" dirty="0" smtClean="0"/>
              <a:t>Ende der Schuleingangsphase</a:t>
            </a:r>
          </a:p>
          <a:p>
            <a:pPr lvl="1"/>
            <a:r>
              <a:rPr lang="de-DE" sz="2400" dirty="0" smtClean="0"/>
              <a:t>Ende Klasse 4</a:t>
            </a:r>
          </a:p>
          <a:p>
            <a:r>
              <a:rPr lang="de-DE" dirty="0" smtClean="0"/>
              <a:t>In </a:t>
            </a:r>
            <a:r>
              <a:rPr lang="de-DE" i="1" dirty="0"/>
              <a:t>Klammerzusätzen</a:t>
            </a:r>
            <a:r>
              <a:rPr lang="de-DE" dirty="0"/>
              <a:t> werden Kompetenzerwartungen um verbindliche Inhalte und Gegenstände zur Entwicklung der Kompetenz ergänzt. Der Zusatz „</a:t>
            </a:r>
            <a:r>
              <a:rPr lang="de-DE" i="1" dirty="0"/>
              <a:t>u.a.</a:t>
            </a:r>
            <a:r>
              <a:rPr lang="de-DE" dirty="0"/>
              <a:t>“ weist darauf hin, dass zusätzlich zu den genannten mindestens ein weiterer Inhalt bzw. Gegenstand verbindlich zu behandeln ist.</a:t>
            </a:r>
          </a:p>
          <a:p>
            <a:endParaRPr lang="de-DE" dirty="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18</a:t>
            </a:fld>
            <a:endParaRPr lang="de-DE"/>
          </a:p>
        </p:txBody>
      </p:sp>
    </p:spTree>
    <p:extLst>
      <p:ext uri="{BB962C8B-B14F-4D97-AF65-F5344CB8AC3E}">
        <p14:creationId xmlns:p14="http://schemas.microsoft.com/office/powerpoint/2010/main" val="19423090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3200" dirty="0" smtClean="0"/>
              <a:t>Berücksichtigung der Querschnittsaufgaben u.a. </a:t>
            </a:r>
            <a:endParaRPr lang="de-DE" sz="3200" dirty="0"/>
          </a:p>
        </p:txBody>
      </p:sp>
      <p:sp>
        <p:nvSpPr>
          <p:cNvPr id="3" name="Inhaltsplatzhalter 2"/>
          <p:cNvSpPr>
            <a:spLocks noGrp="1"/>
          </p:cNvSpPr>
          <p:nvPr>
            <p:ph idx="1"/>
          </p:nvPr>
        </p:nvSpPr>
        <p:spPr/>
        <p:txBody>
          <a:bodyPr>
            <a:normAutofit fontScale="92500" lnSpcReduction="10000"/>
          </a:bodyPr>
          <a:lstStyle/>
          <a:p>
            <a:r>
              <a:rPr lang="de-DE" dirty="0" smtClean="0"/>
              <a:t>geschlechtersensible </a:t>
            </a:r>
            <a:r>
              <a:rPr lang="de-DE" dirty="0"/>
              <a:t>Bildung  </a:t>
            </a:r>
          </a:p>
          <a:p>
            <a:r>
              <a:rPr lang="de-DE" dirty="0" smtClean="0"/>
              <a:t>Interkulturelle Bildung </a:t>
            </a:r>
          </a:p>
          <a:p>
            <a:r>
              <a:rPr lang="de-DE" dirty="0" smtClean="0"/>
              <a:t>Bildung in der digitalen Welt  </a:t>
            </a:r>
            <a:r>
              <a:rPr lang="de-DE" dirty="0" smtClean="0">
                <a:sym typeface="Wingdings" panose="05000000000000000000" pitchFamily="2" charset="2"/>
              </a:rPr>
              <a:t> </a:t>
            </a:r>
            <a:r>
              <a:rPr lang="de-DE" dirty="0" smtClean="0"/>
              <a:t>MKR NRW:  Erstellung einer  Synopse als Unterstützung für die Schulen  </a:t>
            </a:r>
          </a:p>
          <a:p>
            <a:r>
              <a:rPr lang="de-DE" dirty="0" smtClean="0"/>
              <a:t>Verbraucherbildung </a:t>
            </a:r>
            <a:r>
              <a:rPr lang="de-DE" dirty="0" smtClean="0">
                <a:sym typeface="Wingdings" panose="05000000000000000000" pitchFamily="2" charset="2"/>
              </a:rPr>
              <a:t> </a:t>
            </a:r>
            <a:r>
              <a:rPr lang="de-DE" dirty="0" smtClean="0"/>
              <a:t>Rahmenvorgabe </a:t>
            </a:r>
            <a:r>
              <a:rPr lang="de-DE" dirty="0"/>
              <a:t>Verbraucherbildung in Schule in der Primarstufe und Sekundarstufe </a:t>
            </a:r>
            <a:r>
              <a:rPr lang="de-DE" dirty="0" smtClean="0"/>
              <a:t>I: </a:t>
            </a:r>
            <a:r>
              <a:rPr lang="de-DE" dirty="0"/>
              <a:t>Erstellung einer Synopse als Unterstützung für die Schulen</a:t>
            </a:r>
            <a:r>
              <a:rPr lang="de-DE" dirty="0" smtClean="0"/>
              <a:t> </a:t>
            </a:r>
            <a:endParaRPr lang="de-DE" dirty="0"/>
          </a:p>
          <a:p>
            <a:r>
              <a:rPr lang="de-DE" dirty="0" smtClean="0"/>
              <a:t>Bildung für nachhaltige Entwicklung</a:t>
            </a:r>
          </a:p>
          <a:p>
            <a:r>
              <a:rPr lang="de-DE" dirty="0"/>
              <a:t>Politische Bildung und Demokratieerziehung</a:t>
            </a:r>
          </a:p>
        </p:txBody>
      </p:sp>
      <p:sp>
        <p:nvSpPr>
          <p:cNvPr id="6" name="Foliennummernplatzhalter 5"/>
          <p:cNvSpPr>
            <a:spLocks noGrp="1"/>
          </p:cNvSpPr>
          <p:nvPr>
            <p:ph type="sldNum" sz="quarter" idx="12"/>
          </p:nvPr>
        </p:nvSpPr>
        <p:spPr/>
        <p:txBody>
          <a:bodyPr/>
          <a:lstStyle/>
          <a:p>
            <a:fld id="{512A4277-7E7A-4AAF-BFC7-47646BF5CD0C}" type="slidenum">
              <a:rPr lang="de-DE" smtClean="0"/>
              <a:t>19</a:t>
            </a:fld>
            <a:endParaRPr lang="de-DE"/>
          </a:p>
        </p:txBody>
      </p:sp>
      <p:sp>
        <p:nvSpPr>
          <p:cNvPr id="7" name="Datumsplatzhalter 3"/>
          <p:cNvSpPr>
            <a:spLocks noGrp="1"/>
          </p:cNvSpPr>
          <p:nvPr>
            <p:ph type="ftr" sz="quarter" idx="11"/>
          </p:nvPr>
        </p:nvSpPr>
        <p:spPr>
          <a:xfrm>
            <a:off x="457200" y="6356350"/>
            <a:ext cx="5915025" cy="365125"/>
          </a:xfrm>
        </p:spPr>
        <p:txBody>
          <a:bodyPr/>
          <a:lstStyle/>
          <a:p>
            <a:pPr algn="l"/>
            <a:r>
              <a:rPr lang="de-DE" smtClean="0"/>
              <a:t>Lehrplanentwicklung Primarstufe</a:t>
            </a:r>
            <a:endParaRPr lang="de-DE" dirty="0"/>
          </a:p>
        </p:txBody>
      </p:sp>
    </p:spTree>
    <p:extLst>
      <p:ext uri="{BB962C8B-B14F-4D97-AF65-F5344CB8AC3E}">
        <p14:creationId xmlns:p14="http://schemas.microsoft.com/office/powerpoint/2010/main" val="21682293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Agenda</a:t>
            </a:r>
          </a:p>
        </p:txBody>
      </p:sp>
      <p:sp>
        <p:nvSpPr>
          <p:cNvPr id="4" name="Datumsplatzhalter 3"/>
          <p:cNvSpPr>
            <a:spLocks noGrp="1"/>
          </p:cNvSpPr>
          <p:nvPr>
            <p:ph type="dt" sz="half" idx="10"/>
          </p:nvPr>
        </p:nvSpPr>
        <p:spPr/>
        <p:txBody>
          <a:bodyPr/>
          <a:lstStyle/>
          <a:p>
            <a:r>
              <a:rPr lang="de-DE" dirty="0" smtClean="0"/>
              <a:t>Lehrplanentwicklung </a:t>
            </a:r>
            <a:r>
              <a:rPr lang="de-DE" dirty="0"/>
              <a:t>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2</a:t>
            </a:fld>
            <a:endParaRPr lang="de-DE"/>
          </a:p>
        </p:txBody>
      </p:sp>
      <p:sp>
        <p:nvSpPr>
          <p:cNvPr id="3" name="Inhaltsplatzhalter 2"/>
          <p:cNvSpPr>
            <a:spLocks noGrp="1"/>
          </p:cNvSpPr>
          <p:nvPr>
            <p:ph idx="1"/>
          </p:nvPr>
        </p:nvSpPr>
        <p:spPr/>
        <p:txBody>
          <a:bodyPr>
            <a:normAutofit/>
          </a:bodyPr>
          <a:lstStyle/>
          <a:p>
            <a:pPr marL="571500" indent="-571500" defTabSz="358775">
              <a:spcBef>
                <a:spcPct val="0"/>
              </a:spcBef>
              <a:buFont typeface="+mj-lt"/>
              <a:buAutoNum type="romanUcPeriod"/>
            </a:pPr>
            <a:r>
              <a:rPr lang="de-DE" altLang="de-DE" b="1" dirty="0" smtClean="0">
                <a:solidFill>
                  <a:srgbClr val="002060"/>
                </a:solidFill>
                <a:cs typeface="Times New Roman" pitchFamily="18" charset="0"/>
              </a:rPr>
              <a:t>Informationen </a:t>
            </a:r>
            <a:r>
              <a:rPr lang="de-DE" altLang="de-DE" b="1" dirty="0">
                <a:solidFill>
                  <a:srgbClr val="002060"/>
                </a:solidFill>
                <a:cs typeface="Times New Roman" pitchFamily="18" charset="0"/>
              </a:rPr>
              <a:t>zum </a:t>
            </a:r>
            <a:r>
              <a:rPr lang="de-DE" altLang="de-DE" b="1" dirty="0" smtClean="0">
                <a:solidFill>
                  <a:srgbClr val="002060"/>
                </a:solidFill>
                <a:cs typeface="Times New Roman" pitchFamily="18" charset="0"/>
              </a:rPr>
              <a:t>Lehrplankonstrukt</a:t>
            </a:r>
          </a:p>
          <a:p>
            <a:pPr marL="571500" indent="-571500" defTabSz="358775">
              <a:spcBef>
                <a:spcPct val="0"/>
              </a:spcBef>
              <a:buFont typeface="+mj-lt"/>
              <a:buAutoNum type="romanUcPeriod"/>
            </a:pPr>
            <a:endParaRPr lang="de-DE" altLang="de-DE" dirty="0" smtClean="0">
              <a:solidFill>
                <a:srgbClr val="000066"/>
              </a:solidFill>
              <a:ea typeface="ヒラギノ角ゴ Pro W3"/>
              <a:cs typeface="ヒラギノ角ゴ Pro W3"/>
            </a:endParaRPr>
          </a:p>
          <a:p>
            <a:pPr marL="571500" indent="-571500" defTabSz="358775">
              <a:spcBef>
                <a:spcPct val="0"/>
              </a:spcBef>
              <a:buFont typeface="+mj-lt"/>
              <a:buAutoNum type="romanUcPeriod"/>
            </a:pPr>
            <a:r>
              <a:rPr lang="de-DE" b="1" dirty="0" smtClean="0">
                <a:solidFill>
                  <a:srgbClr val="002060"/>
                </a:solidFill>
                <a:cs typeface="Times New Roman" pitchFamily="18" charset="0"/>
              </a:rPr>
              <a:t>Prinzipien der Weiterentwicklung und Veränderungen </a:t>
            </a:r>
          </a:p>
          <a:p>
            <a:pPr marL="571500" indent="-571500" defTabSz="358775">
              <a:spcBef>
                <a:spcPct val="0"/>
              </a:spcBef>
              <a:buFont typeface="+mj-lt"/>
              <a:buAutoNum type="romanUcPeriod"/>
            </a:pPr>
            <a:endParaRPr lang="de-DE" dirty="0"/>
          </a:p>
          <a:p>
            <a:pPr marL="514350" indent="-514350" defTabSz="358775">
              <a:spcBef>
                <a:spcPct val="0"/>
              </a:spcBef>
              <a:buFont typeface="+mj-lt"/>
              <a:buAutoNum type="romanUcPeriod"/>
            </a:pPr>
            <a:r>
              <a:rPr lang="de-DE" altLang="de-DE" b="1" dirty="0" smtClean="0">
                <a:solidFill>
                  <a:srgbClr val="002060"/>
                </a:solidFill>
                <a:cs typeface="Times New Roman" pitchFamily="18" charset="0"/>
              </a:rPr>
              <a:t>Schuleigene Unterrichtsvorgaben </a:t>
            </a:r>
            <a:r>
              <a:rPr lang="de-DE" altLang="de-DE" b="1" dirty="0">
                <a:solidFill>
                  <a:srgbClr val="002060"/>
                </a:solidFill>
                <a:cs typeface="Times New Roman" pitchFamily="18" charset="0"/>
              </a:rPr>
              <a:t>und  </a:t>
            </a:r>
            <a:r>
              <a:rPr lang="de-DE" altLang="de-DE" b="1" dirty="0" smtClean="0">
                <a:solidFill>
                  <a:srgbClr val="002060"/>
                </a:solidFill>
                <a:cs typeface="Times New Roman" pitchFamily="18" charset="0"/>
              </a:rPr>
              <a:t>Unterstützungsangebote</a:t>
            </a:r>
          </a:p>
          <a:p>
            <a:pPr marL="514350" indent="-514350" defTabSz="358775">
              <a:spcBef>
                <a:spcPct val="0"/>
              </a:spcBef>
              <a:buFont typeface="+mj-lt"/>
              <a:buAutoNum type="romanUcPeriod"/>
            </a:pPr>
            <a:endParaRPr lang="de-DE" altLang="de-DE" b="1" dirty="0" smtClean="0">
              <a:solidFill>
                <a:srgbClr val="002060"/>
              </a:solidFill>
              <a:cs typeface="Times New Roman" pitchFamily="18" charset="0"/>
            </a:endParaRPr>
          </a:p>
          <a:p>
            <a:pPr marL="514350" indent="-514350" defTabSz="358775">
              <a:spcBef>
                <a:spcPct val="0"/>
              </a:spcBef>
              <a:buFont typeface="+mj-lt"/>
              <a:buAutoNum type="romanUcPeriod"/>
            </a:pPr>
            <a:r>
              <a:rPr lang="de-DE" altLang="de-DE" b="1" dirty="0" smtClean="0">
                <a:solidFill>
                  <a:srgbClr val="002060"/>
                </a:solidFill>
                <a:cs typeface="Times New Roman" pitchFamily="18" charset="0"/>
              </a:rPr>
              <a:t>Fachspezifische Erläuterungen </a:t>
            </a:r>
            <a:endParaRPr lang="de-DE" altLang="de-DE" b="1" dirty="0">
              <a:solidFill>
                <a:srgbClr val="002060"/>
              </a:solidFill>
              <a:cs typeface="Times New Roman" pitchFamily="18" charset="0"/>
            </a:endParaRPr>
          </a:p>
          <a:p>
            <a:pPr marL="514350" indent="-514350" defTabSz="358775">
              <a:spcBef>
                <a:spcPct val="0"/>
              </a:spcBef>
              <a:buFont typeface="+mj-lt"/>
              <a:buAutoNum type="romanUcPeriod"/>
            </a:pPr>
            <a:endParaRPr lang="de-DE" b="1" dirty="0">
              <a:solidFill>
                <a:srgbClr val="002060"/>
              </a:solidFill>
              <a:cs typeface="Times New Roman" pitchFamily="18" charset="0"/>
            </a:endParaRPr>
          </a:p>
        </p:txBody>
      </p:sp>
    </p:spTree>
    <p:extLst>
      <p:ext uri="{BB962C8B-B14F-4D97-AF65-F5344CB8AC3E}">
        <p14:creationId xmlns:p14="http://schemas.microsoft.com/office/powerpoint/2010/main" val="35845140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861782" y="2852936"/>
            <a:ext cx="5486400" cy="1358826"/>
          </a:xfrm>
        </p:spPr>
        <p:txBody>
          <a:bodyPr/>
          <a:lstStyle/>
          <a:p>
            <a:pPr algn="ctr"/>
            <a:r>
              <a:rPr lang="de-DE" sz="4000" dirty="0" smtClean="0">
                <a:solidFill>
                  <a:srgbClr val="002060"/>
                </a:solidFill>
              </a:rPr>
              <a:t>Einbindung der Querschnittsaufgaben</a:t>
            </a:r>
            <a:endParaRPr lang="de-DE" sz="4000" dirty="0">
              <a:solidFill>
                <a:srgbClr val="002060"/>
              </a:solidFill>
            </a:endParaRPr>
          </a:p>
        </p:txBody>
      </p:sp>
      <p:sp>
        <p:nvSpPr>
          <p:cNvPr id="5" name="Datumsplatzhalter 4"/>
          <p:cNvSpPr>
            <a:spLocks noGrp="1"/>
          </p:cNvSpPr>
          <p:nvPr>
            <p:ph type="dt" sz="half" idx="10"/>
          </p:nvPr>
        </p:nvSpPr>
        <p:spPr/>
        <p:txBody>
          <a:bodyPr/>
          <a:lstStyle/>
          <a:p>
            <a:r>
              <a:rPr lang="de-DE" dirty="0"/>
              <a:t>Lehrplanentwicklung Primarstufe</a:t>
            </a:r>
          </a:p>
        </p:txBody>
      </p:sp>
      <p:sp>
        <p:nvSpPr>
          <p:cNvPr id="6" name="Fußzeilenplatzhalter 5"/>
          <p:cNvSpPr>
            <a:spLocks noGrp="1"/>
          </p:cNvSpPr>
          <p:nvPr>
            <p:ph type="ftr" sz="quarter" idx="11"/>
          </p:nvPr>
        </p:nvSpPr>
        <p:spPr/>
        <p:txBody>
          <a:bodyPr/>
          <a:lstStyle/>
          <a:p>
            <a:endParaRPr lang="de-DE" dirty="0"/>
          </a:p>
        </p:txBody>
      </p:sp>
      <p:sp>
        <p:nvSpPr>
          <p:cNvPr id="7" name="Foliennummernplatzhalter 6"/>
          <p:cNvSpPr>
            <a:spLocks noGrp="1"/>
          </p:cNvSpPr>
          <p:nvPr>
            <p:ph type="sldNum" sz="quarter" idx="12"/>
          </p:nvPr>
        </p:nvSpPr>
        <p:spPr/>
        <p:txBody>
          <a:bodyPr/>
          <a:lstStyle/>
          <a:p>
            <a:fld id="{512A4277-7E7A-4AAF-BFC7-47646BF5CD0C}" type="slidenum">
              <a:rPr lang="de-DE" smtClean="0"/>
              <a:t>20</a:t>
            </a:fld>
            <a:endParaRPr lang="de-DE"/>
          </a:p>
        </p:txBody>
      </p:sp>
    </p:spTree>
    <p:extLst>
      <p:ext uri="{BB962C8B-B14F-4D97-AF65-F5344CB8AC3E}">
        <p14:creationId xmlns:p14="http://schemas.microsoft.com/office/powerpoint/2010/main" val="36378522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Fachliche Einbindung des MKR</a:t>
            </a:r>
          </a:p>
        </p:txBody>
      </p:sp>
      <p:sp>
        <p:nvSpPr>
          <p:cNvPr id="3" name="Datumsplatzhalter 2"/>
          <p:cNvSpPr>
            <a:spLocks noGrp="1"/>
          </p:cNvSpPr>
          <p:nvPr>
            <p:ph type="dt" sz="half" idx="10"/>
          </p:nvPr>
        </p:nvSpPr>
        <p:spPr>
          <a:xfrm>
            <a:off x="180880" y="6356351"/>
            <a:ext cx="3682752" cy="360040"/>
          </a:xfrm>
        </p:spPr>
        <p:txBody>
          <a:bodyPr/>
          <a:lstStyle/>
          <a:p>
            <a:r>
              <a:rPr lang="de-DE" dirty="0"/>
              <a:t>Lehrplanentwicklung Primarstufe</a:t>
            </a:r>
          </a:p>
        </p:txBody>
      </p:sp>
      <p:pic>
        <p:nvPicPr>
          <p:cNvPr id="6" name="Grafik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1700808"/>
            <a:ext cx="5472608" cy="4248472"/>
          </a:xfrm>
          <a:prstGeom prst="rect">
            <a:avLst/>
          </a:prstGeom>
          <a:noFill/>
          <a:ln>
            <a:solidFill>
              <a:schemeClr val="tx1"/>
            </a:solidFill>
          </a:ln>
        </p:spPr>
      </p:pic>
      <p:sp>
        <p:nvSpPr>
          <p:cNvPr id="7" name="Textfeld 6"/>
          <p:cNvSpPr txBox="1"/>
          <p:nvPr/>
        </p:nvSpPr>
        <p:spPr>
          <a:xfrm>
            <a:off x="6228184" y="2106545"/>
            <a:ext cx="1917961" cy="646331"/>
          </a:xfrm>
          <a:prstGeom prst="rect">
            <a:avLst/>
          </a:prstGeom>
          <a:noFill/>
        </p:spPr>
        <p:txBody>
          <a:bodyPr wrap="none" rtlCol="0">
            <a:spAutoFit/>
          </a:bodyPr>
          <a:lstStyle/>
          <a:p>
            <a:r>
              <a:rPr lang="de-DE" dirty="0"/>
              <a:t>Gebrauch digitaler</a:t>
            </a:r>
          </a:p>
          <a:p>
            <a:r>
              <a:rPr lang="de-DE" dirty="0"/>
              <a:t>Basiswerkzeuge</a:t>
            </a:r>
          </a:p>
        </p:txBody>
      </p:sp>
      <p:sp>
        <p:nvSpPr>
          <p:cNvPr id="8" name="Textfeld 7"/>
          <p:cNvSpPr txBox="1"/>
          <p:nvPr/>
        </p:nvSpPr>
        <p:spPr>
          <a:xfrm>
            <a:off x="6228184" y="4438853"/>
            <a:ext cx="1973041" cy="646331"/>
          </a:xfrm>
          <a:prstGeom prst="rect">
            <a:avLst/>
          </a:prstGeom>
          <a:noFill/>
        </p:spPr>
        <p:txBody>
          <a:bodyPr wrap="none" rtlCol="0">
            <a:spAutoFit/>
          </a:bodyPr>
          <a:lstStyle/>
          <a:p>
            <a:r>
              <a:rPr lang="de-DE" dirty="0"/>
              <a:t>Thematisierung in</a:t>
            </a:r>
          </a:p>
          <a:p>
            <a:r>
              <a:rPr lang="de-DE" dirty="0"/>
              <a:t>fachlichen Inhalten</a:t>
            </a:r>
          </a:p>
        </p:txBody>
      </p:sp>
      <p:sp>
        <p:nvSpPr>
          <p:cNvPr id="9" name="Rechteck 8"/>
          <p:cNvSpPr/>
          <p:nvPr/>
        </p:nvSpPr>
        <p:spPr>
          <a:xfrm>
            <a:off x="467544" y="4725144"/>
            <a:ext cx="5328592" cy="864096"/>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9"/>
          <p:cNvSpPr/>
          <p:nvPr/>
        </p:nvSpPr>
        <p:spPr>
          <a:xfrm>
            <a:off x="467544" y="2593479"/>
            <a:ext cx="864096" cy="2088232"/>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p:cNvSpPr/>
          <p:nvPr/>
        </p:nvSpPr>
        <p:spPr>
          <a:xfrm>
            <a:off x="1403648" y="2593479"/>
            <a:ext cx="3456384" cy="2088232"/>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Textfeld 11"/>
          <p:cNvSpPr txBox="1"/>
          <p:nvPr/>
        </p:nvSpPr>
        <p:spPr>
          <a:xfrm>
            <a:off x="6228184" y="3104018"/>
            <a:ext cx="2289216" cy="923330"/>
          </a:xfrm>
          <a:prstGeom prst="rect">
            <a:avLst/>
          </a:prstGeom>
          <a:noFill/>
        </p:spPr>
        <p:txBody>
          <a:bodyPr wrap="none" rtlCol="0">
            <a:spAutoFit/>
          </a:bodyPr>
          <a:lstStyle/>
          <a:p>
            <a:r>
              <a:rPr lang="de-DE" dirty="0"/>
              <a:t>Entwicklung fachlicher</a:t>
            </a:r>
          </a:p>
          <a:p>
            <a:r>
              <a:rPr lang="de-DE" dirty="0"/>
              <a:t>Kompetenzen mithilfe</a:t>
            </a:r>
          </a:p>
          <a:p>
            <a:r>
              <a:rPr lang="de-DE" dirty="0"/>
              <a:t>digitaler Medien</a:t>
            </a:r>
          </a:p>
        </p:txBody>
      </p:sp>
      <p:sp>
        <p:nvSpPr>
          <p:cNvPr id="4" name="Fußzeilenplatzhalter 3">
            <a:extLst>
              <a:ext uri="{FF2B5EF4-FFF2-40B4-BE49-F238E27FC236}">
                <a16:creationId xmlns:a16="http://schemas.microsoft.com/office/drawing/2014/main" id="{1B540098-C677-E645-9563-14F4E9F7D017}"/>
              </a:ext>
            </a:extLst>
          </p:cNvPr>
          <p:cNvSpPr>
            <a:spLocks noGrp="1"/>
          </p:cNvSpPr>
          <p:nvPr>
            <p:ph type="ftr" sz="quarter" idx="11"/>
          </p:nvPr>
        </p:nvSpPr>
        <p:spPr>
          <a:xfrm>
            <a:off x="3271676" y="6346302"/>
            <a:ext cx="2952328" cy="365125"/>
          </a:xfrm>
        </p:spPr>
        <p:txBody>
          <a:bodyPr/>
          <a:lstStyle/>
          <a:p>
            <a:endParaRPr lang="de-DE" dirty="0"/>
          </a:p>
        </p:txBody>
      </p:sp>
      <p:sp>
        <p:nvSpPr>
          <p:cNvPr id="5" name="Foliennummernplatzhalter 4">
            <a:extLst>
              <a:ext uri="{FF2B5EF4-FFF2-40B4-BE49-F238E27FC236}">
                <a16:creationId xmlns:a16="http://schemas.microsoft.com/office/drawing/2014/main" id="{709A05ED-B2EF-7849-8B3F-CEEC04BF3084}"/>
              </a:ext>
            </a:extLst>
          </p:cNvPr>
          <p:cNvSpPr>
            <a:spLocks noGrp="1"/>
          </p:cNvSpPr>
          <p:nvPr>
            <p:ph type="sldNum" sz="quarter" idx="12"/>
          </p:nvPr>
        </p:nvSpPr>
        <p:spPr/>
        <p:txBody>
          <a:bodyPr/>
          <a:lstStyle/>
          <a:p>
            <a:fld id="{512A4277-7E7A-4AAF-BFC7-47646BF5CD0C}" type="slidenum">
              <a:rPr lang="de-DE" smtClean="0"/>
              <a:t>21</a:t>
            </a:fld>
            <a:endParaRPr lang="de-DE"/>
          </a:p>
        </p:txBody>
      </p:sp>
      <p:grpSp>
        <p:nvGrpSpPr>
          <p:cNvPr id="18" name="Gruppieren 17">
            <a:extLst>
              <a:ext uri="{FF2B5EF4-FFF2-40B4-BE49-F238E27FC236}">
                <a16:creationId xmlns:a16="http://schemas.microsoft.com/office/drawing/2014/main" id="{53BE227B-2982-E848-9B0D-5F249B84F54C}"/>
              </a:ext>
            </a:extLst>
          </p:cNvPr>
          <p:cNvGrpSpPr/>
          <p:nvPr/>
        </p:nvGrpSpPr>
        <p:grpSpPr>
          <a:xfrm>
            <a:off x="719572" y="3501878"/>
            <a:ext cx="360040" cy="369332"/>
            <a:chOff x="719572" y="3501878"/>
            <a:chExt cx="360040" cy="369332"/>
          </a:xfrm>
        </p:grpSpPr>
        <p:sp>
          <p:nvSpPr>
            <p:cNvPr id="13" name="Oval 12">
              <a:extLst>
                <a:ext uri="{FF2B5EF4-FFF2-40B4-BE49-F238E27FC236}">
                  <a16:creationId xmlns:a16="http://schemas.microsoft.com/office/drawing/2014/main" id="{4CF1D672-DABD-234B-B52D-8265240EFCDB}"/>
                </a:ext>
              </a:extLst>
            </p:cNvPr>
            <p:cNvSpPr/>
            <p:nvPr/>
          </p:nvSpPr>
          <p:spPr>
            <a:xfrm>
              <a:off x="719572" y="3501878"/>
              <a:ext cx="360040" cy="36004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Textfeld 14">
              <a:extLst>
                <a:ext uri="{FF2B5EF4-FFF2-40B4-BE49-F238E27FC236}">
                  <a16:creationId xmlns:a16="http://schemas.microsoft.com/office/drawing/2014/main" id="{FCEE5356-BF29-B544-B28F-FB39D0247DCC}"/>
                </a:ext>
              </a:extLst>
            </p:cNvPr>
            <p:cNvSpPr txBox="1"/>
            <p:nvPr/>
          </p:nvSpPr>
          <p:spPr>
            <a:xfrm>
              <a:off x="755576" y="3501878"/>
              <a:ext cx="216024" cy="369332"/>
            </a:xfrm>
            <a:prstGeom prst="rect">
              <a:avLst/>
            </a:prstGeom>
            <a:noFill/>
          </p:spPr>
          <p:txBody>
            <a:bodyPr wrap="square" rtlCol="0">
              <a:spAutoFit/>
            </a:bodyPr>
            <a:lstStyle/>
            <a:p>
              <a:r>
                <a:rPr lang="de-DE" dirty="0">
                  <a:solidFill>
                    <a:srgbClr val="002060"/>
                  </a:solidFill>
                </a:rPr>
                <a:t>1</a:t>
              </a:r>
            </a:p>
          </p:txBody>
        </p:sp>
      </p:grpSp>
      <p:grpSp>
        <p:nvGrpSpPr>
          <p:cNvPr id="20" name="Gruppieren 19">
            <a:extLst>
              <a:ext uri="{FF2B5EF4-FFF2-40B4-BE49-F238E27FC236}">
                <a16:creationId xmlns:a16="http://schemas.microsoft.com/office/drawing/2014/main" id="{1E4900B7-0389-2142-A503-C7E94BF0E330}"/>
              </a:ext>
            </a:extLst>
          </p:cNvPr>
          <p:cNvGrpSpPr/>
          <p:nvPr/>
        </p:nvGrpSpPr>
        <p:grpSpPr>
          <a:xfrm>
            <a:off x="6228184" y="2780928"/>
            <a:ext cx="360040" cy="369332"/>
            <a:chOff x="719572" y="3501878"/>
            <a:chExt cx="360040" cy="369332"/>
          </a:xfrm>
        </p:grpSpPr>
        <p:sp>
          <p:nvSpPr>
            <p:cNvPr id="21" name="Oval 20">
              <a:extLst>
                <a:ext uri="{FF2B5EF4-FFF2-40B4-BE49-F238E27FC236}">
                  <a16:creationId xmlns:a16="http://schemas.microsoft.com/office/drawing/2014/main" id="{2F9A1A72-34E5-E34B-B367-20BDFA369576}"/>
                </a:ext>
              </a:extLst>
            </p:cNvPr>
            <p:cNvSpPr/>
            <p:nvPr/>
          </p:nvSpPr>
          <p:spPr>
            <a:xfrm>
              <a:off x="719572" y="3501878"/>
              <a:ext cx="360040" cy="36004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Textfeld 21">
              <a:extLst>
                <a:ext uri="{FF2B5EF4-FFF2-40B4-BE49-F238E27FC236}">
                  <a16:creationId xmlns:a16="http://schemas.microsoft.com/office/drawing/2014/main" id="{3A62F9D1-6043-0346-831A-84387D34B959}"/>
                </a:ext>
              </a:extLst>
            </p:cNvPr>
            <p:cNvSpPr txBox="1"/>
            <p:nvPr/>
          </p:nvSpPr>
          <p:spPr>
            <a:xfrm>
              <a:off x="755576" y="3501878"/>
              <a:ext cx="216024" cy="369332"/>
            </a:xfrm>
            <a:prstGeom prst="rect">
              <a:avLst/>
            </a:prstGeom>
            <a:noFill/>
          </p:spPr>
          <p:txBody>
            <a:bodyPr wrap="square" rtlCol="0">
              <a:spAutoFit/>
            </a:bodyPr>
            <a:lstStyle/>
            <a:p>
              <a:r>
                <a:rPr lang="de-DE" dirty="0">
                  <a:solidFill>
                    <a:srgbClr val="002060"/>
                  </a:solidFill>
                </a:rPr>
                <a:t>2</a:t>
              </a:r>
            </a:p>
          </p:txBody>
        </p:sp>
      </p:grpSp>
      <p:grpSp>
        <p:nvGrpSpPr>
          <p:cNvPr id="23" name="Gruppieren 22">
            <a:extLst>
              <a:ext uri="{FF2B5EF4-FFF2-40B4-BE49-F238E27FC236}">
                <a16:creationId xmlns:a16="http://schemas.microsoft.com/office/drawing/2014/main" id="{F002D604-5919-CB44-9E40-4E6144FBAAFB}"/>
              </a:ext>
            </a:extLst>
          </p:cNvPr>
          <p:cNvGrpSpPr/>
          <p:nvPr/>
        </p:nvGrpSpPr>
        <p:grpSpPr>
          <a:xfrm>
            <a:off x="6228184" y="4050652"/>
            <a:ext cx="360040" cy="369332"/>
            <a:chOff x="719572" y="3501878"/>
            <a:chExt cx="360040" cy="369332"/>
          </a:xfrm>
        </p:grpSpPr>
        <p:sp>
          <p:nvSpPr>
            <p:cNvPr id="24" name="Oval 23">
              <a:extLst>
                <a:ext uri="{FF2B5EF4-FFF2-40B4-BE49-F238E27FC236}">
                  <a16:creationId xmlns:a16="http://schemas.microsoft.com/office/drawing/2014/main" id="{74E04825-B227-6544-BF88-617D137DF410}"/>
                </a:ext>
              </a:extLst>
            </p:cNvPr>
            <p:cNvSpPr/>
            <p:nvPr/>
          </p:nvSpPr>
          <p:spPr>
            <a:xfrm>
              <a:off x="719572" y="3501878"/>
              <a:ext cx="360040" cy="36004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Textfeld 24">
              <a:extLst>
                <a:ext uri="{FF2B5EF4-FFF2-40B4-BE49-F238E27FC236}">
                  <a16:creationId xmlns:a16="http://schemas.microsoft.com/office/drawing/2014/main" id="{60521FE4-F1A9-7645-A007-1CDDFBA09550}"/>
                </a:ext>
              </a:extLst>
            </p:cNvPr>
            <p:cNvSpPr txBox="1"/>
            <p:nvPr/>
          </p:nvSpPr>
          <p:spPr>
            <a:xfrm>
              <a:off x="755576" y="3501878"/>
              <a:ext cx="216024" cy="369332"/>
            </a:xfrm>
            <a:prstGeom prst="rect">
              <a:avLst/>
            </a:prstGeom>
            <a:noFill/>
          </p:spPr>
          <p:txBody>
            <a:bodyPr wrap="square" rtlCol="0">
              <a:spAutoFit/>
            </a:bodyPr>
            <a:lstStyle/>
            <a:p>
              <a:r>
                <a:rPr lang="de-DE" dirty="0">
                  <a:solidFill>
                    <a:srgbClr val="002060"/>
                  </a:solidFill>
                </a:rPr>
                <a:t>3</a:t>
              </a:r>
            </a:p>
          </p:txBody>
        </p:sp>
      </p:grpSp>
      <p:grpSp>
        <p:nvGrpSpPr>
          <p:cNvPr id="26" name="Gruppieren 25">
            <a:extLst>
              <a:ext uri="{FF2B5EF4-FFF2-40B4-BE49-F238E27FC236}">
                <a16:creationId xmlns:a16="http://schemas.microsoft.com/office/drawing/2014/main" id="{B8BFBAE7-DB75-DE4B-A11A-271D67C34016}"/>
              </a:ext>
            </a:extLst>
          </p:cNvPr>
          <p:cNvGrpSpPr/>
          <p:nvPr/>
        </p:nvGrpSpPr>
        <p:grpSpPr>
          <a:xfrm>
            <a:off x="6228184" y="1700808"/>
            <a:ext cx="360040" cy="369332"/>
            <a:chOff x="719572" y="3501878"/>
            <a:chExt cx="360040" cy="369332"/>
          </a:xfrm>
        </p:grpSpPr>
        <p:sp>
          <p:nvSpPr>
            <p:cNvPr id="27" name="Oval 26">
              <a:extLst>
                <a:ext uri="{FF2B5EF4-FFF2-40B4-BE49-F238E27FC236}">
                  <a16:creationId xmlns:a16="http://schemas.microsoft.com/office/drawing/2014/main" id="{21A52B08-CCAB-F647-AFF2-D68378C0118A}"/>
                </a:ext>
              </a:extLst>
            </p:cNvPr>
            <p:cNvSpPr/>
            <p:nvPr/>
          </p:nvSpPr>
          <p:spPr>
            <a:xfrm>
              <a:off x="719572" y="3501878"/>
              <a:ext cx="360040" cy="36004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Textfeld 27">
              <a:extLst>
                <a:ext uri="{FF2B5EF4-FFF2-40B4-BE49-F238E27FC236}">
                  <a16:creationId xmlns:a16="http://schemas.microsoft.com/office/drawing/2014/main" id="{1ED25FB5-EAF7-5444-9742-C5EA10C3C659}"/>
                </a:ext>
              </a:extLst>
            </p:cNvPr>
            <p:cNvSpPr txBox="1"/>
            <p:nvPr/>
          </p:nvSpPr>
          <p:spPr>
            <a:xfrm>
              <a:off x="755576" y="3501878"/>
              <a:ext cx="216024" cy="369332"/>
            </a:xfrm>
            <a:prstGeom prst="rect">
              <a:avLst/>
            </a:prstGeom>
            <a:noFill/>
          </p:spPr>
          <p:txBody>
            <a:bodyPr wrap="square" rtlCol="0">
              <a:spAutoFit/>
            </a:bodyPr>
            <a:lstStyle/>
            <a:p>
              <a:r>
                <a:rPr lang="de-DE" dirty="0">
                  <a:solidFill>
                    <a:srgbClr val="002060"/>
                  </a:solidFill>
                </a:rPr>
                <a:t>1</a:t>
              </a:r>
            </a:p>
          </p:txBody>
        </p:sp>
      </p:grpSp>
      <p:grpSp>
        <p:nvGrpSpPr>
          <p:cNvPr id="29" name="Gruppieren 28">
            <a:extLst>
              <a:ext uri="{FF2B5EF4-FFF2-40B4-BE49-F238E27FC236}">
                <a16:creationId xmlns:a16="http://schemas.microsoft.com/office/drawing/2014/main" id="{4C2DABBD-0F48-9243-B2CB-41F2B25A463F}"/>
              </a:ext>
            </a:extLst>
          </p:cNvPr>
          <p:cNvGrpSpPr/>
          <p:nvPr/>
        </p:nvGrpSpPr>
        <p:grpSpPr>
          <a:xfrm>
            <a:off x="2987824" y="5007659"/>
            <a:ext cx="360040" cy="369332"/>
            <a:chOff x="719572" y="3501878"/>
            <a:chExt cx="360040" cy="369332"/>
          </a:xfrm>
        </p:grpSpPr>
        <p:sp>
          <p:nvSpPr>
            <p:cNvPr id="30" name="Oval 29">
              <a:extLst>
                <a:ext uri="{FF2B5EF4-FFF2-40B4-BE49-F238E27FC236}">
                  <a16:creationId xmlns:a16="http://schemas.microsoft.com/office/drawing/2014/main" id="{1038C4E1-09A6-A74C-BF7A-59BEDFDCF5C4}"/>
                </a:ext>
              </a:extLst>
            </p:cNvPr>
            <p:cNvSpPr/>
            <p:nvPr/>
          </p:nvSpPr>
          <p:spPr>
            <a:xfrm>
              <a:off x="719572" y="3501878"/>
              <a:ext cx="360040" cy="36004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Textfeld 30">
              <a:extLst>
                <a:ext uri="{FF2B5EF4-FFF2-40B4-BE49-F238E27FC236}">
                  <a16:creationId xmlns:a16="http://schemas.microsoft.com/office/drawing/2014/main" id="{A55B6619-9A41-4545-BA0F-37EDA0368B09}"/>
                </a:ext>
              </a:extLst>
            </p:cNvPr>
            <p:cNvSpPr txBox="1"/>
            <p:nvPr/>
          </p:nvSpPr>
          <p:spPr>
            <a:xfrm>
              <a:off x="755576" y="3501878"/>
              <a:ext cx="216024" cy="369332"/>
            </a:xfrm>
            <a:prstGeom prst="rect">
              <a:avLst/>
            </a:prstGeom>
            <a:noFill/>
          </p:spPr>
          <p:txBody>
            <a:bodyPr wrap="square" rtlCol="0">
              <a:spAutoFit/>
            </a:bodyPr>
            <a:lstStyle/>
            <a:p>
              <a:r>
                <a:rPr lang="de-DE" dirty="0">
                  <a:solidFill>
                    <a:srgbClr val="002060"/>
                  </a:solidFill>
                </a:rPr>
                <a:t>3</a:t>
              </a:r>
            </a:p>
          </p:txBody>
        </p:sp>
      </p:grpSp>
      <p:grpSp>
        <p:nvGrpSpPr>
          <p:cNvPr id="32" name="Gruppieren 31">
            <a:extLst>
              <a:ext uri="{FF2B5EF4-FFF2-40B4-BE49-F238E27FC236}">
                <a16:creationId xmlns:a16="http://schemas.microsoft.com/office/drawing/2014/main" id="{E27A8DA5-546F-254D-908C-13FD88A687E2}"/>
              </a:ext>
            </a:extLst>
          </p:cNvPr>
          <p:cNvGrpSpPr/>
          <p:nvPr/>
        </p:nvGrpSpPr>
        <p:grpSpPr>
          <a:xfrm>
            <a:off x="2987824" y="3492586"/>
            <a:ext cx="360040" cy="369332"/>
            <a:chOff x="719572" y="3501878"/>
            <a:chExt cx="360040" cy="369332"/>
          </a:xfrm>
        </p:grpSpPr>
        <p:sp>
          <p:nvSpPr>
            <p:cNvPr id="33" name="Oval 32">
              <a:extLst>
                <a:ext uri="{FF2B5EF4-FFF2-40B4-BE49-F238E27FC236}">
                  <a16:creationId xmlns:a16="http://schemas.microsoft.com/office/drawing/2014/main" id="{F587E511-5D56-0C42-8AB2-0FBB75ADE2BB}"/>
                </a:ext>
              </a:extLst>
            </p:cNvPr>
            <p:cNvSpPr/>
            <p:nvPr/>
          </p:nvSpPr>
          <p:spPr>
            <a:xfrm>
              <a:off x="719572" y="3501878"/>
              <a:ext cx="360040" cy="36004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Textfeld 33">
              <a:extLst>
                <a:ext uri="{FF2B5EF4-FFF2-40B4-BE49-F238E27FC236}">
                  <a16:creationId xmlns:a16="http://schemas.microsoft.com/office/drawing/2014/main" id="{A7DEE4C2-3855-C449-9906-CE830B89C656}"/>
                </a:ext>
              </a:extLst>
            </p:cNvPr>
            <p:cNvSpPr txBox="1"/>
            <p:nvPr/>
          </p:nvSpPr>
          <p:spPr>
            <a:xfrm>
              <a:off x="755576" y="3501878"/>
              <a:ext cx="216024" cy="369332"/>
            </a:xfrm>
            <a:prstGeom prst="rect">
              <a:avLst/>
            </a:prstGeom>
            <a:noFill/>
          </p:spPr>
          <p:txBody>
            <a:bodyPr wrap="square" rtlCol="0">
              <a:spAutoFit/>
            </a:bodyPr>
            <a:lstStyle/>
            <a:p>
              <a:r>
                <a:rPr lang="de-DE" dirty="0">
                  <a:solidFill>
                    <a:srgbClr val="002060"/>
                  </a:solidFill>
                </a:rPr>
                <a:t>2</a:t>
              </a:r>
            </a:p>
          </p:txBody>
        </p:sp>
      </p:grpSp>
      <p:sp>
        <p:nvSpPr>
          <p:cNvPr id="35" name="Textfeld 34"/>
          <p:cNvSpPr txBox="1"/>
          <p:nvPr/>
        </p:nvSpPr>
        <p:spPr>
          <a:xfrm>
            <a:off x="6228184" y="5445224"/>
            <a:ext cx="2723951" cy="646331"/>
          </a:xfrm>
          <a:prstGeom prst="rect">
            <a:avLst/>
          </a:prstGeom>
          <a:noFill/>
        </p:spPr>
        <p:txBody>
          <a:bodyPr wrap="none" rtlCol="0">
            <a:spAutoFit/>
          </a:bodyPr>
          <a:lstStyle/>
          <a:p>
            <a:r>
              <a:rPr lang="de-DE" dirty="0" smtClean="0"/>
              <a:t>Module zur informatischen</a:t>
            </a:r>
          </a:p>
          <a:p>
            <a:r>
              <a:rPr lang="de-DE" dirty="0" smtClean="0"/>
              <a:t>Grundbildung </a:t>
            </a:r>
            <a:endParaRPr lang="de-DE" dirty="0"/>
          </a:p>
        </p:txBody>
      </p:sp>
      <p:grpSp>
        <p:nvGrpSpPr>
          <p:cNvPr id="36" name="Gruppieren 35">
            <a:extLst>
              <a:ext uri="{FF2B5EF4-FFF2-40B4-BE49-F238E27FC236}">
                <a16:creationId xmlns:a16="http://schemas.microsoft.com/office/drawing/2014/main" id="{F002D604-5919-CB44-9E40-4E6144FBAAFB}"/>
              </a:ext>
            </a:extLst>
          </p:cNvPr>
          <p:cNvGrpSpPr/>
          <p:nvPr/>
        </p:nvGrpSpPr>
        <p:grpSpPr>
          <a:xfrm>
            <a:off x="6228184" y="5085184"/>
            <a:ext cx="360040" cy="369332"/>
            <a:chOff x="719572" y="3501878"/>
            <a:chExt cx="360040" cy="369332"/>
          </a:xfrm>
        </p:grpSpPr>
        <p:sp>
          <p:nvSpPr>
            <p:cNvPr id="37" name="Oval 23">
              <a:extLst>
                <a:ext uri="{FF2B5EF4-FFF2-40B4-BE49-F238E27FC236}">
                  <a16:creationId xmlns:a16="http://schemas.microsoft.com/office/drawing/2014/main" id="{74E04825-B227-6544-BF88-617D137DF410}"/>
                </a:ext>
              </a:extLst>
            </p:cNvPr>
            <p:cNvSpPr/>
            <p:nvPr/>
          </p:nvSpPr>
          <p:spPr>
            <a:xfrm>
              <a:off x="719572" y="3501878"/>
              <a:ext cx="360040" cy="36004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 name="Textfeld 37">
              <a:extLst>
                <a:ext uri="{FF2B5EF4-FFF2-40B4-BE49-F238E27FC236}">
                  <a16:creationId xmlns:a16="http://schemas.microsoft.com/office/drawing/2014/main" id="{60521FE4-F1A9-7645-A007-1CDDFBA09550}"/>
                </a:ext>
              </a:extLst>
            </p:cNvPr>
            <p:cNvSpPr txBox="1"/>
            <p:nvPr/>
          </p:nvSpPr>
          <p:spPr>
            <a:xfrm>
              <a:off x="755576" y="3501878"/>
              <a:ext cx="216024" cy="369332"/>
            </a:xfrm>
            <a:prstGeom prst="rect">
              <a:avLst/>
            </a:prstGeom>
            <a:noFill/>
          </p:spPr>
          <p:txBody>
            <a:bodyPr wrap="square" rtlCol="0">
              <a:spAutoFit/>
            </a:bodyPr>
            <a:lstStyle/>
            <a:p>
              <a:r>
                <a:rPr lang="de-DE" dirty="0" smtClean="0">
                  <a:solidFill>
                    <a:srgbClr val="002060"/>
                  </a:solidFill>
                </a:rPr>
                <a:t>4</a:t>
              </a:r>
              <a:endParaRPr lang="de-DE" dirty="0">
                <a:solidFill>
                  <a:srgbClr val="002060"/>
                </a:solidFill>
              </a:endParaRPr>
            </a:p>
          </p:txBody>
        </p:sp>
      </p:grpSp>
      <p:sp>
        <p:nvSpPr>
          <p:cNvPr id="39" name="Rechteck 38"/>
          <p:cNvSpPr/>
          <p:nvPr/>
        </p:nvSpPr>
        <p:spPr>
          <a:xfrm>
            <a:off x="4932040" y="2590304"/>
            <a:ext cx="864096" cy="2088232"/>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40" name="Gruppieren 39">
            <a:extLst>
              <a:ext uri="{FF2B5EF4-FFF2-40B4-BE49-F238E27FC236}">
                <a16:creationId xmlns:a16="http://schemas.microsoft.com/office/drawing/2014/main" id="{53BE227B-2982-E848-9B0D-5F249B84F54C}"/>
              </a:ext>
            </a:extLst>
          </p:cNvPr>
          <p:cNvGrpSpPr/>
          <p:nvPr/>
        </p:nvGrpSpPr>
        <p:grpSpPr>
          <a:xfrm>
            <a:off x="5184068" y="3498703"/>
            <a:ext cx="360040" cy="369332"/>
            <a:chOff x="719572" y="3501878"/>
            <a:chExt cx="360040" cy="369332"/>
          </a:xfrm>
        </p:grpSpPr>
        <p:sp>
          <p:nvSpPr>
            <p:cNvPr id="41" name="Oval 12">
              <a:extLst>
                <a:ext uri="{FF2B5EF4-FFF2-40B4-BE49-F238E27FC236}">
                  <a16:creationId xmlns:a16="http://schemas.microsoft.com/office/drawing/2014/main" id="{4CF1D672-DABD-234B-B52D-8265240EFCDB}"/>
                </a:ext>
              </a:extLst>
            </p:cNvPr>
            <p:cNvSpPr/>
            <p:nvPr/>
          </p:nvSpPr>
          <p:spPr>
            <a:xfrm>
              <a:off x="719572" y="3501878"/>
              <a:ext cx="360040" cy="36004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2" name="Textfeld 41">
              <a:extLst>
                <a:ext uri="{FF2B5EF4-FFF2-40B4-BE49-F238E27FC236}">
                  <a16:creationId xmlns:a16="http://schemas.microsoft.com/office/drawing/2014/main" id="{FCEE5356-BF29-B544-B28F-FB39D0247DCC}"/>
                </a:ext>
              </a:extLst>
            </p:cNvPr>
            <p:cNvSpPr txBox="1"/>
            <p:nvPr/>
          </p:nvSpPr>
          <p:spPr>
            <a:xfrm>
              <a:off x="755576" y="3501878"/>
              <a:ext cx="216024" cy="369332"/>
            </a:xfrm>
            <a:prstGeom prst="rect">
              <a:avLst/>
            </a:prstGeom>
            <a:noFill/>
          </p:spPr>
          <p:txBody>
            <a:bodyPr wrap="square" rtlCol="0">
              <a:spAutoFit/>
            </a:bodyPr>
            <a:lstStyle/>
            <a:p>
              <a:r>
                <a:rPr lang="de-DE" dirty="0">
                  <a:solidFill>
                    <a:srgbClr val="002060"/>
                  </a:solidFill>
                </a:rPr>
                <a:t>4</a:t>
              </a:r>
            </a:p>
          </p:txBody>
        </p:sp>
      </p:grpSp>
    </p:spTree>
    <p:extLst>
      <p:ext uri="{BB962C8B-B14F-4D97-AF65-F5344CB8AC3E}">
        <p14:creationId xmlns:p14="http://schemas.microsoft.com/office/powerpoint/2010/main" val="8041122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D0AACC-DB7C-CB49-A3A5-7DEFCD9E9304}"/>
              </a:ext>
            </a:extLst>
          </p:cNvPr>
          <p:cNvSpPr>
            <a:spLocks noGrp="1"/>
          </p:cNvSpPr>
          <p:nvPr>
            <p:ph type="title"/>
          </p:nvPr>
        </p:nvSpPr>
        <p:spPr/>
        <p:txBody>
          <a:bodyPr/>
          <a:lstStyle/>
          <a:p>
            <a:r>
              <a:rPr lang="de-DE" dirty="0"/>
              <a:t>Fachliche Einbindung RV Verbraucherbildung</a:t>
            </a:r>
          </a:p>
        </p:txBody>
      </p:sp>
      <p:sp>
        <p:nvSpPr>
          <p:cNvPr id="3" name="Inhaltsplatzhalter 2">
            <a:extLst>
              <a:ext uri="{FF2B5EF4-FFF2-40B4-BE49-F238E27FC236}">
                <a16:creationId xmlns:a16="http://schemas.microsoft.com/office/drawing/2014/main" id="{874F4ADD-174B-B64E-A227-DBE92DE34F67}"/>
              </a:ext>
            </a:extLst>
          </p:cNvPr>
          <p:cNvSpPr>
            <a:spLocks noGrp="1"/>
          </p:cNvSpPr>
          <p:nvPr>
            <p:ph idx="1"/>
          </p:nvPr>
        </p:nvSpPr>
        <p:spPr>
          <a:xfrm>
            <a:off x="440100" y="3671612"/>
            <a:ext cx="8229600" cy="2349676"/>
          </a:xfrm>
        </p:spPr>
        <p:txBody>
          <a:bodyPr>
            <a:normAutofit fontScale="85000" lnSpcReduction="10000"/>
          </a:bodyPr>
          <a:lstStyle/>
          <a:p>
            <a:pPr marL="57150" indent="0">
              <a:buNone/>
            </a:pPr>
            <a:r>
              <a:rPr lang="de-DE" dirty="0"/>
              <a:t>Zieldimensionen: Auseinandersetzung mit</a:t>
            </a:r>
          </a:p>
          <a:p>
            <a:pPr lvl="1"/>
            <a:r>
              <a:rPr lang="de-DE" dirty="0"/>
              <a:t>Individuellen Bedürfnissen und Bedarfen (Z1)</a:t>
            </a:r>
          </a:p>
          <a:p>
            <a:pPr lvl="1"/>
            <a:r>
              <a:rPr lang="de-DE" dirty="0"/>
              <a:t>Gesellschaftlichen Einflüssen auf Konsumentscheidungen (Z2)</a:t>
            </a:r>
          </a:p>
          <a:p>
            <a:pPr lvl="1"/>
            <a:r>
              <a:rPr lang="de-DE" dirty="0"/>
              <a:t>Individuellen und gesellschaftlichen Folgen des Konsums (Z3)</a:t>
            </a:r>
          </a:p>
          <a:p>
            <a:pPr lvl="1"/>
            <a:r>
              <a:rPr lang="de-DE" dirty="0"/>
              <a:t>Politisch-rechtlichen und sozioökonomischen Rahmenbedingungen (Z4)</a:t>
            </a:r>
          </a:p>
          <a:p>
            <a:pPr lvl="1"/>
            <a:r>
              <a:rPr lang="de-DE" dirty="0"/>
              <a:t>Kriterien für Konsumentscheidungen (Z5)</a:t>
            </a:r>
          </a:p>
          <a:p>
            <a:pPr lvl="1"/>
            <a:r>
              <a:rPr lang="de-DE" dirty="0"/>
              <a:t>Individuellen, kollektiven und politischen Gestaltungsoptionen des Konsums (Z6)</a:t>
            </a:r>
          </a:p>
        </p:txBody>
      </p:sp>
      <p:sp>
        <p:nvSpPr>
          <p:cNvPr id="4" name="Datumsplatzhalter 3">
            <a:extLst>
              <a:ext uri="{FF2B5EF4-FFF2-40B4-BE49-F238E27FC236}">
                <a16:creationId xmlns:a16="http://schemas.microsoft.com/office/drawing/2014/main" id="{9254464C-DBE5-D140-8C4F-AED538988B5D}"/>
              </a:ext>
            </a:extLst>
          </p:cNvPr>
          <p:cNvSpPr>
            <a:spLocks noGrp="1"/>
          </p:cNvSpPr>
          <p:nvPr>
            <p:ph type="dt" sz="half" idx="10"/>
          </p:nvPr>
        </p:nvSpPr>
        <p:spPr/>
        <p:txBody>
          <a:bodyPr/>
          <a:lstStyle/>
          <a:p>
            <a:r>
              <a:rPr lang="de-DE" dirty="0"/>
              <a:t>Lehrplanentwicklung Primarstufe</a:t>
            </a:r>
          </a:p>
        </p:txBody>
      </p:sp>
      <p:sp>
        <p:nvSpPr>
          <p:cNvPr id="5" name="Fußzeilenplatzhalter 4">
            <a:extLst>
              <a:ext uri="{FF2B5EF4-FFF2-40B4-BE49-F238E27FC236}">
                <a16:creationId xmlns:a16="http://schemas.microsoft.com/office/drawing/2014/main" id="{844157C2-4A5D-DA48-9F2F-2AC67F0E5D6C}"/>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C8F699CD-062A-4040-8174-44277F1AE004}"/>
              </a:ext>
            </a:extLst>
          </p:cNvPr>
          <p:cNvSpPr>
            <a:spLocks noGrp="1"/>
          </p:cNvSpPr>
          <p:nvPr>
            <p:ph type="sldNum" sz="quarter" idx="12"/>
          </p:nvPr>
        </p:nvSpPr>
        <p:spPr/>
        <p:txBody>
          <a:bodyPr/>
          <a:lstStyle/>
          <a:p>
            <a:fld id="{512A4277-7E7A-4AAF-BFC7-47646BF5CD0C}" type="slidenum">
              <a:rPr lang="de-DE" smtClean="0"/>
              <a:t>22</a:t>
            </a:fld>
            <a:endParaRPr lang="de-DE"/>
          </a:p>
        </p:txBody>
      </p:sp>
      <p:graphicFrame>
        <p:nvGraphicFramePr>
          <p:cNvPr id="7" name="Tabelle 6">
            <a:extLst>
              <a:ext uri="{FF2B5EF4-FFF2-40B4-BE49-F238E27FC236}">
                <a16:creationId xmlns:a16="http://schemas.microsoft.com/office/drawing/2014/main" id="{7F0ACA08-3046-BF4C-B006-0238D1FF3629}"/>
              </a:ext>
            </a:extLst>
          </p:cNvPr>
          <p:cNvGraphicFramePr>
            <a:graphicFrameLocks noGrp="1"/>
          </p:cNvGraphicFramePr>
          <p:nvPr>
            <p:extLst/>
          </p:nvPr>
        </p:nvGraphicFramePr>
        <p:xfrm>
          <a:off x="435660" y="1715212"/>
          <a:ext cx="8251140" cy="1735290"/>
        </p:xfrm>
        <a:graphic>
          <a:graphicData uri="http://schemas.openxmlformats.org/drawingml/2006/table">
            <a:tbl>
              <a:tblPr firstRow="1" bandRow="1">
                <a:tableStyleId>{5C22544A-7EE6-4342-B048-85BDC9FD1C3A}</a:tableStyleId>
              </a:tblPr>
              <a:tblGrid>
                <a:gridCol w="2062785">
                  <a:extLst>
                    <a:ext uri="{9D8B030D-6E8A-4147-A177-3AD203B41FA5}">
                      <a16:colId xmlns:a16="http://schemas.microsoft.com/office/drawing/2014/main" val="673817853"/>
                    </a:ext>
                  </a:extLst>
                </a:gridCol>
                <a:gridCol w="2062785">
                  <a:extLst>
                    <a:ext uri="{9D8B030D-6E8A-4147-A177-3AD203B41FA5}">
                      <a16:colId xmlns:a16="http://schemas.microsoft.com/office/drawing/2014/main" val="3077496260"/>
                    </a:ext>
                  </a:extLst>
                </a:gridCol>
                <a:gridCol w="2062785">
                  <a:extLst>
                    <a:ext uri="{9D8B030D-6E8A-4147-A177-3AD203B41FA5}">
                      <a16:colId xmlns:a16="http://schemas.microsoft.com/office/drawing/2014/main" val="2782819226"/>
                    </a:ext>
                  </a:extLst>
                </a:gridCol>
                <a:gridCol w="2062785">
                  <a:extLst>
                    <a:ext uri="{9D8B030D-6E8A-4147-A177-3AD203B41FA5}">
                      <a16:colId xmlns:a16="http://schemas.microsoft.com/office/drawing/2014/main" val="2199123639"/>
                    </a:ext>
                  </a:extLst>
                </a:gridCol>
              </a:tblGrid>
              <a:tr h="820890">
                <a:tc gridSpan="4">
                  <a:txBody>
                    <a:bodyPr/>
                    <a:lstStyle/>
                    <a:p>
                      <a:pPr algn="ctr"/>
                      <a:r>
                        <a:rPr lang="de-DE" b="0" dirty="0">
                          <a:solidFill>
                            <a:srgbClr val="002060"/>
                          </a:solidFill>
                        </a:rPr>
                        <a:t>Übergreifender Bereich</a:t>
                      </a:r>
                    </a:p>
                    <a:p>
                      <a:pPr algn="ctr"/>
                      <a:r>
                        <a:rPr lang="de-DE" b="0" dirty="0">
                          <a:solidFill>
                            <a:srgbClr val="002060"/>
                          </a:solidFill>
                        </a:rPr>
                        <a:t>Allgemeiner Konsum</a:t>
                      </a:r>
                    </a:p>
                  </a:txBody>
                  <a:tcPr>
                    <a:solidFill>
                      <a:schemeClr val="tx2">
                        <a:lumMod val="20000"/>
                        <a:lumOff val="80000"/>
                      </a:schemeClr>
                    </a:solidFill>
                  </a:tcPr>
                </a:tc>
                <a:tc hMerge="1">
                  <a:txBody>
                    <a:bodyPr/>
                    <a:lstStyle/>
                    <a:p>
                      <a:endParaRPr lang="de-DE" dirty="0"/>
                    </a:p>
                  </a:txBody>
                  <a:tcPr>
                    <a:solidFill>
                      <a:schemeClr val="tx2">
                        <a:lumMod val="20000"/>
                        <a:lumOff val="80000"/>
                      </a:schemeClr>
                    </a:solidFill>
                  </a:tcPr>
                </a:tc>
                <a:tc hMerge="1">
                  <a:txBody>
                    <a:bodyPr/>
                    <a:lstStyle/>
                    <a:p>
                      <a:endParaRPr lang="de-DE" dirty="0"/>
                    </a:p>
                  </a:txBody>
                  <a:tcPr>
                    <a:solidFill>
                      <a:schemeClr val="tx2">
                        <a:lumMod val="20000"/>
                        <a:lumOff val="80000"/>
                      </a:schemeClr>
                    </a:solidFill>
                  </a:tcPr>
                </a:tc>
                <a:tc hMerge="1">
                  <a:txBody>
                    <a:bodyPr/>
                    <a:lstStyle/>
                    <a:p>
                      <a:endParaRPr lang="de-DE" dirty="0"/>
                    </a:p>
                  </a:txBody>
                  <a:tcPr>
                    <a:solidFill>
                      <a:schemeClr val="tx2">
                        <a:lumMod val="20000"/>
                        <a:lumOff val="80000"/>
                      </a:schemeClr>
                    </a:solidFill>
                  </a:tcPr>
                </a:tc>
                <a:extLst>
                  <a:ext uri="{0D108BD9-81ED-4DB2-BD59-A6C34878D82A}">
                    <a16:rowId xmlns:a16="http://schemas.microsoft.com/office/drawing/2014/main" val="3570416092"/>
                  </a:ext>
                </a:extLst>
              </a:tr>
              <a:tr h="820890">
                <a:tc>
                  <a:txBody>
                    <a:bodyPr/>
                    <a:lstStyle/>
                    <a:p>
                      <a:r>
                        <a:rPr lang="de-DE" dirty="0"/>
                        <a:t>Bereich A: Finanzen Marktgeschehen, Verbraucherrecht</a:t>
                      </a:r>
                    </a:p>
                  </a:txBody>
                  <a:tcPr>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Bereich B: Ernährung und Gesundheit</a:t>
                      </a:r>
                    </a:p>
                  </a:txBody>
                  <a:tcPr>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Bereich C: Medien und Information in der digitalen Welt</a:t>
                      </a:r>
                    </a:p>
                  </a:txBody>
                  <a:tcPr>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Bereich D: Leben, Wohnen Mobilität</a:t>
                      </a:r>
                    </a:p>
                    <a:p>
                      <a:endParaRPr lang="de-DE" dirty="0"/>
                    </a:p>
                  </a:txBody>
                  <a:tcPr>
                    <a:solidFill>
                      <a:schemeClr val="tx2">
                        <a:lumMod val="20000"/>
                        <a:lumOff val="80000"/>
                      </a:schemeClr>
                    </a:solidFill>
                  </a:tcPr>
                </a:tc>
                <a:extLst>
                  <a:ext uri="{0D108BD9-81ED-4DB2-BD59-A6C34878D82A}">
                    <a16:rowId xmlns:a16="http://schemas.microsoft.com/office/drawing/2014/main" val="3275194687"/>
                  </a:ext>
                </a:extLst>
              </a:tr>
            </a:tbl>
          </a:graphicData>
        </a:graphic>
      </p:graphicFrame>
    </p:spTree>
    <p:extLst>
      <p:ext uri="{BB962C8B-B14F-4D97-AF65-F5344CB8AC3E}">
        <p14:creationId xmlns:p14="http://schemas.microsoft.com/office/powerpoint/2010/main" val="34638096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dirty="0"/>
          </a:p>
        </p:txBody>
      </p:sp>
      <p:sp>
        <p:nvSpPr>
          <p:cNvPr id="3" name="Inhaltsplatzhalter 2"/>
          <p:cNvSpPr>
            <a:spLocks noGrp="1"/>
          </p:cNvSpPr>
          <p:nvPr>
            <p:ph idx="1"/>
          </p:nvPr>
        </p:nvSpPr>
        <p:spPr/>
        <p:txBody>
          <a:bodyPr/>
          <a:lstStyle/>
          <a:p>
            <a:pPr marL="0" indent="0">
              <a:buNone/>
            </a:pPr>
            <a:endParaRPr lang="de-DE" altLang="de-DE" sz="4400" b="1" dirty="0" smtClean="0">
              <a:solidFill>
                <a:srgbClr val="002060"/>
              </a:solidFill>
              <a:cs typeface="Times New Roman" pitchFamily="18" charset="0"/>
            </a:endParaRPr>
          </a:p>
          <a:p>
            <a:pPr marL="0" indent="0">
              <a:buNone/>
            </a:pPr>
            <a:r>
              <a:rPr lang="de-DE" altLang="de-DE" sz="4400" b="1" dirty="0" smtClean="0">
                <a:solidFill>
                  <a:srgbClr val="002060"/>
                </a:solidFill>
                <a:cs typeface="Times New Roman" pitchFamily="18" charset="0"/>
              </a:rPr>
              <a:t>III. </a:t>
            </a:r>
            <a:r>
              <a:rPr lang="de-DE" altLang="de-DE" sz="4400" b="1" dirty="0" smtClean="0">
                <a:solidFill>
                  <a:srgbClr val="002060"/>
                </a:solidFill>
                <a:cs typeface="Times New Roman" pitchFamily="18" charset="0"/>
              </a:rPr>
              <a:t>Schuleigene Unterrichtsvorgaben </a:t>
            </a:r>
            <a:r>
              <a:rPr lang="de-DE" altLang="de-DE" sz="4400" b="1" dirty="0">
                <a:solidFill>
                  <a:srgbClr val="002060"/>
                </a:solidFill>
                <a:cs typeface="Times New Roman" pitchFamily="18" charset="0"/>
              </a:rPr>
              <a:t>und </a:t>
            </a:r>
            <a:r>
              <a:rPr lang="de-DE" altLang="de-DE" sz="4400" b="1" dirty="0" smtClean="0">
                <a:solidFill>
                  <a:srgbClr val="002060"/>
                </a:solidFill>
                <a:cs typeface="Times New Roman" pitchFamily="18" charset="0"/>
              </a:rPr>
              <a:t>  Unterstützungsangebote</a:t>
            </a:r>
            <a:endParaRPr lang="de-DE" altLang="de-DE" sz="4400" b="1" dirty="0">
              <a:solidFill>
                <a:srgbClr val="002060"/>
              </a:solidFill>
              <a:cs typeface="Times New Roman" pitchFamily="18" charset="0"/>
            </a:endParaRPr>
          </a:p>
          <a:p>
            <a:endParaRPr lang="de-DE" dirty="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23</a:t>
            </a:fld>
            <a:endParaRPr lang="de-DE"/>
          </a:p>
        </p:txBody>
      </p:sp>
    </p:spTree>
    <p:extLst>
      <p:ext uri="{BB962C8B-B14F-4D97-AF65-F5344CB8AC3E}">
        <p14:creationId xmlns:p14="http://schemas.microsoft.com/office/powerpoint/2010/main" val="41346677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DFD080-5DB2-3C4C-A53C-84E13122630A}"/>
              </a:ext>
            </a:extLst>
          </p:cNvPr>
          <p:cNvSpPr>
            <a:spLocks noGrp="1"/>
          </p:cNvSpPr>
          <p:nvPr>
            <p:ph type="title"/>
          </p:nvPr>
        </p:nvSpPr>
        <p:spPr/>
        <p:txBody>
          <a:bodyPr/>
          <a:lstStyle/>
          <a:p>
            <a:r>
              <a:rPr lang="de-DE" sz="2800" dirty="0" smtClean="0"/>
              <a:t>Schuleigene Unterrichtsvorgaben </a:t>
            </a:r>
            <a:r>
              <a:rPr lang="de-DE" sz="2800" dirty="0"/>
              <a:t>- rechtlicher Rahmen</a:t>
            </a:r>
          </a:p>
        </p:txBody>
      </p:sp>
      <p:sp>
        <p:nvSpPr>
          <p:cNvPr id="3" name="Datumsplatzhalter 2">
            <a:extLst>
              <a:ext uri="{FF2B5EF4-FFF2-40B4-BE49-F238E27FC236}">
                <a16:creationId xmlns:a16="http://schemas.microsoft.com/office/drawing/2014/main" id="{C6FAD3CF-0A8C-F548-86F8-EDFD249B15D8}"/>
              </a:ext>
            </a:extLst>
          </p:cNvPr>
          <p:cNvSpPr>
            <a:spLocks noGrp="1"/>
          </p:cNvSpPr>
          <p:nvPr>
            <p:ph type="dt" sz="half" idx="10"/>
          </p:nvPr>
        </p:nvSpPr>
        <p:spPr/>
        <p:txBody>
          <a:bodyPr/>
          <a:lstStyle/>
          <a:p>
            <a:r>
              <a:rPr lang="de-DE" dirty="0"/>
              <a:t>Lehrplanentwicklung Primarstufe</a:t>
            </a:r>
          </a:p>
        </p:txBody>
      </p:sp>
      <p:sp>
        <p:nvSpPr>
          <p:cNvPr id="4" name="Fußzeilenplatzhalter 3">
            <a:extLst>
              <a:ext uri="{FF2B5EF4-FFF2-40B4-BE49-F238E27FC236}">
                <a16:creationId xmlns:a16="http://schemas.microsoft.com/office/drawing/2014/main" id="{B5544C1F-E84B-4145-862D-B06B2D00AB49}"/>
              </a:ext>
            </a:extLst>
          </p:cNvPr>
          <p:cNvSpPr>
            <a:spLocks noGrp="1"/>
          </p:cNvSpPr>
          <p:nvPr>
            <p:ph type="ftr" sz="quarter" idx="11"/>
          </p:nvPr>
        </p:nvSpPr>
        <p:spPr/>
        <p:txBody>
          <a:bodyPr/>
          <a:lstStyle/>
          <a:p>
            <a:endParaRPr lang="de-DE" dirty="0"/>
          </a:p>
        </p:txBody>
      </p:sp>
      <p:sp>
        <p:nvSpPr>
          <p:cNvPr id="5" name="Foliennummernplatzhalter 4">
            <a:extLst>
              <a:ext uri="{FF2B5EF4-FFF2-40B4-BE49-F238E27FC236}">
                <a16:creationId xmlns:a16="http://schemas.microsoft.com/office/drawing/2014/main" id="{3D00005F-551B-DC43-9AE4-EE6CA5CE2A08}"/>
              </a:ext>
            </a:extLst>
          </p:cNvPr>
          <p:cNvSpPr>
            <a:spLocks noGrp="1"/>
          </p:cNvSpPr>
          <p:nvPr>
            <p:ph type="sldNum" sz="quarter" idx="12"/>
          </p:nvPr>
        </p:nvSpPr>
        <p:spPr/>
        <p:txBody>
          <a:bodyPr/>
          <a:lstStyle/>
          <a:p>
            <a:fld id="{512A4277-7E7A-4AAF-BFC7-47646BF5CD0C}" type="slidenum">
              <a:rPr lang="de-DE" smtClean="0"/>
              <a:t>24</a:t>
            </a:fld>
            <a:endParaRPr lang="de-DE"/>
          </a:p>
        </p:txBody>
      </p:sp>
      <p:sp>
        <p:nvSpPr>
          <p:cNvPr id="6" name="Inhaltsplatzhalter 2">
            <a:extLst>
              <a:ext uri="{FF2B5EF4-FFF2-40B4-BE49-F238E27FC236}">
                <a16:creationId xmlns:a16="http://schemas.microsoft.com/office/drawing/2014/main" id="{2B853F5F-5949-794C-9799-C2F6F6D2C13D}"/>
              </a:ext>
            </a:extLst>
          </p:cNvPr>
          <p:cNvSpPr txBox="1">
            <a:spLocks/>
          </p:cNvSpPr>
          <p:nvPr/>
        </p:nvSpPr>
        <p:spPr>
          <a:xfrm>
            <a:off x="467544" y="1988840"/>
            <a:ext cx="8229600" cy="381642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50000"/>
              </a:spcBef>
              <a:buFont typeface="Arial" panose="020B0604020202020204" pitchFamily="34" charset="0"/>
              <a:buNone/>
            </a:pPr>
            <a:r>
              <a:rPr lang="de-DE" altLang="de-DE" sz="1800" b="1" dirty="0"/>
              <a:t>SchulG §29</a:t>
            </a:r>
          </a:p>
          <a:p>
            <a:pPr marL="0" indent="0" algn="ctr">
              <a:spcBef>
                <a:spcPct val="50000"/>
              </a:spcBef>
              <a:buFont typeface="Arial" panose="020B0604020202020204" pitchFamily="34" charset="0"/>
              <a:buNone/>
            </a:pPr>
            <a:r>
              <a:rPr lang="de-DE" altLang="de-DE" sz="1800" b="1" dirty="0"/>
              <a:t>Unterrichtsvorgaben</a:t>
            </a:r>
          </a:p>
          <a:p>
            <a:pPr marL="542925" indent="-542925">
              <a:spcBef>
                <a:spcPct val="50000"/>
              </a:spcBef>
              <a:buFontTx/>
              <a:buAutoNum type="arabicParenBoth"/>
            </a:pPr>
            <a:r>
              <a:rPr lang="de-DE" altLang="de-DE" sz="1800" dirty="0"/>
              <a:t>Das </a:t>
            </a:r>
            <a:r>
              <a:rPr lang="de-DE" altLang="de-DE" sz="1800" b="1" dirty="0"/>
              <a:t>Ministerium</a:t>
            </a:r>
            <a:r>
              <a:rPr lang="de-DE" altLang="de-DE" sz="1800" dirty="0"/>
              <a:t> erlässt in der Regel </a:t>
            </a:r>
            <a:r>
              <a:rPr lang="de-DE" altLang="de-DE" sz="1800" b="1" dirty="0"/>
              <a:t>schulformspezifische Vorgaben </a:t>
            </a:r>
            <a:r>
              <a:rPr lang="de-DE" altLang="de-DE" sz="1800" dirty="0"/>
              <a:t>für den Unterricht (Richtlinien, Rahmenvorgaben, </a:t>
            </a:r>
            <a:r>
              <a:rPr lang="de-DE" altLang="de-DE" sz="1800" b="1" dirty="0"/>
              <a:t>Lehrpläne</a:t>
            </a:r>
            <a:r>
              <a:rPr lang="de-DE" altLang="de-DE" sz="1800" dirty="0"/>
              <a:t>). Diese legen insbesondere die Ziele und Inhalte für die Bildungsgänge, Unterrichtsfächer und Lernbereiche fest und bestimmen die erwarteten Lernergebnisse (Bildungsstandards).</a:t>
            </a:r>
          </a:p>
          <a:p>
            <a:pPr marL="542925" indent="-542925">
              <a:spcBef>
                <a:spcPct val="50000"/>
              </a:spcBef>
              <a:buFontTx/>
              <a:buAutoNum type="arabicParenBoth"/>
            </a:pPr>
            <a:r>
              <a:rPr lang="de-DE" altLang="de-DE" sz="1800" dirty="0"/>
              <a:t>Die </a:t>
            </a:r>
            <a:r>
              <a:rPr lang="de-DE" altLang="de-DE" sz="1800" b="1" dirty="0"/>
              <a:t>Schulen</a:t>
            </a:r>
            <a:r>
              <a:rPr lang="de-DE" altLang="de-DE" sz="1800" dirty="0"/>
              <a:t> bestimmen auf der Grundlage der Unterrichtsvorgaben nach Absatz 1 in Verbindung mit ihrem Schulprogramm </a:t>
            </a:r>
            <a:r>
              <a:rPr lang="de-DE" altLang="de-DE" sz="1800" b="1" dirty="0"/>
              <a:t>schuleigene Unterrichtsvorgaben</a:t>
            </a:r>
            <a:r>
              <a:rPr lang="de-DE" altLang="de-DE" sz="1800" dirty="0"/>
              <a:t>.</a:t>
            </a:r>
          </a:p>
          <a:p>
            <a:pPr marL="542925" indent="-542925">
              <a:spcBef>
                <a:spcPct val="50000"/>
              </a:spcBef>
              <a:buFontTx/>
              <a:buAutoNum type="arabicParenBoth"/>
            </a:pPr>
            <a:r>
              <a:rPr lang="de-DE" altLang="de-DE" sz="1800" dirty="0"/>
              <a:t>Unterrichtsvorgaben nach den Absätzen 1 und 2 sind so zu fassen, dass für die Lehrerinnen und Lehrer ein </a:t>
            </a:r>
            <a:r>
              <a:rPr lang="de-DE" altLang="de-DE" sz="1800" b="1" dirty="0"/>
              <a:t>pädagogischer Gestaltungsspielraum </a:t>
            </a:r>
            <a:r>
              <a:rPr lang="de-DE" altLang="de-DE" sz="1800" dirty="0"/>
              <a:t>bleibt.</a:t>
            </a:r>
          </a:p>
          <a:p>
            <a:pPr marL="542925"/>
            <a:endParaRPr lang="de-DE" dirty="0"/>
          </a:p>
        </p:txBody>
      </p:sp>
    </p:spTree>
    <p:extLst>
      <p:ext uri="{BB962C8B-B14F-4D97-AF65-F5344CB8AC3E}">
        <p14:creationId xmlns:p14="http://schemas.microsoft.com/office/powerpoint/2010/main" val="1868603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DFD080-5DB2-3C4C-A53C-84E13122630A}"/>
              </a:ext>
            </a:extLst>
          </p:cNvPr>
          <p:cNvSpPr>
            <a:spLocks noGrp="1"/>
          </p:cNvSpPr>
          <p:nvPr>
            <p:ph type="title"/>
          </p:nvPr>
        </p:nvSpPr>
        <p:spPr/>
        <p:txBody>
          <a:bodyPr/>
          <a:lstStyle/>
          <a:p>
            <a:r>
              <a:rPr lang="de-DE" sz="2800" dirty="0" smtClean="0"/>
              <a:t>Schuleigene Unterrichtsvorgaben </a:t>
            </a:r>
            <a:r>
              <a:rPr lang="de-DE" sz="2800" dirty="0"/>
              <a:t>- rechtlicher Rahmen</a:t>
            </a:r>
          </a:p>
        </p:txBody>
      </p:sp>
      <p:sp>
        <p:nvSpPr>
          <p:cNvPr id="3" name="Datumsplatzhalter 2">
            <a:extLst>
              <a:ext uri="{FF2B5EF4-FFF2-40B4-BE49-F238E27FC236}">
                <a16:creationId xmlns:a16="http://schemas.microsoft.com/office/drawing/2014/main" id="{C6FAD3CF-0A8C-F548-86F8-EDFD249B15D8}"/>
              </a:ext>
            </a:extLst>
          </p:cNvPr>
          <p:cNvSpPr>
            <a:spLocks noGrp="1"/>
          </p:cNvSpPr>
          <p:nvPr>
            <p:ph type="dt" sz="half" idx="10"/>
          </p:nvPr>
        </p:nvSpPr>
        <p:spPr/>
        <p:txBody>
          <a:bodyPr/>
          <a:lstStyle/>
          <a:p>
            <a:r>
              <a:rPr lang="de-DE" dirty="0"/>
              <a:t>Lehrplanentwicklung Primarstufe</a:t>
            </a:r>
          </a:p>
        </p:txBody>
      </p:sp>
      <p:sp>
        <p:nvSpPr>
          <p:cNvPr id="4" name="Fußzeilenplatzhalter 3">
            <a:extLst>
              <a:ext uri="{FF2B5EF4-FFF2-40B4-BE49-F238E27FC236}">
                <a16:creationId xmlns:a16="http://schemas.microsoft.com/office/drawing/2014/main" id="{B5544C1F-E84B-4145-862D-B06B2D00AB49}"/>
              </a:ext>
            </a:extLst>
          </p:cNvPr>
          <p:cNvSpPr>
            <a:spLocks noGrp="1"/>
          </p:cNvSpPr>
          <p:nvPr>
            <p:ph type="ftr" sz="quarter" idx="11"/>
          </p:nvPr>
        </p:nvSpPr>
        <p:spPr/>
        <p:txBody>
          <a:bodyPr/>
          <a:lstStyle/>
          <a:p>
            <a:r>
              <a:rPr lang="de-DE" smtClean="0"/>
              <a:t>((</a:t>
            </a:r>
            <a:endParaRPr lang="de-DE" dirty="0"/>
          </a:p>
        </p:txBody>
      </p:sp>
      <p:sp>
        <p:nvSpPr>
          <p:cNvPr id="5" name="Foliennummernplatzhalter 4">
            <a:extLst>
              <a:ext uri="{FF2B5EF4-FFF2-40B4-BE49-F238E27FC236}">
                <a16:creationId xmlns:a16="http://schemas.microsoft.com/office/drawing/2014/main" id="{3D00005F-551B-DC43-9AE4-EE6CA5CE2A08}"/>
              </a:ext>
            </a:extLst>
          </p:cNvPr>
          <p:cNvSpPr>
            <a:spLocks noGrp="1"/>
          </p:cNvSpPr>
          <p:nvPr>
            <p:ph type="sldNum" sz="quarter" idx="12"/>
          </p:nvPr>
        </p:nvSpPr>
        <p:spPr/>
        <p:txBody>
          <a:bodyPr/>
          <a:lstStyle/>
          <a:p>
            <a:fld id="{512A4277-7E7A-4AAF-BFC7-47646BF5CD0C}" type="slidenum">
              <a:rPr lang="de-DE" smtClean="0"/>
              <a:t>25</a:t>
            </a:fld>
            <a:endParaRPr lang="de-DE"/>
          </a:p>
        </p:txBody>
      </p:sp>
      <p:sp>
        <p:nvSpPr>
          <p:cNvPr id="8" name="Inhaltsplatzhalter 2">
            <a:extLst>
              <a:ext uri="{FF2B5EF4-FFF2-40B4-BE49-F238E27FC236}">
                <a16:creationId xmlns:a16="http://schemas.microsoft.com/office/drawing/2014/main" id="{06F28B1B-32C5-6648-AE4A-7B465D11DF2C}"/>
              </a:ext>
            </a:extLst>
          </p:cNvPr>
          <p:cNvSpPr txBox="1">
            <a:spLocks/>
          </p:cNvSpPr>
          <p:nvPr/>
        </p:nvSpPr>
        <p:spPr>
          <a:xfrm>
            <a:off x="609600" y="1853208"/>
            <a:ext cx="8229600" cy="420506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50000"/>
              </a:spcBef>
              <a:buFont typeface="Arial" panose="020B0604020202020204" pitchFamily="34" charset="0"/>
              <a:buNone/>
            </a:pPr>
            <a:r>
              <a:rPr lang="de-DE" altLang="de-DE" sz="1600" b="1" dirty="0"/>
              <a:t>SchulG §70</a:t>
            </a:r>
          </a:p>
          <a:p>
            <a:pPr marL="0" indent="0" algn="ctr">
              <a:spcBef>
                <a:spcPct val="50000"/>
              </a:spcBef>
              <a:buFont typeface="Arial" panose="020B0604020202020204" pitchFamily="34" charset="0"/>
              <a:buNone/>
            </a:pPr>
            <a:r>
              <a:rPr lang="de-DE" altLang="de-DE" sz="1600" b="1" dirty="0"/>
              <a:t>Fachkonferenz, Bildungsgangskonferenz</a:t>
            </a:r>
          </a:p>
          <a:p>
            <a:pPr marL="0" indent="0">
              <a:spcBef>
                <a:spcPct val="50000"/>
              </a:spcBef>
              <a:buFont typeface="Arial" panose="020B0604020202020204" pitchFamily="34" charset="0"/>
              <a:buNone/>
            </a:pPr>
            <a:r>
              <a:rPr lang="de-DE" altLang="de-DE" sz="1600" dirty="0"/>
              <a:t>…</a:t>
            </a:r>
          </a:p>
          <a:p>
            <a:pPr>
              <a:spcBef>
                <a:spcPct val="50000"/>
              </a:spcBef>
              <a:buFontTx/>
              <a:buAutoNum type="arabicParenBoth" startAt="3"/>
            </a:pPr>
            <a:r>
              <a:rPr lang="de-DE" altLang="de-DE" sz="1600" dirty="0"/>
              <a:t>Die Fachkonferenz berät über alle das Fach oder die Fachrichtung betreffenden Angelegenheiten einschließlich der Zusammenarbeit mit anderen Fächern. Sie trägt Verantwortung für die schulinterne Qualitätssicherung und </a:t>
            </a:r>
            <a:r>
              <a:rPr lang="de-DE" altLang="de-DE" sz="1600" dirty="0" smtClean="0"/>
              <a:t>-entwicklung </a:t>
            </a:r>
            <a:r>
              <a:rPr lang="de-DE" altLang="de-DE" sz="1600" dirty="0"/>
              <a:t>der fachlichen Arbeit und berät über Ziele, Arbeitspläne, Evaluationsmaßnahmen und </a:t>
            </a:r>
            <a:r>
              <a:rPr lang="de-DE" altLang="de-DE" sz="1600" dirty="0" smtClean="0"/>
              <a:t>-ergebnisse </a:t>
            </a:r>
            <a:r>
              <a:rPr lang="de-DE" altLang="de-DE" sz="1600" dirty="0"/>
              <a:t>und Rechenschaftslegung.</a:t>
            </a:r>
          </a:p>
          <a:p>
            <a:pPr>
              <a:spcBef>
                <a:spcPct val="50000"/>
              </a:spcBef>
              <a:buFontTx/>
              <a:buAutoNum type="arabicParenBoth" startAt="3"/>
            </a:pPr>
            <a:r>
              <a:rPr lang="de-DE" altLang="de-DE" sz="1600" dirty="0"/>
              <a:t>Die Fachkonferenz entscheidet in ihrem Fach insbesondere über</a:t>
            </a:r>
          </a:p>
          <a:p>
            <a:pPr lvl="1">
              <a:spcBef>
                <a:spcPct val="50000"/>
              </a:spcBef>
              <a:buFontTx/>
              <a:buAutoNum type="arabicPeriod"/>
            </a:pPr>
            <a:r>
              <a:rPr lang="de-DE" altLang="de-DE" sz="1600" dirty="0"/>
              <a:t>Grundsätze zur fachdidaktischen und fachmethodischen Arbeit,</a:t>
            </a:r>
          </a:p>
          <a:p>
            <a:pPr lvl="1">
              <a:spcBef>
                <a:spcPct val="50000"/>
              </a:spcBef>
              <a:buFontTx/>
              <a:buAutoNum type="arabicPeriod"/>
            </a:pPr>
            <a:r>
              <a:rPr lang="de-DE" altLang="de-DE" sz="1600" dirty="0" smtClean="0"/>
              <a:t>Grundsätze </a:t>
            </a:r>
            <a:r>
              <a:rPr lang="de-DE" altLang="de-DE" sz="1600" dirty="0"/>
              <a:t>zur Leistungsbewertung,</a:t>
            </a:r>
          </a:p>
          <a:p>
            <a:pPr lvl="1">
              <a:spcBef>
                <a:spcPct val="50000"/>
              </a:spcBef>
              <a:buFontTx/>
              <a:buAutoNum type="arabicPeriod"/>
            </a:pPr>
            <a:r>
              <a:rPr lang="de-DE" altLang="de-DE" sz="1600" dirty="0"/>
              <a:t>Vorschläge an die Lehrerkonferenz zur Einführung von </a:t>
            </a:r>
            <a:r>
              <a:rPr lang="de-DE" altLang="de-DE" sz="1600" dirty="0" smtClean="0"/>
              <a:t>Lernmitteln </a:t>
            </a:r>
            <a:endParaRPr lang="de-DE" altLang="de-DE" sz="1600" dirty="0"/>
          </a:p>
        </p:txBody>
      </p:sp>
    </p:spTree>
    <p:extLst>
      <p:ext uri="{BB962C8B-B14F-4D97-AF65-F5344CB8AC3E}">
        <p14:creationId xmlns:p14="http://schemas.microsoft.com/office/powerpoint/2010/main" val="19850094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09600" y="1076897"/>
            <a:ext cx="8006206" cy="504403"/>
          </a:xfrm>
        </p:spPr>
        <p:txBody>
          <a:bodyPr/>
          <a:lstStyle/>
          <a:p>
            <a:r>
              <a:rPr lang="de-DE" sz="2800" b="1" dirty="0" smtClean="0"/>
              <a:t>Merkmale </a:t>
            </a:r>
            <a:r>
              <a:rPr lang="de-DE" sz="2800" b="1" dirty="0" smtClean="0"/>
              <a:t>schuleigener Unterrichtsvorgaben </a:t>
            </a:r>
            <a:endParaRPr lang="de-DE" sz="2800" b="1" dirty="0"/>
          </a:p>
        </p:txBody>
      </p:sp>
      <p:grpSp>
        <p:nvGrpSpPr>
          <p:cNvPr id="3" name="Gruppieren 2"/>
          <p:cNvGrpSpPr/>
          <p:nvPr/>
        </p:nvGrpSpPr>
        <p:grpSpPr>
          <a:xfrm>
            <a:off x="1259632" y="3429000"/>
            <a:ext cx="2160000" cy="2340000"/>
            <a:chOff x="361453" y="3978650"/>
            <a:chExt cx="2160000" cy="2340000"/>
          </a:xfrm>
        </p:grpSpPr>
        <p:sp>
          <p:nvSpPr>
            <p:cNvPr id="11" name="Rectangle 6"/>
            <p:cNvSpPr>
              <a:spLocks noChangeArrowheads="1"/>
            </p:cNvSpPr>
            <p:nvPr/>
          </p:nvSpPr>
          <p:spPr bwMode="auto">
            <a:xfrm>
              <a:off x="361453" y="3978650"/>
              <a:ext cx="2160000" cy="2340000"/>
            </a:xfrm>
            <a:prstGeom prst="rect">
              <a:avLst/>
            </a:prstGeom>
            <a:solidFill>
              <a:schemeClr val="bg1">
                <a:lumMod val="85000"/>
              </a:schemeClr>
            </a:solidFill>
            <a:ln w="28575">
              <a:solidFill>
                <a:srgbClr val="000080"/>
              </a:solidFill>
              <a:miter lim="800000"/>
              <a:headEnd/>
              <a:tailEnd/>
            </a:ln>
          </p:spPr>
          <p:txBody>
            <a:bodyPr wrap="none" anchor="ctr"/>
            <a:lstStyle/>
            <a:p>
              <a:pPr>
                <a:defRPr/>
              </a:pPr>
              <a:endParaRPr lang="de-DE" sz="2000" b="0"/>
            </a:p>
          </p:txBody>
        </p:sp>
        <p:sp>
          <p:nvSpPr>
            <p:cNvPr id="12" name="Text Box 10"/>
            <p:cNvSpPr txBox="1">
              <a:spLocks noChangeArrowheads="1"/>
            </p:cNvSpPr>
            <p:nvPr/>
          </p:nvSpPr>
          <p:spPr bwMode="auto">
            <a:xfrm>
              <a:off x="872905" y="5669163"/>
              <a:ext cx="1281111" cy="369332"/>
            </a:xfrm>
            <a:prstGeom prst="rect">
              <a:avLst/>
            </a:prstGeom>
            <a:noFill/>
            <a:ln>
              <a:noFill/>
            </a:ln>
            <a:effectLst/>
            <a:extLst/>
          </p:spPr>
          <p:txBody>
            <a:bodyPr wrap="square">
              <a:spAutoFit/>
            </a:bodyPr>
            <a:lstStyle>
              <a:lvl1pPr>
                <a:defRPr b="1">
                  <a:solidFill>
                    <a:schemeClr val="tx1"/>
                  </a:solidFill>
                  <a:latin typeface="Arial" pitchFamily="34" charset="0"/>
                  <a:ea typeface="ヒラギノ角ゴ Pro W3" pitchFamily="-112" charset="-128"/>
                </a:defRPr>
              </a:lvl1pPr>
              <a:lvl2pPr marL="742950" indent="-285750">
                <a:defRPr b="1">
                  <a:solidFill>
                    <a:schemeClr val="tx1"/>
                  </a:solidFill>
                  <a:latin typeface="Arial" pitchFamily="34" charset="0"/>
                  <a:ea typeface="ヒラギノ角ゴ Pro W3" pitchFamily="-112" charset="-128"/>
                </a:defRPr>
              </a:lvl2pPr>
              <a:lvl3pPr marL="1143000" indent="-228600">
                <a:defRPr b="1">
                  <a:solidFill>
                    <a:schemeClr val="tx1"/>
                  </a:solidFill>
                  <a:latin typeface="Arial" pitchFamily="34" charset="0"/>
                  <a:ea typeface="ヒラギノ角ゴ Pro W3" pitchFamily="-112" charset="-128"/>
                </a:defRPr>
              </a:lvl3pPr>
              <a:lvl4pPr marL="1600200" indent="-228600">
                <a:defRPr b="1">
                  <a:solidFill>
                    <a:schemeClr val="tx1"/>
                  </a:solidFill>
                  <a:latin typeface="Arial" pitchFamily="34" charset="0"/>
                  <a:ea typeface="ヒラギノ角ゴ Pro W3" pitchFamily="-112" charset="-128"/>
                </a:defRPr>
              </a:lvl4pPr>
              <a:lvl5pPr marL="2057400" indent="-228600">
                <a:defRPr b="1">
                  <a:solidFill>
                    <a:schemeClr val="tx1"/>
                  </a:solidFill>
                  <a:latin typeface="Arial" pitchFamily="34" charset="0"/>
                  <a:ea typeface="ヒラギノ角ゴ Pro W3" pitchFamily="-112" charset="-128"/>
                </a:defRPr>
              </a:lvl5pPr>
              <a:lvl6pPr marL="25146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6pPr>
              <a:lvl7pPr marL="29718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7pPr>
              <a:lvl8pPr marL="34290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8pPr>
              <a:lvl9pPr marL="38862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9pPr>
            </a:lstStyle>
            <a:p>
              <a:pPr algn="ctr"/>
              <a:r>
                <a:rPr lang="de-DE" altLang="de-DE" dirty="0" smtClean="0"/>
                <a:t>Lehrpläne</a:t>
              </a:r>
              <a:endParaRPr lang="de-DE" altLang="de-DE" dirty="0"/>
            </a:p>
          </p:txBody>
        </p:sp>
        <p:pic>
          <p:nvPicPr>
            <p:cNvPr id="13" name="Picture 14" descr="NRW_MSW_RGB"/>
            <p:cNvPicPr>
              <a:picLocks noChangeAspect="1" noChangeArrowheads="1"/>
            </p:cNvPicPr>
            <p:nvPr/>
          </p:nvPicPr>
          <p:blipFill>
            <a:blip r:embed="rId3" cstate="print">
              <a:extLst>
                <a:ext uri="{28A0092B-C50C-407E-A947-70E740481C1C}">
                  <a14:useLocalDpi xmlns:a14="http://schemas.microsoft.com/office/drawing/2010/main" val="0"/>
                </a:ext>
              </a:extLst>
            </a:blip>
            <a:srcRect l="80573"/>
            <a:stretch>
              <a:fillRect/>
            </a:stretch>
          </p:blipFill>
          <p:spPr bwMode="auto">
            <a:xfrm>
              <a:off x="880542" y="4184239"/>
              <a:ext cx="1203187" cy="1296987"/>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18" name="Gruppieren 17"/>
          <p:cNvGrpSpPr/>
          <p:nvPr/>
        </p:nvGrpSpPr>
        <p:grpSpPr>
          <a:xfrm>
            <a:off x="5364088" y="3429000"/>
            <a:ext cx="2160000" cy="2340000"/>
            <a:chOff x="3281362" y="2192338"/>
            <a:chExt cx="2160000" cy="2340000"/>
          </a:xfrm>
        </p:grpSpPr>
        <p:sp>
          <p:nvSpPr>
            <p:cNvPr id="15" name="Rectangle 6"/>
            <p:cNvSpPr>
              <a:spLocks noChangeArrowheads="1"/>
            </p:cNvSpPr>
            <p:nvPr/>
          </p:nvSpPr>
          <p:spPr bwMode="auto">
            <a:xfrm>
              <a:off x="3281362" y="2192338"/>
              <a:ext cx="2160000" cy="2340000"/>
            </a:xfrm>
            <a:prstGeom prst="rect">
              <a:avLst/>
            </a:prstGeom>
            <a:solidFill>
              <a:schemeClr val="bg1">
                <a:lumMod val="85000"/>
              </a:schemeClr>
            </a:solidFill>
            <a:ln w="28575">
              <a:solidFill>
                <a:srgbClr val="000080"/>
              </a:solidFill>
              <a:miter lim="800000"/>
              <a:headEnd/>
              <a:tailEnd/>
            </a:ln>
          </p:spPr>
          <p:txBody>
            <a:bodyPr wrap="none" anchor="ctr"/>
            <a:lstStyle/>
            <a:p>
              <a:pPr>
                <a:defRPr/>
              </a:pPr>
              <a:endParaRPr lang="de-DE" sz="2000" b="0"/>
            </a:p>
          </p:txBody>
        </p:sp>
        <p:sp>
          <p:nvSpPr>
            <p:cNvPr id="16" name="Text Box 11"/>
            <p:cNvSpPr txBox="1">
              <a:spLocks noChangeArrowheads="1"/>
            </p:cNvSpPr>
            <p:nvPr/>
          </p:nvSpPr>
          <p:spPr bwMode="auto">
            <a:xfrm>
              <a:off x="3570120" y="3702409"/>
              <a:ext cx="184731" cy="369332"/>
            </a:xfrm>
            <a:prstGeom prst="rect">
              <a:avLst/>
            </a:prstGeom>
            <a:solidFill>
              <a:schemeClr val="bg1">
                <a:lumMod val="8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pitchFamily="34" charset="0"/>
                  <a:ea typeface="ヒラギノ角ゴ Pro W3" pitchFamily="-112" charset="-128"/>
                </a:defRPr>
              </a:lvl1pPr>
              <a:lvl2pPr marL="742950" indent="-285750">
                <a:defRPr b="1">
                  <a:solidFill>
                    <a:schemeClr val="tx1"/>
                  </a:solidFill>
                  <a:latin typeface="Arial" pitchFamily="34" charset="0"/>
                  <a:ea typeface="ヒラギノ角ゴ Pro W3" pitchFamily="-112" charset="-128"/>
                </a:defRPr>
              </a:lvl2pPr>
              <a:lvl3pPr marL="1143000" indent="-228600">
                <a:defRPr b="1">
                  <a:solidFill>
                    <a:schemeClr val="tx1"/>
                  </a:solidFill>
                  <a:latin typeface="Arial" pitchFamily="34" charset="0"/>
                  <a:ea typeface="ヒラギノ角ゴ Pro W3" pitchFamily="-112" charset="-128"/>
                </a:defRPr>
              </a:lvl3pPr>
              <a:lvl4pPr marL="1600200" indent="-228600">
                <a:defRPr b="1">
                  <a:solidFill>
                    <a:schemeClr val="tx1"/>
                  </a:solidFill>
                  <a:latin typeface="Arial" pitchFamily="34" charset="0"/>
                  <a:ea typeface="ヒラギノ角ゴ Pro W3" pitchFamily="-112" charset="-128"/>
                </a:defRPr>
              </a:lvl4pPr>
              <a:lvl5pPr marL="2057400" indent="-228600">
                <a:defRPr b="1">
                  <a:solidFill>
                    <a:schemeClr val="tx1"/>
                  </a:solidFill>
                  <a:latin typeface="Arial" pitchFamily="34" charset="0"/>
                  <a:ea typeface="ヒラギノ角ゴ Pro W3" pitchFamily="-112" charset="-128"/>
                </a:defRPr>
              </a:lvl5pPr>
              <a:lvl6pPr marL="25146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6pPr>
              <a:lvl7pPr marL="29718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7pPr>
              <a:lvl8pPr marL="34290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8pPr>
              <a:lvl9pPr marL="38862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9pPr>
            </a:lstStyle>
            <a:p>
              <a:endParaRPr lang="de-DE" altLang="de-DE" dirty="0"/>
            </a:p>
          </p:txBody>
        </p:sp>
      </p:grpSp>
      <p:sp>
        <p:nvSpPr>
          <p:cNvPr id="19" name="Textfeld 18"/>
          <p:cNvSpPr txBox="1"/>
          <p:nvPr/>
        </p:nvSpPr>
        <p:spPr>
          <a:xfrm>
            <a:off x="1403648" y="1700808"/>
            <a:ext cx="2015984" cy="1661993"/>
          </a:xfrm>
          <a:prstGeom prst="rect">
            <a:avLst/>
          </a:prstGeom>
          <a:noFill/>
        </p:spPr>
        <p:txBody>
          <a:bodyPr wrap="square" rtlCol="0">
            <a:spAutoFit/>
          </a:bodyPr>
          <a:lstStyle/>
          <a:p>
            <a:pPr algn="ctr"/>
            <a:r>
              <a:rPr lang="de-DE" sz="2400" b="1" dirty="0">
                <a:solidFill>
                  <a:srgbClr val="003CB4"/>
                </a:solidFill>
              </a:rPr>
              <a:t>Kompetenz-erwartungen</a:t>
            </a:r>
            <a:endParaRPr lang="de-DE" b="1" dirty="0"/>
          </a:p>
          <a:p>
            <a:pPr algn="ctr"/>
            <a:r>
              <a:rPr lang="de-DE" b="1" dirty="0"/>
              <a:t>Was?</a:t>
            </a:r>
          </a:p>
          <a:p>
            <a:pPr algn="ctr"/>
            <a:r>
              <a:rPr lang="de-DE" b="1" dirty="0" smtClean="0"/>
              <a:t>Welches Niveau?</a:t>
            </a:r>
            <a:endParaRPr lang="de-DE" b="1" dirty="0"/>
          </a:p>
          <a:p>
            <a:pPr algn="ctr"/>
            <a:r>
              <a:rPr lang="de-DE" b="1" dirty="0"/>
              <a:t>Wofür?</a:t>
            </a:r>
          </a:p>
        </p:txBody>
      </p:sp>
      <p:sp>
        <p:nvSpPr>
          <p:cNvPr id="20" name="Textfeld 19"/>
          <p:cNvSpPr txBox="1"/>
          <p:nvPr/>
        </p:nvSpPr>
        <p:spPr>
          <a:xfrm>
            <a:off x="5563264" y="1700808"/>
            <a:ext cx="1960823" cy="1661993"/>
          </a:xfrm>
          <a:prstGeom prst="rect">
            <a:avLst/>
          </a:prstGeom>
          <a:noFill/>
        </p:spPr>
        <p:txBody>
          <a:bodyPr wrap="square" rtlCol="0">
            <a:spAutoFit/>
          </a:bodyPr>
          <a:lstStyle/>
          <a:p>
            <a:pPr algn="ctr"/>
            <a:r>
              <a:rPr lang="de-DE" sz="2400" b="1" dirty="0">
                <a:solidFill>
                  <a:srgbClr val="003CB4"/>
                </a:solidFill>
              </a:rPr>
              <a:t>Kompetenz-entwicklung</a:t>
            </a:r>
          </a:p>
          <a:p>
            <a:pPr algn="ctr"/>
            <a:r>
              <a:rPr lang="de-DE" b="1" dirty="0"/>
              <a:t>Wie?</a:t>
            </a:r>
          </a:p>
          <a:p>
            <a:pPr algn="ctr"/>
            <a:r>
              <a:rPr lang="de-DE" b="1" dirty="0"/>
              <a:t>Wann?</a:t>
            </a:r>
          </a:p>
          <a:p>
            <a:pPr algn="ctr"/>
            <a:r>
              <a:rPr lang="de-DE" b="1" dirty="0"/>
              <a:t>Womit?</a:t>
            </a:r>
          </a:p>
        </p:txBody>
      </p:sp>
      <p:sp>
        <p:nvSpPr>
          <p:cNvPr id="7" name="Datumsplatzhalter 6"/>
          <p:cNvSpPr>
            <a:spLocks noGrp="1"/>
          </p:cNvSpPr>
          <p:nvPr>
            <p:ph type="dt" sz="half" idx="10"/>
          </p:nvPr>
        </p:nvSpPr>
        <p:spPr/>
        <p:txBody>
          <a:bodyPr/>
          <a:lstStyle/>
          <a:p>
            <a:r>
              <a:rPr lang="de-DE" dirty="0"/>
              <a:t>Lehrplanentwicklung Primarstufe</a:t>
            </a:r>
          </a:p>
          <a:p>
            <a:endParaRPr lang="de-DE" dirty="0"/>
          </a:p>
        </p:txBody>
      </p:sp>
      <p:sp>
        <p:nvSpPr>
          <p:cNvPr id="5" name="Pfeil nach rechts 4"/>
          <p:cNvSpPr/>
          <p:nvPr/>
        </p:nvSpPr>
        <p:spPr>
          <a:xfrm>
            <a:off x="3990603" y="2708920"/>
            <a:ext cx="864096"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Pfeil nach rechts 21"/>
          <p:cNvSpPr/>
          <p:nvPr/>
        </p:nvSpPr>
        <p:spPr>
          <a:xfrm>
            <a:off x="3995936" y="4437112"/>
            <a:ext cx="864096"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Fußzeilenplatzhalter 3">
            <a:extLst>
              <a:ext uri="{FF2B5EF4-FFF2-40B4-BE49-F238E27FC236}">
                <a16:creationId xmlns:a16="http://schemas.microsoft.com/office/drawing/2014/main" id="{25B77BCA-0C6D-5942-A636-BEE0EBD33889}"/>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D5E0577A-C720-B14C-A0A1-E61A0041436F}"/>
              </a:ext>
            </a:extLst>
          </p:cNvPr>
          <p:cNvSpPr>
            <a:spLocks noGrp="1"/>
          </p:cNvSpPr>
          <p:nvPr>
            <p:ph type="sldNum" sz="quarter" idx="12"/>
          </p:nvPr>
        </p:nvSpPr>
        <p:spPr/>
        <p:txBody>
          <a:bodyPr/>
          <a:lstStyle/>
          <a:p>
            <a:fld id="{512A4277-7E7A-4AAF-BFC7-47646BF5CD0C}" type="slidenum">
              <a:rPr lang="de-DE" smtClean="0"/>
              <a:t>26</a:t>
            </a:fld>
            <a:endParaRPr lang="de-DE"/>
          </a:p>
        </p:txBody>
      </p:sp>
      <p:pic>
        <p:nvPicPr>
          <p:cNvPr id="8" name="Grafik 7"/>
          <p:cNvPicPr>
            <a:picLocks noChangeAspect="1"/>
          </p:cNvPicPr>
          <p:nvPr/>
        </p:nvPicPr>
        <p:blipFill>
          <a:blip r:embed="rId4"/>
          <a:stretch>
            <a:fillRect/>
          </a:stretch>
        </p:blipFill>
        <p:spPr>
          <a:xfrm>
            <a:off x="5496460" y="3634589"/>
            <a:ext cx="1937495" cy="1204770"/>
          </a:xfrm>
          <a:prstGeom prst="rect">
            <a:avLst/>
          </a:prstGeom>
        </p:spPr>
      </p:pic>
      <p:sp>
        <p:nvSpPr>
          <p:cNvPr id="9" name="Rechteck 8"/>
          <p:cNvSpPr/>
          <p:nvPr/>
        </p:nvSpPr>
        <p:spPr>
          <a:xfrm>
            <a:off x="5344941" y="4939071"/>
            <a:ext cx="2198294" cy="646331"/>
          </a:xfrm>
          <a:prstGeom prst="rect">
            <a:avLst/>
          </a:prstGeom>
        </p:spPr>
        <p:txBody>
          <a:bodyPr wrap="none">
            <a:spAutoFit/>
          </a:bodyPr>
          <a:lstStyle/>
          <a:p>
            <a:pPr algn="ctr"/>
            <a:r>
              <a:rPr lang="de-DE" b="1" dirty="0" smtClean="0"/>
              <a:t>Schuleigene</a:t>
            </a:r>
          </a:p>
          <a:p>
            <a:pPr algn="ctr"/>
            <a:r>
              <a:rPr lang="de-DE" b="1" dirty="0" smtClean="0"/>
              <a:t>Unterrichtsvorgaben </a:t>
            </a:r>
            <a:endParaRPr lang="de-DE" b="1" dirty="0"/>
          </a:p>
        </p:txBody>
      </p:sp>
    </p:spTree>
    <p:extLst>
      <p:ext uri="{BB962C8B-B14F-4D97-AF65-F5344CB8AC3E}">
        <p14:creationId xmlns:p14="http://schemas.microsoft.com/office/powerpoint/2010/main" val="38699464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8330E7-2FED-9240-B43B-791B2DA812C7}"/>
              </a:ext>
            </a:extLst>
          </p:cNvPr>
          <p:cNvSpPr>
            <a:spLocks noGrp="1"/>
          </p:cNvSpPr>
          <p:nvPr>
            <p:ph type="title"/>
          </p:nvPr>
        </p:nvSpPr>
        <p:spPr/>
        <p:txBody>
          <a:bodyPr/>
          <a:lstStyle/>
          <a:p>
            <a:r>
              <a:rPr lang="de-DE" dirty="0"/>
              <a:t>Merkmale </a:t>
            </a:r>
            <a:r>
              <a:rPr lang="de-DE" dirty="0" smtClean="0"/>
              <a:t>schuleigener Unterrichtsvorgaben</a:t>
            </a:r>
            <a:endParaRPr lang="de-DE" dirty="0"/>
          </a:p>
        </p:txBody>
      </p:sp>
      <p:sp>
        <p:nvSpPr>
          <p:cNvPr id="3" name="Inhaltsplatzhalter 2">
            <a:extLst>
              <a:ext uri="{FF2B5EF4-FFF2-40B4-BE49-F238E27FC236}">
                <a16:creationId xmlns:a16="http://schemas.microsoft.com/office/drawing/2014/main" id="{C5220460-9AF9-EB40-9934-3D9213581DA9}"/>
              </a:ext>
            </a:extLst>
          </p:cNvPr>
          <p:cNvSpPr>
            <a:spLocks noGrp="1"/>
          </p:cNvSpPr>
          <p:nvPr>
            <p:ph idx="1"/>
          </p:nvPr>
        </p:nvSpPr>
        <p:spPr/>
        <p:txBody>
          <a:bodyPr>
            <a:normAutofit fontScale="92500" lnSpcReduction="10000"/>
          </a:bodyPr>
          <a:lstStyle/>
          <a:p>
            <a:pPr>
              <a:spcBef>
                <a:spcPts val="1200"/>
              </a:spcBef>
            </a:pPr>
            <a:r>
              <a:rPr lang="de-DE" dirty="0"/>
              <a:t>Schulbezogene Konkretisierung der L</a:t>
            </a:r>
            <a:r>
              <a:rPr lang="de-DE" dirty="0" smtClean="0"/>
              <a:t>ehrpläne</a:t>
            </a:r>
            <a:endParaRPr lang="de-DE" dirty="0"/>
          </a:p>
          <a:p>
            <a:pPr>
              <a:spcBef>
                <a:spcPts val="1200"/>
              </a:spcBef>
            </a:pPr>
            <a:r>
              <a:rPr lang="de-DE" dirty="0"/>
              <a:t>Instrument zur Unterrichtsentwicklung und Unterrichtsvorbereitung</a:t>
            </a:r>
          </a:p>
          <a:p>
            <a:pPr>
              <a:spcBef>
                <a:spcPts val="1200"/>
              </a:spcBef>
            </a:pPr>
            <a:r>
              <a:rPr lang="de-DE" dirty="0"/>
              <a:t>Ausgestaltung von </a:t>
            </a:r>
            <a:r>
              <a:rPr lang="de-DE" dirty="0" smtClean="0"/>
              <a:t>Freiräumen</a:t>
            </a:r>
            <a:endParaRPr lang="de-DE" dirty="0"/>
          </a:p>
          <a:p>
            <a:pPr>
              <a:spcBef>
                <a:spcPts val="1200"/>
              </a:spcBef>
            </a:pPr>
            <a:r>
              <a:rPr lang="de-DE" dirty="0"/>
              <a:t>Grundlage der fachlichen Arbeit im </a:t>
            </a:r>
            <a:r>
              <a:rPr lang="de-DE" dirty="0" smtClean="0"/>
              <a:t>Team </a:t>
            </a:r>
            <a:r>
              <a:rPr lang="de-DE" dirty="0" smtClean="0">
                <a:sym typeface="Wingdings" panose="05000000000000000000" pitchFamily="2" charset="2"/>
              </a:rPr>
              <a:t> </a:t>
            </a:r>
            <a:r>
              <a:rPr lang="de-DE" dirty="0" smtClean="0"/>
              <a:t> Lehrkräfte als Experten für ihr Fach UND ihre Schülerinnen und Schüler </a:t>
            </a:r>
            <a:endParaRPr lang="de-DE" dirty="0"/>
          </a:p>
          <a:p>
            <a:pPr>
              <a:spcBef>
                <a:spcPts val="1200"/>
              </a:spcBef>
            </a:pPr>
            <a:r>
              <a:rPr lang="de-DE" dirty="0"/>
              <a:t>Transparenz für alle am Bildungsprozess Beteiligten</a:t>
            </a:r>
          </a:p>
          <a:p>
            <a:pPr>
              <a:spcBef>
                <a:spcPts val="1200"/>
              </a:spcBef>
            </a:pPr>
            <a:r>
              <a:rPr lang="de-DE" dirty="0"/>
              <a:t>Maßstab für Evaluation und Rechenschaftslegung</a:t>
            </a:r>
          </a:p>
          <a:p>
            <a:pPr marL="0" indent="0">
              <a:buNone/>
            </a:pPr>
            <a:endParaRPr lang="de-DE" dirty="0"/>
          </a:p>
        </p:txBody>
      </p:sp>
      <p:sp>
        <p:nvSpPr>
          <p:cNvPr id="4" name="Datumsplatzhalter 3">
            <a:extLst>
              <a:ext uri="{FF2B5EF4-FFF2-40B4-BE49-F238E27FC236}">
                <a16:creationId xmlns:a16="http://schemas.microsoft.com/office/drawing/2014/main" id="{5AC05C93-8322-9C46-A48D-7D1EEE312164}"/>
              </a:ext>
            </a:extLst>
          </p:cNvPr>
          <p:cNvSpPr>
            <a:spLocks noGrp="1"/>
          </p:cNvSpPr>
          <p:nvPr>
            <p:ph type="dt" sz="half" idx="10"/>
          </p:nvPr>
        </p:nvSpPr>
        <p:spPr/>
        <p:txBody>
          <a:bodyPr/>
          <a:lstStyle/>
          <a:p>
            <a:r>
              <a:rPr lang="de-DE" dirty="0"/>
              <a:t>Lehrplanentwicklung Primarstufe</a:t>
            </a:r>
          </a:p>
        </p:txBody>
      </p:sp>
      <p:sp>
        <p:nvSpPr>
          <p:cNvPr id="5" name="Fußzeilenplatzhalter 4">
            <a:extLst>
              <a:ext uri="{FF2B5EF4-FFF2-40B4-BE49-F238E27FC236}">
                <a16:creationId xmlns:a16="http://schemas.microsoft.com/office/drawing/2014/main" id="{08D2DF8F-D06A-3246-817B-261BE2D08FB8}"/>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E9F23F56-EDA9-9146-A5C0-F96A1B006EE4}"/>
              </a:ext>
            </a:extLst>
          </p:cNvPr>
          <p:cNvSpPr>
            <a:spLocks noGrp="1"/>
          </p:cNvSpPr>
          <p:nvPr>
            <p:ph type="sldNum" sz="quarter" idx="12"/>
          </p:nvPr>
        </p:nvSpPr>
        <p:spPr/>
        <p:txBody>
          <a:bodyPr/>
          <a:lstStyle/>
          <a:p>
            <a:fld id="{512A4277-7E7A-4AAF-BFC7-47646BF5CD0C}" type="slidenum">
              <a:rPr lang="de-DE" smtClean="0"/>
              <a:t>27</a:t>
            </a:fld>
            <a:endParaRPr lang="de-DE"/>
          </a:p>
        </p:txBody>
      </p:sp>
    </p:spTree>
    <p:extLst>
      <p:ext uri="{BB962C8B-B14F-4D97-AF65-F5344CB8AC3E}">
        <p14:creationId xmlns:p14="http://schemas.microsoft.com/office/powerpoint/2010/main" val="22051318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81118" y="1115529"/>
            <a:ext cx="8205682" cy="360040"/>
          </a:xfrm>
        </p:spPr>
        <p:txBody>
          <a:bodyPr/>
          <a:lstStyle/>
          <a:p>
            <a:r>
              <a:rPr lang="de-DE" sz="2600" dirty="0" smtClean="0"/>
              <a:t>Weitere Hinweise zu </a:t>
            </a:r>
            <a:r>
              <a:rPr lang="de-DE" sz="2600" dirty="0" smtClean="0"/>
              <a:t>den schuleigenen Unterrichtsvorgaben </a:t>
            </a:r>
            <a:endParaRPr lang="de-DE" sz="2600" dirty="0"/>
          </a:p>
        </p:txBody>
      </p:sp>
      <p:sp>
        <p:nvSpPr>
          <p:cNvPr id="3" name="Inhaltsplatzhalter 2"/>
          <p:cNvSpPr>
            <a:spLocks noGrp="1"/>
          </p:cNvSpPr>
          <p:nvPr>
            <p:ph idx="1"/>
          </p:nvPr>
        </p:nvSpPr>
        <p:spPr/>
        <p:txBody>
          <a:bodyPr>
            <a:normAutofit fontScale="85000" lnSpcReduction="10000"/>
          </a:bodyPr>
          <a:lstStyle/>
          <a:p>
            <a:r>
              <a:rPr lang="de-DE" dirty="0" smtClean="0"/>
              <a:t>Referenzrahmen Schulqualität </a:t>
            </a:r>
            <a:r>
              <a:rPr lang="de-DE" dirty="0">
                <a:sym typeface="Wingdings" panose="05000000000000000000" pitchFamily="2" charset="2"/>
              </a:rPr>
              <a:t> Dimension 2.1 </a:t>
            </a:r>
          </a:p>
          <a:p>
            <a:pPr marL="0" indent="0">
              <a:buNone/>
            </a:pPr>
            <a:r>
              <a:rPr lang="de-DE" dirty="0" smtClean="0">
                <a:sym typeface="Wingdings" panose="05000000000000000000" pitchFamily="2" charset="2"/>
              </a:rPr>
              <a:t>    Ergebnis- </a:t>
            </a:r>
            <a:r>
              <a:rPr lang="de-DE" dirty="0">
                <a:sym typeface="Wingdings" panose="05000000000000000000" pitchFamily="2" charset="2"/>
              </a:rPr>
              <a:t>und </a:t>
            </a:r>
            <a:r>
              <a:rPr lang="de-DE" dirty="0" smtClean="0">
                <a:sym typeface="Wingdings" panose="05000000000000000000" pitchFamily="2" charset="2"/>
              </a:rPr>
              <a:t>Standardorientierung </a:t>
            </a:r>
          </a:p>
          <a:p>
            <a:pPr marL="0" indent="0">
              <a:buNone/>
            </a:pPr>
            <a:r>
              <a:rPr lang="de-DE" dirty="0" smtClean="0">
                <a:sym typeface="Wingdings" panose="05000000000000000000" pitchFamily="2" charset="2"/>
                <a:hlinkClick r:id="rId2"/>
              </a:rPr>
              <a:t>https</a:t>
            </a:r>
            <a:r>
              <a:rPr lang="de-DE" dirty="0">
                <a:sym typeface="Wingdings" panose="05000000000000000000" pitchFamily="2" charset="2"/>
                <a:hlinkClick r:id="rId2"/>
              </a:rPr>
              <a:t>://</a:t>
            </a:r>
            <a:r>
              <a:rPr lang="de-DE" dirty="0" smtClean="0">
                <a:sym typeface="Wingdings" panose="05000000000000000000" pitchFamily="2" charset="2"/>
                <a:hlinkClick r:id="rId2"/>
              </a:rPr>
              <a:t>www.schulentwicklung.nrw.de/referenzrahmen/index.php?bereich=1053</a:t>
            </a:r>
            <a:endParaRPr lang="de-DE" dirty="0" smtClean="0">
              <a:sym typeface="Wingdings" panose="05000000000000000000" pitchFamily="2" charset="2"/>
            </a:endParaRPr>
          </a:p>
          <a:p>
            <a:pPr marL="0" indent="0">
              <a:buNone/>
            </a:pPr>
            <a:endParaRPr lang="de-DE" dirty="0" smtClean="0">
              <a:sym typeface="Wingdings" panose="05000000000000000000" pitchFamily="2" charset="2"/>
            </a:endParaRPr>
          </a:p>
          <a:p>
            <a:r>
              <a:rPr lang="de-DE" dirty="0" smtClean="0">
                <a:sym typeface="Wingdings" panose="05000000000000000000" pitchFamily="2" charset="2"/>
              </a:rPr>
              <a:t>Handreichung der BR Münster zur Erstellung schulinterner Lehrpläne </a:t>
            </a:r>
          </a:p>
          <a:p>
            <a:pPr marL="0" indent="0">
              <a:buNone/>
            </a:pPr>
            <a:r>
              <a:rPr lang="de-DE" dirty="0">
                <a:sym typeface="Wingdings" panose="05000000000000000000" pitchFamily="2" charset="2"/>
                <a:hlinkClick r:id="rId3"/>
              </a:rPr>
              <a:t>https://</a:t>
            </a:r>
            <a:r>
              <a:rPr lang="de-DE" dirty="0" smtClean="0">
                <a:sym typeface="Wingdings" panose="05000000000000000000" pitchFamily="2" charset="2"/>
                <a:hlinkClick r:id="rId3"/>
              </a:rPr>
              <a:t>www.bezreg-muenster.de/zentralablage/dokumente/schule_und_bildung/digitale_bildung/handreichungen_orientierungshilfen/Erstellung-schulinterner-Lehrplaene-Handreichung-fuer-Schulen.pdf</a:t>
            </a:r>
            <a:endParaRPr lang="de-DE" dirty="0" smtClean="0">
              <a:sym typeface="Wingdings" panose="05000000000000000000" pitchFamily="2" charset="2"/>
            </a:endParaRPr>
          </a:p>
          <a:p>
            <a:pPr marL="0" indent="0">
              <a:buNone/>
            </a:pPr>
            <a:endParaRPr lang="de-DE" dirty="0" smtClean="0">
              <a:sym typeface="Wingdings" panose="05000000000000000000" pitchFamily="2" charset="2"/>
            </a:endParaRPr>
          </a:p>
          <a:p>
            <a:endParaRPr lang="de-DE" dirty="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28</a:t>
            </a:fld>
            <a:endParaRPr lang="de-DE"/>
          </a:p>
        </p:txBody>
      </p:sp>
    </p:spTree>
    <p:extLst>
      <p:ext uri="{BB962C8B-B14F-4D97-AF65-F5344CB8AC3E}">
        <p14:creationId xmlns:p14="http://schemas.microsoft.com/office/powerpoint/2010/main" val="37433523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EF9747-424B-1D47-8C18-363169B25A6A}"/>
              </a:ext>
            </a:extLst>
          </p:cNvPr>
          <p:cNvSpPr>
            <a:spLocks noGrp="1"/>
          </p:cNvSpPr>
          <p:nvPr>
            <p:ph type="title"/>
          </p:nvPr>
        </p:nvSpPr>
        <p:spPr/>
        <p:txBody>
          <a:bodyPr/>
          <a:lstStyle/>
          <a:p>
            <a:r>
              <a:rPr lang="de-DE" sz="2600" dirty="0"/>
              <a:t>Gliederung </a:t>
            </a:r>
            <a:r>
              <a:rPr lang="de-DE" sz="2600" dirty="0"/>
              <a:t>der schuleigenen Unterrichtsvorgaben </a:t>
            </a:r>
            <a:r>
              <a:rPr lang="de-DE" sz="2600" dirty="0" smtClean="0"/>
              <a:t>(Beispiel)</a:t>
            </a:r>
            <a:endParaRPr lang="de-DE" sz="2600" dirty="0"/>
          </a:p>
        </p:txBody>
      </p:sp>
      <p:sp>
        <p:nvSpPr>
          <p:cNvPr id="4" name="Datumsplatzhalter 3">
            <a:extLst>
              <a:ext uri="{FF2B5EF4-FFF2-40B4-BE49-F238E27FC236}">
                <a16:creationId xmlns:a16="http://schemas.microsoft.com/office/drawing/2014/main" id="{81EB754F-C3B3-5E42-9D82-92B4E5F528A3}"/>
              </a:ext>
            </a:extLst>
          </p:cNvPr>
          <p:cNvSpPr>
            <a:spLocks noGrp="1"/>
          </p:cNvSpPr>
          <p:nvPr>
            <p:ph type="dt" sz="half" idx="10"/>
          </p:nvPr>
        </p:nvSpPr>
        <p:spPr/>
        <p:txBody>
          <a:bodyPr/>
          <a:lstStyle/>
          <a:p>
            <a:r>
              <a:rPr lang="de-DE" dirty="0"/>
              <a:t>Lehrplanentwicklung Primarstufe</a:t>
            </a:r>
          </a:p>
        </p:txBody>
      </p:sp>
      <p:sp>
        <p:nvSpPr>
          <p:cNvPr id="5" name="Fußzeilenplatzhalter 4">
            <a:extLst>
              <a:ext uri="{FF2B5EF4-FFF2-40B4-BE49-F238E27FC236}">
                <a16:creationId xmlns:a16="http://schemas.microsoft.com/office/drawing/2014/main" id="{4C08F627-E150-FB48-9732-9A8780D5C764}"/>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6CB1C89B-3483-3440-9BA5-66034336F351}"/>
              </a:ext>
            </a:extLst>
          </p:cNvPr>
          <p:cNvSpPr>
            <a:spLocks noGrp="1"/>
          </p:cNvSpPr>
          <p:nvPr>
            <p:ph type="sldNum" sz="quarter" idx="12"/>
          </p:nvPr>
        </p:nvSpPr>
        <p:spPr/>
        <p:txBody>
          <a:bodyPr/>
          <a:lstStyle/>
          <a:p>
            <a:fld id="{512A4277-7E7A-4AAF-BFC7-47646BF5CD0C}" type="slidenum">
              <a:rPr lang="de-DE" smtClean="0"/>
              <a:t>29</a:t>
            </a:fld>
            <a:endParaRPr lang="de-DE"/>
          </a:p>
        </p:txBody>
      </p:sp>
      <p:sp>
        <p:nvSpPr>
          <p:cNvPr id="9" name="Inhaltsplatzhalter 2">
            <a:extLst>
              <a:ext uri="{FF2B5EF4-FFF2-40B4-BE49-F238E27FC236}">
                <a16:creationId xmlns:a16="http://schemas.microsoft.com/office/drawing/2014/main" id="{8B8A3032-F31A-124D-AA79-6C3891DEC2EA}"/>
              </a:ext>
            </a:extLst>
          </p:cNvPr>
          <p:cNvSpPr txBox="1">
            <a:spLocks/>
          </p:cNvSpPr>
          <p:nvPr/>
        </p:nvSpPr>
        <p:spPr>
          <a:xfrm>
            <a:off x="609600" y="1853208"/>
            <a:ext cx="8229600" cy="4205064"/>
          </a:xfrm>
          <a:prstGeom prst="rect">
            <a:avLst/>
          </a:prstGeom>
          <a:solidFill>
            <a:schemeClr val="bg1"/>
          </a:solidFill>
          <a:effectLst/>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536575">
              <a:buNone/>
            </a:pPr>
            <a:r>
              <a:rPr lang="de-DE" dirty="0"/>
              <a:t>	</a:t>
            </a:r>
          </a:p>
          <a:p>
            <a:pPr defTabSz="536575"/>
            <a:endParaRPr lang="de-DE" dirty="0"/>
          </a:p>
        </p:txBody>
      </p:sp>
      <p:pic>
        <p:nvPicPr>
          <p:cNvPr id="8" name="Grafik 7"/>
          <p:cNvPicPr>
            <a:picLocks noChangeAspect="1"/>
          </p:cNvPicPr>
          <p:nvPr/>
        </p:nvPicPr>
        <p:blipFill>
          <a:blip r:embed="rId3"/>
          <a:stretch>
            <a:fillRect/>
          </a:stretch>
        </p:blipFill>
        <p:spPr>
          <a:xfrm>
            <a:off x="457200" y="1700808"/>
            <a:ext cx="8144499" cy="4182310"/>
          </a:xfrm>
          <a:prstGeom prst="rect">
            <a:avLst/>
          </a:prstGeom>
        </p:spPr>
      </p:pic>
    </p:spTree>
    <p:extLst>
      <p:ext uri="{BB962C8B-B14F-4D97-AF65-F5344CB8AC3E}">
        <p14:creationId xmlns:p14="http://schemas.microsoft.com/office/powerpoint/2010/main" val="15729125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835696" y="2924944"/>
            <a:ext cx="5688632" cy="576064"/>
          </a:xfrm>
        </p:spPr>
        <p:txBody>
          <a:bodyPr/>
          <a:lstStyle/>
          <a:p>
            <a:pPr defTabSz="358775"/>
            <a:r>
              <a:rPr lang="de-DE" sz="4800" dirty="0">
                <a:solidFill>
                  <a:srgbClr val="002060"/>
                </a:solidFill>
                <a:latin typeface="+mn-lt"/>
                <a:ea typeface="+mn-ea"/>
                <a:cs typeface="Times New Roman" pitchFamily="18" charset="0"/>
              </a:rPr>
              <a:t>I. Lehrplankonstrukt</a:t>
            </a:r>
          </a:p>
        </p:txBody>
      </p:sp>
      <p:sp>
        <p:nvSpPr>
          <p:cNvPr id="5" name="Datumsplatzhalter 4"/>
          <p:cNvSpPr>
            <a:spLocks noGrp="1"/>
          </p:cNvSpPr>
          <p:nvPr>
            <p:ph type="dt" sz="half" idx="10"/>
          </p:nvPr>
        </p:nvSpPr>
        <p:spPr>
          <a:xfrm>
            <a:off x="426368" y="6352878"/>
            <a:ext cx="2818656" cy="365125"/>
          </a:xfrm>
        </p:spPr>
        <p:txBody>
          <a:bodyPr/>
          <a:lstStyle/>
          <a:p>
            <a:r>
              <a:rPr lang="de-DE" dirty="0"/>
              <a:t>Lehrplanentwicklung Primarstufe</a:t>
            </a:r>
          </a:p>
        </p:txBody>
      </p:sp>
      <p:sp>
        <p:nvSpPr>
          <p:cNvPr id="6" name="Fußzeilenplatzhalter 5"/>
          <p:cNvSpPr>
            <a:spLocks noGrp="1"/>
          </p:cNvSpPr>
          <p:nvPr>
            <p:ph type="ftr" sz="quarter" idx="11"/>
          </p:nvPr>
        </p:nvSpPr>
        <p:spPr/>
        <p:txBody>
          <a:bodyPr/>
          <a:lstStyle/>
          <a:p>
            <a:endParaRPr lang="de-DE" dirty="0"/>
          </a:p>
        </p:txBody>
      </p:sp>
      <p:sp>
        <p:nvSpPr>
          <p:cNvPr id="7" name="Foliennummernplatzhalter 6"/>
          <p:cNvSpPr>
            <a:spLocks noGrp="1"/>
          </p:cNvSpPr>
          <p:nvPr>
            <p:ph type="sldNum" sz="quarter" idx="12"/>
          </p:nvPr>
        </p:nvSpPr>
        <p:spPr/>
        <p:txBody>
          <a:bodyPr/>
          <a:lstStyle/>
          <a:p>
            <a:fld id="{512A4277-7E7A-4AAF-BFC7-47646BF5CD0C}" type="slidenum">
              <a:rPr lang="de-DE" smtClean="0"/>
              <a:t>3</a:t>
            </a:fld>
            <a:endParaRPr lang="de-DE"/>
          </a:p>
        </p:txBody>
      </p:sp>
    </p:spTree>
    <p:extLst>
      <p:ext uri="{BB962C8B-B14F-4D97-AF65-F5344CB8AC3E}">
        <p14:creationId xmlns:p14="http://schemas.microsoft.com/office/powerpoint/2010/main" val="7439240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17850" y="1065022"/>
            <a:ext cx="8158606" cy="504403"/>
          </a:xfrm>
        </p:spPr>
        <p:txBody>
          <a:bodyPr/>
          <a:lstStyle/>
          <a:p>
            <a:r>
              <a:rPr lang="de-DE" dirty="0"/>
              <a:t>Materialien im Lehrplannavigator</a:t>
            </a:r>
          </a:p>
        </p:txBody>
      </p:sp>
      <p:sp>
        <p:nvSpPr>
          <p:cNvPr id="7" name="Datumsplatzhalter 6"/>
          <p:cNvSpPr>
            <a:spLocks noGrp="1"/>
          </p:cNvSpPr>
          <p:nvPr>
            <p:ph type="dt" sz="half" idx="10"/>
          </p:nvPr>
        </p:nvSpPr>
        <p:spPr/>
        <p:txBody>
          <a:bodyPr/>
          <a:lstStyle/>
          <a:p>
            <a:r>
              <a:rPr lang="de-DE" dirty="0"/>
              <a:t>Lehrplanentwicklung Primarstufe</a:t>
            </a:r>
          </a:p>
        </p:txBody>
      </p:sp>
      <p:sp>
        <p:nvSpPr>
          <p:cNvPr id="4" name="Fußzeilenplatzhalter 3">
            <a:extLst>
              <a:ext uri="{FF2B5EF4-FFF2-40B4-BE49-F238E27FC236}">
                <a16:creationId xmlns:a16="http://schemas.microsoft.com/office/drawing/2014/main" id="{25B77BCA-0C6D-5942-A636-BEE0EBD33889}"/>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D5E0577A-C720-B14C-A0A1-E61A0041436F}"/>
              </a:ext>
            </a:extLst>
          </p:cNvPr>
          <p:cNvSpPr>
            <a:spLocks noGrp="1"/>
          </p:cNvSpPr>
          <p:nvPr>
            <p:ph type="sldNum" sz="quarter" idx="12"/>
          </p:nvPr>
        </p:nvSpPr>
        <p:spPr/>
        <p:txBody>
          <a:bodyPr/>
          <a:lstStyle/>
          <a:p>
            <a:fld id="{512A4277-7E7A-4AAF-BFC7-47646BF5CD0C}" type="slidenum">
              <a:rPr lang="de-DE" smtClean="0"/>
              <a:t>30</a:t>
            </a:fld>
            <a:endParaRPr lang="de-DE"/>
          </a:p>
        </p:txBody>
      </p:sp>
      <p:pic>
        <p:nvPicPr>
          <p:cNvPr id="3" name="Grafik 2"/>
          <p:cNvPicPr>
            <a:picLocks noChangeAspect="1"/>
          </p:cNvPicPr>
          <p:nvPr/>
        </p:nvPicPr>
        <p:blipFill>
          <a:blip r:embed="rId3"/>
          <a:stretch>
            <a:fillRect/>
          </a:stretch>
        </p:blipFill>
        <p:spPr>
          <a:xfrm>
            <a:off x="573400" y="2132856"/>
            <a:ext cx="8136904" cy="2624525"/>
          </a:xfrm>
          <a:prstGeom prst="rect">
            <a:avLst/>
          </a:prstGeom>
        </p:spPr>
      </p:pic>
    </p:spTree>
    <p:extLst>
      <p:ext uri="{BB962C8B-B14F-4D97-AF65-F5344CB8AC3E}">
        <p14:creationId xmlns:p14="http://schemas.microsoft.com/office/powerpoint/2010/main" val="29487603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a:xfrm>
            <a:off x="469603" y="1700808"/>
            <a:ext cx="8229600" cy="4205064"/>
          </a:xfrm>
        </p:spPr>
        <p:txBody>
          <a:bodyPr>
            <a:normAutofit/>
          </a:bodyPr>
          <a:lstStyle/>
          <a:p>
            <a:pPr marL="0" indent="0">
              <a:buNone/>
            </a:pPr>
            <a:r>
              <a:rPr lang="de-DE" altLang="de-DE" sz="4400" b="1" dirty="0" smtClean="0">
                <a:solidFill>
                  <a:srgbClr val="002060"/>
                </a:solidFill>
                <a:cs typeface="Times New Roman" pitchFamily="18" charset="0"/>
              </a:rPr>
              <a:t>IV. </a:t>
            </a:r>
            <a:r>
              <a:rPr lang="de-DE" altLang="de-DE" sz="4400" b="1" dirty="0">
                <a:solidFill>
                  <a:srgbClr val="002060"/>
                </a:solidFill>
                <a:cs typeface="Times New Roman" pitchFamily="18" charset="0"/>
              </a:rPr>
              <a:t>Fachspezifische Erläuterungen </a:t>
            </a:r>
          </a:p>
          <a:p>
            <a:pPr marL="0" indent="0">
              <a:buNone/>
            </a:pPr>
            <a:endParaRPr lang="de-DE" altLang="de-DE" sz="4400" b="1" dirty="0">
              <a:solidFill>
                <a:srgbClr val="002060"/>
              </a:solidFill>
              <a:cs typeface="Times New Roman" pitchFamily="18" charset="0"/>
            </a:endParaRPr>
          </a:p>
          <a:p>
            <a:pPr marL="0" indent="0" algn="ctr">
              <a:buNone/>
            </a:pPr>
            <a:r>
              <a:rPr lang="de-DE" altLang="de-DE" sz="4400" b="1" dirty="0">
                <a:solidFill>
                  <a:srgbClr val="002060"/>
                </a:solidFill>
                <a:cs typeface="Times New Roman" pitchFamily="18" charset="0"/>
              </a:rPr>
              <a:t>Lehrplan Musik</a:t>
            </a:r>
            <a:r>
              <a:rPr lang="de-DE" sz="3600" dirty="0"/>
              <a:t/>
            </a:r>
            <a:br>
              <a:rPr lang="de-DE" sz="3600" dirty="0"/>
            </a:br>
            <a:r>
              <a:rPr lang="de-DE" sz="3600" dirty="0"/>
              <a:t/>
            </a:r>
            <a:br>
              <a:rPr lang="de-DE" sz="3600" dirty="0"/>
            </a:br>
            <a:endParaRPr lang="de-DE" sz="4400" dirty="0"/>
          </a:p>
          <a:p>
            <a:pPr marL="0" indent="0">
              <a:buNone/>
            </a:pPr>
            <a:endParaRPr lang="de-DE" dirty="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31</a:t>
            </a:fld>
            <a:endParaRPr lang="de-DE"/>
          </a:p>
        </p:txBody>
      </p:sp>
    </p:spTree>
    <p:extLst>
      <p:ext uri="{BB962C8B-B14F-4D97-AF65-F5344CB8AC3E}">
        <p14:creationId xmlns:p14="http://schemas.microsoft.com/office/powerpoint/2010/main" val="40210380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a:xfrm>
            <a:off x="469603" y="1700808"/>
            <a:ext cx="8229600" cy="4205064"/>
          </a:xfrm>
        </p:spPr>
        <p:txBody>
          <a:bodyPr>
            <a:normAutofit/>
          </a:bodyPr>
          <a:lstStyle/>
          <a:p>
            <a:pPr marL="0" indent="0">
              <a:buNone/>
            </a:pPr>
            <a:endParaRPr lang="de-DE" altLang="de-DE" sz="4400" b="1" dirty="0">
              <a:solidFill>
                <a:srgbClr val="002060"/>
              </a:solidFill>
              <a:cs typeface="Times New Roman" pitchFamily="18" charset="0"/>
            </a:endParaRPr>
          </a:p>
          <a:p>
            <a:pPr marL="0" indent="0">
              <a:buNone/>
            </a:pPr>
            <a:r>
              <a:rPr lang="de-DE" altLang="de-DE" sz="4400" b="1" dirty="0">
                <a:solidFill>
                  <a:srgbClr val="002060"/>
                </a:solidFill>
                <a:cs typeface="Times New Roman" pitchFamily="18" charset="0"/>
              </a:rPr>
              <a:t>Allgemeine Hinweise zum Lehrplan Musik </a:t>
            </a:r>
            <a:r>
              <a:rPr lang="de-DE" sz="3600" dirty="0"/>
              <a:t/>
            </a:r>
            <a:br>
              <a:rPr lang="de-DE" sz="3600" dirty="0"/>
            </a:br>
            <a:r>
              <a:rPr lang="de-DE" sz="3600" dirty="0"/>
              <a:t/>
            </a:r>
            <a:br>
              <a:rPr lang="de-DE" sz="3600" dirty="0"/>
            </a:br>
            <a:endParaRPr lang="de-DE" sz="4400" dirty="0"/>
          </a:p>
          <a:p>
            <a:pPr marL="0" indent="0">
              <a:buNone/>
            </a:pPr>
            <a:endParaRPr lang="de-DE" dirty="0"/>
          </a:p>
        </p:txBody>
      </p:sp>
      <p:sp>
        <p:nvSpPr>
          <p:cNvPr id="4" name="Datumsplatzhalt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lumMod val="50000"/>
                    <a:lumOff val="50000"/>
                  </a:prstClr>
                </a:solidFill>
                <a:effectLst/>
                <a:uLnTx/>
                <a:uFillTx/>
                <a:latin typeface="Calibri"/>
                <a:ea typeface="+mn-ea"/>
                <a:cs typeface="+mn-cs"/>
              </a:rPr>
              <a:t>Lehrplanentwicklung Primarstufe</a:t>
            </a:r>
          </a:p>
        </p:txBody>
      </p:sp>
      <p:sp>
        <p:nvSpPr>
          <p:cNvPr id="5" name="Fußzeilenplatzhalt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Foliennummernplatzhalt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2A4277-7E7A-4AAF-BFC7-47646BF5CD0C}" type="slidenum">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de-D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738289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a:t>Musik – Aufgaben und Ziele des Faches</a:t>
            </a:r>
          </a:p>
        </p:txBody>
      </p:sp>
      <p:sp>
        <p:nvSpPr>
          <p:cNvPr id="3" name="Inhaltsplatzhalter 2"/>
          <p:cNvSpPr>
            <a:spLocks noGrp="1"/>
          </p:cNvSpPr>
          <p:nvPr>
            <p:ph idx="1"/>
          </p:nvPr>
        </p:nvSpPr>
        <p:spPr/>
        <p:txBody>
          <a:bodyPr>
            <a:normAutofit lnSpcReduction="10000"/>
          </a:bodyPr>
          <a:lstStyle/>
          <a:p>
            <a:pPr>
              <a:buFont typeface="Calibri" panose="020F0502020204030204" pitchFamily="34" charset="0"/>
              <a:buChar char="#"/>
            </a:pPr>
            <a:r>
              <a:rPr lang="de-DE" dirty="0">
                <a:solidFill>
                  <a:prstClr val="black"/>
                </a:solidFill>
              </a:rPr>
              <a:t>Ziel: Freude und Interesse der Schülerinnen und Schüler an Musik zu wecken und zu intensivieren</a:t>
            </a:r>
          </a:p>
          <a:p>
            <a:pPr lvl="0">
              <a:buFont typeface="Calibri" panose="020F0502020204030204" pitchFamily="34" charset="0"/>
              <a:buChar char="#"/>
            </a:pPr>
            <a:r>
              <a:rPr lang="de-DE" dirty="0">
                <a:solidFill>
                  <a:prstClr val="black"/>
                </a:solidFill>
              </a:rPr>
              <a:t>Individuelle Förderung musikbezogener Handlungs- und Urteilskompetenz</a:t>
            </a:r>
          </a:p>
          <a:p>
            <a:pPr lvl="0">
              <a:buFont typeface="Calibri" panose="020F0502020204030204" pitchFamily="34" charset="0"/>
              <a:buChar char="#"/>
            </a:pPr>
            <a:r>
              <a:rPr lang="de-DE" dirty="0">
                <a:solidFill>
                  <a:prstClr val="black"/>
                </a:solidFill>
              </a:rPr>
              <a:t>Wichtiger Beitrag zur persönlichen Entwicklung</a:t>
            </a:r>
          </a:p>
          <a:p>
            <a:pPr marL="801688" lvl="2" indent="-428625">
              <a:buFont typeface="Symbol" panose="05050102010706020507" pitchFamily="18" charset="2"/>
              <a:buChar char=""/>
            </a:pPr>
            <a:r>
              <a:rPr lang="de-DE" sz="2800" dirty="0">
                <a:solidFill>
                  <a:prstClr val="black"/>
                </a:solidFill>
              </a:rPr>
              <a:t>Anknüpfung an unterschiedliche Fähigkeiten,  Bedürfnisse und praktische Erfahrungen der Kinder </a:t>
            </a:r>
          </a:p>
          <a:p>
            <a:pPr marL="801688" lvl="2" indent="-428625">
              <a:buFont typeface="Symbol" panose="05050102010706020507" pitchFamily="18" charset="2"/>
              <a:buChar char=""/>
            </a:pPr>
            <a:r>
              <a:rPr lang="de-DE" sz="2800" dirty="0">
                <a:solidFill>
                  <a:prstClr val="black"/>
                </a:solidFill>
              </a:rPr>
              <a:t>Ermöglichen neuer Erfahrungen</a:t>
            </a:r>
          </a:p>
          <a:p>
            <a:endParaRPr lang="de-DE" dirty="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33</a:t>
            </a:fld>
            <a:endParaRPr lang="de-DE"/>
          </a:p>
        </p:txBody>
      </p:sp>
    </p:spTree>
    <p:extLst>
      <p:ext uri="{BB962C8B-B14F-4D97-AF65-F5344CB8AC3E}">
        <p14:creationId xmlns:p14="http://schemas.microsoft.com/office/powerpoint/2010/main" val="35688649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a:t>Die wichtigsten Kontinuitäten</a:t>
            </a:r>
          </a:p>
        </p:txBody>
      </p:sp>
      <p:sp>
        <p:nvSpPr>
          <p:cNvPr id="3" name="Inhaltsplatzhalter 2"/>
          <p:cNvSpPr>
            <a:spLocks noGrp="1"/>
          </p:cNvSpPr>
          <p:nvPr>
            <p:ph idx="1"/>
          </p:nvPr>
        </p:nvSpPr>
        <p:spPr/>
        <p:txBody>
          <a:bodyPr>
            <a:normAutofit fontScale="55000" lnSpcReduction="20000"/>
          </a:bodyPr>
          <a:lstStyle/>
          <a:p>
            <a:pPr marL="450850" lvl="0" indent="-450850">
              <a:buNone/>
            </a:pPr>
            <a:r>
              <a:rPr lang="de-DE" sz="4400" dirty="0">
                <a:solidFill>
                  <a:prstClr val="black"/>
                </a:solidFill>
                <a:sym typeface="Wingdings" panose="05000000000000000000" pitchFamily="2" charset="2"/>
              </a:rPr>
              <a:t> Anschluss an die Bildungsgrundsätze</a:t>
            </a:r>
            <a:r>
              <a:rPr lang="de-DE" sz="4400" dirty="0">
                <a:solidFill>
                  <a:prstClr val="black"/>
                </a:solidFill>
              </a:rPr>
              <a:t>		</a:t>
            </a:r>
          </a:p>
          <a:p>
            <a:pPr lvl="0">
              <a:buFont typeface="Wingdings" pitchFamily="2" charset="2"/>
              <a:buChar char="à"/>
            </a:pPr>
            <a:r>
              <a:rPr lang="de-DE" sz="4400" dirty="0">
                <a:solidFill>
                  <a:prstClr val="black"/>
                </a:solidFill>
                <a:sym typeface="Wingdings" panose="05000000000000000000" pitchFamily="2" charset="2"/>
              </a:rPr>
              <a:t>Anschlussfähigkeit an alle KLP in der Sek. I aller Schulformen</a:t>
            </a:r>
          </a:p>
          <a:p>
            <a:pPr marL="0" lvl="0" indent="0">
              <a:buNone/>
            </a:pPr>
            <a:endParaRPr lang="de-DE" sz="2500" dirty="0">
              <a:solidFill>
                <a:prstClr val="black"/>
              </a:solidFill>
            </a:endParaRPr>
          </a:p>
          <a:p>
            <a:pPr lvl="0">
              <a:lnSpc>
                <a:spcPct val="120000"/>
              </a:lnSpc>
              <a:buFont typeface="Calibri" panose="020F0502020204030204" pitchFamily="34" charset="0"/>
              <a:buChar char="#"/>
            </a:pPr>
            <a:r>
              <a:rPr lang="de-DE" sz="4400" dirty="0" smtClean="0">
                <a:solidFill>
                  <a:prstClr val="black"/>
                </a:solidFill>
              </a:rPr>
              <a:t>Drei </a:t>
            </a:r>
            <a:r>
              <a:rPr lang="de-DE" sz="4400" dirty="0">
                <a:solidFill>
                  <a:prstClr val="black"/>
                </a:solidFill>
              </a:rPr>
              <a:t>Bereiche</a:t>
            </a:r>
          </a:p>
          <a:p>
            <a:pPr marL="627063" lvl="2">
              <a:lnSpc>
                <a:spcPct val="120000"/>
              </a:lnSpc>
              <a:buFont typeface="Wingdings" panose="05000000000000000000" pitchFamily="2" charset="2"/>
              <a:buChar char="§"/>
            </a:pPr>
            <a:r>
              <a:rPr lang="de-DE" sz="4400" dirty="0">
                <a:solidFill>
                  <a:prstClr val="black"/>
                </a:solidFill>
              </a:rPr>
              <a:t>Musik machen und gestalten (größter Bereich)</a:t>
            </a:r>
          </a:p>
          <a:p>
            <a:pPr marL="901700" lvl="4" indent="-233363">
              <a:lnSpc>
                <a:spcPct val="120000"/>
              </a:lnSpc>
              <a:buFont typeface="Symbol" panose="05050102010706020507" pitchFamily="18" charset="2"/>
              <a:buChar char=""/>
            </a:pPr>
            <a:r>
              <a:rPr lang="de-DE" sz="4400" dirty="0">
                <a:solidFill>
                  <a:prstClr val="black"/>
                </a:solidFill>
              </a:rPr>
              <a:t> Musizierpraxis als Ausgangspunkt</a:t>
            </a:r>
          </a:p>
          <a:p>
            <a:pPr marL="627063" lvl="2">
              <a:lnSpc>
                <a:spcPct val="120000"/>
              </a:lnSpc>
              <a:buFont typeface="Wingdings" panose="05000000000000000000" pitchFamily="2" charset="2"/>
              <a:buChar char="§"/>
            </a:pPr>
            <a:r>
              <a:rPr lang="de-DE" sz="4400" dirty="0">
                <a:solidFill>
                  <a:prstClr val="black"/>
                </a:solidFill>
              </a:rPr>
              <a:t>Musik hören und verstehen</a:t>
            </a:r>
          </a:p>
          <a:p>
            <a:pPr marL="627063" lvl="2">
              <a:lnSpc>
                <a:spcPct val="120000"/>
              </a:lnSpc>
              <a:buFont typeface="Wingdings" panose="05000000000000000000" pitchFamily="2" charset="2"/>
              <a:buChar char="§"/>
            </a:pPr>
            <a:r>
              <a:rPr lang="de-DE" sz="4400" dirty="0">
                <a:solidFill>
                  <a:prstClr val="black"/>
                </a:solidFill>
              </a:rPr>
              <a:t>Musik darstellen und umsetzen</a:t>
            </a:r>
          </a:p>
          <a:p>
            <a:pPr lvl="0">
              <a:lnSpc>
                <a:spcPct val="120000"/>
              </a:lnSpc>
              <a:buFont typeface="Calibri" panose="020F0502020204030204" pitchFamily="34" charset="0"/>
              <a:buChar char="#"/>
            </a:pPr>
            <a:r>
              <a:rPr lang="de-DE" sz="4400" dirty="0" smtClean="0">
                <a:solidFill>
                  <a:prstClr val="black"/>
                </a:solidFill>
              </a:rPr>
              <a:t>Fachimmanentes </a:t>
            </a:r>
            <a:r>
              <a:rPr lang="de-DE" sz="4400" dirty="0">
                <a:solidFill>
                  <a:prstClr val="black"/>
                </a:solidFill>
              </a:rPr>
              <a:t>Lernen findet auch fächerverbindend statt</a:t>
            </a:r>
          </a:p>
          <a:p>
            <a:pPr lvl="0">
              <a:lnSpc>
                <a:spcPct val="120000"/>
              </a:lnSpc>
              <a:buFont typeface="Calibri" panose="020F0502020204030204" pitchFamily="34" charset="0"/>
              <a:buChar char="#"/>
            </a:pPr>
            <a:r>
              <a:rPr lang="de-DE" sz="4400" dirty="0" smtClean="0">
                <a:solidFill>
                  <a:prstClr val="black"/>
                </a:solidFill>
              </a:rPr>
              <a:t>Musikunterricht </a:t>
            </a:r>
            <a:r>
              <a:rPr lang="de-DE" sz="4400" dirty="0">
                <a:solidFill>
                  <a:prstClr val="black"/>
                </a:solidFill>
              </a:rPr>
              <a:t>ist mehr als Transfereffekte!</a:t>
            </a:r>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34</a:t>
            </a:fld>
            <a:endParaRPr lang="de-DE"/>
          </a:p>
        </p:txBody>
      </p:sp>
    </p:spTree>
    <p:extLst>
      <p:ext uri="{BB962C8B-B14F-4D97-AF65-F5344CB8AC3E}">
        <p14:creationId xmlns:p14="http://schemas.microsoft.com/office/powerpoint/2010/main" val="31561654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a:t>Die wichtigsten Aspekte der Weiterentwicklung </a:t>
            </a:r>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35</a:t>
            </a:fld>
            <a:endParaRPr lang="de-DE"/>
          </a:p>
        </p:txBody>
      </p:sp>
      <p:sp>
        <p:nvSpPr>
          <p:cNvPr id="7" name="Inhaltsplatzhalter 6"/>
          <p:cNvSpPr>
            <a:spLocks noGrp="1"/>
          </p:cNvSpPr>
          <p:nvPr>
            <p:ph idx="1"/>
          </p:nvPr>
        </p:nvSpPr>
        <p:spPr/>
        <p:txBody>
          <a:bodyPr>
            <a:normAutofit fontScale="77500" lnSpcReduction="20000"/>
          </a:bodyPr>
          <a:lstStyle/>
          <a:p>
            <a:pPr lvl="0">
              <a:spcBef>
                <a:spcPts val="0"/>
              </a:spcBef>
              <a:buFont typeface="Calibri" panose="020F0502020204030204" pitchFamily="34" charset="0"/>
              <a:buChar char="#"/>
            </a:pPr>
            <a:r>
              <a:rPr lang="de-DE" sz="2400" b="1" dirty="0">
                <a:solidFill>
                  <a:prstClr val="black"/>
                </a:solidFill>
                <a:cs typeface="Arial" panose="020B0604020202020204" pitchFamily="34" charset="0"/>
              </a:rPr>
              <a:t> Musikalisch-ästhetische Kompetenzen</a:t>
            </a:r>
          </a:p>
          <a:p>
            <a:pPr marL="400050" lvl="1" indent="0">
              <a:spcBef>
                <a:spcPts val="0"/>
              </a:spcBef>
              <a:buNone/>
            </a:pPr>
            <a:r>
              <a:rPr lang="de-DE" sz="2400" dirty="0">
                <a:solidFill>
                  <a:prstClr val="black"/>
                </a:solidFill>
                <a:cs typeface="Arial" panose="020B0604020202020204" pitchFamily="34" charset="0"/>
              </a:rPr>
              <a:t>sind in besonderem Maße individuell geprägt und entziehen sich weitgehend einer standardisierten Überprüfung.</a:t>
            </a:r>
          </a:p>
          <a:p>
            <a:pPr lvl="0">
              <a:spcBef>
                <a:spcPts val="0"/>
              </a:spcBef>
              <a:buFont typeface="Calibri" panose="020F0502020204030204" pitchFamily="34" charset="0"/>
              <a:buChar char="#"/>
            </a:pPr>
            <a:endParaRPr lang="de-DE" sz="2400" dirty="0">
              <a:solidFill>
                <a:prstClr val="black"/>
              </a:solidFill>
              <a:cs typeface="Arial" panose="020B0604020202020204" pitchFamily="34" charset="0"/>
            </a:endParaRPr>
          </a:p>
          <a:p>
            <a:pPr lvl="0">
              <a:spcBef>
                <a:spcPts val="0"/>
              </a:spcBef>
              <a:buFont typeface="Calibri" panose="020F0502020204030204" pitchFamily="34" charset="0"/>
              <a:buChar char="#"/>
            </a:pPr>
            <a:r>
              <a:rPr lang="de-DE" sz="2400" b="1" dirty="0">
                <a:solidFill>
                  <a:prstClr val="black"/>
                </a:solidFill>
                <a:cs typeface="Arial" panose="020B0604020202020204" pitchFamily="34" charset="0"/>
              </a:rPr>
              <a:t> Handlungsbezogene Kompetenzen</a:t>
            </a:r>
          </a:p>
          <a:p>
            <a:pPr marL="400050" lvl="1" indent="0">
              <a:spcBef>
                <a:spcPts val="0"/>
              </a:spcBef>
              <a:buNone/>
            </a:pPr>
            <a:r>
              <a:rPr lang="de-DE" sz="2400" dirty="0">
                <a:solidFill>
                  <a:prstClr val="black"/>
                </a:solidFill>
                <a:cs typeface="Arial" panose="020B0604020202020204" pitchFamily="34" charset="0"/>
              </a:rPr>
              <a:t>sind musikbezogene Fähigkeiten und Fertigkeiten, die sich auf alle Wissens-, Erfahrungs- und Handlungsfelder im Umgang mit der Vielgestaltigkeit der Musik beziehen. </a:t>
            </a:r>
          </a:p>
          <a:p>
            <a:pPr lvl="1" indent="-342900">
              <a:spcBef>
                <a:spcPts val="0"/>
              </a:spcBef>
              <a:buFont typeface="Calibri" panose="020F0502020204030204" pitchFamily="34" charset="0"/>
              <a:buChar char="#"/>
            </a:pPr>
            <a:endParaRPr lang="de-DE" sz="2400" dirty="0">
              <a:solidFill>
                <a:prstClr val="black"/>
              </a:solidFill>
              <a:cs typeface="Arial" panose="020B0604020202020204" pitchFamily="34" charset="0"/>
            </a:endParaRPr>
          </a:p>
          <a:p>
            <a:pPr marL="342900" lvl="1" indent="-342900">
              <a:spcBef>
                <a:spcPts val="0"/>
              </a:spcBef>
              <a:buFont typeface="Calibri" panose="020F0502020204030204" pitchFamily="34" charset="0"/>
              <a:buChar char="#"/>
            </a:pPr>
            <a:r>
              <a:rPr lang="de-DE" sz="2400" b="1" dirty="0">
                <a:solidFill>
                  <a:prstClr val="black"/>
                </a:solidFill>
                <a:cs typeface="Arial" panose="020B0604020202020204" pitchFamily="34" charset="0"/>
              </a:rPr>
              <a:t>Musik machen und gestalten</a:t>
            </a:r>
            <a:r>
              <a:rPr lang="de-DE" sz="2400" dirty="0">
                <a:solidFill>
                  <a:prstClr val="black"/>
                </a:solidFill>
                <a:cs typeface="Arial" panose="020B0604020202020204" pitchFamily="34" charset="0"/>
              </a:rPr>
              <a:t>: Musik machen mit der Stimme und mit Instrumenten zusammengefasst</a:t>
            </a:r>
          </a:p>
          <a:p>
            <a:pPr marL="342900" lvl="1" indent="-342900">
              <a:spcBef>
                <a:spcPts val="0"/>
              </a:spcBef>
              <a:buFont typeface="Calibri" panose="020F0502020204030204" pitchFamily="34" charset="0"/>
              <a:buChar char="#"/>
            </a:pPr>
            <a:endParaRPr lang="de-DE" sz="2400" dirty="0">
              <a:solidFill>
                <a:prstClr val="black"/>
              </a:solidFill>
              <a:cs typeface="Arial" panose="020B0604020202020204" pitchFamily="34" charset="0"/>
            </a:endParaRPr>
          </a:p>
          <a:p>
            <a:pPr marL="342900" lvl="1" indent="-342900">
              <a:spcBef>
                <a:spcPts val="0"/>
              </a:spcBef>
              <a:buFont typeface="Calibri" panose="020F0502020204030204" pitchFamily="34" charset="0"/>
              <a:buChar char="#"/>
            </a:pPr>
            <a:r>
              <a:rPr lang="de-DE" sz="2400" dirty="0">
                <a:solidFill>
                  <a:prstClr val="black"/>
                </a:solidFill>
                <a:cs typeface="Arial" panose="020B0604020202020204" pitchFamily="34" charset="0"/>
              </a:rPr>
              <a:t>Straffung der </a:t>
            </a:r>
            <a:r>
              <a:rPr lang="de-DE" sz="2400" b="1" dirty="0">
                <a:solidFill>
                  <a:prstClr val="black"/>
                </a:solidFill>
                <a:cs typeface="Arial" panose="020B0604020202020204" pitchFamily="34" charset="0"/>
              </a:rPr>
              <a:t>Kompetenzerwartungen</a:t>
            </a:r>
          </a:p>
          <a:p>
            <a:pPr marL="342900" lvl="1" indent="-342900">
              <a:spcBef>
                <a:spcPts val="0"/>
              </a:spcBef>
              <a:buFont typeface="Calibri" panose="020F0502020204030204" pitchFamily="34" charset="0"/>
              <a:buChar char="#"/>
            </a:pPr>
            <a:endParaRPr lang="de-DE" sz="2400" dirty="0">
              <a:solidFill>
                <a:prstClr val="black"/>
              </a:solidFill>
              <a:cs typeface="Arial" panose="020B0604020202020204" pitchFamily="34" charset="0"/>
            </a:endParaRPr>
          </a:p>
          <a:p>
            <a:pPr marL="342900" lvl="1" indent="-342900">
              <a:spcBef>
                <a:spcPts val="0"/>
              </a:spcBef>
              <a:buFont typeface="Calibri" panose="020F0502020204030204" pitchFamily="34" charset="0"/>
              <a:buChar char="#"/>
            </a:pPr>
            <a:r>
              <a:rPr lang="de-DE" sz="2400" dirty="0">
                <a:solidFill>
                  <a:prstClr val="black"/>
                </a:solidFill>
                <a:cs typeface="Arial" panose="020B0604020202020204" pitchFamily="34" charset="0"/>
              </a:rPr>
              <a:t>Verwendung von Operatoren in den </a:t>
            </a:r>
            <a:r>
              <a:rPr lang="de-DE" sz="2400" b="1" dirty="0">
                <a:solidFill>
                  <a:prstClr val="black"/>
                </a:solidFill>
                <a:cs typeface="Arial" panose="020B0604020202020204" pitchFamily="34" charset="0"/>
              </a:rPr>
              <a:t>Kompetenzerwartungen</a:t>
            </a:r>
            <a:r>
              <a:rPr lang="de-DE" sz="2400" dirty="0">
                <a:solidFill>
                  <a:prstClr val="black"/>
                </a:solidFill>
                <a:cs typeface="Arial" panose="020B0604020202020204" pitchFamily="34" charset="0"/>
              </a:rPr>
              <a:t>, die ein überprüfbares sowie erkennbares bzw. nachvollziehbares Handeln verdeutlichen.</a:t>
            </a:r>
          </a:p>
          <a:p>
            <a:pPr marL="0" lvl="1" indent="0">
              <a:spcBef>
                <a:spcPts val="0"/>
              </a:spcBef>
              <a:buNone/>
            </a:pPr>
            <a:endParaRPr lang="de-DE" sz="2400" dirty="0">
              <a:solidFill>
                <a:prstClr val="black"/>
              </a:solidFill>
              <a:cs typeface="Arial" panose="020B0604020202020204" pitchFamily="34" charset="0"/>
            </a:endParaRPr>
          </a:p>
          <a:p>
            <a:pPr marL="342900" lvl="1" indent="-342900">
              <a:spcBef>
                <a:spcPts val="0"/>
              </a:spcBef>
              <a:buFont typeface="Arial" panose="020B0604020202020204" pitchFamily="34" charset="0"/>
              <a:buChar char="•"/>
            </a:pPr>
            <a:endParaRPr lang="de-DE" sz="2400" dirty="0">
              <a:solidFill>
                <a:prstClr val="black"/>
              </a:solidFill>
              <a:cs typeface="Arial" panose="020B0604020202020204" pitchFamily="34" charset="0"/>
            </a:endParaRPr>
          </a:p>
          <a:p>
            <a:pPr marL="400050" lvl="1" indent="0">
              <a:spcBef>
                <a:spcPts val="0"/>
              </a:spcBef>
              <a:buNone/>
            </a:pPr>
            <a:endParaRPr lang="de-DE" sz="2200" dirty="0">
              <a:solidFill>
                <a:prstClr val="black"/>
              </a:solidFill>
              <a:cs typeface="Arial" panose="020B0604020202020204" pitchFamily="34" charset="0"/>
            </a:endParaRPr>
          </a:p>
          <a:p>
            <a:pPr marL="0" indent="0">
              <a:buNone/>
            </a:pPr>
            <a:endParaRPr lang="de-DE" dirty="0"/>
          </a:p>
          <a:p>
            <a:endParaRPr lang="de-DE" dirty="0"/>
          </a:p>
          <a:p>
            <a:endParaRPr lang="de-DE" dirty="0"/>
          </a:p>
        </p:txBody>
      </p:sp>
    </p:spTree>
    <p:extLst>
      <p:ext uri="{BB962C8B-B14F-4D97-AF65-F5344CB8AC3E}">
        <p14:creationId xmlns:p14="http://schemas.microsoft.com/office/powerpoint/2010/main" val="23272509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a:t>Operatorenwahl</a:t>
            </a:r>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36</a:t>
            </a:fld>
            <a:endParaRPr lang="de-DE"/>
          </a:p>
        </p:txBody>
      </p:sp>
      <p:sp>
        <p:nvSpPr>
          <p:cNvPr id="7" name="Inhaltsplatzhalter 6"/>
          <p:cNvSpPr>
            <a:spLocks noGrp="1"/>
          </p:cNvSpPr>
          <p:nvPr>
            <p:ph idx="1"/>
          </p:nvPr>
        </p:nvSpPr>
        <p:spPr/>
        <p:txBody>
          <a:bodyPr>
            <a:normAutofit fontScale="47500" lnSpcReduction="20000"/>
          </a:bodyPr>
          <a:lstStyle/>
          <a:p>
            <a:pPr>
              <a:buFont typeface="Calibri" panose="020F0502020204030204" pitchFamily="34" charset="0"/>
              <a:buChar char="#"/>
            </a:pPr>
            <a:r>
              <a:rPr lang="de-DE" sz="3800" dirty="0"/>
              <a:t>Die SuS gehen mit Stimme und Artikulation spielerisch um (z. B. verschiedene Geräusche erzeugen, Tierlaute imitieren, Menschen karikieren oder Zungenbrecher sprechen</a:t>
            </a:r>
            <a:r>
              <a:rPr lang="de-DE" sz="3800" dirty="0" smtClean="0"/>
              <a:t>) (LP 2008)</a:t>
            </a:r>
            <a:endParaRPr lang="de-DE" sz="3800" dirty="0"/>
          </a:p>
          <a:p>
            <a:pPr marL="0" indent="0">
              <a:buNone/>
            </a:pPr>
            <a:endParaRPr lang="de-DE" dirty="0"/>
          </a:p>
          <a:p>
            <a:pPr marL="0" indent="0">
              <a:buNone/>
            </a:pPr>
            <a:endParaRPr lang="de-DE" dirty="0"/>
          </a:p>
          <a:p>
            <a:pPr marL="0" indent="0">
              <a:buNone/>
            </a:pPr>
            <a:endParaRPr lang="de-DE" dirty="0"/>
          </a:p>
          <a:p>
            <a:pPr marL="0" indent="0">
              <a:buNone/>
            </a:pPr>
            <a:endParaRPr lang="de-DE" dirty="0"/>
          </a:p>
          <a:p>
            <a:pPr marL="0" indent="0">
              <a:buNone/>
            </a:pPr>
            <a:endParaRPr lang="de-DE" dirty="0"/>
          </a:p>
          <a:p>
            <a:pPr marL="0" indent="0">
              <a:buNone/>
            </a:pPr>
            <a:endParaRPr lang="de-DE" dirty="0"/>
          </a:p>
          <a:p>
            <a:pPr marL="0" indent="0">
              <a:buNone/>
            </a:pPr>
            <a:endParaRPr lang="de-DE" dirty="0"/>
          </a:p>
          <a:p>
            <a:pPr marL="0" indent="0">
              <a:buNone/>
            </a:pPr>
            <a:endParaRPr lang="de-DE" dirty="0"/>
          </a:p>
          <a:p>
            <a:pPr marL="0" lvl="0" indent="0">
              <a:buNone/>
            </a:pPr>
            <a:endParaRPr lang="de-DE" sz="2200" b="1" dirty="0" smtClean="0">
              <a:solidFill>
                <a:prstClr val="black"/>
              </a:solidFill>
            </a:endParaRPr>
          </a:p>
          <a:p>
            <a:pPr marL="0" lvl="0" indent="0">
              <a:buNone/>
            </a:pPr>
            <a:endParaRPr lang="de-DE" sz="2200" b="1" dirty="0" smtClean="0">
              <a:solidFill>
                <a:prstClr val="black"/>
              </a:solidFill>
            </a:endParaRPr>
          </a:p>
          <a:p>
            <a:pPr marL="0" lvl="0" indent="0">
              <a:buNone/>
            </a:pPr>
            <a:r>
              <a:rPr lang="de-DE" sz="2900" b="1" dirty="0" smtClean="0">
                <a:solidFill>
                  <a:prstClr val="black"/>
                </a:solidFill>
              </a:rPr>
              <a:t>1</a:t>
            </a:r>
            <a:r>
              <a:rPr lang="de-DE" sz="2900" b="1" dirty="0">
                <a:solidFill>
                  <a:prstClr val="black"/>
                </a:solidFill>
              </a:rPr>
              <a:t>= Akteure	2= komplexe Handlung	3=Operator	4=Situation/Kontext	5=Inhalt	6=Niveaubestimmung</a:t>
            </a:r>
          </a:p>
          <a:p>
            <a:pPr marL="0" indent="0">
              <a:buNone/>
            </a:pPr>
            <a:endParaRPr lang="de-DE" sz="3800" dirty="0"/>
          </a:p>
          <a:p>
            <a:pPr>
              <a:buFont typeface="Calibri" panose="020F0502020204030204" pitchFamily="34" charset="0"/>
              <a:buChar char="#"/>
            </a:pPr>
            <a:r>
              <a:rPr lang="de-DE" sz="3800" b="1" dirty="0"/>
              <a:t>Die </a:t>
            </a:r>
            <a:r>
              <a:rPr lang="de-DE" sz="3800" b="1" dirty="0">
                <a:solidFill>
                  <a:schemeClr val="accent6">
                    <a:lumMod val="60000"/>
                    <a:lumOff val="40000"/>
                  </a:schemeClr>
                </a:solidFill>
              </a:rPr>
              <a:t>SuS</a:t>
            </a:r>
            <a:r>
              <a:rPr lang="de-DE" sz="3800" b="1" dirty="0"/>
              <a:t> </a:t>
            </a:r>
            <a:r>
              <a:rPr lang="de-DE" sz="3800" b="1" dirty="0">
                <a:solidFill>
                  <a:srgbClr val="FF66CC"/>
                </a:solidFill>
              </a:rPr>
              <a:t>setzen</a:t>
            </a:r>
            <a:r>
              <a:rPr lang="de-DE" sz="3800" b="1" dirty="0"/>
              <a:t> </a:t>
            </a:r>
            <a:r>
              <a:rPr lang="de-DE" sz="3800" b="1" dirty="0">
                <a:solidFill>
                  <a:srgbClr val="99FF99"/>
                </a:solidFill>
              </a:rPr>
              <a:t>beim Sprechen, Singen und bei Stimmexperimenten </a:t>
            </a:r>
            <a:r>
              <a:rPr lang="de-DE" sz="3800" b="1" dirty="0"/>
              <a:t>die </a:t>
            </a:r>
            <a:r>
              <a:rPr lang="de-DE" sz="3800" b="1" dirty="0">
                <a:solidFill>
                  <a:srgbClr val="7030A0"/>
                </a:solidFill>
              </a:rPr>
              <a:t>individuellen</a:t>
            </a:r>
            <a:r>
              <a:rPr lang="de-DE" sz="3800" b="1" dirty="0"/>
              <a:t> </a:t>
            </a:r>
            <a:r>
              <a:rPr lang="de-DE" sz="3800" b="1" dirty="0">
                <a:solidFill>
                  <a:schemeClr val="bg1">
                    <a:lumMod val="50000"/>
                  </a:schemeClr>
                </a:solidFill>
                <a:effectLst>
                  <a:glow rad="127000">
                    <a:srgbClr val="FFFF00"/>
                  </a:glow>
                  <a:outerShdw blurRad="50800" dist="50800" dir="5400000" algn="ctr" rotWithShape="0">
                    <a:schemeClr val="bg1"/>
                  </a:outerShdw>
                </a:effectLst>
              </a:rPr>
              <a:t>klanglichen Möglichkeiten ihrer Stimme </a:t>
            </a:r>
            <a:r>
              <a:rPr lang="de-DE" sz="3800" b="1" dirty="0">
                <a:solidFill>
                  <a:srgbClr val="7030A0"/>
                </a:solidFill>
              </a:rPr>
              <a:t>experimentell</a:t>
            </a:r>
            <a:r>
              <a:rPr lang="de-DE" sz="3800" b="1" dirty="0"/>
              <a:t> </a:t>
            </a:r>
            <a:r>
              <a:rPr lang="de-DE" sz="3800" b="1" dirty="0">
                <a:solidFill>
                  <a:srgbClr val="FF66CC"/>
                </a:solidFill>
              </a:rPr>
              <a:t>ein</a:t>
            </a:r>
            <a:r>
              <a:rPr lang="de-DE" sz="3800" b="1" dirty="0"/>
              <a:t> (</a:t>
            </a:r>
            <a:r>
              <a:rPr lang="de-DE" sz="3800" b="1" dirty="0">
                <a:solidFill>
                  <a:srgbClr val="99FF99"/>
                </a:solidFill>
              </a:rPr>
              <a:t>in Bezug auf Stimmumfang, Intonation, Artikulation, Atmung, Körperhaltung und deren Zusammenwirkung</a:t>
            </a:r>
            <a:r>
              <a:rPr lang="de-DE" sz="3800" b="1" dirty="0"/>
              <a:t>).</a:t>
            </a:r>
          </a:p>
        </p:txBody>
      </p:sp>
      <p:pic>
        <p:nvPicPr>
          <p:cNvPr id="8" name="Grafik 7">
            <a:extLst>
              <a:ext uri="{FF2B5EF4-FFF2-40B4-BE49-F238E27FC236}">
                <a16:creationId xmlns:a16="http://schemas.microsoft.com/office/drawing/2014/main" id="{E90B4D81-8DCD-E44F-98A2-37A3180F202C}"/>
              </a:ext>
            </a:extLst>
          </p:cNvPr>
          <p:cNvPicPr>
            <a:picLocks/>
          </p:cNvPicPr>
          <p:nvPr/>
        </p:nvPicPr>
        <p:blipFill rotWithShape="1">
          <a:blip r:embed="rId3">
            <a:extLst>
              <a:ext uri="{28A0092B-C50C-407E-A947-70E740481C1C}">
                <a14:useLocalDpi xmlns:a14="http://schemas.microsoft.com/office/drawing/2010/main" val="0"/>
              </a:ext>
            </a:extLst>
          </a:blip>
          <a:srcRect b="47202"/>
          <a:stretch/>
        </p:blipFill>
        <p:spPr>
          <a:xfrm>
            <a:off x="457200" y="2420888"/>
            <a:ext cx="8136904" cy="1825100"/>
          </a:xfrm>
          <a:prstGeom prst="rect">
            <a:avLst/>
          </a:prstGeom>
        </p:spPr>
      </p:pic>
    </p:spTree>
    <p:extLst>
      <p:ext uri="{BB962C8B-B14F-4D97-AF65-F5344CB8AC3E}">
        <p14:creationId xmlns:p14="http://schemas.microsoft.com/office/powerpoint/2010/main" val="24668747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a:t>Ausschärfung der Fachlichkeit </a:t>
            </a:r>
          </a:p>
        </p:txBody>
      </p:sp>
      <p:sp>
        <p:nvSpPr>
          <p:cNvPr id="3" name="Inhaltsplatzhalter 2"/>
          <p:cNvSpPr>
            <a:spLocks noGrp="1"/>
          </p:cNvSpPr>
          <p:nvPr>
            <p:ph idx="1"/>
          </p:nvPr>
        </p:nvSpPr>
        <p:spPr/>
        <p:txBody>
          <a:bodyPr>
            <a:normAutofit fontScale="92500" lnSpcReduction="10000"/>
          </a:bodyPr>
          <a:lstStyle/>
          <a:p>
            <a:pPr marL="0" indent="0">
              <a:buNone/>
            </a:pPr>
            <a:r>
              <a:rPr lang="de-DE" sz="2000" dirty="0"/>
              <a:t>„In Klammerzusätzen werden Kompetenzerwartungen um verbindliche Inhalte und Gegenstände zur Entwicklung der Kompetenz ergänzt.“ </a:t>
            </a:r>
          </a:p>
          <a:p>
            <a:pPr marL="0" indent="0">
              <a:buNone/>
            </a:pPr>
            <a:endParaRPr lang="de-DE" sz="1000" dirty="0"/>
          </a:p>
          <a:p>
            <a:pPr marL="0" indent="0">
              <a:buNone/>
            </a:pPr>
            <a:r>
              <a:rPr lang="de-DE" sz="2200" dirty="0"/>
              <a:t>Beispiel 1 (</a:t>
            </a:r>
            <a:r>
              <a:rPr lang="de-DE" sz="2200" i="1" dirty="0"/>
              <a:t>Musik machen und gestalten, Ende SEP</a:t>
            </a:r>
            <a:r>
              <a:rPr lang="de-DE" sz="2200" dirty="0"/>
              <a:t>):  Die </a:t>
            </a:r>
            <a:r>
              <a:rPr lang="de-DE" sz="2200" i="1" dirty="0"/>
              <a:t>Schülerinnen und Schüler </a:t>
            </a:r>
            <a:r>
              <a:rPr lang="de-DE" sz="2200" b="1" dirty="0"/>
              <a:t>setzen beim Sprechen, Singen und bei Stimmexperimenten die individuellen klanglichen Möglichkeiten ihrer Stimme experimentell ein (in Bezug auf Stimmumfang, Intonation, Artikulation, Atmung, Körperhaltung und deren Zusammenwirkung).</a:t>
            </a:r>
          </a:p>
          <a:p>
            <a:pPr marL="0" indent="0">
              <a:buNone/>
            </a:pPr>
            <a:endParaRPr lang="de-DE" sz="1100" dirty="0"/>
          </a:p>
          <a:p>
            <a:pPr marL="0" indent="0">
              <a:buNone/>
            </a:pPr>
            <a:r>
              <a:rPr lang="de-DE" sz="2200" dirty="0"/>
              <a:t>Beispiel 2 (</a:t>
            </a:r>
            <a:r>
              <a:rPr lang="de-DE" sz="2200" i="1" dirty="0"/>
              <a:t>Musik hören und verstehen, Ende Klasse 4</a:t>
            </a:r>
            <a:r>
              <a:rPr lang="de-DE" sz="2200" dirty="0"/>
              <a:t>): Die </a:t>
            </a:r>
            <a:r>
              <a:rPr lang="de-DE" sz="2200" i="1" dirty="0"/>
              <a:t>Schülerinnen und Schüler </a:t>
            </a:r>
            <a:r>
              <a:rPr lang="de-DE" sz="2200" b="1" dirty="0"/>
              <a:t>benennen traditionelle und elektronische Instrumente bzw. die Instrumentengruppe unter Verwendung von Fachbegriffen </a:t>
            </a:r>
            <a:r>
              <a:rPr lang="de-DE" sz="2200" b="1" dirty="0" smtClean="0"/>
              <a:t>(Saiten-</a:t>
            </a:r>
            <a:r>
              <a:rPr lang="de-DE" sz="2200" b="1" dirty="0"/>
              <a:t>, Blas-, Tasten- und Schlaginstrumente) durch Rückgriff auf ihre Klangvorstellungen in verschiedenen musikalischen Kontexten </a:t>
            </a:r>
            <a:r>
              <a:rPr lang="de-DE" sz="2200" b="1" dirty="0" smtClean="0"/>
              <a:t>(beim </a:t>
            </a:r>
            <a:r>
              <a:rPr lang="de-DE" sz="2200" b="1" dirty="0"/>
              <a:t>Musizieren, Hören und Erfinden von Musik).</a:t>
            </a:r>
            <a:endParaRPr lang="de-DE" sz="2200" dirty="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37</a:t>
            </a:fld>
            <a:endParaRPr lang="de-DE"/>
          </a:p>
        </p:txBody>
      </p:sp>
    </p:spTree>
    <p:extLst>
      <p:ext uri="{BB962C8B-B14F-4D97-AF65-F5344CB8AC3E}">
        <p14:creationId xmlns:p14="http://schemas.microsoft.com/office/powerpoint/2010/main" val="38885566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a:t>Fachliche Umsetzung MKR </a:t>
            </a:r>
          </a:p>
        </p:txBody>
      </p:sp>
      <p:sp>
        <p:nvSpPr>
          <p:cNvPr id="3" name="Inhaltsplatzhalter 2"/>
          <p:cNvSpPr>
            <a:spLocks noGrp="1"/>
          </p:cNvSpPr>
          <p:nvPr>
            <p:ph idx="1"/>
          </p:nvPr>
        </p:nvSpPr>
        <p:spPr/>
        <p:txBody>
          <a:bodyPr>
            <a:normAutofit lnSpcReduction="10000"/>
          </a:bodyPr>
          <a:lstStyle/>
          <a:p>
            <a:pPr marL="0" lvl="0" indent="0">
              <a:buNone/>
            </a:pPr>
            <a:r>
              <a:rPr lang="de-DE" sz="2600" i="1" dirty="0">
                <a:solidFill>
                  <a:prstClr val="black"/>
                </a:solidFill>
                <a:latin typeface="+mj-lt"/>
              </a:rPr>
              <a:t>Beispiel 1 (Musik hören und verstehen, Ende SEP): Die Schülerinnen und Schüler </a:t>
            </a:r>
            <a:r>
              <a:rPr lang="de-DE" sz="2600" b="1" dirty="0">
                <a:latin typeface="+mj-lt"/>
                <a:ea typeface="Calibri" panose="020F0502020204030204" pitchFamily="34" charset="0"/>
                <a:cs typeface="Times New Roman" panose="02020603050405020304" pitchFamily="18" charset="0"/>
              </a:rPr>
              <a:t>beschreiben subjektive Höreindrücke unter Verwendung von Fachbegriffen (u. a. piano, forte, Strophe, Refrain) unter Berücksichtigung  individueller Hörgewohnheiten. </a:t>
            </a:r>
            <a:r>
              <a:rPr lang="de-DE" sz="2600" dirty="0">
                <a:solidFill>
                  <a:prstClr val="white">
                    <a:lumMod val="50000"/>
                  </a:prstClr>
                </a:solidFill>
                <a:latin typeface="+mj-lt"/>
              </a:rPr>
              <a:t>(MKR 5.4)</a:t>
            </a:r>
            <a:endParaRPr lang="de-DE" sz="2600" dirty="0">
              <a:latin typeface="+mj-lt"/>
            </a:endParaRPr>
          </a:p>
          <a:p>
            <a:pPr marL="0" lvl="0" indent="0">
              <a:buNone/>
            </a:pPr>
            <a:endParaRPr lang="de-DE" sz="2600" dirty="0">
              <a:solidFill>
                <a:prstClr val="black"/>
              </a:solidFill>
            </a:endParaRPr>
          </a:p>
          <a:p>
            <a:pPr marL="0" lvl="0" indent="0">
              <a:buNone/>
            </a:pPr>
            <a:r>
              <a:rPr lang="de-DE" sz="2600" i="1" dirty="0">
                <a:solidFill>
                  <a:prstClr val="black"/>
                </a:solidFill>
              </a:rPr>
              <a:t>Beispiel 2 (Musik umsetzen und darstellen, Ende Klasse 4): Die Schülerinnen und Schüler </a:t>
            </a:r>
            <a:r>
              <a:rPr lang="de-DE" sz="2600" b="1" dirty="0">
                <a:solidFill>
                  <a:prstClr val="black"/>
                </a:solidFill>
              </a:rPr>
              <a:t>benennen Analogien zwischen Musik und bildender Kunst mithilfe von Fachbegriffen (u. a. in Bezug auf Farben, Formen und Bewegungen). </a:t>
            </a:r>
            <a:r>
              <a:rPr lang="de-DE" sz="2600" dirty="0">
                <a:solidFill>
                  <a:schemeClr val="bg1">
                    <a:lumMod val="50000"/>
                  </a:schemeClr>
                </a:solidFill>
              </a:rPr>
              <a:t>(MKR 1.1, 1.2, 5.1)</a:t>
            </a:r>
          </a:p>
          <a:p>
            <a:pPr marL="0" indent="0">
              <a:buNone/>
            </a:pPr>
            <a:endParaRPr lang="de-DE" dirty="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38</a:t>
            </a:fld>
            <a:endParaRPr lang="de-DE"/>
          </a:p>
        </p:txBody>
      </p:sp>
    </p:spTree>
    <p:extLst>
      <p:ext uri="{BB962C8B-B14F-4D97-AF65-F5344CB8AC3E}">
        <p14:creationId xmlns:p14="http://schemas.microsoft.com/office/powerpoint/2010/main" val="3054326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a:t>Fachliche Umsetzung Verbraucherbildung </a:t>
            </a:r>
          </a:p>
        </p:txBody>
      </p:sp>
      <p:sp>
        <p:nvSpPr>
          <p:cNvPr id="3" name="Inhaltsplatzhalter 2"/>
          <p:cNvSpPr>
            <a:spLocks noGrp="1"/>
          </p:cNvSpPr>
          <p:nvPr>
            <p:ph idx="1"/>
          </p:nvPr>
        </p:nvSpPr>
        <p:spPr/>
        <p:txBody>
          <a:bodyPr>
            <a:normAutofit fontScale="92500" lnSpcReduction="10000"/>
          </a:bodyPr>
          <a:lstStyle/>
          <a:p>
            <a:pPr marL="0" indent="0">
              <a:buNone/>
            </a:pPr>
            <a:r>
              <a:rPr lang="de-DE" sz="2600" i="1" dirty="0">
                <a:solidFill>
                  <a:prstClr val="black"/>
                </a:solidFill>
              </a:rPr>
              <a:t>Beispiel 1 (Musik umsetzen und darstellen, Ende SEP)</a:t>
            </a:r>
            <a:r>
              <a:rPr lang="de-DE" dirty="0">
                <a:solidFill>
                  <a:prstClr val="black"/>
                </a:solidFill>
              </a:rPr>
              <a:t>: Die </a:t>
            </a:r>
            <a:r>
              <a:rPr lang="de-DE" i="1" dirty="0">
                <a:solidFill>
                  <a:prstClr val="black"/>
                </a:solidFill>
              </a:rPr>
              <a:t>Schülerinnen und Schüler </a:t>
            </a:r>
            <a:r>
              <a:rPr lang="de-DE" b="1" dirty="0">
                <a:solidFill>
                  <a:prstClr val="black"/>
                </a:solidFill>
              </a:rPr>
              <a:t>realisieren selbst entwickelte und einfache vorgegebene Tänze zu Musik (u. a. Poptanz, Tänze nach historischen Vorbildern, Tänze unterschiedlicher Kulturen). </a:t>
            </a:r>
            <a:r>
              <a:rPr lang="de-DE" dirty="0">
                <a:solidFill>
                  <a:schemeClr val="bg1">
                    <a:lumMod val="65000"/>
                  </a:schemeClr>
                </a:solidFill>
              </a:rPr>
              <a:t>(VB D, Z 2/6)</a:t>
            </a:r>
          </a:p>
          <a:p>
            <a:pPr marL="0" lvl="0" indent="0">
              <a:buNone/>
            </a:pPr>
            <a:endParaRPr lang="de-DE" dirty="0">
              <a:solidFill>
                <a:prstClr val="black"/>
              </a:solidFill>
            </a:endParaRPr>
          </a:p>
          <a:p>
            <a:pPr marL="0" indent="0">
              <a:buNone/>
            </a:pPr>
            <a:r>
              <a:rPr lang="de-DE" i="1" dirty="0">
                <a:solidFill>
                  <a:prstClr val="black"/>
                </a:solidFill>
              </a:rPr>
              <a:t>Beispiel 2 (Musik hören und verstehen, Ende Klasse 4): Schülerinnen und Schüler </a:t>
            </a:r>
            <a:r>
              <a:rPr lang="de-DE" b="1" dirty="0">
                <a:solidFill>
                  <a:prstClr val="black"/>
                </a:solidFill>
              </a:rPr>
              <a:t>beurteilen ihre individuellen Hörgewohnheiten im Kontext ihrer Musikvorlieben kritisch und selbstbestimmt (u. a. im Hinblick auf Gender, Quantität, Sozialisation). </a:t>
            </a:r>
            <a:r>
              <a:rPr lang="de-DE" dirty="0">
                <a:solidFill>
                  <a:schemeClr val="bg1">
                    <a:lumMod val="65000"/>
                  </a:schemeClr>
                </a:solidFill>
              </a:rPr>
              <a:t>(VB Ü, Z 1; VB B, Z1; VB D, Z1)</a:t>
            </a:r>
          </a:p>
          <a:p>
            <a:pPr marL="0" indent="0">
              <a:buNone/>
            </a:pPr>
            <a:endParaRPr lang="de-DE" dirty="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39</a:t>
            </a:fld>
            <a:endParaRPr lang="de-DE"/>
          </a:p>
        </p:txBody>
      </p:sp>
    </p:spTree>
    <p:extLst>
      <p:ext uri="{BB962C8B-B14F-4D97-AF65-F5344CB8AC3E}">
        <p14:creationId xmlns:p14="http://schemas.microsoft.com/office/powerpoint/2010/main" val="28103962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3000" dirty="0" smtClean="0"/>
              <a:t>Merkmale der Lehrpläne</a:t>
            </a:r>
            <a:endParaRPr lang="de-DE" sz="3000" dirty="0"/>
          </a:p>
        </p:txBody>
      </p:sp>
      <p:sp>
        <p:nvSpPr>
          <p:cNvPr id="3" name="Inhaltsplatzhalter 2"/>
          <p:cNvSpPr>
            <a:spLocks noGrp="1"/>
          </p:cNvSpPr>
          <p:nvPr>
            <p:ph idx="1"/>
          </p:nvPr>
        </p:nvSpPr>
        <p:spPr>
          <a:xfrm>
            <a:off x="457200" y="1700808"/>
            <a:ext cx="6131024" cy="4205064"/>
          </a:xfrm>
        </p:spPr>
        <p:txBody>
          <a:bodyPr>
            <a:normAutofit lnSpcReduction="10000"/>
          </a:bodyPr>
          <a:lstStyle/>
          <a:p>
            <a:pPr marL="0" indent="0">
              <a:buNone/>
            </a:pPr>
            <a:r>
              <a:rPr lang="de-DE" dirty="0" smtClean="0"/>
              <a:t>Die Lehrpläne der Primarstufe beschreiben</a:t>
            </a:r>
          </a:p>
          <a:p>
            <a:r>
              <a:rPr lang="de-DE" dirty="0" smtClean="0"/>
              <a:t>Aufgaben und Ziele des jeweiligen </a:t>
            </a:r>
            <a:r>
              <a:rPr lang="de-DE" dirty="0"/>
              <a:t>F</a:t>
            </a:r>
            <a:r>
              <a:rPr lang="de-DE" dirty="0" smtClean="0"/>
              <a:t>aches,</a:t>
            </a:r>
          </a:p>
          <a:p>
            <a:r>
              <a:rPr lang="de-DE" smtClean="0"/>
              <a:t>zu </a:t>
            </a:r>
            <a:r>
              <a:rPr lang="de-DE" dirty="0" smtClean="0"/>
              <a:t>erwartende Lernergebnisse der Schülerinnen und Schüler kompetenzorientiert,</a:t>
            </a:r>
          </a:p>
          <a:p>
            <a:r>
              <a:rPr lang="de-DE" dirty="0" smtClean="0"/>
              <a:t>den fachlichen Kern der dafür erforderlichen Kompetenzen und fachlichen Inhalte.</a:t>
            </a:r>
          </a:p>
          <a:p>
            <a:endParaRPr lang="de-DE" dirty="0" smtClean="0"/>
          </a:p>
          <a:p>
            <a:endParaRPr lang="de-DE" dirty="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4</a:t>
            </a:fld>
            <a:endParaRPr lang="de-DE"/>
          </a:p>
        </p:txBody>
      </p:sp>
      <p:pic>
        <p:nvPicPr>
          <p:cNvPr id="8" name="Grafik 7"/>
          <p:cNvPicPr>
            <a:picLocks noChangeAspect="1"/>
          </p:cNvPicPr>
          <p:nvPr/>
        </p:nvPicPr>
        <p:blipFill>
          <a:blip r:embed="rId2"/>
          <a:stretch>
            <a:fillRect/>
          </a:stretch>
        </p:blipFill>
        <p:spPr>
          <a:xfrm>
            <a:off x="6548538" y="2132856"/>
            <a:ext cx="2307250" cy="3270835"/>
          </a:xfrm>
          <a:prstGeom prst="rect">
            <a:avLst/>
          </a:prstGeom>
        </p:spPr>
      </p:pic>
    </p:spTree>
    <p:extLst>
      <p:ext uri="{BB962C8B-B14F-4D97-AF65-F5344CB8AC3E}">
        <p14:creationId xmlns:p14="http://schemas.microsoft.com/office/powerpoint/2010/main" val="10939448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a:xfrm>
            <a:off x="469603" y="1700808"/>
            <a:ext cx="8229600" cy="4205064"/>
          </a:xfrm>
        </p:spPr>
        <p:txBody>
          <a:bodyPr>
            <a:normAutofit fontScale="92500" lnSpcReduction="20000"/>
          </a:bodyPr>
          <a:lstStyle/>
          <a:p>
            <a:pPr marL="0" indent="0">
              <a:buNone/>
            </a:pPr>
            <a:endParaRPr lang="de-DE" altLang="de-DE" sz="4400" b="1" dirty="0">
              <a:solidFill>
                <a:srgbClr val="002060"/>
              </a:solidFill>
              <a:cs typeface="Times New Roman" pitchFamily="18" charset="0"/>
            </a:endParaRPr>
          </a:p>
          <a:p>
            <a:pPr marL="0" indent="0">
              <a:buNone/>
            </a:pPr>
            <a:r>
              <a:rPr lang="de-DE" altLang="de-DE" sz="4400" b="1" dirty="0">
                <a:solidFill>
                  <a:srgbClr val="002060"/>
                </a:solidFill>
                <a:cs typeface="Times New Roman" pitchFamily="18" charset="0"/>
              </a:rPr>
              <a:t>Vorschlag für teilnehmeraktivierende Elemente </a:t>
            </a:r>
            <a:r>
              <a:rPr lang="de-DE" altLang="de-DE" sz="4400" dirty="0">
                <a:solidFill>
                  <a:srgbClr val="002060"/>
                </a:solidFill>
                <a:cs typeface="Times New Roman" pitchFamily="18" charset="0"/>
              </a:rPr>
              <a:t>bei Implementationsveranstaltungen passend zu den einzelnen Kapiteln des Lehrplans Musik </a:t>
            </a:r>
            <a:r>
              <a:rPr lang="de-DE" sz="3600" dirty="0"/>
              <a:t/>
            </a:r>
            <a:br>
              <a:rPr lang="de-DE" sz="3600" dirty="0"/>
            </a:br>
            <a:r>
              <a:rPr lang="de-DE" sz="3600" dirty="0"/>
              <a:t/>
            </a:r>
            <a:br>
              <a:rPr lang="de-DE" sz="3600" dirty="0"/>
            </a:br>
            <a:endParaRPr lang="de-DE" sz="4400" dirty="0"/>
          </a:p>
          <a:p>
            <a:pPr marL="0" indent="0">
              <a:buNone/>
            </a:pPr>
            <a:endParaRPr lang="de-DE" dirty="0"/>
          </a:p>
        </p:txBody>
      </p:sp>
      <p:sp>
        <p:nvSpPr>
          <p:cNvPr id="4" name="Datumsplatzhalt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lumMod val="50000"/>
                    <a:lumOff val="50000"/>
                  </a:prstClr>
                </a:solidFill>
                <a:effectLst/>
                <a:uLnTx/>
                <a:uFillTx/>
                <a:latin typeface="Calibri"/>
                <a:ea typeface="+mn-ea"/>
                <a:cs typeface="+mn-cs"/>
              </a:rPr>
              <a:t>Lehrplanentwicklung Primarstufe</a:t>
            </a:r>
          </a:p>
        </p:txBody>
      </p:sp>
      <p:sp>
        <p:nvSpPr>
          <p:cNvPr id="5" name="Fußzeilenplatzhalt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Foliennummernplatzhalt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2A4277-7E7A-4AAF-BFC7-47646BF5CD0C}" type="slidenum">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de-D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033477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p:cNvSpPr txBox="1"/>
          <p:nvPr/>
        </p:nvSpPr>
        <p:spPr>
          <a:xfrm>
            <a:off x="641555" y="2511765"/>
            <a:ext cx="7846142" cy="288540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650" b="1" i="0" u="none" strike="noStrike" kern="1200" cap="none" spc="0" normalizeH="0" baseline="0" noProof="0" dirty="0">
                <a:ln>
                  <a:noFill/>
                </a:ln>
                <a:solidFill>
                  <a:prstClr val="black"/>
                </a:solidFill>
                <a:effectLst/>
                <a:uLnTx/>
                <a:uFillTx/>
                <a:latin typeface="Calibri"/>
                <a:ea typeface="+mn-ea"/>
                <a:cs typeface="+mn-cs"/>
              </a:rPr>
              <a:t>Zitate aus dem Lehrplan Musik [Auszüge aus Kap. 1]</a:t>
            </a:r>
          </a:p>
          <a:p>
            <a:pPr marL="257175" marR="0" lvl="0" indent="-257175" algn="l" defTabSz="914400" rtl="0" eaLnBrk="1" fontAlgn="auto" latinLnBrk="0" hangingPunct="1">
              <a:lnSpc>
                <a:spcPct val="100000"/>
              </a:lnSpc>
              <a:spcBef>
                <a:spcPts val="0"/>
              </a:spcBef>
              <a:spcAft>
                <a:spcPts val="0"/>
              </a:spcAft>
              <a:buClrTx/>
              <a:buSzTx/>
              <a:buFont typeface="+mj-lt"/>
              <a:buAutoNum type="arabicPeriod"/>
              <a:tabLst/>
              <a:defRPr/>
            </a:pPr>
            <a:r>
              <a:rPr kumimoji="0" lang="de-DE" sz="1650" b="0" i="0" u="none" strike="noStrike" kern="1200" cap="none" spc="0" normalizeH="0" baseline="0" noProof="0" dirty="0">
                <a:ln>
                  <a:noFill/>
                </a:ln>
                <a:solidFill>
                  <a:prstClr val="black"/>
                </a:solidFill>
                <a:effectLst/>
                <a:uLnTx/>
                <a:uFillTx/>
                <a:latin typeface="Calibri"/>
                <a:ea typeface="+mn-ea"/>
                <a:cs typeface="+mn-cs"/>
              </a:rPr>
              <a:t>„Beitrag zur persönlichen Entwicklung ästhetischer Sensibilität und Offenheit, kreativen und imaginativen Potenzials, individuellen Ausdruckvermögens</a:t>
            </a:r>
            <a:r>
              <a:rPr kumimoji="0" lang="de-DE" sz="1650" b="0" i="0" u="none" strike="noStrike" kern="1200" cap="none" spc="0" normalizeH="0" noProof="0" dirty="0">
                <a:ln>
                  <a:noFill/>
                </a:ln>
                <a:solidFill>
                  <a:prstClr val="black"/>
                </a:solidFill>
                <a:effectLst/>
                <a:uLnTx/>
                <a:uFillTx/>
                <a:latin typeface="Calibri"/>
                <a:ea typeface="+mn-ea"/>
                <a:cs typeface="+mn-cs"/>
              </a:rPr>
              <a:t> sowie kultureller Identität</a:t>
            </a:r>
            <a:r>
              <a:rPr kumimoji="0" lang="de-DE" sz="1650" b="0" i="0" u="none" strike="noStrike" kern="1200" cap="none" spc="0" normalizeH="0" baseline="0" noProof="0" dirty="0">
                <a:ln>
                  <a:noFill/>
                </a:ln>
                <a:solidFill>
                  <a:prstClr val="black"/>
                </a:solidFill>
                <a:effectLst/>
                <a:uLnTx/>
                <a:uFillTx/>
                <a:latin typeface="Calibri"/>
                <a:ea typeface="+mn-ea"/>
                <a:cs typeface="+mn-cs"/>
              </a:rPr>
              <a:t>“</a:t>
            </a:r>
          </a:p>
          <a:p>
            <a:pPr marL="257175" marR="0" lvl="0" indent="-257175" algn="l" defTabSz="914400" rtl="0" eaLnBrk="1" fontAlgn="auto" latinLnBrk="0" hangingPunct="1">
              <a:lnSpc>
                <a:spcPct val="100000"/>
              </a:lnSpc>
              <a:spcBef>
                <a:spcPts val="0"/>
              </a:spcBef>
              <a:spcAft>
                <a:spcPts val="0"/>
              </a:spcAft>
              <a:buClrTx/>
              <a:buSzTx/>
              <a:buFont typeface="+mj-lt"/>
              <a:buAutoNum type="arabicPeriod"/>
              <a:tabLst/>
              <a:defRPr/>
            </a:pPr>
            <a:r>
              <a:rPr kumimoji="0" lang="de-DE" sz="1650" b="0" i="0" u="none" strike="noStrike" kern="1200" cap="none" spc="0" normalizeH="0" baseline="0" noProof="0" dirty="0">
                <a:ln>
                  <a:noFill/>
                </a:ln>
                <a:solidFill>
                  <a:prstClr val="black"/>
                </a:solidFill>
                <a:effectLst/>
                <a:uLnTx/>
                <a:uFillTx/>
                <a:latin typeface="Calibri"/>
                <a:ea typeface="+mn-ea"/>
                <a:cs typeface="+mn-cs"/>
              </a:rPr>
              <a:t>„Freude und</a:t>
            </a:r>
            <a:r>
              <a:rPr kumimoji="0" lang="de-DE" sz="1650" b="0" i="0" u="none" strike="noStrike" kern="1200" cap="none" spc="0" normalizeH="0" noProof="0" dirty="0">
                <a:ln>
                  <a:noFill/>
                </a:ln>
                <a:solidFill>
                  <a:prstClr val="black"/>
                </a:solidFill>
                <a:effectLst/>
                <a:uLnTx/>
                <a:uFillTx/>
                <a:latin typeface="Calibri"/>
                <a:ea typeface="+mn-ea"/>
                <a:cs typeface="+mn-cs"/>
              </a:rPr>
              <a:t> das Interesse der Schülerinnen und Schüler an Musik […] wecken und […] intensivieren</a:t>
            </a:r>
            <a:r>
              <a:rPr kumimoji="0" lang="de-DE" sz="1650" b="0" i="0" u="none" strike="noStrike" kern="1200" cap="none" spc="0" normalizeH="0" baseline="0" noProof="0" dirty="0">
                <a:ln>
                  <a:noFill/>
                </a:ln>
                <a:solidFill>
                  <a:prstClr val="black"/>
                </a:solidFill>
                <a:effectLst/>
                <a:uLnTx/>
                <a:uFillTx/>
                <a:latin typeface="Calibri"/>
                <a:ea typeface="+mn-ea"/>
                <a:cs typeface="+mn-cs"/>
              </a:rPr>
              <a:t>“</a:t>
            </a:r>
          </a:p>
          <a:p>
            <a:pPr marL="257175" marR="0" lvl="0" indent="-257175" algn="l" defTabSz="914400" rtl="0" eaLnBrk="1" fontAlgn="auto" latinLnBrk="0" hangingPunct="1">
              <a:lnSpc>
                <a:spcPct val="100000"/>
              </a:lnSpc>
              <a:spcBef>
                <a:spcPts val="0"/>
              </a:spcBef>
              <a:spcAft>
                <a:spcPts val="0"/>
              </a:spcAft>
              <a:buClrTx/>
              <a:buSzTx/>
              <a:buFont typeface="+mj-lt"/>
              <a:buAutoNum type="arabicPeriod"/>
              <a:tabLst/>
              <a:defRPr/>
            </a:pPr>
            <a:r>
              <a:rPr kumimoji="0" lang="de-DE" sz="1650" b="0" i="0" u="none" strike="noStrike" kern="1200" cap="none" spc="0" normalizeH="0" baseline="0" noProof="0" dirty="0">
                <a:ln>
                  <a:noFill/>
                </a:ln>
                <a:solidFill>
                  <a:prstClr val="black"/>
                </a:solidFill>
                <a:effectLst/>
                <a:uLnTx/>
                <a:uFillTx/>
                <a:latin typeface="Calibri"/>
                <a:ea typeface="+mn-ea"/>
                <a:cs typeface="+mn-cs"/>
              </a:rPr>
              <a:t>„</a:t>
            </a:r>
            <a:r>
              <a:rPr kumimoji="0" lang="de-DE" sz="1650" b="0" i="0" u="none" strike="noStrike" kern="1200" cap="none" spc="0" normalizeH="0" noProof="0" dirty="0">
                <a:ln>
                  <a:noFill/>
                </a:ln>
                <a:solidFill>
                  <a:prstClr val="black"/>
                </a:solidFill>
                <a:effectLst/>
                <a:uLnTx/>
                <a:uFillTx/>
                <a:latin typeface="Calibri"/>
                <a:ea typeface="+mn-ea"/>
                <a:cs typeface="+mn-cs"/>
              </a:rPr>
              <a:t>geschlechtersensible Lehr- und Lernprozesse</a:t>
            </a:r>
            <a:r>
              <a:rPr kumimoji="0" lang="de-DE" sz="1650" b="0" i="0" u="none" strike="noStrike" kern="1200" cap="none" spc="0" normalizeH="0" baseline="0" noProof="0" dirty="0">
                <a:ln>
                  <a:noFill/>
                </a:ln>
                <a:solidFill>
                  <a:prstClr val="black"/>
                </a:solidFill>
                <a:effectLst/>
                <a:uLnTx/>
                <a:uFillTx/>
                <a:latin typeface="Calibri"/>
                <a:ea typeface="+mn-ea"/>
                <a:cs typeface="+mn-cs"/>
              </a:rPr>
              <a:t>“</a:t>
            </a:r>
          </a:p>
          <a:p>
            <a:pPr marL="257175" marR="0" lvl="0" indent="-257175" algn="l" defTabSz="914400" rtl="0" eaLnBrk="1" fontAlgn="auto" latinLnBrk="0" hangingPunct="1">
              <a:lnSpc>
                <a:spcPct val="100000"/>
              </a:lnSpc>
              <a:spcBef>
                <a:spcPts val="0"/>
              </a:spcBef>
              <a:spcAft>
                <a:spcPts val="0"/>
              </a:spcAft>
              <a:buClrTx/>
              <a:buSzTx/>
              <a:buFont typeface="+mj-lt"/>
              <a:buAutoNum type="arabicPeriod"/>
              <a:tabLst/>
              <a:defRPr/>
            </a:pPr>
            <a:r>
              <a:rPr kumimoji="0" lang="de-DE" sz="1650" b="0" i="0" u="none" strike="noStrike" kern="1200" cap="none" spc="0" normalizeH="0" baseline="0" noProof="0" dirty="0">
                <a:ln>
                  <a:noFill/>
                </a:ln>
                <a:solidFill>
                  <a:prstClr val="black"/>
                </a:solidFill>
                <a:effectLst/>
                <a:uLnTx/>
                <a:uFillTx/>
                <a:latin typeface="Calibri"/>
                <a:ea typeface="+mn-ea"/>
                <a:cs typeface="+mn-cs"/>
              </a:rPr>
              <a:t>„an den unterschiedlichen musikalischen</a:t>
            </a:r>
            <a:r>
              <a:rPr kumimoji="0" lang="de-DE" sz="1650" b="0" i="0" u="none" strike="noStrike" kern="1200" cap="none" spc="0" normalizeH="0" noProof="0" dirty="0">
                <a:ln>
                  <a:noFill/>
                </a:ln>
                <a:solidFill>
                  <a:prstClr val="black"/>
                </a:solidFill>
                <a:effectLst/>
                <a:uLnTx/>
                <a:uFillTx/>
                <a:latin typeface="Calibri"/>
                <a:ea typeface="+mn-ea"/>
                <a:cs typeface="+mn-cs"/>
              </a:rPr>
              <a:t> Fähigkeiten, individuellen Bedürfnissen und praktischen Erfahrungen [anknüpfen]</a:t>
            </a:r>
            <a:r>
              <a:rPr kumimoji="0" lang="de-DE" sz="1650" b="0" i="0" u="none" strike="noStrike" kern="1200" cap="none" spc="0" normalizeH="0" baseline="0" noProof="0" dirty="0">
                <a:ln>
                  <a:noFill/>
                </a:ln>
                <a:solidFill>
                  <a:prstClr val="black"/>
                </a:solidFill>
                <a:effectLst/>
                <a:uLnTx/>
                <a:uFillTx/>
                <a:latin typeface="Calibri"/>
                <a:ea typeface="+mn-ea"/>
                <a:cs typeface="+mn-cs"/>
              </a:rPr>
              <a:t>“</a:t>
            </a:r>
          </a:p>
          <a:p>
            <a:pPr marL="257175" marR="0" lvl="0" indent="-257175" algn="l" defTabSz="914400" rtl="0" eaLnBrk="1" fontAlgn="auto" latinLnBrk="0" hangingPunct="1">
              <a:lnSpc>
                <a:spcPct val="100000"/>
              </a:lnSpc>
              <a:spcBef>
                <a:spcPts val="0"/>
              </a:spcBef>
              <a:spcAft>
                <a:spcPts val="0"/>
              </a:spcAft>
              <a:buClrTx/>
              <a:buSzTx/>
              <a:buFont typeface="+mj-lt"/>
              <a:buAutoNum type="arabicPeriod"/>
              <a:tabLst/>
              <a:defRPr/>
            </a:pPr>
            <a:r>
              <a:rPr kumimoji="0" lang="de-DE" sz="1650" b="0" i="0" u="none" strike="noStrike" kern="1200" cap="none" spc="0" normalizeH="0" baseline="0" noProof="0" dirty="0">
                <a:ln>
                  <a:noFill/>
                </a:ln>
                <a:solidFill>
                  <a:prstClr val="black"/>
                </a:solidFill>
                <a:effectLst/>
                <a:uLnTx/>
                <a:uFillTx/>
                <a:latin typeface="Calibri"/>
                <a:ea typeface="+mn-ea"/>
                <a:cs typeface="+mn-cs"/>
              </a:rPr>
              <a:t>„aktives und selbstbestimmtes Musikmachen und Musikverstehen“</a:t>
            </a:r>
          </a:p>
          <a:p>
            <a:pPr marL="257175" marR="0" lvl="0" indent="-257175" algn="l" defTabSz="914400" rtl="0" eaLnBrk="1" fontAlgn="auto" latinLnBrk="0" hangingPunct="1">
              <a:lnSpc>
                <a:spcPct val="100000"/>
              </a:lnSpc>
              <a:spcBef>
                <a:spcPts val="0"/>
              </a:spcBef>
              <a:spcAft>
                <a:spcPts val="0"/>
              </a:spcAft>
              <a:buClrTx/>
              <a:buSzTx/>
              <a:buFont typeface="+mj-lt"/>
              <a:buAutoNum type="arabicPeriod"/>
              <a:tabLst/>
              <a:defRPr/>
            </a:pPr>
            <a:r>
              <a:rPr kumimoji="0" lang="de-DE" sz="1650" b="0" i="0" u="none" strike="noStrike" kern="1200" cap="none" spc="0" normalizeH="0" baseline="0" noProof="0" dirty="0">
                <a:ln>
                  <a:noFill/>
                </a:ln>
                <a:solidFill>
                  <a:prstClr val="black"/>
                </a:solidFill>
                <a:effectLst/>
                <a:uLnTx/>
                <a:uFillTx/>
                <a:latin typeface="Calibri"/>
                <a:ea typeface="+mn-ea"/>
                <a:cs typeface="+mn-cs"/>
              </a:rPr>
              <a:t>„Musikalisch-ästhetische</a:t>
            </a:r>
            <a:r>
              <a:rPr kumimoji="0" lang="de-DE" sz="1650" b="0" i="0" u="none" strike="noStrike" kern="1200" cap="none" spc="0" normalizeH="0" noProof="0" dirty="0">
                <a:ln>
                  <a:noFill/>
                </a:ln>
                <a:solidFill>
                  <a:prstClr val="black"/>
                </a:solidFill>
                <a:effectLst/>
                <a:uLnTx/>
                <a:uFillTx/>
                <a:latin typeface="Calibri"/>
                <a:ea typeface="+mn-ea"/>
                <a:cs typeface="+mn-cs"/>
              </a:rPr>
              <a:t> Kompetenzen sind im besonderen Maße individuell geprägt</a:t>
            </a:r>
            <a:r>
              <a:rPr kumimoji="0" lang="de-DE" sz="1650" b="0" i="0" u="none" strike="noStrike" kern="1200" cap="none" spc="0" normalizeH="0" baseline="0" noProof="0" dirty="0">
                <a:ln>
                  <a:noFill/>
                </a:ln>
                <a:solidFill>
                  <a:prstClr val="black"/>
                </a:solidFill>
                <a:effectLst/>
                <a:uLnTx/>
                <a:uFillTx/>
                <a:latin typeface="Calibri"/>
                <a:ea typeface="+mn-ea"/>
                <a:cs typeface="+mn-cs"/>
              </a:rPr>
              <a:t>“</a:t>
            </a:r>
          </a:p>
        </p:txBody>
      </p:sp>
      <p:sp>
        <p:nvSpPr>
          <p:cNvPr id="8" name="Textfeld 7"/>
          <p:cNvSpPr txBox="1"/>
          <p:nvPr/>
        </p:nvSpPr>
        <p:spPr>
          <a:xfrm>
            <a:off x="589936" y="1592797"/>
            <a:ext cx="8163232" cy="923330"/>
          </a:xfrm>
          <a:prstGeom prst="rect">
            <a:avLst/>
          </a:prstGeom>
          <a:noFill/>
        </p:spPr>
        <p:txBody>
          <a:bodyPr wrap="square" rtlCol="0">
            <a:spAutoFit/>
          </a:bodyPr>
          <a:lstStyle/>
          <a:p>
            <a:pPr marL="257175" marR="0" lvl="0" indent="-257175" algn="l" defTabSz="914400" rtl="0" eaLnBrk="1" fontAlgn="auto" latinLnBrk="0" hangingPunct="1">
              <a:lnSpc>
                <a:spcPct val="100000"/>
              </a:lnSpc>
              <a:spcBef>
                <a:spcPts val="0"/>
              </a:spcBef>
              <a:spcAft>
                <a:spcPts val="0"/>
              </a:spcAft>
              <a:buClrTx/>
              <a:buSzTx/>
              <a:buFont typeface="+mj-lt"/>
              <a:buAutoNum type="alphaLcPeriod"/>
              <a:tabLst/>
              <a:defRPr/>
            </a:pPr>
            <a:r>
              <a:rPr kumimoji="0" lang="de-DE" sz="1350" b="1" i="0" u="none" strike="noStrike" kern="1200" cap="none" spc="0" normalizeH="0" baseline="0" noProof="0" dirty="0">
                <a:ln>
                  <a:noFill/>
                </a:ln>
                <a:solidFill>
                  <a:prstClr val="black"/>
                </a:solidFill>
                <a:effectLst/>
                <a:uLnTx/>
                <a:uFillTx/>
                <a:latin typeface="Calibri"/>
                <a:ea typeface="+mn-ea"/>
                <a:cs typeface="+mn-cs"/>
              </a:rPr>
              <a:t>Notieren Sie 1-2 Punkte dieser Zieldimensionen, die Ihnen persönlich in Ihrem Musikunterricht besonders am Herzen liegen.</a:t>
            </a:r>
          </a:p>
          <a:p>
            <a:pPr marL="257175" marR="0" lvl="0" indent="-257175" algn="l" defTabSz="914400" rtl="0" eaLnBrk="1" fontAlgn="auto" latinLnBrk="0" hangingPunct="1">
              <a:lnSpc>
                <a:spcPct val="100000"/>
              </a:lnSpc>
              <a:spcBef>
                <a:spcPts val="0"/>
              </a:spcBef>
              <a:spcAft>
                <a:spcPts val="0"/>
              </a:spcAft>
              <a:buClrTx/>
              <a:buSzTx/>
              <a:buFont typeface="+mj-lt"/>
              <a:buAutoNum type="alphaLcPeriod"/>
              <a:tabLst/>
              <a:defRPr/>
            </a:pPr>
            <a:r>
              <a:rPr kumimoji="0" lang="de-DE" sz="1350" b="1" i="0" u="none" strike="noStrike" kern="1200" cap="none" spc="0" normalizeH="0" baseline="0" noProof="0" dirty="0">
                <a:ln>
                  <a:noFill/>
                </a:ln>
                <a:solidFill>
                  <a:prstClr val="black"/>
                </a:solidFill>
                <a:effectLst/>
                <a:uLnTx/>
                <a:uFillTx/>
                <a:latin typeface="Calibri"/>
                <a:ea typeface="+mn-ea"/>
                <a:cs typeface="+mn-cs"/>
              </a:rPr>
              <a:t>Geben Sie ein Beispiel, wie sich diese Ziele konkret in Ihrem Unterricht zeigen.</a:t>
            </a:r>
          </a:p>
          <a:p>
            <a:pPr marL="257175" marR="0" lvl="0" indent="-257175" algn="l" defTabSz="914400" rtl="0" eaLnBrk="1" fontAlgn="auto" latinLnBrk="0" hangingPunct="1">
              <a:lnSpc>
                <a:spcPct val="100000"/>
              </a:lnSpc>
              <a:spcBef>
                <a:spcPts val="0"/>
              </a:spcBef>
              <a:spcAft>
                <a:spcPts val="0"/>
              </a:spcAft>
              <a:buClrTx/>
              <a:buSzTx/>
              <a:buFont typeface="+mj-lt"/>
              <a:buAutoNum type="alphaLcPeriod"/>
              <a:tabLst/>
              <a:defRPr/>
            </a:pPr>
            <a:r>
              <a:rPr kumimoji="0" lang="de-DE" sz="1350" b="1" i="0" u="none" strike="noStrike" kern="1200" cap="none" spc="0" normalizeH="0" baseline="0" noProof="0" dirty="0">
                <a:ln>
                  <a:noFill/>
                </a:ln>
                <a:solidFill>
                  <a:prstClr val="black"/>
                </a:solidFill>
                <a:effectLst/>
                <a:uLnTx/>
                <a:uFillTx/>
                <a:latin typeface="Calibri"/>
                <a:ea typeface="+mn-ea"/>
                <a:cs typeface="+mn-cs"/>
              </a:rPr>
              <a:t>Tauschen Sie sich mit ihrem Nachbarn / Ihrer Nachbarin aus.</a:t>
            </a:r>
          </a:p>
        </p:txBody>
      </p:sp>
      <p:sp>
        <p:nvSpPr>
          <p:cNvPr id="3" name="Textfeld 2"/>
          <p:cNvSpPr txBox="1"/>
          <p:nvPr/>
        </p:nvSpPr>
        <p:spPr>
          <a:xfrm>
            <a:off x="1259632" y="980728"/>
            <a:ext cx="562309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400" b="1" i="0" u="none" strike="noStrike" kern="1200" cap="none" spc="0" normalizeH="0" baseline="0" noProof="0" dirty="0">
                <a:ln>
                  <a:noFill/>
                </a:ln>
                <a:solidFill>
                  <a:srgbClr val="FF0000"/>
                </a:solidFill>
                <a:effectLst/>
                <a:uLnTx/>
                <a:uFillTx/>
                <a:latin typeface="Calibri"/>
                <a:ea typeface="+mn-ea"/>
                <a:cs typeface="+mn-cs"/>
              </a:rPr>
              <a:t>Kapitel 1: </a:t>
            </a:r>
            <a:r>
              <a:rPr kumimoji="0" lang="de-DE" sz="2400" b="1" i="0" u="none" strike="noStrike" kern="1200" cap="none" spc="0" normalizeH="0" baseline="0" noProof="0" dirty="0">
                <a:ln>
                  <a:noFill/>
                </a:ln>
                <a:solidFill>
                  <a:prstClr val="black"/>
                </a:solidFill>
                <a:effectLst/>
                <a:uLnTx/>
                <a:uFillTx/>
                <a:latin typeface="Calibri"/>
                <a:ea typeface="+mn-ea"/>
                <a:cs typeface="+mn-cs"/>
              </a:rPr>
              <a:t>Aufgaben und Ziele des Faches    </a:t>
            </a:r>
          </a:p>
        </p:txBody>
      </p:sp>
    </p:spTree>
    <p:extLst>
      <p:ext uri="{BB962C8B-B14F-4D97-AF65-F5344CB8AC3E}">
        <p14:creationId xmlns:p14="http://schemas.microsoft.com/office/powerpoint/2010/main" val="6006303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23528" y="908720"/>
            <a:ext cx="815982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800" b="1" i="0" u="none" strike="noStrike" kern="1200" cap="none" spc="0" normalizeH="0" baseline="0" noProof="0" dirty="0">
                <a:ln>
                  <a:noFill/>
                </a:ln>
                <a:solidFill>
                  <a:srgbClr val="FF0000"/>
                </a:solidFill>
                <a:effectLst/>
                <a:uLnTx/>
                <a:uFillTx/>
                <a:latin typeface="Calibri"/>
                <a:ea typeface="+mn-ea"/>
                <a:cs typeface="+mn-cs"/>
              </a:rPr>
              <a:t>Kapitel 2:</a:t>
            </a:r>
            <a:r>
              <a:rPr kumimoji="0" lang="de-DE" sz="2800" b="1" i="0" u="none" strike="noStrike" kern="1200" cap="none" spc="0" normalizeH="0" baseline="0" noProof="0" dirty="0">
                <a:ln>
                  <a:noFill/>
                </a:ln>
                <a:solidFill>
                  <a:prstClr val="black"/>
                </a:solidFill>
                <a:effectLst/>
                <a:uLnTx/>
                <a:uFillTx/>
                <a:latin typeface="Calibri"/>
                <a:ea typeface="+mn-ea"/>
                <a:cs typeface="+mn-cs"/>
              </a:rPr>
              <a:t> Kompetenzerwartungen in der Praxis</a:t>
            </a:r>
          </a:p>
        </p:txBody>
      </p:sp>
      <p:sp>
        <p:nvSpPr>
          <p:cNvPr id="8" name="Textfeld 7"/>
          <p:cNvSpPr txBox="1"/>
          <p:nvPr/>
        </p:nvSpPr>
        <p:spPr>
          <a:xfrm>
            <a:off x="539552" y="1556792"/>
            <a:ext cx="8208912" cy="4588436"/>
          </a:xfrm>
          <a:prstGeom prst="rect">
            <a:avLst/>
          </a:prstGeom>
          <a:noFill/>
        </p:spPr>
        <p:txBody>
          <a:bodyPr wrap="square" rtlCol="0">
            <a:spAutoFit/>
          </a:bodyPr>
          <a:lstStyle/>
          <a:p>
            <a:pPr marL="269875" marR="0" lvl="0" algn="l" defTabSz="914400" rtl="0" eaLnBrk="1" fontAlgn="auto" latinLnBrk="0" hangingPunct="1">
              <a:lnSpc>
                <a:spcPct val="100000"/>
              </a:lnSpc>
              <a:spcBef>
                <a:spcPts val="0"/>
              </a:spcBef>
              <a:spcAft>
                <a:spcPts val="0"/>
              </a:spcAft>
              <a:buClrTx/>
              <a:buSzTx/>
              <a:defRPr/>
            </a:pPr>
            <a:r>
              <a:rPr kumimoji="0" lang="de-DE" sz="1450" b="0" i="0" u="none" strike="noStrike" kern="1200" cap="none" spc="0" normalizeH="0" baseline="0" noProof="0" dirty="0">
                <a:ln>
                  <a:noFill/>
                </a:ln>
                <a:solidFill>
                  <a:prstClr val="black"/>
                </a:solidFill>
                <a:effectLst/>
                <a:uLnTx/>
                <a:uFillTx/>
                <a:latin typeface="Calibri"/>
              </a:rPr>
              <a:t>Wählen Sie bitte in Partnerarbeit </a:t>
            </a:r>
            <a:r>
              <a:rPr kumimoji="0" lang="de-DE" sz="1450" b="1" i="0" u="none" strike="noStrike" kern="1200" cap="none" spc="0" normalizeH="0" baseline="0" noProof="0" dirty="0">
                <a:ln>
                  <a:noFill/>
                </a:ln>
                <a:solidFill>
                  <a:prstClr val="black"/>
                </a:solidFill>
                <a:effectLst/>
                <a:uLnTx/>
                <a:uFillTx/>
                <a:latin typeface="Calibri"/>
              </a:rPr>
              <a:t>eine</a:t>
            </a:r>
            <a:r>
              <a:rPr kumimoji="0" lang="de-DE" sz="1450" b="0" i="0" u="none" strike="noStrike" kern="1200" cap="none" spc="0" normalizeH="0" baseline="0" noProof="0" dirty="0">
                <a:ln>
                  <a:noFill/>
                </a:ln>
                <a:solidFill>
                  <a:prstClr val="black"/>
                </a:solidFill>
                <a:effectLst/>
                <a:uLnTx/>
                <a:uFillTx/>
                <a:latin typeface="Calibri"/>
              </a:rPr>
              <a:t> der Kompetenzerwartungen aus: </a:t>
            </a:r>
          </a:p>
          <a:p>
            <a:pPr marL="274638" marR="0" lvl="0" indent="-274638" algn="l" defTabSz="914400" rtl="0" eaLnBrk="1" fontAlgn="auto" latinLnBrk="0" hangingPunct="1">
              <a:lnSpc>
                <a:spcPct val="100000"/>
              </a:lnSpc>
              <a:spcBef>
                <a:spcPts val="0"/>
              </a:spcBef>
              <a:spcAft>
                <a:spcPts val="0"/>
              </a:spcAft>
              <a:buClrTx/>
              <a:buSzTx/>
              <a:tabLst/>
              <a:defRPr/>
            </a:pPr>
            <a:r>
              <a:rPr lang="de-DE" sz="1450" noProof="0" dirty="0">
                <a:solidFill>
                  <a:prstClr val="black"/>
                </a:solidFill>
                <a:latin typeface="Calibri"/>
                <a:ea typeface="Times New Roman"/>
              </a:rPr>
              <a:t>	</a:t>
            </a:r>
            <a:r>
              <a:rPr kumimoji="0" lang="de-DE" sz="1450" b="0" i="0" u="none" strike="noStrike" kern="1200" cap="none" spc="0" normalizeH="0" baseline="0" noProof="0" dirty="0">
                <a:ln>
                  <a:noFill/>
                </a:ln>
                <a:solidFill>
                  <a:prstClr val="black"/>
                </a:solidFill>
                <a:effectLst/>
                <a:uLnTx/>
                <a:uFillTx/>
                <a:latin typeface="Calibri"/>
                <a:ea typeface="Times New Roman"/>
              </a:rPr>
              <a:t>Die Schülerinnen und Schüler …</a:t>
            </a:r>
            <a:endParaRPr kumimoji="0" lang="de-DE" sz="1450" b="0" i="0" u="none" strike="noStrike" kern="1200" cap="none" spc="0" normalizeH="0" baseline="0" noProof="0" dirty="0">
              <a:ln>
                <a:noFill/>
              </a:ln>
              <a:solidFill>
                <a:prstClr val="black"/>
              </a:solidFill>
              <a:effectLst/>
              <a:uLnTx/>
              <a:uFillTx/>
              <a:latin typeface="Times New Roman"/>
              <a:ea typeface="Times New Roman"/>
            </a:endParaRPr>
          </a:p>
          <a:p>
            <a:pPr marL="600075" lvl="1" indent="-257175">
              <a:spcBef>
                <a:spcPts val="450"/>
              </a:spcBef>
              <a:buFont typeface="Symbol"/>
              <a:buChar char=""/>
              <a:tabLst>
                <a:tab pos="342900" algn="l"/>
              </a:tabLst>
              <a:defRPr/>
            </a:pPr>
            <a:r>
              <a:rPr lang="de-DE" sz="1450" dirty="0">
                <a:solidFill>
                  <a:prstClr val="black"/>
                </a:solidFill>
                <a:ea typeface="Times New Roman"/>
                <a:cs typeface="Arial"/>
              </a:rPr>
              <a:t>musizieren Lieder und Rhythmicals technisch anstrengungsfrei - auch auswendig (u.a. Lieder zum Tages- und Jahresverlauf, bestimmten Anlässen, traditionelle Volkslieder, Popsongs, Lieder unterschiedlicher Sprachen und </a:t>
            </a:r>
            <a:r>
              <a:rPr lang="de-DE" sz="1450" dirty="0" smtClean="0">
                <a:solidFill>
                  <a:prstClr val="black"/>
                </a:solidFill>
                <a:ea typeface="Times New Roman"/>
                <a:cs typeface="Arial"/>
              </a:rPr>
              <a:t>Kulturen, z.B. entsprechend einer schulinternen Liederliste). </a:t>
            </a:r>
            <a:r>
              <a:rPr kumimoji="0" lang="de-DE" sz="1450" b="0" i="1" u="none" strike="noStrike" kern="1200" cap="none" spc="0" normalizeH="0" baseline="0" noProof="0" dirty="0">
                <a:ln>
                  <a:noFill/>
                </a:ln>
                <a:solidFill>
                  <a:prstClr val="black"/>
                </a:solidFill>
                <a:effectLst/>
                <a:uLnTx/>
                <a:uFillTx/>
                <a:latin typeface="Calibri"/>
                <a:ea typeface="Times New Roman"/>
              </a:rPr>
              <a:t>(Klasse 1-4, Musik machen und gestalten)</a:t>
            </a:r>
            <a:endParaRPr kumimoji="0" lang="de-DE" sz="1450" b="0" i="0" u="none" strike="noStrike" kern="1200" cap="none" spc="0" normalizeH="0" baseline="0" noProof="0" dirty="0">
              <a:ln>
                <a:noFill/>
              </a:ln>
              <a:solidFill>
                <a:prstClr val="black"/>
              </a:solidFill>
              <a:effectLst/>
              <a:uLnTx/>
              <a:uFillTx/>
              <a:latin typeface="Times New Roman"/>
              <a:ea typeface="Times New Roman"/>
            </a:endParaRPr>
          </a:p>
          <a:p>
            <a:pPr marL="600075" lvl="1" indent="-257175">
              <a:spcBef>
                <a:spcPts val="450"/>
              </a:spcBef>
              <a:buFont typeface="Symbol"/>
              <a:buChar char=""/>
              <a:tabLst>
                <a:tab pos="342900" algn="l"/>
              </a:tabLst>
              <a:defRPr/>
            </a:pPr>
            <a:r>
              <a:rPr lang="de-DE" sz="1450" dirty="0">
                <a:solidFill>
                  <a:prstClr val="black"/>
                </a:solidFill>
                <a:ea typeface="Times New Roman"/>
                <a:cs typeface="Arial"/>
              </a:rPr>
              <a:t>beschreiben elementare </a:t>
            </a:r>
            <a:r>
              <a:rPr lang="de-DE" sz="1450" dirty="0" smtClean="0">
                <a:solidFill>
                  <a:prstClr val="black"/>
                </a:solidFill>
                <a:ea typeface="Times New Roman"/>
                <a:cs typeface="Arial"/>
              </a:rPr>
              <a:t>Gestaltungsprinzipien </a:t>
            </a:r>
            <a:r>
              <a:rPr lang="de-DE" sz="1450" dirty="0">
                <a:solidFill>
                  <a:prstClr val="black"/>
                </a:solidFill>
                <a:ea typeface="Times New Roman"/>
                <a:cs typeface="Arial"/>
              </a:rPr>
              <a:t>von </a:t>
            </a:r>
            <a:r>
              <a:rPr lang="de-DE" sz="1450" dirty="0" smtClean="0">
                <a:solidFill>
                  <a:prstClr val="black"/>
                </a:solidFill>
                <a:ea typeface="Times New Roman"/>
                <a:cs typeface="Arial"/>
              </a:rPr>
              <a:t>Musik verschiedener </a:t>
            </a:r>
            <a:r>
              <a:rPr lang="de-DE" sz="1450" dirty="0">
                <a:solidFill>
                  <a:prstClr val="black"/>
                </a:solidFill>
                <a:ea typeface="Times New Roman"/>
                <a:cs typeface="Arial"/>
              </a:rPr>
              <a:t>Zeiten, Absichten und Kulturen  unter Verwendung von Fachbegriffen (u.a. Wiederholung, </a:t>
            </a:r>
            <a:r>
              <a:rPr lang="de-DE" sz="1450" dirty="0" smtClean="0">
                <a:solidFill>
                  <a:prstClr val="black"/>
                </a:solidFill>
                <a:ea typeface="Times New Roman"/>
                <a:cs typeface="Arial"/>
              </a:rPr>
              <a:t>schnell - </a:t>
            </a:r>
            <a:r>
              <a:rPr lang="de-DE" sz="1450" dirty="0">
                <a:solidFill>
                  <a:prstClr val="black"/>
                </a:solidFill>
                <a:ea typeface="Times New Roman"/>
                <a:cs typeface="Arial"/>
              </a:rPr>
              <a:t>langsam sowie hoch - tief) </a:t>
            </a:r>
            <a:r>
              <a:rPr lang="de-DE" sz="1450" dirty="0" smtClean="0">
                <a:solidFill>
                  <a:prstClr val="black"/>
                </a:solidFill>
                <a:ea typeface="Times New Roman"/>
                <a:cs typeface="Arial"/>
              </a:rPr>
              <a:t>und erweitern dadurch ihr Hörrepertoire</a:t>
            </a:r>
            <a:r>
              <a:rPr kumimoji="0" lang="de-DE" sz="1450" b="0" i="0" u="none" strike="noStrike" kern="1200" cap="none" spc="0" normalizeH="0" baseline="0" noProof="0" dirty="0" smtClean="0">
                <a:ln>
                  <a:noFill/>
                </a:ln>
                <a:solidFill>
                  <a:srgbClr val="000000"/>
                </a:solidFill>
                <a:effectLst/>
                <a:uLnTx/>
                <a:uFillTx/>
                <a:latin typeface="Calibri"/>
                <a:ea typeface="Times New Roman"/>
                <a:cs typeface="Arial"/>
              </a:rPr>
              <a:t>.</a:t>
            </a:r>
            <a:r>
              <a:rPr kumimoji="0" lang="de-DE" sz="1450" b="0" i="0" u="none" strike="noStrike" kern="1200" cap="none" spc="0" normalizeH="0" baseline="0" noProof="0" dirty="0" smtClean="0">
                <a:ln>
                  <a:noFill/>
                </a:ln>
                <a:solidFill>
                  <a:prstClr val="black"/>
                </a:solidFill>
                <a:effectLst/>
                <a:uLnTx/>
                <a:uFillTx/>
                <a:latin typeface="Calibri"/>
                <a:ea typeface="Times New Roman"/>
              </a:rPr>
              <a:t> </a:t>
            </a:r>
            <a:r>
              <a:rPr kumimoji="0" lang="de-DE" sz="1450" b="0" i="1" u="none" strike="noStrike" kern="1200" cap="none" spc="0" normalizeH="0" baseline="0" noProof="0" dirty="0">
                <a:ln>
                  <a:noFill/>
                </a:ln>
                <a:solidFill>
                  <a:prstClr val="black"/>
                </a:solidFill>
                <a:effectLst/>
                <a:uLnTx/>
                <a:uFillTx/>
                <a:latin typeface="Calibri"/>
                <a:ea typeface="Times New Roman"/>
              </a:rPr>
              <a:t>(Ende Klasse 2, Musik hören und verstehen)</a:t>
            </a:r>
            <a:endParaRPr kumimoji="0" lang="de-DE" sz="1450" b="0" i="0" u="none" strike="noStrike" kern="1200" cap="none" spc="0" normalizeH="0" baseline="0" noProof="0" dirty="0">
              <a:ln>
                <a:noFill/>
              </a:ln>
              <a:solidFill>
                <a:prstClr val="black"/>
              </a:solidFill>
              <a:effectLst/>
              <a:uLnTx/>
              <a:uFillTx/>
              <a:latin typeface="Times New Roman"/>
              <a:ea typeface="Times New Roman"/>
            </a:endParaRPr>
          </a:p>
          <a:p>
            <a:pPr marL="600075" lvl="1" indent="-257175">
              <a:spcBef>
                <a:spcPts val="450"/>
              </a:spcBef>
              <a:spcAft>
                <a:spcPts val="450"/>
              </a:spcAft>
              <a:buFont typeface="Symbol"/>
              <a:buChar char=""/>
              <a:tabLst>
                <a:tab pos="342900" algn="l"/>
              </a:tabLst>
              <a:defRPr/>
            </a:pPr>
            <a:r>
              <a:rPr lang="de-DE" sz="1450" dirty="0">
                <a:solidFill>
                  <a:prstClr val="black"/>
                </a:solidFill>
                <a:ea typeface="Times New Roman"/>
                <a:cs typeface="Arial"/>
              </a:rPr>
              <a:t>realisieren selbst entwickelte und </a:t>
            </a:r>
            <a:r>
              <a:rPr lang="de-DE" sz="1450" dirty="0" smtClean="0">
                <a:solidFill>
                  <a:prstClr val="black"/>
                </a:solidFill>
                <a:ea typeface="Times New Roman"/>
                <a:cs typeface="Arial"/>
              </a:rPr>
              <a:t>vorgegebene </a:t>
            </a:r>
            <a:r>
              <a:rPr lang="de-DE" sz="1450" dirty="0">
                <a:solidFill>
                  <a:prstClr val="black"/>
                </a:solidFill>
                <a:ea typeface="Times New Roman"/>
                <a:cs typeface="Arial"/>
              </a:rPr>
              <a:t>Performances durch verschiedene künstlerische </a:t>
            </a:r>
            <a:r>
              <a:rPr lang="de-DE" sz="1450" dirty="0" smtClean="0">
                <a:solidFill>
                  <a:prstClr val="black"/>
                </a:solidFill>
                <a:ea typeface="Times New Roman"/>
                <a:cs typeface="Arial"/>
              </a:rPr>
              <a:t>Ausdrucksmedien </a:t>
            </a:r>
            <a:r>
              <a:rPr lang="de-DE" sz="1450" dirty="0">
                <a:solidFill>
                  <a:prstClr val="black"/>
                </a:solidFill>
                <a:ea typeface="Times New Roman"/>
                <a:cs typeface="Arial"/>
              </a:rPr>
              <a:t>(Musik, Kunst, Bewegung), auch unter Nutzung digitaler Medien. </a:t>
            </a:r>
            <a:r>
              <a:rPr lang="de-DE" sz="1450" i="1" dirty="0">
                <a:solidFill>
                  <a:prstClr val="black"/>
                </a:solidFill>
                <a:ea typeface="Times New Roman"/>
              </a:rPr>
              <a:t>(Ende Klasse 4, </a:t>
            </a:r>
            <a:r>
              <a:rPr kumimoji="0" lang="de-DE" sz="1450" b="0" i="1" u="none" strike="noStrike" kern="1200" cap="none" spc="0" normalizeH="0" baseline="0" noProof="0" dirty="0">
                <a:ln>
                  <a:noFill/>
                </a:ln>
                <a:solidFill>
                  <a:prstClr val="black"/>
                </a:solidFill>
                <a:effectLst/>
                <a:uLnTx/>
                <a:uFillTx/>
                <a:latin typeface="Calibri"/>
                <a:ea typeface="Times New Roman"/>
              </a:rPr>
              <a:t>Musik umsetzen und darstellen)</a:t>
            </a:r>
            <a:r>
              <a:rPr kumimoji="0" lang="de-DE" sz="1450" b="0" i="0" u="none" strike="noStrike" kern="1200" cap="none" spc="0" normalizeH="0" baseline="0" noProof="0" dirty="0">
                <a:ln>
                  <a:noFill/>
                </a:ln>
                <a:solidFill>
                  <a:prstClr val="black"/>
                </a:solidFill>
                <a:effectLst/>
                <a:uLnTx/>
                <a:uFillTx/>
                <a:latin typeface="Calibri"/>
                <a:ea typeface="Times New Roman"/>
              </a:rPr>
              <a:t> </a:t>
            </a:r>
            <a:endParaRPr kumimoji="0" lang="de-DE" sz="1450" b="0" i="0" u="none" strike="noStrike" kern="1200" cap="none" spc="0" normalizeH="0" baseline="0" noProof="0" dirty="0">
              <a:ln>
                <a:noFill/>
              </a:ln>
              <a:solidFill>
                <a:prstClr val="black"/>
              </a:solidFill>
              <a:effectLst/>
              <a:uLnTx/>
              <a:uFillTx/>
              <a:latin typeface="Times New Roman"/>
              <a:ea typeface="Times New Roman"/>
            </a:endParaRPr>
          </a:p>
          <a:p>
            <a:pPr marL="257175" marR="0" lvl="0" indent="-257175" algn="l" defTabSz="914400" rtl="0" eaLnBrk="1" fontAlgn="auto" latinLnBrk="0" hangingPunct="1">
              <a:lnSpc>
                <a:spcPct val="100000"/>
              </a:lnSpc>
              <a:spcBef>
                <a:spcPts val="0"/>
              </a:spcBef>
              <a:spcAft>
                <a:spcPts val="0"/>
              </a:spcAft>
              <a:buClrTx/>
              <a:buSzTx/>
              <a:buFontTx/>
              <a:buAutoNum type="alphaLcParenR"/>
              <a:tabLst/>
              <a:defRPr/>
            </a:pPr>
            <a:r>
              <a:rPr kumimoji="0" lang="de-DE" sz="1450" b="0" i="0" u="none" strike="noStrike" kern="1200" cap="none" spc="0" normalizeH="0" baseline="0" noProof="0" dirty="0">
                <a:ln>
                  <a:noFill/>
                </a:ln>
                <a:solidFill>
                  <a:prstClr val="black"/>
                </a:solidFill>
                <a:effectLst/>
                <a:uLnTx/>
                <a:uFillTx/>
                <a:latin typeface="Calibri"/>
              </a:rPr>
              <a:t>Erörtern Sie in Ihrem Team: „Was kann eine Schülerin/ein Schüler, wenn sie/er über die (von Ihnen ausgewählte) Kompetenz verfügt?“</a:t>
            </a:r>
          </a:p>
          <a:p>
            <a:pPr marL="257175" marR="0" lvl="0" indent="-257175" algn="l" defTabSz="914400" rtl="0" eaLnBrk="1" fontAlgn="auto" latinLnBrk="0" hangingPunct="1">
              <a:lnSpc>
                <a:spcPct val="100000"/>
              </a:lnSpc>
              <a:spcBef>
                <a:spcPts val="0"/>
              </a:spcBef>
              <a:spcAft>
                <a:spcPts val="0"/>
              </a:spcAft>
              <a:buClrTx/>
              <a:buSzTx/>
              <a:buFontTx/>
              <a:buAutoNum type="alphaLcParenR"/>
              <a:tabLst/>
              <a:defRPr/>
            </a:pPr>
            <a:r>
              <a:rPr kumimoji="0" lang="de-DE" sz="1450" b="0" i="0" u="none" strike="noStrike" kern="1200" cap="none" spc="0" normalizeH="0" baseline="0" noProof="0" dirty="0">
                <a:ln>
                  <a:noFill/>
                </a:ln>
                <a:solidFill>
                  <a:prstClr val="black"/>
                </a:solidFill>
                <a:effectLst/>
                <a:uLnTx/>
                <a:uFillTx/>
                <a:latin typeface="Calibri"/>
              </a:rPr>
              <a:t>Beschreiben Sie nun bitte, über welche Kenntnisse / Fähigkeiten / Fertigkeiten / Haltungen eine Schülerin/ein Schüler mit Blick auf die (von Ihnen ausgewählte) Kompetenz </a:t>
            </a:r>
            <a:r>
              <a:rPr kumimoji="0" lang="de-DE" sz="1450" b="0" i="0" u="sng" strike="noStrike" kern="1200" cap="none" spc="0" normalizeH="0" baseline="0" noProof="0" dirty="0">
                <a:ln>
                  <a:noFill/>
                </a:ln>
                <a:solidFill>
                  <a:prstClr val="black"/>
                </a:solidFill>
                <a:effectLst/>
                <a:uLnTx/>
                <a:uFillTx/>
                <a:latin typeface="Calibri"/>
              </a:rPr>
              <a:t>mindestens</a:t>
            </a:r>
            <a:r>
              <a:rPr kumimoji="0" lang="de-DE" sz="1450" b="0" i="0" u="none" strike="noStrike" kern="1200" cap="none" spc="0" normalizeH="0" baseline="0" noProof="0" dirty="0">
                <a:ln>
                  <a:noFill/>
                </a:ln>
                <a:solidFill>
                  <a:prstClr val="black"/>
                </a:solidFill>
                <a:effectLst/>
                <a:uLnTx/>
                <a:uFillTx/>
                <a:latin typeface="Calibri"/>
              </a:rPr>
              <a:t> verfügen sollte!</a:t>
            </a:r>
          </a:p>
          <a:p>
            <a:pPr marL="257175" lvl="0" indent="-257175">
              <a:buFontTx/>
              <a:buAutoNum type="alphaLcParenR"/>
              <a:defRPr/>
            </a:pPr>
            <a:r>
              <a:rPr kumimoji="0" lang="de-DE" sz="1450" b="0" i="0" u="none" strike="noStrike" kern="1200" cap="none" spc="0" normalizeH="0" baseline="0" noProof="0" dirty="0">
                <a:ln>
                  <a:noFill/>
                </a:ln>
                <a:solidFill>
                  <a:prstClr val="black"/>
                </a:solidFill>
                <a:effectLst/>
                <a:uLnTx/>
                <a:uFillTx/>
                <a:latin typeface="Calibri"/>
              </a:rPr>
              <a:t>fakultativ: Überlegen Sie bitte, in welchem Unterrichtsvorhaben </a:t>
            </a:r>
            <a:r>
              <a:rPr lang="de-DE" sz="1450" dirty="0">
                <a:solidFill>
                  <a:prstClr val="black"/>
                </a:solidFill>
              </a:rPr>
              <a:t>Ihrer </a:t>
            </a:r>
            <a:r>
              <a:rPr lang="de-DE" sz="1450" dirty="0" smtClean="0">
                <a:solidFill>
                  <a:prstClr val="black"/>
                </a:solidFill>
              </a:rPr>
              <a:t>bisherigen schuleigenen </a:t>
            </a:r>
            <a:r>
              <a:rPr lang="de-DE" sz="1450" dirty="0">
                <a:solidFill>
                  <a:prstClr val="black"/>
                </a:solidFill>
              </a:rPr>
              <a:t>Unterrichtsvorgaben </a:t>
            </a:r>
            <a:r>
              <a:rPr lang="de-DE" sz="1450" dirty="0" smtClean="0">
                <a:solidFill>
                  <a:prstClr val="black"/>
                </a:solidFill>
              </a:rPr>
              <a:t>sich </a:t>
            </a:r>
            <a:r>
              <a:rPr kumimoji="0" lang="de-DE" sz="1450" b="0" i="0" u="none" strike="noStrike" kern="1200" cap="none" spc="0" normalizeH="0" baseline="0" noProof="0" dirty="0">
                <a:ln>
                  <a:noFill/>
                </a:ln>
                <a:solidFill>
                  <a:prstClr val="black"/>
                </a:solidFill>
                <a:effectLst/>
                <a:uLnTx/>
                <a:uFillTx/>
                <a:latin typeface="Calibri"/>
              </a:rPr>
              <a:t>diese Kompetenzen am besten fördern lassen bzw. welche Änderungen </a:t>
            </a:r>
            <a:r>
              <a:rPr kumimoji="0" lang="de-DE" sz="1450" b="0" i="0" u="none" strike="noStrike" kern="1200" cap="none" spc="0" normalizeH="0" baseline="0" noProof="0" dirty="0" smtClean="0">
                <a:ln>
                  <a:noFill/>
                </a:ln>
                <a:solidFill>
                  <a:prstClr val="black"/>
                </a:solidFill>
                <a:effectLst/>
                <a:uLnTx/>
                <a:uFillTx/>
                <a:latin typeface="Calibri"/>
              </a:rPr>
              <a:t>in </a:t>
            </a:r>
            <a:r>
              <a:rPr lang="de-DE" sz="1450" dirty="0">
                <a:solidFill>
                  <a:prstClr val="black"/>
                </a:solidFill>
              </a:rPr>
              <a:t>den  schuleigenen Unterrichtsvorgaben nötig </a:t>
            </a:r>
            <a:r>
              <a:rPr kumimoji="0" lang="de-DE" sz="1450" b="0" i="0" u="none" strike="noStrike" kern="1200" cap="none" spc="0" normalizeH="0" baseline="0" noProof="0" dirty="0">
                <a:ln>
                  <a:noFill/>
                </a:ln>
                <a:solidFill>
                  <a:prstClr val="black"/>
                </a:solidFill>
                <a:effectLst/>
                <a:uLnTx/>
                <a:uFillTx/>
                <a:latin typeface="Calibri"/>
              </a:rPr>
              <a:t>sind.</a:t>
            </a:r>
          </a:p>
        </p:txBody>
      </p:sp>
    </p:spTree>
    <p:extLst>
      <p:ext uri="{BB962C8B-B14F-4D97-AF65-F5344CB8AC3E}">
        <p14:creationId xmlns:p14="http://schemas.microsoft.com/office/powerpoint/2010/main" val="16445061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dirty="0"/>
          </a:p>
        </p:txBody>
      </p:sp>
      <p:sp>
        <p:nvSpPr>
          <p:cNvPr id="3" name="Inhaltsplatzhalter 2"/>
          <p:cNvSpPr>
            <a:spLocks noGrp="1"/>
          </p:cNvSpPr>
          <p:nvPr>
            <p:ph idx="1"/>
          </p:nvPr>
        </p:nvSpPr>
        <p:spPr/>
        <p:txBody>
          <a:bodyPr/>
          <a:lstStyle/>
          <a:p>
            <a:pPr marL="0" indent="0">
              <a:buNone/>
            </a:pPr>
            <a:endParaRPr lang="de-DE" altLang="de-DE" sz="4400" b="1" dirty="0">
              <a:solidFill>
                <a:srgbClr val="002060"/>
              </a:solidFill>
              <a:cs typeface="Times New Roman" pitchFamily="18" charset="0"/>
            </a:endParaRPr>
          </a:p>
          <a:p>
            <a:pPr marL="0" indent="0">
              <a:buNone/>
            </a:pPr>
            <a:r>
              <a:rPr lang="de-DE" altLang="de-DE" sz="4400" b="1" dirty="0" smtClean="0">
                <a:solidFill>
                  <a:srgbClr val="002060"/>
                </a:solidFill>
                <a:cs typeface="Times New Roman" pitchFamily="18" charset="0"/>
              </a:rPr>
              <a:t>Schuleigene Unterrichtsvorgaben und </a:t>
            </a:r>
            <a:r>
              <a:rPr lang="de-DE" altLang="de-DE" sz="4400" b="1" dirty="0">
                <a:solidFill>
                  <a:srgbClr val="002060"/>
                </a:solidFill>
                <a:cs typeface="Times New Roman" pitchFamily="18" charset="0"/>
              </a:rPr>
              <a:t>Unterstützungsangebote</a:t>
            </a:r>
          </a:p>
          <a:p>
            <a:endParaRPr lang="de-DE" dirty="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43</a:t>
            </a:fld>
            <a:endParaRPr lang="de-DE"/>
          </a:p>
        </p:txBody>
      </p:sp>
    </p:spTree>
    <p:extLst>
      <p:ext uri="{BB962C8B-B14F-4D97-AF65-F5344CB8AC3E}">
        <p14:creationId xmlns:p14="http://schemas.microsoft.com/office/powerpoint/2010/main" val="16637504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a:xfrm>
            <a:off x="469603" y="1700808"/>
            <a:ext cx="8229600" cy="4205064"/>
          </a:xfrm>
        </p:spPr>
        <p:txBody>
          <a:bodyPr>
            <a:normAutofit/>
          </a:bodyPr>
          <a:lstStyle/>
          <a:p>
            <a:pPr marL="0" indent="0">
              <a:buNone/>
            </a:pPr>
            <a:endParaRPr lang="de-DE" altLang="de-DE" sz="4400" b="1" dirty="0">
              <a:solidFill>
                <a:srgbClr val="002060"/>
              </a:solidFill>
              <a:cs typeface="Times New Roman" pitchFamily="18" charset="0"/>
            </a:endParaRPr>
          </a:p>
          <a:p>
            <a:pPr marL="0" indent="0">
              <a:buNone/>
            </a:pPr>
            <a:r>
              <a:rPr lang="de-DE" altLang="de-DE" sz="4400" b="1" dirty="0">
                <a:solidFill>
                  <a:srgbClr val="002060"/>
                </a:solidFill>
                <a:cs typeface="Times New Roman" pitchFamily="18" charset="0"/>
              </a:rPr>
              <a:t>Allgemeine Hinweise den Unterstützungsangeboten</a:t>
            </a:r>
            <a:r>
              <a:rPr lang="de-DE" sz="3600" dirty="0"/>
              <a:t/>
            </a:r>
            <a:br>
              <a:rPr lang="de-DE" sz="3600" dirty="0"/>
            </a:br>
            <a:r>
              <a:rPr lang="de-DE" sz="3600" dirty="0"/>
              <a:t/>
            </a:r>
            <a:br>
              <a:rPr lang="de-DE" sz="3600" dirty="0"/>
            </a:br>
            <a:endParaRPr lang="de-DE" sz="4400" dirty="0"/>
          </a:p>
          <a:p>
            <a:pPr marL="0" indent="0">
              <a:buNone/>
            </a:pPr>
            <a:endParaRPr lang="de-DE" dirty="0"/>
          </a:p>
        </p:txBody>
      </p:sp>
      <p:sp>
        <p:nvSpPr>
          <p:cNvPr id="4" name="Datumsplatzhalt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lumMod val="50000"/>
                    <a:lumOff val="50000"/>
                  </a:prstClr>
                </a:solidFill>
                <a:effectLst/>
                <a:uLnTx/>
                <a:uFillTx/>
                <a:latin typeface="Calibri"/>
                <a:ea typeface="+mn-ea"/>
                <a:cs typeface="+mn-cs"/>
              </a:rPr>
              <a:t>Lehrplanentwicklung Primarstufe</a:t>
            </a:r>
          </a:p>
        </p:txBody>
      </p:sp>
      <p:sp>
        <p:nvSpPr>
          <p:cNvPr id="5" name="Fußzeilenplatzhalt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Foliennummernplatzhalt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2A4277-7E7A-4AAF-BFC7-47646BF5CD0C}" type="slidenum">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de-D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169817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DFD080-5DB2-3C4C-A53C-84E13122630A}"/>
              </a:ext>
            </a:extLst>
          </p:cNvPr>
          <p:cNvSpPr>
            <a:spLocks noGrp="1"/>
          </p:cNvSpPr>
          <p:nvPr>
            <p:ph type="title"/>
          </p:nvPr>
        </p:nvSpPr>
        <p:spPr/>
        <p:txBody>
          <a:bodyPr/>
          <a:lstStyle/>
          <a:p>
            <a:r>
              <a:rPr lang="de-DE" sz="2800" dirty="0" smtClean="0"/>
              <a:t>Schuleigene Unterrichtsvorgaben </a:t>
            </a:r>
            <a:r>
              <a:rPr lang="de-DE" sz="2800" dirty="0"/>
              <a:t>- rechtlicher Rahmen</a:t>
            </a:r>
          </a:p>
        </p:txBody>
      </p:sp>
      <p:sp>
        <p:nvSpPr>
          <p:cNvPr id="3" name="Datumsplatzhalter 2">
            <a:extLst>
              <a:ext uri="{FF2B5EF4-FFF2-40B4-BE49-F238E27FC236}">
                <a16:creationId xmlns:a16="http://schemas.microsoft.com/office/drawing/2014/main" id="{C6FAD3CF-0A8C-F548-86F8-EDFD249B15D8}"/>
              </a:ext>
            </a:extLst>
          </p:cNvPr>
          <p:cNvSpPr>
            <a:spLocks noGrp="1"/>
          </p:cNvSpPr>
          <p:nvPr>
            <p:ph type="dt" sz="half" idx="10"/>
          </p:nvPr>
        </p:nvSpPr>
        <p:spPr/>
        <p:txBody>
          <a:bodyPr/>
          <a:lstStyle/>
          <a:p>
            <a:r>
              <a:rPr lang="de-DE" dirty="0"/>
              <a:t>Lehrplanentwicklung Primarstufe</a:t>
            </a:r>
          </a:p>
        </p:txBody>
      </p:sp>
      <p:sp>
        <p:nvSpPr>
          <p:cNvPr id="4" name="Fußzeilenplatzhalter 3">
            <a:extLst>
              <a:ext uri="{FF2B5EF4-FFF2-40B4-BE49-F238E27FC236}">
                <a16:creationId xmlns:a16="http://schemas.microsoft.com/office/drawing/2014/main" id="{B5544C1F-E84B-4145-862D-B06B2D00AB49}"/>
              </a:ext>
            </a:extLst>
          </p:cNvPr>
          <p:cNvSpPr>
            <a:spLocks noGrp="1"/>
          </p:cNvSpPr>
          <p:nvPr>
            <p:ph type="ftr" sz="quarter" idx="11"/>
          </p:nvPr>
        </p:nvSpPr>
        <p:spPr/>
        <p:txBody>
          <a:bodyPr/>
          <a:lstStyle/>
          <a:p>
            <a:endParaRPr lang="de-DE" dirty="0"/>
          </a:p>
        </p:txBody>
      </p:sp>
      <p:sp>
        <p:nvSpPr>
          <p:cNvPr id="5" name="Foliennummernplatzhalter 4">
            <a:extLst>
              <a:ext uri="{FF2B5EF4-FFF2-40B4-BE49-F238E27FC236}">
                <a16:creationId xmlns:a16="http://schemas.microsoft.com/office/drawing/2014/main" id="{3D00005F-551B-DC43-9AE4-EE6CA5CE2A08}"/>
              </a:ext>
            </a:extLst>
          </p:cNvPr>
          <p:cNvSpPr>
            <a:spLocks noGrp="1"/>
          </p:cNvSpPr>
          <p:nvPr>
            <p:ph type="sldNum" sz="quarter" idx="12"/>
          </p:nvPr>
        </p:nvSpPr>
        <p:spPr/>
        <p:txBody>
          <a:bodyPr/>
          <a:lstStyle/>
          <a:p>
            <a:fld id="{512A4277-7E7A-4AAF-BFC7-47646BF5CD0C}" type="slidenum">
              <a:rPr lang="de-DE" smtClean="0"/>
              <a:t>45</a:t>
            </a:fld>
            <a:endParaRPr lang="de-DE"/>
          </a:p>
        </p:txBody>
      </p:sp>
      <p:sp>
        <p:nvSpPr>
          <p:cNvPr id="6" name="Inhaltsplatzhalter 2">
            <a:extLst>
              <a:ext uri="{FF2B5EF4-FFF2-40B4-BE49-F238E27FC236}">
                <a16:creationId xmlns:a16="http://schemas.microsoft.com/office/drawing/2014/main" id="{2B853F5F-5949-794C-9799-C2F6F6D2C13D}"/>
              </a:ext>
            </a:extLst>
          </p:cNvPr>
          <p:cNvSpPr txBox="1">
            <a:spLocks/>
          </p:cNvSpPr>
          <p:nvPr/>
        </p:nvSpPr>
        <p:spPr>
          <a:xfrm>
            <a:off x="467544" y="1988840"/>
            <a:ext cx="8229600" cy="381642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50000"/>
              </a:spcBef>
              <a:buFont typeface="Arial" panose="020B0604020202020204" pitchFamily="34" charset="0"/>
              <a:buNone/>
            </a:pPr>
            <a:r>
              <a:rPr lang="de-DE" altLang="de-DE" sz="1800" b="1" dirty="0"/>
              <a:t>SchulG §29</a:t>
            </a:r>
          </a:p>
          <a:p>
            <a:pPr marL="0" indent="0" algn="ctr">
              <a:spcBef>
                <a:spcPct val="50000"/>
              </a:spcBef>
              <a:buFont typeface="Arial" panose="020B0604020202020204" pitchFamily="34" charset="0"/>
              <a:buNone/>
            </a:pPr>
            <a:r>
              <a:rPr lang="de-DE" altLang="de-DE" sz="1800" b="1" dirty="0"/>
              <a:t>Unterrichtsvorgaben</a:t>
            </a:r>
          </a:p>
          <a:p>
            <a:pPr marL="542925" indent="-542925">
              <a:spcBef>
                <a:spcPct val="50000"/>
              </a:spcBef>
              <a:buFontTx/>
              <a:buAutoNum type="arabicParenBoth"/>
            </a:pPr>
            <a:r>
              <a:rPr lang="de-DE" altLang="de-DE" sz="1800" dirty="0"/>
              <a:t>Das </a:t>
            </a:r>
            <a:r>
              <a:rPr lang="de-DE" altLang="de-DE" sz="1800" b="1" dirty="0"/>
              <a:t>Ministerium</a:t>
            </a:r>
            <a:r>
              <a:rPr lang="de-DE" altLang="de-DE" sz="1800" dirty="0"/>
              <a:t> erlässt in der Regel </a:t>
            </a:r>
            <a:r>
              <a:rPr lang="de-DE" altLang="de-DE" sz="1800" b="1" dirty="0"/>
              <a:t>schulformspezifische Vorgaben </a:t>
            </a:r>
            <a:r>
              <a:rPr lang="de-DE" altLang="de-DE" sz="1800" dirty="0"/>
              <a:t>für den Unterricht (Richtlinien, Rahmenvorgaben, </a:t>
            </a:r>
            <a:r>
              <a:rPr lang="de-DE" altLang="de-DE" sz="1800" b="1" dirty="0"/>
              <a:t>Lehrpläne</a:t>
            </a:r>
            <a:r>
              <a:rPr lang="de-DE" altLang="de-DE" sz="1800" dirty="0"/>
              <a:t>). Diese legen insbesondere die Ziele und Inhalte für die Bildungsgänge, Unterrichtsfächer und Lernbereiche fest und bestimmen die erwarteten Lernergebnisse (Bildungsstandards).</a:t>
            </a:r>
          </a:p>
          <a:p>
            <a:pPr marL="542925" indent="-542925">
              <a:spcBef>
                <a:spcPct val="50000"/>
              </a:spcBef>
              <a:buFontTx/>
              <a:buAutoNum type="arabicParenBoth"/>
            </a:pPr>
            <a:r>
              <a:rPr lang="de-DE" altLang="de-DE" sz="1800" dirty="0"/>
              <a:t>Die </a:t>
            </a:r>
            <a:r>
              <a:rPr lang="de-DE" altLang="de-DE" sz="1800" b="1" dirty="0"/>
              <a:t>Schulen</a:t>
            </a:r>
            <a:r>
              <a:rPr lang="de-DE" altLang="de-DE" sz="1800" dirty="0"/>
              <a:t> bestimmen auf der Grundlage der Unterrichtsvorgaben nach Absatz 1 in Verbindung mit ihrem Schulprogramm </a:t>
            </a:r>
            <a:r>
              <a:rPr lang="de-DE" altLang="de-DE" sz="1800" b="1" dirty="0"/>
              <a:t>schuleigene Unterrichtsvorgaben</a:t>
            </a:r>
            <a:r>
              <a:rPr lang="de-DE" altLang="de-DE" sz="1800" dirty="0"/>
              <a:t>.</a:t>
            </a:r>
          </a:p>
          <a:p>
            <a:pPr marL="542925" indent="-542925">
              <a:spcBef>
                <a:spcPct val="50000"/>
              </a:spcBef>
              <a:buFontTx/>
              <a:buAutoNum type="arabicParenBoth"/>
            </a:pPr>
            <a:r>
              <a:rPr lang="de-DE" altLang="de-DE" sz="1800" dirty="0"/>
              <a:t>Unterrichtsvorgaben nach den Absätzen 1 und 2 sind so zu fassen, dass für die Lehrerinnen und Lehrer ein </a:t>
            </a:r>
            <a:r>
              <a:rPr lang="de-DE" altLang="de-DE" sz="1800" b="1" dirty="0"/>
              <a:t>pädagogischer Gestaltungsspielraum </a:t>
            </a:r>
            <a:r>
              <a:rPr lang="de-DE" altLang="de-DE" sz="1800" dirty="0"/>
              <a:t>bleibt.</a:t>
            </a:r>
          </a:p>
          <a:p>
            <a:pPr marL="542925"/>
            <a:endParaRPr lang="de-DE" dirty="0"/>
          </a:p>
        </p:txBody>
      </p:sp>
    </p:spTree>
    <p:extLst>
      <p:ext uri="{BB962C8B-B14F-4D97-AF65-F5344CB8AC3E}">
        <p14:creationId xmlns:p14="http://schemas.microsoft.com/office/powerpoint/2010/main" val="23976860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DFD080-5DB2-3C4C-A53C-84E13122630A}"/>
              </a:ext>
            </a:extLst>
          </p:cNvPr>
          <p:cNvSpPr>
            <a:spLocks noGrp="1"/>
          </p:cNvSpPr>
          <p:nvPr>
            <p:ph type="title"/>
          </p:nvPr>
        </p:nvSpPr>
        <p:spPr/>
        <p:txBody>
          <a:bodyPr/>
          <a:lstStyle/>
          <a:p>
            <a:r>
              <a:rPr lang="de-DE" sz="2800" dirty="0" smtClean="0"/>
              <a:t>Schuleigene Unterrichtsvorgaben </a:t>
            </a:r>
            <a:r>
              <a:rPr lang="de-DE" sz="2800" dirty="0"/>
              <a:t>- rechtlicher Rahmen</a:t>
            </a:r>
          </a:p>
        </p:txBody>
      </p:sp>
      <p:sp>
        <p:nvSpPr>
          <p:cNvPr id="3" name="Datumsplatzhalter 2">
            <a:extLst>
              <a:ext uri="{FF2B5EF4-FFF2-40B4-BE49-F238E27FC236}">
                <a16:creationId xmlns:a16="http://schemas.microsoft.com/office/drawing/2014/main" id="{C6FAD3CF-0A8C-F548-86F8-EDFD249B15D8}"/>
              </a:ext>
            </a:extLst>
          </p:cNvPr>
          <p:cNvSpPr>
            <a:spLocks noGrp="1"/>
          </p:cNvSpPr>
          <p:nvPr>
            <p:ph type="dt" sz="half" idx="10"/>
          </p:nvPr>
        </p:nvSpPr>
        <p:spPr/>
        <p:txBody>
          <a:bodyPr/>
          <a:lstStyle/>
          <a:p>
            <a:r>
              <a:rPr lang="de-DE" dirty="0"/>
              <a:t>Lehrplanentwicklung Primarstufe</a:t>
            </a:r>
          </a:p>
        </p:txBody>
      </p:sp>
      <p:sp>
        <p:nvSpPr>
          <p:cNvPr id="4" name="Fußzeilenplatzhalter 3">
            <a:extLst>
              <a:ext uri="{FF2B5EF4-FFF2-40B4-BE49-F238E27FC236}">
                <a16:creationId xmlns:a16="http://schemas.microsoft.com/office/drawing/2014/main" id="{B5544C1F-E84B-4145-862D-B06B2D00AB49}"/>
              </a:ext>
            </a:extLst>
          </p:cNvPr>
          <p:cNvSpPr>
            <a:spLocks noGrp="1"/>
          </p:cNvSpPr>
          <p:nvPr>
            <p:ph type="ftr" sz="quarter" idx="11"/>
          </p:nvPr>
        </p:nvSpPr>
        <p:spPr/>
        <p:txBody>
          <a:bodyPr/>
          <a:lstStyle/>
          <a:p>
            <a:r>
              <a:rPr lang="de-DE" dirty="0"/>
              <a:t>((</a:t>
            </a:r>
          </a:p>
        </p:txBody>
      </p:sp>
      <p:sp>
        <p:nvSpPr>
          <p:cNvPr id="5" name="Foliennummernplatzhalter 4">
            <a:extLst>
              <a:ext uri="{FF2B5EF4-FFF2-40B4-BE49-F238E27FC236}">
                <a16:creationId xmlns:a16="http://schemas.microsoft.com/office/drawing/2014/main" id="{3D00005F-551B-DC43-9AE4-EE6CA5CE2A08}"/>
              </a:ext>
            </a:extLst>
          </p:cNvPr>
          <p:cNvSpPr>
            <a:spLocks noGrp="1"/>
          </p:cNvSpPr>
          <p:nvPr>
            <p:ph type="sldNum" sz="quarter" idx="12"/>
          </p:nvPr>
        </p:nvSpPr>
        <p:spPr/>
        <p:txBody>
          <a:bodyPr/>
          <a:lstStyle/>
          <a:p>
            <a:fld id="{512A4277-7E7A-4AAF-BFC7-47646BF5CD0C}" type="slidenum">
              <a:rPr lang="de-DE" smtClean="0"/>
              <a:t>46</a:t>
            </a:fld>
            <a:endParaRPr lang="de-DE"/>
          </a:p>
        </p:txBody>
      </p:sp>
      <p:sp>
        <p:nvSpPr>
          <p:cNvPr id="8" name="Inhaltsplatzhalter 2">
            <a:extLst>
              <a:ext uri="{FF2B5EF4-FFF2-40B4-BE49-F238E27FC236}">
                <a16:creationId xmlns:a16="http://schemas.microsoft.com/office/drawing/2014/main" id="{06F28B1B-32C5-6648-AE4A-7B465D11DF2C}"/>
              </a:ext>
            </a:extLst>
          </p:cNvPr>
          <p:cNvSpPr txBox="1">
            <a:spLocks/>
          </p:cNvSpPr>
          <p:nvPr/>
        </p:nvSpPr>
        <p:spPr>
          <a:xfrm>
            <a:off x="609600" y="1853208"/>
            <a:ext cx="8229600" cy="420506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50000"/>
              </a:spcBef>
              <a:buFont typeface="Arial" panose="020B0604020202020204" pitchFamily="34" charset="0"/>
              <a:buNone/>
            </a:pPr>
            <a:r>
              <a:rPr lang="de-DE" altLang="de-DE" sz="1600" b="1" dirty="0"/>
              <a:t>SchulG §70</a:t>
            </a:r>
          </a:p>
          <a:p>
            <a:pPr marL="0" indent="0" algn="ctr">
              <a:spcBef>
                <a:spcPct val="50000"/>
              </a:spcBef>
              <a:buFont typeface="Arial" panose="020B0604020202020204" pitchFamily="34" charset="0"/>
              <a:buNone/>
            </a:pPr>
            <a:r>
              <a:rPr lang="de-DE" altLang="de-DE" sz="1600" b="1" dirty="0"/>
              <a:t>Fachkonferenz, Bildungsgangskonferenz</a:t>
            </a:r>
          </a:p>
          <a:p>
            <a:pPr marL="0" indent="0">
              <a:spcBef>
                <a:spcPct val="50000"/>
              </a:spcBef>
              <a:buFont typeface="Arial" panose="020B0604020202020204" pitchFamily="34" charset="0"/>
              <a:buNone/>
            </a:pPr>
            <a:r>
              <a:rPr lang="de-DE" altLang="de-DE" sz="1600" dirty="0"/>
              <a:t>…</a:t>
            </a:r>
          </a:p>
          <a:p>
            <a:pPr>
              <a:spcBef>
                <a:spcPct val="50000"/>
              </a:spcBef>
              <a:buFontTx/>
              <a:buAutoNum type="arabicParenBoth" startAt="3"/>
            </a:pPr>
            <a:r>
              <a:rPr lang="de-DE" altLang="de-DE" sz="1600" dirty="0"/>
              <a:t>Die Fachkonferenz berät über alle das Fach oder die Fachrichtung betreffenden Angelegenheiten einschließlich der Zusammenarbeit mit anderen Fächern. Sie trägt Verantwortung für die schulinterne Qualitätssicherung und -entwicklung der fachlichen Arbeit und berät über Ziele, Arbeitspläne, Evaluationsmaßnahmen und -ergebnisse und Rechenschaftslegung.</a:t>
            </a:r>
          </a:p>
          <a:p>
            <a:pPr>
              <a:spcBef>
                <a:spcPct val="50000"/>
              </a:spcBef>
              <a:buFontTx/>
              <a:buAutoNum type="arabicParenBoth" startAt="3"/>
            </a:pPr>
            <a:r>
              <a:rPr lang="de-DE" altLang="de-DE" sz="1600" dirty="0"/>
              <a:t>Die Fachkonferenz entscheidet in ihrem Fach insbesondere über</a:t>
            </a:r>
          </a:p>
          <a:p>
            <a:pPr lvl="1">
              <a:spcBef>
                <a:spcPct val="50000"/>
              </a:spcBef>
              <a:buFontTx/>
              <a:buAutoNum type="arabicPeriod"/>
            </a:pPr>
            <a:r>
              <a:rPr lang="de-DE" altLang="de-DE" sz="1600" dirty="0"/>
              <a:t>Grundsätze zur fachdidaktischen und fachmethodischen Arbeit,</a:t>
            </a:r>
          </a:p>
          <a:p>
            <a:pPr lvl="1">
              <a:spcBef>
                <a:spcPct val="50000"/>
              </a:spcBef>
              <a:buFontTx/>
              <a:buAutoNum type="arabicPeriod"/>
            </a:pPr>
            <a:r>
              <a:rPr lang="de-DE" altLang="de-DE" sz="1600" dirty="0"/>
              <a:t>Grundsätze zur Leistungsbewertung,</a:t>
            </a:r>
          </a:p>
          <a:p>
            <a:pPr lvl="1">
              <a:spcBef>
                <a:spcPct val="50000"/>
              </a:spcBef>
              <a:buFontTx/>
              <a:buAutoNum type="arabicPeriod"/>
            </a:pPr>
            <a:r>
              <a:rPr lang="de-DE" altLang="de-DE" sz="1600" dirty="0"/>
              <a:t>Vorschläge an die Lehrerkonferenz zur Einführung von Lernmitteln</a:t>
            </a:r>
          </a:p>
        </p:txBody>
      </p:sp>
    </p:spTree>
    <p:extLst>
      <p:ext uri="{BB962C8B-B14F-4D97-AF65-F5344CB8AC3E}">
        <p14:creationId xmlns:p14="http://schemas.microsoft.com/office/powerpoint/2010/main" val="10914017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09600" y="1076897"/>
            <a:ext cx="8006206" cy="504403"/>
          </a:xfrm>
        </p:spPr>
        <p:txBody>
          <a:bodyPr/>
          <a:lstStyle/>
          <a:p>
            <a:r>
              <a:rPr lang="de-DE" sz="2800" b="1" dirty="0"/>
              <a:t>Merkmale </a:t>
            </a:r>
            <a:r>
              <a:rPr lang="de-DE" sz="2800" b="1" dirty="0" smtClean="0"/>
              <a:t>schuleigener Unterrichtsvorgaben </a:t>
            </a:r>
            <a:endParaRPr lang="de-DE" sz="2800" b="1" dirty="0"/>
          </a:p>
        </p:txBody>
      </p:sp>
      <p:grpSp>
        <p:nvGrpSpPr>
          <p:cNvPr id="3" name="Gruppieren 2"/>
          <p:cNvGrpSpPr/>
          <p:nvPr/>
        </p:nvGrpSpPr>
        <p:grpSpPr>
          <a:xfrm>
            <a:off x="1259632" y="3429000"/>
            <a:ext cx="2160000" cy="2340000"/>
            <a:chOff x="361453" y="3978650"/>
            <a:chExt cx="2160000" cy="2340000"/>
          </a:xfrm>
        </p:grpSpPr>
        <p:sp>
          <p:nvSpPr>
            <p:cNvPr id="11" name="Rectangle 6"/>
            <p:cNvSpPr>
              <a:spLocks noChangeArrowheads="1"/>
            </p:cNvSpPr>
            <p:nvPr/>
          </p:nvSpPr>
          <p:spPr bwMode="auto">
            <a:xfrm>
              <a:off x="361453" y="3978650"/>
              <a:ext cx="2160000" cy="2340000"/>
            </a:xfrm>
            <a:prstGeom prst="rect">
              <a:avLst/>
            </a:prstGeom>
            <a:solidFill>
              <a:schemeClr val="bg1">
                <a:lumMod val="85000"/>
              </a:schemeClr>
            </a:solidFill>
            <a:ln w="28575">
              <a:solidFill>
                <a:srgbClr val="000080"/>
              </a:solidFill>
              <a:miter lim="800000"/>
              <a:headEnd/>
              <a:tailEnd/>
            </a:ln>
          </p:spPr>
          <p:txBody>
            <a:bodyPr wrap="none" anchor="ctr"/>
            <a:lstStyle/>
            <a:p>
              <a:pPr>
                <a:defRPr/>
              </a:pPr>
              <a:endParaRPr lang="de-DE" sz="2000" b="0"/>
            </a:p>
          </p:txBody>
        </p:sp>
        <p:sp>
          <p:nvSpPr>
            <p:cNvPr id="12" name="Text Box 10"/>
            <p:cNvSpPr txBox="1">
              <a:spLocks noChangeArrowheads="1"/>
            </p:cNvSpPr>
            <p:nvPr/>
          </p:nvSpPr>
          <p:spPr bwMode="auto">
            <a:xfrm>
              <a:off x="872905" y="5669163"/>
              <a:ext cx="1281111" cy="369332"/>
            </a:xfrm>
            <a:prstGeom prst="rect">
              <a:avLst/>
            </a:prstGeom>
            <a:noFill/>
            <a:ln>
              <a:noFill/>
            </a:ln>
            <a:effectLst/>
          </p:spPr>
          <p:txBody>
            <a:bodyPr wrap="square">
              <a:spAutoFit/>
            </a:bodyPr>
            <a:lstStyle>
              <a:lvl1pPr>
                <a:defRPr b="1">
                  <a:solidFill>
                    <a:schemeClr val="tx1"/>
                  </a:solidFill>
                  <a:latin typeface="Arial" pitchFamily="34" charset="0"/>
                  <a:ea typeface="ヒラギノ角ゴ Pro W3" pitchFamily="-112" charset="-128"/>
                </a:defRPr>
              </a:lvl1pPr>
              <a:lvl2pPr marL="742950" indent="-285750">
                <a:defRPr b="1">
                  <a:solidFill>
                    <a:schemeClr val="tx1"/>
                  </a:solidFill>
                  <a:latin typeface="Arial" pitchFamily="34" charset="0"/>
                  <a:ea typeface="ヒラギノ角ゴ Pro W3" pitchFamily="-112" charset="-128"/>
                </a:defRPr>
              </a:lvl2pPr>
              <a:lvl3pPr marL="1143000" indent="-228600">
                <a:defRPr b="1">
                  <a:solidFill>
                    <a:schemeClr val="tx1"/>
                  </a:solidFill>
                  <a:latin typeface="Arial" pitchFamily="34" charset="0"/>
                  <a:ea typeface="ヒラギノ角ゴ Pro W3" pitchFamily="-112" charset="-128"/>
                </a:defRPr>
              </a:lvl3pPr>
              <a:lvl4pPr marL="1600200" indent="-228600">
                <a:defRPr b="1">
                  <a:solidFill>
                    <a:schemeClr val="tx1"/>
                  </a:solidFill>
                  <a:latin typeface="Arial" pitchFamily="34" charset="0"/>
                  <a:ea typeface="ヒラギノ角ゴ Pro W3" pitchFamily="-112" charset="-128"/>
                </a:defRPr>
              </a:lvl4pPr>
              <a:lvl5pPr marL="2057400" indent="-228600">
                <a:defRPr b="1">
                  <a:solidFill>
                    <a:schemeClr val="tx1"/>
                  </a:solidFill>
                  <a:latin typeface="Arial" pitchFamily="34" charset="0"/>
                  <a:ea typeface="ヒラギノ角ゴ Pro W3" pitchFamily="-112" charset="-128"/>
                </a:defRPr>
              </a:lvl5pPr>
              <a:lvl6pPr marL="25146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6pPr>
              <a:lvl7pPr marL="29718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7pPr>
              <a:lvl8pPr marL="34290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8pPr>
              <a:lvl9pPr marL="38862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9pPr>
            </a:lstStyle>
            <a:p>
              <a:pPr algn="ctr"/>
              <a:r>
                <a:rPr lang="de-DE" altLang="de-DE" dirty="0"/>
                <a:t>Lehrpläne</a:t>
              </a:r>
            </a:p>
          </p:txBody>
        </p:sp>
        <p:pic>
          <p:nvPicPr>
            <p:cNvPr id="13" name="Picture 14" descr="NRW_MSW_RGB"/>
            <p:cNvPicPr>
              <a:picLocks noChangeAspect="1" noChangeArrowheads="1"/>
            </p:cNvPicPr>
            <p:nvPr/>
          </p:nvPicPr>
          <p:blipFill>
            <a:blip r:embed="rId3" cstate="print">
              <a:extLst>
                <a:ext uri="{28A0092B-C50C-407E-A947-70E740481C1C}">
                  <a14:useLocalDpi xmlns:a14="http://schemas.microsoft.com/office/drawing/2010/main" val="0"/>
                </a:ext>
              </a:extLst>
            </a:blip>
            <a:srcRect l="80573"/>
            <a:stretch>
              <a:fillRect/>
            </a:stretch>
          </p:blipFill>
          <p:spPr bwMode="auto">
            <a:xfrm>
              <a:off x="880542" y="4184239"/>
              <a:ext cx="1203187" cy="1296987"/>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18" name="Gruppieren 17"/>
          <p:cNvGrpSpPr/>
          <p:nvPr/>
        </p:nvGrpSpPr>
        <p:grpSpPr>
          <a:xfrm>
            <a:off x="5364088" y="3429000"/>
            <a:ext cx="2160000" cy="2340000"/>
            <a:chOff x="3281362" y="2192338"/>
            <a:chExt cx="2160000" cy="2340000"/>
          </a:xfrm>
        </p:grpSpPr>
        <p:sp>
          <p:nvSpPr>
            <p:cNvPr id="15" name="Rectangle 6"/>
            <p:cNvSpPr>
              <a:spLocks noChangeArrowheads="1"/>
            </p:cNvSpPr>
            <p:nvPr/>
          </p:nvSpPr>
          <p:spPr bwMode="auto">
            <a:xfrm>
              <a:off x="3281362" y="2192338"/>
              <a:ext cx="2160000" cy="2340000"/>
            </a:xfrm>
            <a:prstGeom prst="rect">
              <a:avLst/>
            </a:prstGeom>
            <a:solidFill>
              <a:schemeClr val="bg1">
                <a:lumMod val="85000"/>
              </a:schemeClr>
            </a:solidFill>
            <a:ln w="28575">
              <a:solidFill>
                <a:srgbClr val="000080"/>
              </a:solidFill>
              <a:miter lim="800000"/>
              <a:headEnd/>
              <a:tailEnd/>
            </a:ln>
          </p:spPr>
          <p:txBody>
            <a:bodyPr wrap="none" anchor="ctr"/>
            <a:lstStyle/>
            <a:p>
              <a:pPr>
                <a:defRPr/>
              </a:pPr>
              <a:endParaRPr lang="de-DE" sz="2000" b="0"/>
            </a:p>
          </p:txBody>
        </p:sp>
        <p:sp>
          <p:nvSpPr>
            <p:cNvPr id="16" name="Text Box 11"/>
            <p:cNvSpPr txBox="1">
              <a:spLocks noChangeArrowheads="1"/>
            </p:cNvSpPr>
            <p:nvPr/>
          </p:nvSpPr>
          <p:spPr bwMode="auto">
            <a:xfrm>
              <a:off x="3550435" y="3744352"/>
              <a:ext cx="184731" cy="369332"/>
            </a:xfrm>
            <a:prstGeom prst="rect">
              <a:avLst/>
            </a:prstGeom>
            <a:solidFill>
              <a:schemeClr val="bg1">
                <a:lumMod val="8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pitchFamily="34" charset="0"/>
                  <a:ea typeface="ヒラギノ角ゴ Pro W3" pitchFamily="-112" charset="-128"/>
                </a:defRPr>
              </a:lvl1pPr>
              <a:lvl2pPr marL="742950" indent="-285750">
                <a:defRPr b="1">
                  <a:solidFill>
                    <a:schemeClr val="tx1"/>
                  </a:solidFill>
                  <a:latin typeface="Arial" pitchFamily="34" charset="0"/>
                  <a:ea typeface="ヒラギノ角ゴ Pro W3" pitchFamily="-112" charset="-128"/>
                </a:defRPr>
              </a:lvl2pPr>
              <a:lvl3pPr marL="1143000" indent="-228600">
                <a:defRPr b="1">
                  <a:solidFill>
                    <a:schemeClr val="tx1"/>
                  </a:solidFill>
                  <a:latin typeface="Arial" pitchFamily="34" charset="0"/>
                  <a:ea typeface="ヒラギノ角ゴ Pro W3" pitchFamily="-112" charset="-128"/>
                </a:defRPr>
              </a:lvl3pPr>
              <a:lvl4pPr marL="1600200" indent="-228600">
                <a:defRPr b="1">
                  <a:solidFill>
                    <a:schemeClr val="tx1"/>
                  </a:solidFill>
                  <a:latin typeface="Arial" pitchFamily="34" charset="0"/>
                  <a:ea typeface="ヒラギノ角ゴ Pro W3" pitchFamily="-112" charset="-128"/>
                </a:defRPr>
              </a:lvl4pPr>
              <a:lvl5pPr marL="2057400" indent="-228600">
                <a:defRPr b="1">
                  <a:solidFill>
                    <a:schemeClr val="tx1"/>
                  </a:solidFill>
                  <a:latin typeface="Arial" pitchFamily="34" charset="0"/>
                  <a:ea typeface="ヒラギノ角ゴ Pro W3" pitchFamily="-112" charset="-128"/>
                </a:defRPr>
              </a:lvl5pPr>
              <a:lvl6pPr marL="25146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6pPr>
              <a:lvl7pPr marL="29718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7pPr>
              <a:lvl8pPr marL="34290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8pPr>
              <a:lvl9pPr marL="38862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9pPr>
            </a:lstStyle>
            <a:p>
              <a:endParaRPr lang="de-DE" altLang="de-DE" dirty="0"/>
            </a:p>
          </p:txBody>
        </p:sp>
      </p:grpSp>
      <p:sp>
        <p:nvSpPr>
          <p:cNvPr id="19" name="Textfeld 18"/>
          <p:cNvSpPr txBox="1"/>
          <p:nvPr/>
        </p:nvSpPr>
        <p:spPr>
          <a:xfrm>
            <a:off x="1403648" y="1700808"/>
            <a:ext cx="2015984" cy="1661993"/>
          </a:xfrm>
          <a:prstGeom prst="rect">
            <a:avLst/>
          </a:prstGeom>
          <a:noFill/>
        </p:spPr>
        <p:txBody>
          <a:bodyPr wrap="square" rtlCol="0">
            <a:spAutoFit/>
          </a:bodyPr>
          <a:lstStyle/>
          <a:p>
            <a:pPr algn="ctr"/>
            <a:r>
              <a:rPr lang="de-DE" sz="2400" b="1" dirty="0">
                <a:solidFill>
                  <a:srgbClr val="003CB4"/>
                </a:solidFill>
              </a:rPr>
              <a:t>Kompetenz-erwartungen</a:t>
            </a:r>
            <a:endParaRPr lang="de-DE" b="1" dirty="0"/>
          </a:p>
          <a:p>
            <a:pPr algn="ctr"/>
            <a:r>
              <a:rPr lang="de-DE" b="1" dirty="0"/>
              <a:t>Was?</a:t>
            </a:r>
          </a:p>
          <a:p>
            <a:pPr algn="ctr"/>
            <a:r>
              <a:rPr lang="de-DE" b="1" dirty="0"/>
              <a:t>Welches Niveau?</a:t>
            </a:r>
          </a:p>
          <a:p>
            <a:pPr algn="ctr"/>
            <a:r>
              <a:rPr lang="de-DE" b="1" dirty="0"/>
              <a:t>Wofür?</a:t>
            </a:r>
          </a:p>
        </p:txBody>
      </p:sp>
      <p:sp>
        <p:nvSpPr>
          <p:cNvPr id="20" name="Textfeld 19"/>
          <p:cNvSpPr txBox="1"/>
          <p:nvPr/>
        </p:nvSpPr>
        <p:spPr>
          <a:xfrm>
            <a:off x="5563264" y="1700808"/>
            <a:ext cx="1960823" cy="1661993"/>
          </a:xfrm>
          <a:prstGeom prst="rect">
            <a:avLst/>
          </a:prstGeom>
          <a:noFill/>
        </p:spPr>
        <p:txBody>
          <a:bodyPr wrap="square" rtlCol="0">
            <a:spAutoFit/>
          </a:bodyPr>
          <a:lstStyle/>
          <a:p>
            <a:pPr algn="ctr"/>
            <a:r>
              <a:rPr lang="de-DE" sz="2400" b="1" dirty="0">
                <a:solidFill>
                  <a:srgbClr val="003CB4"/>
                </a:solidFill>
              </a:rPr>
              <a:t>Kompetenz-entwicklung</a:t>
            </a:r>
          </a:p>
          <a:p>
            <a:pPr algn="ctr"/>
            <a:r>
              <a:rPr lang="de-DE" b="1" dirty="0"/>
              <a:t>Wie?</a:t>
            </a:r>
          </a:p>
          <a:p>
            <a:pPr algn="ctr"/>
            <a:r>
              <a:rPr lang="de-DE" b="1" dirty="0"/>
              <a:t>Wann?</a:t>
            </a:r>
          </a:p>
          <a:p>
            <a:pPr algn="ctr"/>
            <a:r>
              <a:rPr lang="de-DE" b="1" dirty="0"/>
              <a:t>Womit?</a:t>
            </a:r>
          </a:p>
        </p:txBody>
      </p:sp>
      <p:sp>
        <p:nvSpPr>
          <p:cNvPr id="7" name="Datumsplatzhalter 6"/>
          <p:cNvSpPr>
            <a:spLocks noGrp="1"/>
          </p:cNvSpPr>
          <p:nvPr>
            <p:ph type="dt" sz="half" idx="10"/>
          </p:nvPr>
        </p:nvSpPr>
        <p:spPr/>
        <p:txBody>
          <a:bodyPr/>
          <a:lstStyle/>
          <a:p>
            <a:r>
              <a:rPr lang="de-DE" dirty="0"/>
              <a:t>Lehrplanentwicklung Primarstufe</a:t>
            </a:r>
          </a:p>
          <a:p>
            <a:endParaRPr lang="de-DE" dirty="0"/>
          </a:p>
        </p:txBody>
      </p:sp>
      <p:sp>
        <p:nvSpPr>
          <p:cNvPr id="5" name="Pfeil nach rechts 4"/>
          <p:cNvSpPr/>
          <p:nvPr/>
        </p:nvSpPr>
        <p:spPr>
          <a:xfrm>
            <a:off x="3990603" y="2708920"/>
            <a:ext cx="864096"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Pfeil nach rechts 21"/>
          <p:cNvSpPr/>
          <p:nvPr/>
        </p:nvSpPr>
        <p:spPr>
          <a:xfrm>
            <a:off x="3995936" y="4437112"/>
            <a:ext cx="864096"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Fußzeilenplatzhalter 3">
            <a:extLst>
              <a:ext uri="{FF2B5EF4-FFF2-40B4-BE49-F238E27FC236}">
                <a16:creationId xmlns:a16="http://schemas.microsoft.com/office/drawing/2014/main" id="{25B77BCA-0C6D-5942-A636-BEE0EBD33889}"/>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D5E0577A-C720-B14C-A0A1-E61A0041436F}"/>
              </a:ext>
            </a:extLst>
          </p:cNvPr>
          <p:cNvSpPr>
            <a:spLocks noGrp="1"/>
          </p:cNvSpPr>
          <p:nvPr>
            <p:ph type="sldNum" sz="quarter" idx="12"/>
          </p:nvPr>
        </p:nvSpPr>
        <p:spPr/>
        <p:txBody>
          <a:bodyPr/>
          <a:lstStyle/>
          <a:p>
            <a:fld id="{512A4277-7E7A-4AAF-BFC7-47646BF5CD0C}" type="slidenum">
              <a:rPr lang="de-DE" smtClean="0"/>
              <a:t>47</a:t>
            </a:fld>
            <a:endParaRPr lang="de-DE"/>
          </a:p>
        </p:txBody>
      </p:sp>
      <p:pic>
        <p:nvPicPr>
          <p:cNvPr id="8" name="Grafik 7"/>
          <p:cNvPicPr>
            <a:picLocks noChangeAspect="1"/>
          </p:cNvPicPr>
          <p:nvPr/>
        </p:nvPicPr>
        <p:blipFill>
          <a:blip r:embed="rId4"/>
          <a:stretch>
            <a:fillRect/>
          </a:stretch>
        </p:blipFill>
        <p:spPr>
          <a:xfrm>
            <a:off x="5496460" y="3634589"/>
            <a:ext cx="1937495" cy="1204770"/>
          </a:xfrm>
          <a:prstGeom prst="rect">
            <a:avLst/>
          </a:prstGeom>
        </p:spPr>
      </p:pic>
      <p:sp>
        <p:nvSpPr>
          <p:cNvPr id="9" name="Rechteck 8"/>
          <p:cNvSpPr/>
          <p:nvPr/>
        </p:nvSpPr>
        <p:spPr>
          <a:xfrm>
            <a:off x="5344941" y="4931576"/>
            <a:ext cx="2198294" cy="646331"/>
          </a:xfrm>
          <a:prstGeom prst="rect">
            <a:avLst/>
          </a:prstGeom>
        </p:spPr>
        <p:txBody>
          <a:bodyPr wrap="none">
            <a:spAutoFit/>
          </a:bodyPr>
          <a:lstStyle/>
          <a:p>
            <a:pPr algn="ctr"/>
            <a:r>
              <a:rPr lang="de-DE" b="1" dirty="0" smtClean="0"/>
              <a:t>Schuleigene</a:t>
            </a:r>
          </a:p>
          <a:p>
            <a:pPr algn="ctr"/>
            <a:r>
              <a:rPr lang="de-DE" b="1" dirty="0" smtClean="0"/>
              <a:t>Unterrichtsvorgaben </a:t>
            </a:r>
            <a:endParaRPr lang="de-DE" b="1" dirty="0"/>
          </a:p>
        </p:txBody>
      </p:sp>
    </p:spTree>
    <p:extLst>
      <p:ext uri="{BB962C8B-B14F-4D97-AF65-F5344CB8AC3E}">
        <p14:creationId xmlns:p14="http://schemas.microsoft.com/office/powerpoint/2010/main" val="20186394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8330E7-2FED-9240-B43B-791B2DA812C7}"/>
              </a:ext>
            </a:extLst>
          </p:cNvPr>
          <p:cNvSpPr>
            <a:spLocks noGrp="1"/>
          </p:cNvSpPr>
          <p:nvPr>
            <p:ph type="title"/>
          </p:nvPr>
        </p:nvSpPr>
        <p:spPr/>
        <p:txBody>
          <a:bodyPr/>
          <a:lstStyle/>
          <a:p>
            <a:r>
              <a:rPr lang="de-DE" dirty="0"/>
              <a:t>Merkmale </a:t>
            </a:r>
            <a:r>
              <a:rPr lang="de-DE" dirty="0" smtClean="0"/>
              <a:t>schuleigener Unterrichtsvorgaben</a:t>
            </a:r>
            <a:endParaRPr lang="de-DE" dirty="0"/>
          </a:p>
        </p:txBody>
      </p:sp>
      <p:sp>
        <p:nvSpPr>
          <p:cNvPr id="3" name="Inhaltsplatzhalter 2">
            <a:extLst>
              <a:ext uri="{FF2B5EF4-FFF2-40B4-BE49-F238E27FC236}">
                <a16:creationId xmlns:a16="http://schemas.microsoft.com/office/drawing/2014/main" id="{C5220460-9AF9-EB40-9934-3D9213581DA9}"/>
              </a:ext>
            </a:extLst>
          </p:cNvPr>
          <p:cNvSpPr>
            <a:spLocks noGrp="1"/>
          </p:cNvSpPr>
          <p:nvPr>
            <p:ph idx="1"/>
          </p:nvPr>
        </p:nvSpPr>
        <p:spPr/>
        <p:txBody>
          <a:bodyPr>
            <a:normAutofit fontScale="92500" lnSpcReduction="20000"/>
          </a:bodyPr>
          <a:lstStyle/>
          <a:p>
            <a:pPr>
              <a:spcBef>
                <a:spcPts val="1200"/>
              </a:spcBef>
              <a:buFont typeface="Calibri" panose="020F0502020204030204" pitchFamily="34" charset="0"/>
              <a:buChar char="#"/>
            </a:pPr>
            <a:r>
              <a:rPr lang="de-DE" dirty="0"/>
              <a:t>Schulbezogene Konkretisierung der Lehrpläne</a:t>
            </a:r>
          </a:p>
          <a:p>
            <a:pPr>
              <a:spcBef>
                <a:spcPts val="1200"/>
              </a:spcBef>
              <a:buFont typeface="Calibri" panose="020F0502020204030204" pitchFamily="34" charset="0"/>
              <a:buChar char="#"/>
            </a:pPr>
            <a:r>
              <a:rPr lang="de-DE" dirty="0"/>
              <a:t>Instrument zur Unterrichtsentwicklung und Unterrichtsvorbereitung</a:t>
            </a:r>
          </a:p>
          <a:p>
            <a:pPr>
              <a:spcBef>
                <a:spcPts val="1200"/>
              </a:spcBef>
              <a:buFont typeface="Calibri" panose="020F0502020204030204" pitchFamily="34" charset="0"/>
              <a:buChar char="#"/>
            </a:pPr>
            <a:r>
              <a:rPr lang="de-DE" dirty="0"/>
              <a:t>Ausgestaltung von Freiräumen</a:t>
            </a:r>
          </a:p>
          <a:p>
            <a:pPr>
              <a:spcBef>
                <a:spcPts val="1200"/>
              </a:spcBef>
              <a:buFont typeface="Calibri" panose="020F0502020204030204" pitchFamily="34" charset="0"/>
              <a:buChar char="#"/>
            </a:pPr>
            <a:endParaRPr lang="de-DE" dirty="0"/>
          </a:p>
          <a:p>
            <a:pPr>
              <a:spcBef>
                <a:spcPts val="1200"/>
              </a:spcBef>
              <a:buFont typeface="Calibri" panose="020F0502020204030204" pitchFamily="34" charset="0"/>
              <a:buChar char="#"/>
            </a:pPr>
            <a:r>
              <a:rPr lang="de-DE" dirty="0"/>
              <a:t>Grundlage der fachlichen Arbeit im Team </a:t>
            </a:r>
            <a:r>
              <a:rPr lang="de-DE" dirty="0">
                <a:sym typeface="Wingdings" panose="05000000000000000000" pitchFamily="2" charset="2"/>
              </a:rPr>
              <a:t> </a:t>
            </a:r>
            <a:r>
              <a:rPr lang="de-DE" dirty="0"/>
              <a:t> Lehrkräfte als Experten für ihr Fach UND ihre Schülerinnen und Schüler </a:t>
            </a:r>
          </a:p>
          <a:p>
            <a:pPr>
              <a:spcBef>
                <a:spcPts val="1200"/>
              </a:spcBef>
              <a:buFont typeface="Calibri" panose="020F0502020204030204" pitchFamily="34" charset="0"/>
              <a:buChar char="#"/>
            </a:pPr>
            <a:r>
              <a:rPr lang="de-DE" dirty="0"/>
              <a:t>Transparenz für alle am Bildungsprozess Beteiligten</a:t>
            </a:r>
          </a:p>
          <a:p>
            <a:pPr>
              <a:spcBef>
                <a:spcPts val="1200"/>
              </a:spcBef>
              <a:buFont typeface="Calibri" panose="020F0502020204030204" pitchFamily="34" charset="0"/>
              <a:buChar char="#"/>
            </a:pPr>
            <a:r>
              <a:rPr lang="de-DE" dirty="0"/>
              <a:t>Maßstab für Evaluation und Rechenschaftslegung</a:t>
            </a:r>
          </a:p>
          <a:p>
            <a:pPr marL="0" indent="0">
              <a:buNone/>
            </a:pPr>
            <a:endParaRPr lang="de-DE" dirty="0"/>
          </a:p>
        </p:txBody>
      </p:sp>
      <p:sp>
        <p:nvSpPr>
          <p:cNvPr id="4" name="Datumsplatzhalter 3">
            <a:extLst>
              <a:ext uri="{FF2B5EF4-FFF2-40B4-BE49-F238E27FC236}">
                <a16:creationId xmlns:a16="http://schemas.microsoft.com/office/drawing/2014/main" id="{5AC05C93-8322-9C46-A48D-7D1EEE312164}"/>
              </a:ext>
            </a:extLst>
          </p:cNvPr>
          <p:cNvSpPr>
            <a:spLocks noGrp="1"/>
          </p:cNvSpPr>
          <p:nvPr>
            <p:ph type="dt" sz="half" idx="10"/>
          </p:nvPr>
        </p:nvSpPr>
        <p:spPr/>
        <p:txBody>
          <a:bodyPr/>
          <a:lstStyle/>
          <a:p>
            <a:r>
              <a:rPr lang="de-DE" dirty="0"/>
              <a:t>Lehrplanentwicklung Primarstufe</a:t>
            </a:r>
          </a:p>
        </p:txBody>
      </p:sp>
      <p:sp>
        <p:nvSpPr>
          <p:cNvPr id="5" name="Fußzeilenplatzhalter 4">
            <a:extLst>
              <a:ext uri="{FF2B5EF4-FFF2-40B4-BE49-F238E27FC236}">
                <a16:creationId xmlns:a16="http://schemas.microsoft.com/office/drawing/2014/main" id="{08D2DF8F-D06A-3246-817B-261BE2D08FB8}"/>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E9F23F56-EDA9-9146-A5C0-F96A1B006EE4}"/>
              </a:ext>
            </a:extLst>
          </p:cNvPr>
          <p:cNvSpPr>
            <a:spLocks noGrp="1"/>
          </p:cNvSpPr>
          <p:nvPr>
            <p:ph type="sldNum" sz="quarter" idx="12"/>
          </p:nvPr>
        </p:nvSpPr>
        <p:spPr/>
        <p:txBody>
          <a:bodyPr/>
          <a:lstStyle/>
          <a:p>
            <a:fld id="{512A4277-7E7A-4AAF-BFC7-47646BF5CD0C}" type="slidenum">
              <a:rPr lang="de-DE" smtClean="0"/>
              <a:t>48</a:t>
            </a:fld>
            <a:endParaRPr lang="de-DE"/>
          </a:p>
        </p:txBody>
      </p:sp>
    </p:spTree>
    <p:extLst>
      <p:ext uri="{BB962C8B-B14F-4D97-AF65-F5344CB8AC3E}">
        <p14:creationId xmlns:p14="http://schemas.microsoft.com/office/powerpoint/2010/main" val="382226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EF9747-424B-1D47-8C18-363169B25A6A}"/>
              </a:ext>
            </a:extLst>
          </p:cNvPr>
          <p:cNvSpPr>
            <a:spLocks noGrp="1"/>
          </p:cNvSpPr>
          <p:nvPr>
            <p:ph type="title"/>
          </p:nvPr>
        </p:nvSpPr>
        <p:spPr/>
        <p:txBody>
          <a:bodyPr/>
          <a:lstStyle/>
          <a:p>
            <a:r>
              <a:rPr lang="de-DE" sz="2600" dirty="0"/>
              <a:t>Gliederung </a:t>
            </a:r>
            <a:r>
              <a:rPr lang="de-DE" sz="2600" dirty="0"/>
              <a:t>der schuleigenen Unterrichtsvorgaben </a:t>
            </a:r>
            <a:r>
              <a:rPr lang="de-DE" sz="2600" dirty="0" smtClean="0"/>
              <a:t>(Beispiel)</a:t>
            </a:r>
            <a:endParaRPr lang="de-DE" sz="2600" dirty="0"/>
          </a:p>
        </p:txBody>
      </p:sp>
      <p:sp>
        <p:nvSpPr>
          <p:cNvPr id="4" name="Datumsplatzhalter 3">
            <a:extLst>
              <a:ext uri="{FF2B5EF4-FFF2-40B4-BE49-F238E27FC236}">
                <a16:creationId xmlns:a16="http://schemas.microsoft.com/office/drawing/2014/main" id="{81EB754F-C3B3-5E42-9D82-92B4E5F528A3}"/>
              </a:ext>
            </a:extLst>
          </p:cNvPr>
          <p:cNvSpPr>
            <a:spLocks noGrp="1"/>
          </p:cNvSpPr>
          <p:nvPr>
            <p:ph type="dt" sz="half" idx="10"/>
          </p:nvPr>
        </p:nvSpPr>
        <p:spPr/>
        <p:txBody>
          <a:bodyPr/>
          <a:lstStyle/>
          <a:p>
            <a:r>
              <a:rPr lang="de-DE" dirty="0"/>
              <a:t>Lehrplanentwicklung Primarstufe</a:t>
            </a:r>
          </a:p>
        </p:txBody>
      </p:sp>
      <p:sp>
        <p:nvSpPr>
          <p:cNvPr id="5" name="Fußzeilenplatzhalter 4">
            <a:extLst>
              <a:ext uri="{FF2B5EF4-FFF2-40B4-BE49-F238E27FC236}">
                <a16:creationId xmlns:a16="http://schemas.microsoft.com/office/drawing/2014/main" id="{4C08F627-E150-FB48-9732-9A8780D5C764}"/>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6CB1C89B-3483-3440-9BA5-66034336F351}"/>
              </a:ext>
            </a:extLst>
          </p:cNvPr>
          <p:cNvSpPr>
            <a:spLocks noGrp="1"/>
          </p:cNvSpPr>
          <p:nvPr>
            <p:ph type="sldNum" sz="quarter" idx="12"/>
          </p:nvPr>
        </p:nvSpPr>
        <p:spPr/>
        <p:txBody>
          <a:bodyPr/>
          <a:lstStyle/>
          <a:p>
            <a:fld id="{512A4277-7E7A-4AAF-BFC7-47646BF5CD0C}" type="slidenum">
              <a:rPr lang="de-DE" smtClean="0"/>
              <a:t>49</a:t>
            </a:fld>
            <a:endParaRPr lang="de-DE"/>
          </a:p>
        </p:txBody>
      </p:sp>
      <p:sp>
        <p:nvSpPr>
          <p:cNvPr id="9" name="Inhaltsplatzhalter 2">
            <a:extLst>
              <a:ext uri="{FF2B5EF4-FFF2-40B4-BE49-F238E27FC236}">
                <a16:creationId xmlns:a16="http://schemas.microsoft.com/office/drawing/2014/main" id="{8B8A3032-F31A-124D-AA79-6C3891DEC2EA}"/>
              </a:ext>
            </a:extLst>
          </p:cNvPr>
          <p:cNvSpPr txBox="1">
            <a:spLocks/>
          </p:cNvSpPr>
          <p:nvPr/>
        </p:nvSpPr>
        <p:spPr>
          <a:xfrm>
            <a:off x="609600" y="1853208"/>
            <a:ext cx="8229600" cy="4205064"/>
          </a:xfrm>
          <a:prstGeom prst="rect">
            <a:avLst/>
          </a:prstGeom>
          <a:solidFill>
            <a:schemeClr val="bg1"/>
          </a:solidFill>
          <a:effectLst/>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536575">
              <a:buNone/>
            </a:pPr>
            <a:r>
              <a:rPr lang="de-DE" dirty="0"/>
              <a:t>	</a:t>
            </a:r>
          </a:p>
          <a:p>
            <a:pPr defTabSz="536575"/>
            <a:endParaRPr lang="de-DE" dirty="0"/>
          </a:p>
        </p:txBody>
      </p:sp>
      <p:pic>
        <p:nvPicPr>
          <p:cNvPr id="10" name="Grafik 9"/>
          <p:cNvPicPr>
            <a:picLocks noChangeAspect="1"/>
          </p:cNvPicPr>
          <p:nvPr/>
        </p:nvPicPr>
        <p:blipFill>
          <a:blip r:embed="rId3"/>
          <a:stretch>
            <a:fillRect/>
          </a:stretch>
        </p:blipFill>
        <p:spPr>
          <a:xfrm>
            <a:off x="457200" y="1700808"/>
            <a:ext cx="8144499" cy="4182310"/>
          </a:xfrm>
          <a:prstGeom prst="rect">
            <a:avLst/>
          </a:prstGeom>
        </p:spPr>
      </p:pic>
    </p:spTree>
    <p:extLst>
      <p:ext uri="{BB962C8B-B14F-4D97-AF65-F5344CB8AC3E}">
        <p14:creationId xmlns:p14="http://schemas.microsoft.com/office/powerpoint/2010/main" val="37503569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3000" dirty="0" smtClean="0"/>
              <a:t>Merkmale von </a:t>
            </a:r>
            <a:r>
              <a:rPr lang="de-DE" sz="3000" dirty="0"/>
              <a:t>kompetenzorientierten Lehrplänen</a:t>
            </a:r>
          </a:p>
        </p:txBody>
      </p:sp>
      <p:sp>
        <p:nvSpPr>
          <p:cNvPr id="3" name="Inhaltsplatzhalter 2"/>
          <p:cNvSpPr>
            <a:spLocks noGrp="1"/>
          </p:cNvSpPr>
          <p:nvPr>
            <p:ph idx="1"/>
          </p:nvPr>
        </p:nvSpPr>
        <p:spPr>
          <a:xfrm>
            <a:off x="457200" y="1700808"/>
            <a:ext cx="8075240" cy="4205064"/>
          </a:xfrm>
        </p:spPr>
        <p:txBody>
          <a:bodyPr>
            <a:normAutofit lnSpcReduction="10000"/>
          </a:bodyPr>
          <a:lstStyle/>
          <a:p>
            <a:pPr marL="0" indent="0">
              <a:buNone/>
            </a:pPr>
            <a:r>
              <a:rPr lang="de-DE" dirty="0"/>
              <a:t>Kompetenzorientierte Lehrpläne </a:t>
            </a:r>
            <a:r>
              <a:rPr lang="de-DE" dirty="0" smtClean="0"/>
              <a:t>in NRW formulieren</a:t>
            </a:r>
          </a:p>
          <a:p>
            <a:r>
              <a:rPr lang="de-DE" dirty="0" smtClean="0"/>
              <a:t>landesweit verbindliche Standards,</a:t>
            </a:r>
          </a:p>
          <a:p>
            <a:r>
              <a:rPr lang="de-DE" dirty="0" smtClean="0"/>
              <a:t>Vorgaben ohne Auswahlmöglichkeiten,</a:t>
            </a:r>
          </a:p>
          <a:p>
            <a:r>
              <a:rPr lang="de-DE" dirty="0" smtClean="0"/>
              <a:t>eine Progression der Kompetenzentwicklung über zwei Stufen („Ende Schuleingangsphase“ und „Ende der 4. Klasse“),</a:t>
            </a:r>
          </a:p>
          <a:p>
            <a:r>
              <a:rPr lang="de-DE" dirty="0" smtClean="0"/>
              <a:t>in der Primarstufe auch Aussagen zu erwünschten didaktischen Modellen bzw. methodischen Vorgehensweisen.</a:t>
            </a:r>
          </a:p>
          <a:p>
            <a:endParaRPr lang="de-DE" dirty="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5</a:t>
            </a:fld>
            <a:endParaRPr lang="de-DE"/>
          </a:p>
        </p:txBody>
      </p:sp>
    </p:spTree>
    <p:extLst>
      <p:ext uri="{BB962C8B-B14F-4D97-AF65-F5344CB8AC3E}">
        <p14:creationId xmlns:p14="http://schemas.microsoft.com/office/powerpoint/2010/main" val="1040244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17850" y="1065022"/>
            <a:ext cx="8158606" cy="504403"/>
          </a:xfrm>
        </p:spPr>
        <p:txBody>
          <a:bodyPr/>
          <a:lstStyle/>
          <a:p>
            <a:r>
              <a:rPr lang="de-DE" dirty="0"/>
              <a:t>Materialien im Lehrplannavigator</a:t>
            </a:r>
          </a:p>
        </p:txBody>
      </p:sp>
      <p:sp>
        <p:nvSpPr>
          <p:cNvPr id="7" name="Datumsplatzhalter 6"/>
          <p:cNvSpPr>
            <a:spLocks noGrp="1"/>
          </p:cNvSpPr>
          <p:nvPr>
            <p:ph type="dt" sz="half" idx="10"/>
          </p:nvPr>
        </p:nvSpPr>
        <p:spPr/>
        <p:txBody>
          <a:bodyPr/>
          <a:lstStyle/>
          <a:p>
            <a:r>
              <a:rPr lang="de-DE" dirty="0"/>
              <a:t>Lehrplanentwicklung Primarstufe</a:t>
            </a:r>
          </a:p>
        </p:txBody>
      </p:sp>
      <p:sp>
        <p:nvSpPr>
          <p:cNvPr id="4" name="Fußzeilenplatzhalter 3">
            <a:extLst>
              <a:ext uri="{FF2B5EF4-FFF2-40B4-BE49-F238E27FC236}">
                <a16:creationId xmlns:a16="http://schemas.microsoft.com/office/drawing/2014/main" id="{25B77BCA-0C6D-5942-A636-BEE0EBD33889}"/>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D5E0577A-C720-B14C-A0A1-E61A0041436F}"/>
              </a:ext>
            </a:extLst>
          </p:cNvPr>
          <p:cNvSpPr>
            <a:spLocks noGrp="1"/>
          </p:cNvSpPr>
          <p:nvPr>
            <p:ph type="sldNum" sz="quarter" idx="12"/>
          </p:nvPr>
        </p:nvSpPr>
        <p:spPr/>
        <p:txBody>
          <a:bodyPr/>
          <a:lstStyle/>
          <a:p>
            <a:fld id="{512A4277-7E7A-4AAF-BFC7-47646BF5CD0C}" type="slidenum">
              <a:rPr lang="de-DE" smtClean="0"/>
              <a:t>50</a:t>
            </a:fld>
            <a:endParaRPr lang="de-DE"/>
          </a:p>
        </p:txBody>
      </p:sp>
      <p:sp>
        <p:nvSpPr>
          <p:cNvPr id="5" name="Rechteck 4"/>
          <p:cNvSpPr/>
          <p:nvPr/>
        </p:nvSpPr>
        <p:spPr>
          <a:xfrm>
            <a:off x="348935" y="5606912"/>
            <a:ext cx="8496436" cy="369332"/>
          </a:xfrm>
          <a:prstGeom prst="rect">
            <a:avLst/>
          </a:prstGeom>
        </p:spPr>
        <p:txBody>
          <a:bodyPr wrap="square">
            <a:spAutoFit/>
          </a:bodyPr>
          <a:lstStyle/>
          <a:p>
            <a:pPr algn="ctr"/>
            <a:r>
              <a:rPr lang="de-DE" dirty="0">
                <a:hlinkClick r:id="rId3"/>
              </a:rPr>
              <a:t>https://www.schulentwicklung.nrw.de/lehrplaene/lehrplannavigator-grundschule</a:t>
            </a:r>
            <a:r>
              <a:rPr lang="de-DE" dirty="0" smtClean="0">
                <a:hlinkClick r:id="rId3"/>
              </a:rPr>
              <a:t>/</a:t>
            </a:r>
            <a:r>
              <a:rPr lang="de-DE" dirty="0" smtClean="0"/>
              <a:t> </a:t>
            </a:r>
            <a:endParaRPr lang="de-DE" dirty="0"/>
          </a:p>
        </p:txBody>
      </p:sp>
      <p:pic>
        <p:nvPicPr>
          <p:cNvPr id="8" name="Grafik 7"/>
          <p:cNvPicPr>
            <a:picLocks noChangeAspect="1"/>
          </p:cNvPicPr>
          <p:nvPr/>
        </p:nvPicPr>
        <p:blipFill>
          <a:blip r:embed="rId4"/>
          <a:stretch>
            <a:fillRect/>
          </a:stretch>
        </p:blipFill>
        <p:spPr>
          <a:xfrm>
            <a:off x="573400" y="2132856"/>
            <a:ext cx="8136904" cy="2624525"/>
          </a:xfrm>
          <a:prstGeom prst="rect">
            <a:avLst/>
          </a:prstGeom>
        </p:spPr>
      </p:pic>
    </p:spTree>
    <p:extLst>
      <p:ext uri="{BB962C8B-B14F-4D97-AF65-F5344CB8AC3E}">
        <p14:creationId xmlns:p14="http://schemas.microsoft.com/office/powerpoint/2010/main" val="94338205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dirty="0"/>
          </a:p>
        </p:txBody>
      </p:sp>
      <p:sp>
        <p:nvSpPr>
          <p:cNvPr id="3" name="Inhaltsplatzhalter 2"/>
          <p:cNvSpPr>
            <a:spLocks noGrp="1"/>
          </p:cNvSpPr>
          <p:nvPr>
            <p:ph idx="1"/>
          </p:nvPr>
        </p:nvSpPr>
        <p:spPr>
          <a:xfrm>
            <a:off x="469603" y="1700808"/>
            <a:ext cx="8229600" cy="4205064"/>
          </a:xfrm>
        </p:spPr>
        <p:txBody>
          <a:bodyPr>
            <a:normAutofit fontScale="92500"/>
          </a:bodyPr>
          <a:lstStyle/>
          <a:p>
            <a:pPr marL="0" indent="0">
              <a:buNone/>
            </a:pPr>
            <a:endParaRPr lang="de-DE" altLang="de-DE" sz="4400" b="1" dirty="0">
              <a:solidFill>
                <a:srgbClr val="002060"/>
              </a:solidFill>
              <a:cs typeface="Times New Roman" pitchFamily="18" charset="0"/>
            </a:endParaRPr>
          </a:p>
          <a:p>
            <a:pPr marL="0" indent="0">
              <a:buNone/>
            </a:pPr>
            <a:r>
              <a:rPr lang="de-DE" altLang="de-DE" sz="4400" b="1" dirty="0">
                <a:solidFill>
                  <a:srgbClr val="002060"/>
                </a:solidFill>
                <a:cs typeface="Times New Roman" pitchFamily="18" charset="0"/>
              </a:rPr>
              <a:t>Vorschlag für teilnehmeraktivierende Elemente </a:t>
            </a:r>
            <a:r>
              <a:rPr lang="de-DE" altLang="de-DE" sz="4400" dirty="0">
                <a:solidFill>
                  <a:srgbClr val="002060"/>
                </a:solidFill>
                <a:cs typeface="Times New Roman" pitchFamily="18" charset="0"/>
              </a:rPr>
              <a:t>zu den schuleigenen </a:t>
            </a:r>
            <a:r>
              <a:rPr lang="de-DE" altLang="de-DE" sz="4400" dirty="0" smtClean="0">
                <a:solidFill>
                  <a:srgbClr val="002060"/>
                </a:solidFill>
                <a:cs typeface="Times New Roman" pitchFamily="18" charset="0"/>
              </a:rPr>
              <a:t>Unterrichtsvorgaben </a:t>
            </a:r>
            <a:r>
              <a:rPr lang="de-DE" altLang="de-DE" sz="4400" dirty="0">
                <a:solidFill>
                  <a:srgbClr val="002060"/>
                </a:solidFill>
                <a:cs typeface="Times New Roman" pitchFamily="18" charset="0"/>
              </a:rPr>
              <a:t>im Fach Musik </a:t>
            </a:r>
            <a:r>
              <a:rPr lang="de-DE" sz="3600" dirty="0"/>
              <a:t/>
            </a:r>
            <a:br>
              <a:rPr lang="de-DE" sz="3600" dirty="0"/>
            </a:br>
            <a:r>
              <a:rPr lang="de-DE" sz="3600" dirty="0"/>
              <a:t/>
            </a:r>
            <a:br>
              <a:rPr lang="de-DE" sz="3600" dirty="0"/>
            </a:br>
            <a:endParaRPr lang="de-DE" sz="4400" dirty="0"/>
          </a:p>
          <a:p>
            <a:pPr marL="0" indent="0">
              <a:buNone/>
            </a:pPr>
            <a:endParaRPr lang="de-DE" dirty="0"/>
          </a:p>
        </p:txBody>
      </p:sp>
      <p:sp>
        <p:nvSpPr>
          <p:cNvPr id="4" name="Datumsplatzhalt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lumMod val="50000"/>
                    <a:lumOff val="50000"/>
                  </a:prstClr>
                </a:solidFill>
                <a:effectLst/>
                <a:uLnTx/>
                <a:uFillTx/>
                <a:latin typeface="Calibri"/>
                <a:ea typeface="+mn-ea"/>
                <a:cs typeface="+mn-cs"/>
              </a:rPr>
              <a:t>Lehrplanentwicklung Primarstufe</a:t>
            </a:r>
          </a:p>
        </p:txBody>
      </p:sp>
      <p:sp>
        <p:nvSpPr>
          <p:cNvPr id="5" name="Fußzeilenplatzhalt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Foliennummernplatzhalt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2A4277-7E7A-4AAF-BFC7-47646BF5CD0C}" type="slidenum">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de-D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9257891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518270" y="1124744"/>
            <a:ext cx="77343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1" i="0" u="none" strike="noStrike" kern="1200" cap="none" spc="0" normalizeH="0" baseline="0" noProof="0" dirty="0" smtClean="0">
                <a:ln>
                  <a:noFill/>
                </a:ln>
                <a:solidFill>
                  <a:srgbClr val="FF0000"/>
                </a:solidFill>
                <a:effectLst/>
                <a:uLnTx/>
                <a:uFillTx/>
                <a:latin typeface="Calibri"/>
                <a:ea typeface="+mn-ea"/>
                <a:cs typeface="+mn-cs"/>
              </a:rPr>
              <a:t>Auf dem Weg zu</a:t>
            </a:r>
            <a:r>
              <a:rPr kumimoji="0" lang="de-DE" sz="2000" b="1" i="0" u="none" strike="noStrike" kern="1200" cap="none" spc="0" normalizeH="0" noProof="0" dirty="0" smtClean="0">
                <a:ln>
                  <a:noFill/>
                </a:ln>
                <a:solidFill>
                  <a:srgbClr val="FF0000"/>
                </a:solidFill>
                <a:effectLst/>
                <a:uLnTx/>
                <a:uFillTx/>
                <a:latin typeface="Calibri"/>
                <a:ea typeface="+mn-ea"/>
                <a:cs typeface="+mn-cs"/>
              </a:rPr>
              <a:t> schuleigenen Unterrichtsvorgaben</a:t>
            </a:r>
            <a:endParaRPr kumimoji="0" lang="de-DE" altLang="de-DE" sz="2000" b="1" i="0" u="none" strike="noStrike" kern="1200" cap="none" spc="0" normalizeH="0" baseline="0" noProof="0" dirty="0">
              <a:ln>
                <a:noFill/>
              </a:ln>
              <a:solidFill>
                <a:prstClr val="black"/>
              </a:solidFill>
              <a:effectLst/>
              <a:uLnTx/>
              <a:uFillTx/>
              <a:latin typeface="Calibri"/>
              <a:ea typeface="+mn-ea"/>
              <a:cs typeface="+mn-cs"/>
            </a:endParaRPr>
          </a:p>
        </p:txBody>
      </p:sp>
      <p:sp>
        <p:nvSpPr>
          <p:cNvPr id="7" name="Textfeld 6"/>
          <p:cNvSpPr txBox="1"/>
          <p:nvPr/>
        </p:nvSpPr>
        <p:spPr>
          <a:xfrm>
            <a:off x="518270" y="1700808"/>
            <a:ext cx="8208912" cy="4662815"/>
          </a:xfrm>
          <a:prstGeom prst="rect">
            <a:avLst/>
          </a:prstGeom>
          <a:noFill/>
        </p:spPr>
        <p:txBody>
          <a:bodyPr wrap="square" rtlCol="0">
            <a:spAutoFit/>
          </a:bodyPr>
          <a:lstStyle/>
          <a:p>
            <a:pPr lvl="0">
              <a:defRPr/>
            </a:pPr>
            <a:r>
              <a:rPr lang="de-DE" sz="2300" b="1" dirty="0">
                <a:solidFill>
                  <a:prstClr val="black"/>
                </a:solidFill>
              </a:rPr>
              <a:t>Tauschen Sie sich zu dem </a:t>
            </a:r>
            <a:r>
              <a:rPr lang="de-DE" altLang="de-DE" sz="2300" b="1" dirty="0">
                <a:solidFill>
                  <a:prstClr val="black"/>
                </a:solidFill>
              </a:rPr>
              <a:t>Vorschlag für die Weiterarbeit in der Schule </a:t>
            </a:r>
            <a:r>
              <a:rPr lang="de-DE" sz="2300" b="1" dirty="0">
                <a:solidFill>
                  <a:prstClr val="black"/>
                </a:solidFill>
              </a:rPr>
              <a:t>aus und planen Sie Ihre nächsten Schritte</a:t>
            </a:r>
            <a:r>
              <a:rPr lang="de-DE" altLang="de-DE" sz="2300" b="1" dirty="0">
                <a:solidFill>
                  <a:prstClr val="black"/>
                </a:solidFill>
              </a:rPr>
              <a:t>. </a:t>
            </a:r>
          </a:p>
          <a:p>
            <a:pPr marR="0" lvl="0" algn="l" defTabSz="914400" rtl="0" eaLnBrk="1" fontAlgn="auto" latinLnBrk="0" hangingPunct="1">
              <a:lnSpc>
                <a:spcPct val="100000"/>
              </a:lnSpc>
              <a:spcBef>
                <a:spcPts val="0"/>
              </a:spcBef>
              <a:spcAft>
                <a:spcPts val="0"/>
              </a:spcAft>
              <a:buClrTx/>
              <a:buSzTx/>
              <a:tabLst/>
              <a:defRPr/>
            </a:pPr>
            <a:endParaRPr kumimoji="0" lang="de-DE" altLang="de-DE" sz="2300" b="0" i="0" u="none" strike="noStrike" kern="1200" cap="none" spc="0" normalizeH="0" baseline="0" noProof="0" dirty="0" smtClean="0">
              <a:ln>
                <a:noFill/>
              </a:ln>
              <a:solidFill>
                <a:prstClr val="black"/>
              </a:solidFill>
              <a:effectLst/>
              <a:uLnTx/>
              <a:uFillTx/>
              <a:latin typeface="Calibri"/>
            </a:endParaRPr>
          </a:p>
          <a:p>
            <a:pPr marL="385763" marR="0" lvl="0" indent="-385763" algn="l" defTabSz="914400" rtl="0" eaLnBrk="1" fontAlgn="auto" latinLnBrk="0" hangingPunct="1">
              <a:lnSpc>
                <a:spcPct val="100000"/>
              </a:lnSpc>
              <a:spcBef>
                <a:spcPts val="0"/>
              </a:spcBef>
              <a:spcAft>
                <a:spcPts val="0"/>
              </a:spcAft>
              <a:buClrTx/>
              <a:buSzTx/>
              <a:buFont typeface="+mj-lt"/>
              <a:buAutoNum type="arabicPeriod"/>
              <a:tabLst/>
              <a:defRPr/>
            </a:pPr>
            <a:r>
              <a:rPr kumimoji="0" lang="de-DE" altLang="de-DE" sz="2300" b="0" i="0" u="none" strike="noStrike" kern="1200" cap="none" spc="0" normalizeH="0" baseline="0" noProof="0" dirty="0" smtClean="0">
                <a:ln>
                  <a:noFill/>
                </a:ln>
                <a:solidFill>
                  <a:prstClr val="black"/>
                </a:solidFill>
                <a:effectLst/>
                <a:uLnTx/>
                <a:uFillTx/>
                <a:latin typeface="Calibri"/>
              </a:rPr>
              <a:t>Vorstellen </a:t>
            </a:r>
            <a:r>
              <a:rPr kumimoji="0" lang="de-DE" altLang="de-DE" sz="2300" b="0" i="0" u="none" strike="noStrike" kern="1200" cap="none" spc="0" normalizeH="0" baseline="0" noProof="0" dirty="0">
                <a:ln>
                  <a:noFill/>
                </a:ln>
                <a:solidFill>
                  <a:prstClr val="black"/>
                </a:solidFill>
                <a:effectLst/>
                <a:uLnTx/>
                <a:uFillTx/>
                <a:latin typeface="Calibri"/>
              </a:rPr>
              <a:t>des </a:t>
            </a:r>
            <a:r>
              <a:rPr kumimoji="0" lang="de-DE" altLang="de-DE" sz="2300" b="1" i="0" u="none" strike="noStrike" kern="1200" cap="none" spc="0" normalizeH="0" baseline="0" noProof="0" dirty="0">
                <a:ln>
                  <a:noFill/>
                </a:ln>
                <a:solidFill>
                  <a:prstClr val="black"/>
                </a:solidFill>
                <a:effectLst/>
                <a:uLnTx/>
                <a:uFillTx/>
                <a:latin typeface="Calibri"/>
              </a:rPr>
              <a:t>Lehrplans</a:t>
            </a:r>
            <a:r>
              <a:rPr kumimoji="0" lang="de-DE" altLang="de-DE" sz="2300" b="0" i="0" u="none" strike="noStrike" kern="1200" cap="none" spc="0" normalizeH="0" baseline="0" noProof="0" dirty="0">
                <a:ln>
                  <a:noFill/>
                </a:ln>
                <a:solidFill>
                  <a:prstClr val="black"/>
                </a:solidFill>
                <a:effectLst/>
                <a:uLnTx/>
                <a:uFillTx/>
                <a:latin typeface="Calibri"/>
              </a:rPr>
              <a:t> </a:t>
            </a:r>
            <a:r>
              <a:rPr kumimoji="0" lang="de-DE" altLang="de-DE" sz="2300" b="0" i="1" u="none" strike="noStrike" kern="1200" cap="none" spc="0" normalizeH="0" baseline="0" noProof="0" dirty="0">
                <a:ln>
                  <a:noFill/>
                </a:ln>
                <a:solidFill>
                  <a:prstClr val="black"/>
                </a:solidFill>
                <a:effectLst/>
                <a:uLnTx/>
                <a:uFillTx/>
                <a:latin typeface="Calibri"/>
              </a:rPr>
              <a:t>(Grundlage: </a:t>
            </a:r>
            <a:r>
              <a:rPr kumimoji="0" lang="de-DE" altLang="de-DE" sz="2300" b="0" i="1" u="none" strike="noStrike" kern="1200" cap="none" spc="0" normalizeH="0" baseline="0" noProof="0" dirty="0" err="1">
                <a:ln>
                  <a:noFill/>
                </a:ln>
                <a:solidFill>
                  <a:prstClr val="black"/>
                </a:solidFill>
                <a:effectLst/>
                <a:uLnTx/>
                <a:uFillTx/>
                <a:latin typeface="Calibri"/>
              </a:rPr>
              <a:t>ppt</a:t>
            </a:r>
            <a:r>
              <a:rPr kumimoji="0" lang="de-DE" altLang="de-DE" sz="2300" b="0" i="1" u="none" strike="noStrike" kern="1200" cap="none" spc="0" normalizeH="0" baseline="0" noProof="0" dirty="0">
                <a:ln>
                  <a:noFill/>
                </a:ln>
                <a:solidFill>
                  <a:prstClr val="black"/>
                </a:solidFill>
                <a:effectLst/>
                <a:uLnTx/>
                <a:uFillTx/>
                <a:latin typeface="Calibri"/>
              </a:rPr>
              <a:t>)</a:t>
            </a:r>
          </a:p>
          <a:p>
            <a:pPr marL="385763" marR="0" lvl="0" indent="-385763" algn="l" defTabSz="914400" rtl="0" eaLnBrk="1" fontAlgn="auto" latinLnBrk="0" hangingPunct="1">
              <a:lnSpc>
                <a:spcPct val="100000"/>
              </a:lnSpc>
              <a:spcBef>
                <a:spcPts val="0"/>
              </a:spcBef>
              <a:spcAft>
                <a:spcPts val="0"/>
              </a:spcAft>
              <a:buClrTx/>
              <a:buSzTx/>
              <a:buFont typeface="+mj-lt"/>
              <a:buAutoNum type="arabicPeriod"/>
              <a:tabLst/>
              <a:defRPr/>
            </a:pPr>
            <a:r>
              <a:rPr kumimoji="0" lang="de-DE" altLang="de-DE" sz="2300" b="0" i="0" u="none" strike="noStrike" kern="1200" cap="none" spc="0" normalizeH="0" baseline="0" noProof="0" dirty="0">
                <a:ln>
                  <a:noFill/>
                </a:ln>
                <a:solidFill>
                  <a:prstClr val="black"/>
                </a:solidFill>
                <a:effectLst/>
                <a:uLnTx/>
                <a:uFillTx/>
                <a:latin typeface="Calibri"/>
              </a:rPr>
              <a:t>Unterstützungsmaterialien vorstellen: </a:t>
            </a:r>
            <a:r>
              <a:rPr kumimoji="0" lang="de-DE" altLang="de-DE" sz="2300" b="1" i="0" u="none" strike="noStrike" kern="1200" cap="none" spc="0" normalizeH="0" baseline="0" noProof="0" dirty="0">
                <a:ln>
                  <a:noFill/>
                </a:ln>
                <a:solidFill>
                  <a:prstClr val="black"/>
                </a:solidFill>
                <a:effectLst/>
                <a:uLnTx/>
                <a:uFillTx/>
                <a:latin typeface="Calibri"/>
              </a:rPr>
              <a:t>Lehrplannavigator</a:t>
            </a:r>
            <a:r>
              <a:rPr kumimoji="0" lang="de-DE" altLang="de-DE" sz="2300" b="0" i="0" u="none" strike="noStrike" kern="1200" cap="none" spc="0" normalizeH="0" baseline="0" noProof="0" dirty="0">
                <a:ln>
                  <a:noFill/>
                </a:ln>
                <a:solidFill>
                  <a:prstClr val="black"/>
                </a:solidFill>
                <a:effectLst/>
                <a:uLnTx/>
                <a:uFillTx/>
                <a:latin typeface="Calibri"/>
              </a:rPr>
              <a:t> mit beispielhaftem schulinternen Lehrplan etc. </a:t>
            </a:r>
            <a:r>
              <a:rPr kumimoji="0" lang="de-DE" altLang="de-DE" sz="2300" b="0" i="1" u="none" strike="noStrike" kern="1200" cap="none" spc="0" normalizeH="0" baseline="0" noProof="0" dirty="0">
                <a:ln>
                  <a:noFill/>
                </a:ln>
                <a:solidFill>
                  <a:prstClr val="black"/>
                </a:solidFill>
                <a:effectLst/>
                <a:uLnTx/>
                <a:uFillTx/>
                <a:latin typeface="Calibri"/>
              </a:rPr>
              <a:t>(Motto: „Dazu gibt es übrigens schon etwas als Anregung!“)</a:t>
            </a:r>
            <a:r>
              <a:rPr kumimoji="0" lang="de-DE" altLang="de-DE" sz="2300" b="0" i="0" u="none" strike="noStrike" kern="1200" cap="none" spc="0" normalizeH="0" baseline="0" noProof="0" dirty="0">
                <a:ln>
                  <a:noFill/>
                </a:ln>
                <a:solidFill>
                  <a:prstClr val="black"/>
                </a:solidFill>
                <a:effectLst/>
                <a:uLnTx/>
                <a:uFillTx/>
                <a:latin typeface="Calibri"/>
              </a:rPr>
              <a:t> </a:t>
            </a:r>
          </a:p>
          <a:p>
            <a:pPr marL="385763" lvl="0" indent="-385763">
              <a:buFont typeface="+mj-lt"/>
              <a:buAutoNum type="arabicPeriod"/>
              <a:defRPr/>
            </a:pPr>
            <a:r>
              <a:rPr lang="de-DE" altLang="de-DE" sz="2300" dirty="0">
                <a:solidFill>
                  <a:prstClr val="black"/>
                </a:solidFill>
              </a:rPr>
              <a:t>Die </a:t>
            </a:r>
            <a:r>
              <a:rPr lang="de-DE" altLang="de-DE" sz="2300" b="1" dirty="0">
                <a:solidFill>
                  <a:prstClr val="black"/>
                </a:solidFill>
              </a:rPr>
              <a:t>schuleigenen Unterrichtsvorgaben </a:t>
            </a:r>
            <a:r>
              <a:rPr lang="de-DE" altLang="de-DE" sz="2300" dirty="0">
                <a:solidFill>
                  <a:prstClr val="black"/>
                </a:solidFill>
              </a:rPr>
              <a:t>prüfen</a:t>
            </a:r>
            <a:r>
              <a:rPr kumimoji="0" lang="de-DE" altLang="de-DE" sz="2300" b="0" i="0" u="none" strike="noStrike" kern="1200" cap="none" spc="0" normalizeH="0" baseline="0" noProof="0" dirty="0">
                <a:ln>
                  <a:noFill/>
                </a:ln>
                <a:solidFill>
                  <a:prstClr val="black"/>
                </a:solidFill>
                <a:effectLst/>
                <a:uLnTx/>
                <a:uFillTx/>
                <a:latin typeface="Calibri"/>
              </a:rPr>
              <a:t>: Was sind unsere Stärken? Wo besteht Handlungsbedarf? </a:t>
            </a:r>
            <a:r>
              <a:rPr kumimoji="0" lang="de-DE" altLang="de-DE" sz="2300" b="0" i="1" u="none" strike="noStrike" kern="1200" cap="none" spc="0" normalizeH="0" baseline="0" noProof="0" dirty="0">
                <a:ln>
                  <a:noFill/>
                </a:ln>
                <a:solidFill>
                  <a:prstClr val="black"/>
                </a:solidFill>
                <a:effectLst/>
                <a:uLnTx/>
                <a:uFillTx/>
                <a:latin typeface="Calibri"/>
              </a:rPr>
              <a:t> </a:t>
            </a:r>
          </a:p>
          <a:p>
            <a:pPr marL="385763" lvl="0" indent="-385763">
              <a:buFont typeface="+mj-lt"/>
              <a:buAutoNum type="arabicPeriod"/>
              <a:defRPr/>
            </a:pPr>
            <a:r>
              <a:rPr kumimoji="0" lang="de-DE" altLang="de-DE" sz="2300" b="0" i="0" u="none" strike="noStrike" kern="1200" cap="none" spc="0" normalizeH="0" baseline="0" noProof="0" dirty="0">
                <a:ln>
                  <a:noFill/>
                </a:ln>
                <a:solidFill>
                  <a:prstClr val="black"/>
                </a:solidFill>
                <a:effectLst/>
                <a:uLnTx/>
                <a:uFillTx/>
                <a:latin typeface="Calibri"/>
              </a:rPr>
              <a:t>Konkrete </a:t>
            </a:r>
            <a:r>
              <a:rPr kumimoji="0" lang="de-DE" altLang="de-DE" sz="2300" b="1" i="0" u="none" strike="noStrike" kern="1200" cap="none" spc="0" normalizeH="0" baseline="0" noProof="0" dirty="0">
                <a:ln>
                  <a:noFill/>
                </a:ln>
                <a:solidFill>
                  <a:prstClr val="black"/>
                </a:solidFill>
                <a:effectLst/>
                <a:uLnTx/>
                <a:uFillTx/>
                <a:latin typeface="Calibri"/>
              </a:rPr>
              <a:t>Maßnahmen</a:t>
            </a:r>
            <a:r>
              <a:rPr kumimoji="0" lang="de-DE" altLang="de-DE" sz="2300" b="0" i="0" u="none" strike="noStrike" kern="1200" cap="none" spc="0" normalizeH="0" baseline="0" noProof="0" dirty="0">
                <a:ln>
                  <a:noFill/>
                </a:ln>
                <a:solidFill>
                  <a:prstClr val="black"/>
                </a:solidFill>
                <a:effectLst/>
                <a:uLnTx/>
                <a:uFillTx/>
                <a:latin typeface="Calibri"/>
              </a:rPr>
              <a:t> zur Fortschreibung </a:t>
            </a:r>
            <a:r>
              <a:rPr lang="de-DE" altLang="de-DE" sz="2300" dirty="0" smtClean="0">
                <a:solidFill>
                  <a:prstClr val="black"/>
                </a:solidFill>
              </a:rPr>
              <a:t>der schuleigenen Unterrichtsvorgaben </a:t>
            </a:r>
            <a:r>
              <a:rPr lang="de-DE" altLang="de-DE" sz="2300" dirty="0">
                <a:solidFill>
                  <a:prstClr val="black"/>
                </a:solidFill>
              </a:rPr>
              <a:t>festlegen </a:t>
            </a:r>
            <a:r>
              <a:rPr kumimoji="0" lang="de-DE" altLang="de-DE" sz="2300" b="0" i="1" u="none" strike="noStrike" kern="1200" cap="none" spc="0" normalizeH="0" baseline="0" noProof="0" dirty="0">
                <a:ln>
                  <a:noFill/>
                </a:ln>
                <a:solidFill>
                  <a:prstClr val="black"/>
                </a:solidFill>
                <a:effectLst/>
                <a:uLnTx/>
                <a:uFillTx/>
                <a:latin typeface="Calibri"/>
              </a:rPr>
              <a:t>(Was? Wer? Wann bzw. bis wann?)</a:t>
            </a:r>
          </a:p>
          <a:p>
            <a:pPr marL="257175" marR="0" lvl="0" indent="-2571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e-DE" altLang="de-DE" sz="2100" b="0" i="1"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6051148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61950" y="1082642"/>
            <a:ext cx="867727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1" i="0" u="none" strike="noStrike" kern="1200" cap="none" spc="0" normalizeH="0" baseline="0" noProof="0" dirty="0">
                <a:ln>
                  <a:noFill/>
                </a:ln>
                <a:solidFill>
                  <a:srgbClr val="FF0000"/>
                </a:solidFill>
                <a:effectLst/>
                <a:uLnTx/>
                <a:uFillTx/>
                <a:latin typeface="Calibri"/>
                <a:ea typeface="+mn-ea"/>
                <a:cs typeface="+mn-cs"/>
              </a:rPr>
              <a:t>Kompetenzen, Inhalte, schulische Gegebenheiten: </a:t>
            </a:r>
            <a:r>
              <a:rPr kumimoji="0" lang="de-DE" sz="2000" b="1" i="0" u="none" strike="noStrike" kern="1200" cap="none" spc="0" normalizeH="0" baseline="0" noProof="0" dirty="0">
                <a:ln>
                  <a:noFill/>
                </a:ln>
                <a:solidFill>
                  <a:prstClr val="black"/>
                </a:solidFill>
                <a:effectLst/>
                <a:uLnTx/>
                <a:uFillTx/>
                <a:latin typeface="Calibri"/>
                <a:ea typeface="+mn-ea"/>
                <a:cs typeface="+mn-cs"/>
              </a:rPr>
              <a:t>Unterrichtsvorhaben planen</a:t>
            </a:r>
          </a:p>
        </p:txBody>
      </p:sp>
      <p:sp>
        <p:nvSpPr>
          <p:cNvPr id="9" name="Textfeld 8"/>
          <p:cNvSpPr txBox="1"/>
          <p:nvPr/>
        </p:nvSpPr>
        <p:spPr>
          <a:xfrm>
            <a:off x="356757" y="1916832"/>
            <a:ext cx="2486025" cy="36933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prstClr val="black"/>
                </a:solidFill>
                <a:effectLst/>
                <a:uLnTx/>
                <a:uFillTx/>
                <a:latin typeface="Calibri"/>
                <a:ea typeface="+mn-ea"/>
                <a:cs typeface="+mn-cs"/>
              </a:rPr>
              <a:t>Entwickeln Sie mit Ihrem Nachbarn / Ihrer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prstClr val="black"/>
                </a:solidFill>
                <a:effectLst/>
                <a:uLnTx/>
                <a:uFillTx/>
                <a:latin typeface="Calibri"/>
                <a:ea typeface="+mn-ea"/>
                <a:cs typeface="+mn-cs"/>
              </a:rPr>
              <a:t>Nachbarin eine Grundidee für ein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prstClr val="black"/>
                </a:solidFill>
                <a:effectLst/>
                <a:uLnTx/>
                <a:uFillTx/>
                <a:latin typeface="Calibri"/>
                <a:ea typeface="+mn-ea"/>
                <a:cs typeface="+mn-cs"/>
              </a:rPr>
              <a:t>Unterrichtsvorhaben zum Thema </a:t>
            </a:r>
          </a:p>
          <a:p>
            <a:pPr lvl="0">
              <a:defRPr/>
            </a:pPr>
            <a:r>
              <a:rPr lang="de-DE" b="1" dirty="0">
                <a:solidFill>
                  <a:srgbClr val="3399FF"/>
                </a:solidFill>
              </a:rPr>
              <a:t>Klangforscherinnen und Klangforscher aufgepasst! – Instrumenten- und Stimmklänge erforschen und im gemeinsamen Musizieren </a:t>
            </a:r>
            <a:r>
              <a:rPr lang="de-DE" b="1" dirty="0" smtClean="0">
                <a:solidFill>
                  <a:srgbClr val="3399FF"/>
                </a:solidFill>
              </a:rPr>
              <a:t>erproben.</a:t>
            </a:r>
            <a:endParaRPr kumimoji="0" lang="de-DE" sz="1800" b="1" i="0" u="none" strike="noStrike" kern="1200" cap="none" spc="0" normalizeH="0" baseline="0" noProof="0" dirty="0">
              <a:ln>
                <a:noFill/>
              </a:ln>
              <a:solidFill>
                <a:srgbClr val="3399FF"/>
              </a:solidFill>
              <a:effectLst/>
              <a:uLnTx/>
              <a:uFillTx/>
              <a:latin typeface="Arial Black" panose="020B0A04020102020204" pitchFamily="34" charset="0"/>
              <a:ea typeface="+mn-ea"/>
              <a:cs typeface="+mn-cs"/>
            </a:endParaRPr>
          </a:p>
        </p:txBody>
      </p:sp>
      <p:pic>
        <p:nvPicPr>
          <p:cNvPr id="2" name="Grafik 1"/>
          <p:cNvPicPr>
            <a:picLocks noChangeAspect="1"/>
          </p:cNvPicPr>
          <p:nvPr/>
        </p:nvPicPr>
        <p:blipFill>
          <a:blip r:embed="rId3"/>
          <a:stretch>
            <a:fillRect/>
          </a:stretch>
        </p:blipFill>
        <p:spPr>
          <a:xfrm>
            <a:off x="2771800" y="1916832"/>
            <a:ext cx="5982042" cy="3678796"/>
          </a:xfrm>
          <a:prstGeom prst="rect">
            <a:avLst/>
          </a:prstGeom>
        </p:spPr>
      </p:pic>
    </p:spTree>
    <p:extLst>
      <p:ext uri="{BB962C8B-B14F-4D97-AF65-F5344CB8AC3E}">
        <p14:creationId xmlns:p14="http://schemas.microsoft.com/office/powerpoint/2010/main" val="409993681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pPr marL="0" indent="0" algn="ctr">
              <a:buNone/>
            </a:pPr>
            <a:endParaRPr lang="de-DE" b="1" dirty="0"/>
          </a:p>
          <a:p>
            <a:pPr marL="0" indent="0" algn="ctr">
              <a:buNone/>
            </a:pPr>
            <a:r>
              <a:rPr lang="de-DE" sz="3600" b="1" dirty="0"/>
              <a:t>Herzlichen Dank für Ihre Aufmerksamkeit!</a:t>
            </a:r>
          </a:p>
          <a:p>
            <a:pPr marL="0" indent="0" algn="ctr">
              <a:buNone/>
            </a:pPr>
            <a:endParaRPr lang="de-DE" sz="3600" b="1" dirty="0"/>
          </a:p>
        </p:txBody>
      </p:sp>
      <p:sp>
        <p:nvSpPr>
          <p:cNvPr id="4" name="Datumsplatzhalter 3"/>
          <p:cNvSpPr>
            <a:spLocks noGrp="1"/>
          </p:cNvSpPr>
          <p:nvPr>
            <p:ph type="dt" sz="half" idx="10"/>
          </p:nvPr>
        </p:nvSpPr>
        <p:spPr/>
        <p:txBody>
          <a:bodyPr/>
          <a:lstStyle/>
          <a:p>
            <a:r>
              <a:rPr lang="de-DE" dirty="0"/>
              <a:t>Kernlehrplanentwicklung  Primarstufe </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54</a:t>
            </a:fld>
            <a:endParaRPr lang="de-DE"/>
          </a:p>
        </p:txBody>
      </p:sp>
    </p:spTree>
    <p:extLst>
      <p:ext uri="{BB962C8B-B14F-4D97-AF65-F5344CB8AC3E}">
        <p14:creationId xmlns:p14="http://schemas.microsoft.com/office/powerpoint/2010/main" val="24520670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smtClean="0"/>
              <a:t>Gliederung des Lehrplans</a:t>
            </a:r>
            <a:endParaRPr lang="de-DE" sz="2800" dirty="0"/>
          </a:p>
        </p:txBody>
      </p:sp>
      <p:sp>
        <p:nvSpPr>
          <p:cNvPr id="3" name="Datumsplatzhalter 2"/>
          <p:cNvSpPr>
            <a:spLocks noGrp="1"/>
          </p:cNvSpPr>
          <p:nvPr>
            <p:ph type="dt" sz="half" idx="10"/>
          </p:nvPr>
        </p:nvSpPr>
        <p:spPr/>
        <p:txBody>
          <a:bodyPr/>
          <a:lstStyle/>
          <a:p>
            <a:r>
              <a:rPr lang="de-DE" dirty="0"/>
              <a:t>Lehrplanentwicklung Primarstufe</a:t>
            </a:r>
          </a:p>
        </p:txBody>
      </p:sp>
      <p:sp>
        <p:nvSpPr>
          <p:cNvPr id="4" name="Fußzeilenplatzhalter 3"/>
          <p:cNvSpPr>
            <a:spLocks noGrp="1"/>
          </p:cNvSpPr>
          <p:nvPr>
            <p:ph type="ftr" sz="quarter" idx="11"/>
          </p:nvPr>
        </p:nvSpPr>
        <p:spPr>
          <a:xfrm>
            <a:off x="3419872" y="6356350"/>
            <a:ext cx="2952328" cy="457026"/>
          </a:xfrm>
        </p:spPr>
        <p:txBody>
          <a:bodyPr/>
          <a:lstStyle/>
          <a:p>
            <a:endParaRPr lang="de-DE" dirty="0"/>
          </a:p>
        </p:txBody>
      </p:sp>
      <p:sp>
        <p:nvSpPr>
          <p:cNvPr id="5" name="Foliennummernplatzhalter 4"/>
          <p:cNvSpPr>
            <a:spLocks noGrp="1"/>
          </p:cNvSpPr>
          <p:nvPr>
            <p:ph type="sldNum" sz="quarter" idx="12"/>
          </p:nvPr>
        </p:nvSpPr>
        <p:spPr/>
        <p:txBody>
          <a:bodyPr/>
          <a:lstStyle/>
          <a:p>
            <a:fld id="{512A4277-7E7A-4AAF-BFC7-47646BF5CD0C}" type="slidenum">
              <a:rPr lang="de-DE" smtClean="0"/>
              <a:t>6</a:t>
            </a:fld>
            <a:endParaRPr lang="de-DE"/>
          </a:p>
        </p:txBody>
      </p:sp>
      <p:pic>
        <p:nvPicPr>
          <p:cNvPr id="6" name="Grafik 5"/>
          <p:cNvPicPr>
            <a:picLocks noChangeAspect="1"/>
          </p:cNvPicPr>
          <p:nvPr/>
        </p:nvPicPr>
        <p:blipFill>
          <a:blip r:embed="rId2"/>
          <a:stretch>
            <a:fillRect/>
          </a:stretch>
        </p:blipFill>
        <p:spPr>
          <a:xfrm>
            <a:off x="1115268" y="1606138"/>
            <a:ext cx="6913463" cy="3645724"/>
          </a:xfrm>
          <a:prstGeom prst="rect">
            <a:avLst/>
          </a:prstGeom>
        </p:spPr>
      </p:pic>
    </p:spTree>
    <p:extLst>
      <p:ext uri="{BB962C8B-B14F-4D97-AF65-F5344CB8AC3E}">
        <p14:creationId xmlns:p14="http://schemas.microsoft.com/office/powerpoint/2010/main" val="11231997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Kapitel 1: Aufgaben und Ziele des Faches</a:t>
            </a:r>
            <a:endParaRPr lang="de-DE" dirty="0"/>
          </a:p>
        </p:txBody>
      </p:sp>
      <p:sp>
        <p:nvSpPr>
          <p:cNvPr id="3" name="Inhaltsplatzhalter 2"/>
          <p:cNvSpPr>
            <a:spLocks noGrp="1"/>
          </p:cNvSpPr>
          <p:nvPr>
            <p:ph idx="1"/>
          </p:nvPr>
        </p:nvSpPr>
        <p:spPr/>
        <p:txBody>
          <a:bodyPr>
            <a:normAutofit fontScale="92500" lnSpcReduction="10000"/>
          </a:bodyPr>
          <a:lstStyle/>
          <a:p>
            <a:r>
              <a:rPr lang="de-DE" dirty="0" smtClean="0"/>
              <a:t>verdeutlichen den Beitrag eines Faches zum Bildungsauftrag der Primarstufe,</a:t>
            </a:r>
          </a:p>
          <a:p>
            <a:r>
              <a:rPr lang="de-DE" dirty="0"/>
              <a:t>b</a:t>
            </a:r>
            <a:r>
              <a:rPr lang="de-DE" dirty="0" smtClean="0"/>
              <a:t>enennen und erläutern das übergreifende Ziel/die übergreifende Kompetenz des Faches,</a:t>
            </a:r>
          </a:p>
          <a:p>
            <a:r>
              <a:rPr lang="de-DE" dirty="0" smtClean="0"/>
              <a:t>leisten Aussagen zu fachspezifischem Lehren und Lernen,</a:t>
            </a:r>
          </a:p>
          <a:p>
            <a:r>
              <a:rPr lang="de-DE" dirty="0" smtClean="0"/>
              <a:t>bringen fachliche Anforderungen mit den Lebensperspektiven der Schülerinnen und Schüler in einen Zusammenhang,</a:t>
            </a:r>
          </a:p>
          <a:p>
            <a:r>
              <a:rPr lang="de-DE" dirty="0" smtClean="0"/>
              <a:t>begründen Kompetenzerwartungen und Anforderungen an die Schülerinnen und Schüler.</a:t>
            </a:r>
          </a:p>
          <a:p>
            <a:endParaRPr lang="de-DE" dirty="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7</a:t>
            </a:fld>
            <a:endParaRPr lang="de-DE"/>
          </a:p>
        </p:txBody>
      </p:sp>
    </p:spTree>
    <p:extLst>
      <p:ext uri="{BB962C8B-B14F-4D97-AF65-F5344CB8AC3E}">
        <p14:creationId xmlns:p14="http://schemas.microsoft.com/office/powerpoint/2010/main" val="27234950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Kapitel 1: Für alle Fächer </a:t>
            </a:r>
            <a:endParaRPr lang="de-DE" dirty="0"/>
          </a:p>
        </p:txBody>
      </p:sp>
      <p:sp>
        <p:nvSpPr>
          <p:cNvPr id="3" name="Inhaltsplatzhalter 2"/>
          <p:cNvSpPr>
            <a:spLocks noGrp="1"/>
          </p:cNvSpPr>
          <p:nvPr>
            <p:ph idx="1"/>
          </p:nvPr>
        </p:nvSpPr>
        <p:spPr/>
        <p:txBody>
          <a:bodyPr>
            <a:normAutofit fontScale="92500"/>
          </a:bodyPr>
          <a:lstStyle/>
          <a:p>
            <a:r>
              <a:rPr lang="de-DE" b="1" dirty="0" smtClean="0"/>
              <a:t>Gemeinsames Lernen </a:t>
            </a:r>
          </a:p>
          <a:p>
            <a:pPr marL="0" indent="0">
              <a:buNone/>
            </a:pPr>
            <a:r>
              <a:rPr lang="de-DE" dirty="0" smtClean="0"/>
              <a:t>„Es </a:t>
            </a:r>
            <a:r>
              <a:rPr lang="de-DE" dirty="0"/>
              <a:t>ist Aufgabe der Primarstufe, die Fähigkeiten, Interessen und Neigungen aller Schülerinnen und Schüler aufzugreifen und sie mit den Anforderungen fachlichen und fächerübergreifenden Lernens zu verbinden. Die in den Lehrplänen beschriebenen Kompetenzerwartungen stellen </a:t>
            </a:r>
            <a:r>
              <a:rPr lang="de-DE" dirty="0" smtClean="0"/>
              <a:t>eine </a:t>
            </a:r>
            <a:r>
              <a:rPr lang="de-DE" dirty="0"/>
              <a:t>Bezugsnorm für das Gemeinsame Lernen dar, da die Kompetenzen in unterschiedlichem </a:t>
            </a:r>
            <a:r>
              <a:rPr lang="de-DE" dirty="0" smtClean="0"/>
              <a:t>Umfang, in unterschiedlichem Anforderungsniveau </a:t>
            </a:r>
            <a:r>
              <a:rPr lang="de-DE" dirty="0"/>
              <a:t>und in unterschiedlicher </a:t>
            </a:r>
            <a:r>
              <a:rPr lang="de-DE" dirty="0" smtClean="0"/>
              <a:t>Komplexität </a:t>
            </a:r>
            <a:r>
              <a:rPr lang="de-DE" dirty="0"/>
              <a:t>erworben </a:t>
            </a:r>
            <a:r>
              <a:rPr lang="de-DE" dirty="0" smtClean="0"/>
              <a:t>werden können.“</a:t>
            </a:r>
            <a:endParaRPr lang="de-DE" dirty="0"/>
          </a:p>
          <a:p>
            <a:pPr marL="0" indent="0">
              <a:buNone/>
            </a:pPr>
            <a:endParaRPr lang="de-DE" dirty="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8</a:t>
            </a:fld>
            <a:endParaRPr lang="de-DE"/>
          </a:p>
        </p:txBody>
      </p:sp>
    </p:spTree>
    <p:extLst>
      <p:ext uri="{BB962C8B-B14F-4D97-AF65-F5344CB8AC3E}">
        <p14:creationId xmlns:p14="http://schemas.microsoft.com/office/powerpoint/2010/main" val="20389728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Kapitel 1: Für alle Fächer </a:t>
            </a:r>
            <a:endParaRPr lang="de-DE" dirty="0"/>
          </a:p>
        </p:txBody>
      </p:sp>
      <p:sp>
        <p:nvSpPr>
          <p:cNvPr id="3" name="Inhaltsplatzhalter 2"/>
          <p:cNvSpPr>
            <a:spLocks noGrp="1"/>
          </p:cNvSpPr>
          <p:nvPr>
            <p:ph idx="1"/>
          </p:nvPr>
        </p:nvSpPr>
        <p:spPr/>
        <p:txBody>
          <a:bodyPr>
            <a:normAutofit/>
          </a:bodyPr>
          <a:lstStyle/>
          <a:p>
            <a:r>
              <a:rPr lang="de-DE" b="1" dirty="0" smtClean="0"/>
              <a:t>Sprachbildung </a:t>
            </a:r>
          </a:p>
          <a:p>
            <a:pPr marL="0" indent="0">
              <a:buNone/>
            </a:pPr>
            <a:r>
              <a:rPr lang="de-DE" dirty="0" smtClean="0"/>
              <a:t>„</a:t>
            </a:r>
            <a:r>
              <a:rPr lang="de-DE" dirty="0"/>
              <a:t>Da in allen Fächern der Primarstufe fachliches und sprachliches Lernen eng miteinander verknüpft sind, ist es die gemeinsame Aufgabe und Verantwortung aller Fächer, die bildungssprachlichen Kompetenzen aller Schülerinnen und Schüler als </a:t>
            </a:r>
            <a:r>
              <a:rPr lang="de-DE" dirty="0" smtClean="0"/>
              <a:t>wichtige </a:t>
            </a:r>
            <a:r>
              <a:rPr lang="de-DE" dirty="0"/>
              <a:t>Voraussetzung zum Lernen und für den Schulerfolg zu entwickeln und zu stärken. Mehrsprachigkeit wird dabei als Ressource für die sprachliche Bildung verstanden.“</a:t>
            </a:r>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9</a:t>
            </a:fld>
            <a:endParaRPr lang="de-DE"/>
          </a:p>
        </p:txBody>
      </p:sp>
    </p:spTree>
    <p:extLst>
      <p:ext uri="{BB962C8B-B14F-4D97-AF65-F5344CB8AC3E}">
        <p14:creationId xmlns:p14="http://schemas.microsoft.com/office/powerpoint/2010/main" val="4039579271"/>
      </p:ext>
    </p:extLst>
  </p:cSld>
  <p:clrMapOvr>
    <a:masterClrMapping/>
  </p:clrMapOvr>
</p:sld>
</file>

<file path=ppt/theme/theme1.xml><?xml version="1.0" encoding="utf-8"?>
<a:theme xmlns:a="http://schemas.openxmlformats.org/drawingml/2006/main" name="QUA-LiS_Vorlage_weiss">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QUA-LiS_Vorlage_weiss</Template>
  <TotalTime>0</TotalTime>
  <Words>3204</Words>
  <Application>Microsoft Office PowerPoint</Application>
  <PresentationFormat>Bildschirmpräsentation (4:3)</PresentationFormat>
  <Paragraphs>473</Paragraphs>
  <Slides>54</Slides>
  <Notes>29</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54</vt:i4>
      </vt:variant>
    </vt:vector>
  </HeadingPairs>
  <TitlesOfParts>
    <vt:vector size="62" baseType="lpstr">
      <vt:lpstr>Arial</vt:lpstr>
      <vt:lpstr>Arial Black</vt:lpstr>
      <vt:lpstr>Calibri</vt:lpstr>
      <vt:lpstr>Symbol</vt:lpstr>
      <vt:lpstr>Times New Roman</vt:lpstr>
      <vt:lpstr>Wingdings</vt:lpstr>
      <vt:lpstr>ヒラギノ角ゴ Pro W3</vt:lpstr>
      <vt:lpstr>QUA-LiS_Vorlage_weiss</vt:lpstr>
      <vt:lpstr>Neue Lehrpläne für die Primarstufe</vt:lpstr>
      <vt:lpstr>Agenda</vt:lpstr>
      <vt:lpstr>I. Lehrplankonstrukt</vt:lpstr>
      <vt:lpstr>Merkmale der Lehrpläne</vt:lpstr>
      <vt:lpstr>Merkmale von kompetenzorientierten Lehrplänen</vt:lpstr>
      <vt:lpstr>Gliederung des Lehrplans</vt:lpstr>
      <vt:lpstr>Kapitel 1: Aufgaben und Ziele des Faches</vt:lpstr>
      <vt:lpstr>Kapitel 1: Für alle Fächer </vt:lpstr>
      <vt:lpstr>Kapitel 1: Für alle Fächer </vt:lpstr>
      <vt:lpstr>Kapitel 2.1: Bereiche in den Fächern D, M und E</vt:lpstr>
      <vt:lpstr>Kapitel 2.1: Bereiche in SU, Mu, Ku, KR, ER, SP und Praktische Philosophie</vt:lpstr>
      <vt:lpstr>Kapitel 2.2: Kompetenzerwartungen</vt:lpstr>
      <vt:lpstr>Kapitel 3: Leistungen fördern und bewerten</vt:lpstr>
      <vt:lpstr>     II. Prinzipien der Weiterentwicklung und Veränderungen </vt:lpstr>
      <vt:lpstr>Kompetenzformulierungen </vt:lpstr>
      <vt:lpstr>Aktualisierung </vt:lpstr>
      <vt:lpstr>Anpassung der Struktur an Lehrpläne anderer Schulformen </vt:lpstr>
      <vt:lpstr>Ausschärfung der Fachlichkeit</vt:lpstr>
      <vt:lpstr>Berücksichtigung der Querschnittsaufgaben u.a. </vt:lpstr>
      <vt:lpstr>Einbindung der Querschnittsaufgaben</vt:lpstr>
      <vt:lpstr>Fachliche Einbindung des MKR</vt:lpstr>
      <vt:lpstr>Fachliche Einbindung RV Verbraucherbildung</vt:lpstr>
      <vt:lpstr>PowerPoint-Präsentation</vt:lpstr>
      <vt:lpstr>Schuleigene Unterrichtsvorgaben - rechtlicher Rahmen</vt:lpstr>
      <vt:lpstr>Schuleigene Unterrichtsvorgaben - rechtlicher Rahmen</vt:lpstr>
      <vt:lpstr>Merkmale schuleigener Unterrichtsvorgaben </vt:lpstr>
      <vt:lpstr>Merkmale schuleigener Unterrichtsvorgaben</vt:lpstr>
      <vt:lpstr>Weitere Hinweise zu den schuleigenen Unterrichtsvorgaben </vt:lpstr>
      <vt:lpstr>Gliederung der schuleigenen Unterrichtsvorgaben (Beispiel)</vt:lpstr>
      <vt:lpstr>Materialien im Lehrplannavigator</vt:lpstr>
      <vt:lpstr>PowerPoint-Präsentation</vt:lpstr>
      <vt:lpstr>PowerPoint-Präsentation</vt:lpstr>
      <vt:lpstr>Musik – Aufgaben und Ziele des Faches</vt:lpstr>
      <vt:lpstr>Die wichtigsten Kontinuitäten</vt:lpstr>
      <vt:lpstr>Die wichtigsten Aspekte der Weiterentwicklung </vt:lpstr>
      <vt:lpstr>Operatorenwahl</vt:lpstr>
      <vt:lpstr>Ausschärfung der Fachlichkeit </vt:lpstr>
      <vt:lpstr>Fachliche Umsetzung MKR </vt:lpstr>
      <vt:lpstr>Fachliche Umsetzung Verbraucherbildung </vt:lpstr>
      <vt:lpstr>PowerPoint-Präsentation</vt:lpstr>
      <vt:lpstr>PowerPoint-Präsentation</vt:lpstr>
      <vt:lpstr>PowerPoint-Präsentation</vt:lpstr>
      <vt:lpstr>PowerPoint-Präsentation</vt:lpstr>
      <vt:lpstr>PowerPoint-Präsentation</vt:lpstr>
      <vt:lpstr>Schuleigene Unterrichtsvorgaben - rechtlicher Rahmen</vt:lpstr>
      <vt:lpstr>Schuleigene Unterrichtsvorgaben - rechtlicher Rahmen</vt:lpstr>
      <vt:lpstr>Merkmale schuleigener Unterrichtsvorgaben </vt:lpstr>
      <vt:lpstr>Merkmale schuleigener Unterrichtsvorgaben</vt:lpstr>
      <vt:lpstr>Gliederung der schuleigenen Unterrichtsvorgaben (Beispiel)</vt:lpstr>
      <vt:lpstr>Materialien im Lehrplannavigator</vt:lpstr>
      <vt:lpstr>PowerPoint-Präsentation</vt:lpstr>
      <vt:lpstr>PowerPoint-Präsentation</vt:lpstr>
      <vt:lpstr>PowerPoint-Präsentation</vt:lpstr>
      <vt:lpstr>PowerPoint-Präsentation</vt:lpstr>
    </vt:vector>
  </TitlesOfParts>
  <Company>MSW NRW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Probst, Thomas</dc:creator>
  <cp:lastModifiedBy>Krome, Bettina</cp:lastModifiedBy>
  <cp:revision>338</cp:revision>
  <cp:lastPrinted>2019-09-19T08:51:50Z</cp:lastPrinted>
  <dcterms:created xsi:type="dcterms:W3CDTF">2018-01-17T08:49:04Z</dcterms:created>
  <dcterms:modified xsi:type="dcterms:W3CDTF">2024-08-23T12:50:10Z</dcterms:modified>
</cp:coreProperties>
</file>