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C28"/>
    <a:srgbClr val="BDC921"/>
    <a:srgbClr val="E3F3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8D612-F71E-4D7B-A13C-6036C3FCC149}" type="datetimeFigureOut">
              <a:rPr lang="de-DE" smtClean="0"/>
              <a:pPr/>
              <a:t>22.11.2009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7103A-D407-4C83-9E74-8055224E05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103A-D407-4C83-9E74-8055224E057D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103A-D407-4C83-9E74-8055224E057D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103A-D407-4C83-9E74-8055224E057D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103A-D407-4C83-9E74-8055224E057D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103A-D407-4C83-9E74-8055224E057D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103A-D407-4C83-9E74-8055224E057D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103A-D407-4C83-9E74-8055224E057D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103A-D407-4C83-9E74-8055224E057D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103A-D407-4C83-9E74-8055224E057D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7103A-D407-4C83-9E74-8055224E057D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CA01-97EA-448E-88EA-6E26A9ECF52C}" type="datetimeFigureOut">
              <a:rPr lang="de-DE" smtClean="0"/>
              <a:pPr/>
              <a:t>22.11.2009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9798-8103-4CD3-AADC-7B424AEB8B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7000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CA01-97EA-448E-88EA-6E26A9ECF52C}" type="datetimeFigureOut">
              <a:rPr lang="de-DE" smtClean="0"/>
              <a:pPr/>
              <a:t>22.11.2009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9798-8103-4CD3-AADC-7B424AEB8B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CA01-97EA-448E-88EA-6E26A9ECF52C}" type="datetimeFigureOut">
              <a:rPr lang="de-DE" smtClean="0"/>
              <a:pPr/>
              <a:t>22.11.2009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9798-8103-4CD3-AADC-7B424AEB8B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CA01-97EA-448E-88EA-6E26A9ECF52C}" type="datetimeFigureOut">
              <a:rPr lang="de-DE" smtClean="0"/>
              <a:pPr/>
              <a:t>22.11.2009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9798-8103-4CD3-AADC-7B424AEB8B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CA01-97EA-448E-88EA-6E26A9ECF52C}" type="datetimeFigureOut">
              <a:rPr lang="de-DE" smtClean="0"/>
              <a:pPr/>
              <a:t>22.11.2009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9798-8103-4CD3-AADC-7B424AEB8B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7000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CA01-97EA-448E-88EA-6E26A9ECF52C}" type="datetimeFigureOut">
              <a:rPr lang="de-DE" smtClean="0"/>
              <a:pPr/>
              <a:t>22.11.2009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9798-8103-4CD3-AADC-7B424AEB8B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CA01-97EA-448E-88EA-6E26A9ECF52C}" type="datetimeFigureOut">
              <a:rPr lang="de-DE" smtClean="0"/>
              <a:pPr/>
              <a:t>22.11.2009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9798-8103-4CD3-AADC-7B424AEB8B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CA01-97EA-448E-88EA-6E26A9ECF52C}" type="datetimeFigureOut">
              <a:rPr lang="de-DE" smtClean="0"/>
              <a:pPr/>
              <a:t>22.11.2009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9798-8103-4CD3-AADC-7B424AEB8B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CA01-97EA-448E-88EA-6E26A9ECF52C}" type="datetimeFigureOut">
              <a:rPr lang="de-DE" smtClean="0"/>
              <a:pPr/>
              <a:t>22.11.2009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9798-8103-4CD3-AADC-7B424AEB8B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CA01-97EA-448E-88EA-6E26A9ECF52C}" type="datetimeFigureOut">
              <a:rPr lang="de-DE" smtClean="0"/>
              <a:pPr/>
              <a:t>22.11.2009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9798-8103-4CD3-AADC-7B424AEB8B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CA01-97EA-448E-88EA-6E26A9ECF52C}" type="datetimeFigureOut">
              <a:rPr lang="de-DE" smtClean="0"/>
              <a:pPr/>
              <a:t>22.11.2009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609798-8103-4CD3-AADC-7B424AEB8B7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1CCA01-97EA-448E-88EA-6E26A9ECF52C}" type="datetimeFigureOut">
              <a:rPr lang="de-DE" smtClean="0"/>
              <a:pPr/>
              <a:t>22.11.2009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609798-8103-4CD3-AADC-7B424AEB8B73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advClick="0" advTm="7000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cs typeface="Arial" pitchFamily="34" charset="0"/>
              </a:rPr>
              <a:t>Sinus-Projekt</a:t>
            </a:r>
            <a:r>
              <a:rPr lang="de-DE" dirty="0" smtClean="0"/>
              <a:t> 3: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de-DE" sz="5600" dirty="0" smtClean="0">
                <a:latin typeface="+mj-lt"/>
              </a:rPr>
              <a:t>Selbständiges Arbeiten im Mathematikunterricht</a:t>
            </a:r>
            <a:endParaRPr lang="de-DE" sz="5600" dirty="0">
              <a:latin typeface="+mj-lt"/>
            </a:endParaRPr>
          </a:p>
        </p:txBody>
      </p:sp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780792"/>
            <a:ext cx="7772400" cy="1362456"/>
          </a:xfrm>
        </p:spPr>
        <p:txBody>
          <a:bodyPr/>
          <a:lstStyle/>
          <a:p>
            <a:pPr algn="ctr"/>
            <a:r>
              <a:rPr lang="de-DE" dirty="0" smtClean="0"/>
              <a:t>Detailfragen werden gerne beantwortet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0034" y="3776676"/>
            <a:ext cx="7772400" cy="1509712"/>
          </a:xfrm>
        </p:spPr>
        <p:txBody>
          <a:bodyPr>
            <a:normAutofit/>
          </a:bodyPr>
          <a:lstStyle/>
          <a:p>
            <a:pPr algn="ctr"/>
            <a:r>
              <a:rPr lang="de-DE" sz="8800" dirty="0" smtClean="0">
                <a:latin typeface="+mj-lt"/>
                <a:sym typeface="Wingdings" pitchFamily="2" charset="2"/>
              </a:rPr>
              <a:t></a:t>
            </a:r>
            <a:endParaRPr lang="de-DE" sz="8800" dirty="0">
              <a:latin typeface="+mj-lt"/>
            </a:endParaRPr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Konzeptidee: 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de-DE" sz="5600" dirty="0" smtClean="0">
                <a:latin typeface="+mj-lt"/>
              </a:rPr>
              <a:t>Mathematikunterricht ohne Tafeleinsatz</a:t>
            </a:r>
            <a:endParaRPr lang="de-DE" sz="5600" dirty="0">
              <a:latin typeface="+mj-lt"/>
            </a:endParaRPr>
          </a:p>
        </p:txBody>
      </p:sp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„Stell dir vor du hast Mathe und die Tafel fehlt.“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5600" dirty="0" smtClean="0">
                <a:latin typeface="+mj-lt"/>
              </a:rPr>
              <a:t>„Geht nicht?“   </a:t>
            </a:r>
            <a:endParaRPr lang="de-DE" sz="5600" dirty="0">
              <a:latin typeface="+mj-lt"/>
            </a:endParaRPr>
          </a:p>
        </p:txBody>
      </p:sp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„Geht doch!“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5600" dirty="0" smtClean="0">
                <a:latin typeface="+mj-lt"/>
              </a:rPr>
              <a:t>Hier ein Beispiel:</a:t>
            </a:r>
            <a:endParaRPr lang="de-DE" sz="5600" dirty="0">
              <a:latin typeface="+mj-lt"/>
            </a:endParaRPr>
          </a:p>
        </p:txBody>
      </p:sp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Eine Unterrichtseinheit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5600" dirty="0" smtClean="0">
                <a:latin typeface="+mj-lt"/>
              </a:rPr>
              <a:t>in  3 Schritten</a:t>
            </a:r>
            <a:endParaRPr lang="de-DE" sz="5600" dirty="0">
              <a:latin typeface="+mj-lt"/>
            </a:endParaRPr>
          </a:p>
        </p:txBody>
      </p:sp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Schritt 1: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1609724"/>
          </a:xfrm>
        </p:spPr>
        <p:txBody>
          <a:bodyPr>
            <a:normAutofit/>
          </a:bodyPr>
          <a:lstStyle/>
          <a:p>
            <a:r>
              <a:rPr lang="de-DE" sz="2400" dirty="0" smtClean="0">
                <a:latin typeface="+mj-lt"/>
              </a:rPr>
              <a:t>Die </a:t>
            </a:r>
            <a:r>
              <a:rPr lang="de-DE" sz="2400" dirty="0" err="1" smtClean="0">
                <a:latin typeface="+mj-lt"/>
              </a:rPr>
              <a:t>SuS</a:t>
            </a:r>
            <a:r>
              <a:rPr lang="de-DE" sz="2400" dirty="0" smtClean="0">
                <a:latin typeface="+mj-lt"/>
              </a:rPr>
              <a:t> werden in Stamm- und Expertengruppen eingeteilt</a:t>
            </a:r>
            <a:endParaRPr lang="de-DE" sz="2400" dirty="0">
              <a:latin typeface="+mj-lt"/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28323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400" dirty="0" smtClean="0"/>
              <a:t>   Stammgruppen     Expertengruppen</a:t>
            </a:r>
            <a:endParaRPr lang="de-DE" sz="2400" dirty="0"/>
          </a:p>
        </p:txBody>
      </p:sp>
      <p:sp>
        <p:nvSpPr>
          <p:cNvPr id="7" name="Textplatzhalter 5"/>
          <p:cNvSpPr txBox="1">
            <a:spLocks/>
          </p:cNvSpPr>
          <p:nvPr/>
        </p:nvSpPr>
        <p:spPr>
          <a:xfrm>
            <a:off x="714348" y="3286124"/>
            <a:ext cx="2743200" cy="2928958"/>
          </a:xfrm>
          <a:prstGeom prst="rect">
            <a:avLst/>
          </a:prstGeom>
        </p:spPr>
        <p:txBody>
          <a:bodyPr vert="horz" lIns="18288" rIns="18288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Die  Stammgruppen</a:t>
            </a:r>
            <a:r>
              <a:rPr kumimoji="0" lang="de-D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bearbeiten Übungsaufgaben, während die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Expertengruppen  einen neuen mathematischen  Inhalt erarbeiten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000496" y="2643182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4500562" y="2643182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4000496" y="3071810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4500562" y="3071810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4500562" y="4500570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000496" y="4500570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4500562" y="4071942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4000496" y="4071942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5214942" y="2643182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5214942" y="3071810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5715008" y="3071810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5715008" y="2643182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5214942" y="4071942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/>
        </p:nvSpPr>
        <p:spPr>
          <a:xfrm>
            <a:off x="5715008" y="4071942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5214942" y="4500570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5715008" y="4500570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6858016" y="2643182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6858016" y="3071810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7358082" y="3071810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7358082" y="2643182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7358082" y="4500570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6858016" y="4500570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7358082" y="4071942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6858016" y="4071942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advClick="0" advTm="21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Schritt 2: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1609724"/>
          </a:xfrm>
        </p:spPr>
        <p:txBody>
          <a:bodyPr>
            <a:normAutofit/>
          </a:bodyPr>
          <a:lstStyle/>
          <a:p>
            <a:r>
              <a:rPr lang="de-DE" sz="2400" dirty="0" smtClean="0">
                <a:latin typeface="+mj-lt"/>
              </a:rPr>
              <a:t>Die </a:t>
            </a:r>
            <a:r>
              <a:rPr lang="de-DE" sz="2400" dirty="0" err="1" smtClean="0">
                <a:latin typeface="+mj-lt"/>
              </a:rPr>
              <a:t>SuS</a:t>
            </a:r>
            <a:r>
              <a:rPr lang="de-DE" sz="2400" dirty="0" smtClean="0">
                <a:latin typeface="+mj-lt"/>
              </a:rPr>
              <a:t> der  Expertengruppen  verteilen sich auf die Stammgruppen</a:t>
            </a:r>
            <a:endParaRPr lang="de-DE" sz="2400" dirty="0">
              <a:latin typeface="+mj-lt"/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sz="2400" dirty="0"/>
          </a:p>
        </p:txBody>
      </p:sp>
      <p:sp>
        <p:nvSpPr>
          <p:cNvPr id="7" name="Textplatzhalter 5"/>
          <p:cNvSpPr txBox="1">
            <a:spLocks/>
          </p:cNvSpPr>
          <p:nvPr/>
        </p:nvSpPr>
        <p:spPr>
          <a:xfrm>
            <a:off x="714348" y="3286124"/>
            <a:ext cx="2743200" cy="2000264"/>
          </a:xfrm>
          <a:prstGeom prst="rect">
            <a:avLst/>
          </a:prstGeom>
        </p:spPr>
        <p:txBody>
          <a:bodyPr vert="horz" lIns="18288" rIns="18288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Die  Experten unterrichten den zuvor erarbeiteten</a:t>
            </a:r>
            <a:r>
              <a:rPr kumimoji="0" lang="de-D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neuen  Inhalt in den Stammgruppen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000496" y="2643182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4500562" y="2643182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4000496" y="3071810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4500562" y="3071810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4500562" y="4500570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000496" y="4500570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4500562" y="4071942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4000496" y="4071942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3643306" y="2857496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4857752" y="2857496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6500826" y="2857496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3643306" y="4286256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/>
        </p:nvSpPr>
        <p:spPr>
          <a:xfrm>
            <a:off x="6500826" y="4286256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4857752" y="4286256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7715272" y="4286256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6858016" y="2643182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6858016" y="3071810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7358082" y="3071810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7358082" y="2643182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7358082" y="4500570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6858016" y="4500570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7358082" y="4071942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6858016" y="4071942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/>
        </p:nvSpPr>
        <p:spPr>
          <a:xfrm>
            <a:off x="7715272" y="2857496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advClick="0" advTm="18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Schritt 3: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2"/>
          </p:nvPr>
        </p:nvSpPr>
        <p:spPr>
          <a:xfrm>
            <a:off x="685800" y="1747838"/>
            <a:ext cx="2957506" cy="1252534"/>
          </a:xfrm>
        </p:spPr>
        <p:txBody>
          <a:bodyPr>
            <a:normAutofit/>
          </a:bodyPr>
          <a:lstStyle/>
          <a:p>
            <a:r>
              <a:rPr lang="de-DE" sz="2200" dirty="0" smtClean="0">
                <a:latin typeface="+mj-lt"/>
              </a:rPr>
              <a:t>Aus einem Lernbuffet sollen die </a:t>
            </a:r>
            <a:r>
              <a:rPr lang="de-DE" sz="2200" dirty="0" err="1" smtClean="0">
                <a:latin typeface="+mj-lt"/>
              </a:rPr>
              <a:t>SuS</a:t>
            </a:r>
            <a:r>
              <a:rPr lang="de-DE" sz="2200" dirty="0" smtClean="0">
                <a:latin typeface="+mj-lt"/>
              </a:rPr>
              <a:t> ein Auf-</a:t>
            </a:r>
            <a:r>
              <a:rPr lang="de-DE" sz="2200" dirty="0" err="1" smtClean="0">
                <a:latin typeface="+mj-lt"/>
              </a:rPr>
              <a:t>gabenpaket</a:t>
            </a:r>
            <a:r>
              <a:rPr lang="de-DE" sz="2200" dirty="0" smtClean="0">
                <a:latin typeface="+mj-lt"/>
              </a:rPr>
              <a:t> auswählen</a:t>
            </a:r>
            <a:endParaRPr lang="de-DE" sz="2200" dirty="0">
              <a:latin typeface="+mj-lt"/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400" dirty="0" smtClean="0"/>
              <a:t>Lernbuffet:</a:t>
            </a:r>
          </a:p>
          <a:p>
            <a:pPr>
              <a:buNone/>
            </a:pPr>
            <a:r>
              <a:rPr lang="de-DE" sz="1200" dirty="0" smtClean="0"/>
              <a:t>                                                         leicht           mittel       schwer</a:t>
            </a:r>
            <a:endParaRPr lang="de-DE" sz="1200" dirty="0"/>
          </a:p>
        </p:txBody>
      </p:sp>
      <p:sp>
        <p:nvSpPr>
          <p:cNvPr id="9" name="Ellipse 8"/>
          <p:cNvSpPr/>
          <p:nvPr/>
        </p:nvSpPr>
        <p:spPr>
          <a:xfrm>
            <a:off x="4000496" y="2643182"/>
            <a:ext cx="285752" cy="2857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4500562" y="2643182"/>
            <a:ext cx="285752" cy="2857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4000496" y="3071810"/>
            <a:ext cx="285752" cy="2857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4500562" y="3071810"/>
            <a:ext cx="285752" cy="2857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4500562" y="4500570"/>
            <a:ext cx="285752" cy="2857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000496" y="4500570"/>
            <a:ext cx="285752" cy="2857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4500562" y="4071942"/>
            <a:ext cx="285752" cy="2857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4000496" y="4071942"/>
            <a:ext cx="285752" cy="2857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5500694" y="2643182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5500694" y="3071810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6000760" y="3071810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6000760" y="2643182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5500694" y="4071942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/>
        </p:nvSpPr>
        <p:spPr>
          <a:xfrm>
            <a:off x="6000760" y="4071942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5500694" y="4500570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6000760" y="4500570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6858016" y="2643182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6858016" y="3071810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7358082" y="3071810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7358082" y="2643182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7358082" y="4500570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6858016" y="4500570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7358082" y="4071942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6858016" y="4071942"/>
            <a:ext cx="285752" cy="285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platzhalter 5"/>
          <p:cNvSpPr txBox="1">
            <a:spLocks/>
          </p:cNvSpPr>
          <p:nvPr/>
        </p:nvSpPr>
        <p:spPr>
          <a:xfrm>
            <a:off x="714348" y="2928934"/>
            <a:ext cx="3000396" cy="1143008"/>
          </a:xfrm>
          <a:prstGeom prst="rect">
            <a:avLst/>
          </a:prstGeom>
        </p:spPr>
        <p:txBody>
          <a:bodyPr vert="horz" lIns="18288" rIns="18288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de-DE" sz="2200" dirty="0" smtClean="0">
                <a:latin typeface="+mj-lt"/>
              </a:rPr>
              <a:t>Die Aufgabenpakete sind in 3 Schwierigkeitsstufen eingeteilt</a:t>
            </a:r>
            <a:endParaRPr kumimoji="0" lang="de-DE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5" name="Textplatzhalter 5"/>
          <p:cNvSpPr txBox="1">
            <a:spLocks/>
          </p:cNvSpPr>
          <p:nvPr/>
        </p:nvSpPr>
        <p:spPr>
          <a:xfrm>
            <a:off x="714348" y="4071942"/>
            <a:ext cx="3000396" cy="1143008"/>
          </a:xfrm>
          <a:prstGeom prst="rect">
            <a:avLst/>
          </a:prstGeom>
        </p:spPr>
        <p:txBody>
          <a:bodyPr vert="horz" lIns="18288" rIns="18288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de-DE" sz="2200" noProof="0" dirty="0" smtClean="0">
                <a:latin typeface="+mj-lt"/>
              </a:rPr>
              <a:t>Die </a:t>
            </a:r>
            <a:r>
              <a:rPr lang="de-DE" sz="2200" noProof="0" dirty="0" err="1" smtClean="0">
                <a:latin typeface="+mj-lt"/>
              </a:rPr>
              <a:t>SuS</a:t>
            </a:r>
            <a:r>
              <a:rPr lang="de-DE" sz="2200" noProof="0" dirty="0" smtClean="0">
                <a:latin typeface="+mj-lt"/>
              </a:rPr>
              <a:t> setzen sich in Gruppen mit gleichem Schwierigkeitsgrad</a:t>
            </a:r>
            <a:endParaRPr kumimoji="0" lang="de-DE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6" name="Textplatzhalter 5"/>
          <p:cNvSpPr txBox="1">
            <a:spLocks/>
          </p:cNvSpPr>
          <p:nvPr/>
        </p:nvSpPr>
        <p:spPr>
          <a:xfrm>
            <a:off x="714348" y="5214950"/>
            <a:ext cx="3000396" cy="1143008"/>
          </a:xfrm>
          <a:prstGeom prst="rect">
            <a:avLst/>
          </a:prstGeom>
        </p:spPr>
        <p:txBody>
          <a:bodyPr vert="horz" lIns="18288" rIns="18288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de-DE" sz="2400" noProof="0" dirty="0" smtClean="0">
                <a:latin typeface="+mj-lt"/>
              </a:rPr>
              <a:t>Alle Aufgaben müssen gelöst sein, bevor sich die </a:t>
            </a:r>
            <a:r>
              <a:rPr lang="de-DE" sz="2400" noProof="0" dirty="0" err="1" smtClean="0">
                <a:latin typeface="+mj-lt"/>
              </a:rPr>
              <a:t>SuS</a:t>
            </a:r>
            <a:r>
              <a:rPr lang="de-DE" sz="2400" noProof="0" dirty="0" smtClean="0">
                <a:latin typeface="+mj-lt"/>
              </a:rPr>
              <a:t> „Nachschub“ holen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5857884" y="1714488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6643702" y="1714488"/>
            <a:ext cx="285752" cy="285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7358082" y="1714488"/>
            <a:ext cx="285752" cy="28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advClick="0" advTm="31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uiExpand="1" build="p"/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solidFill>
            <a:srgbClr val="CFDC28"/>
          </a:solidFill>
        </p:spPr>
        <p:txBody>
          <a:bodyPr/>
          <a:lstStyle/>
          <a:p>
            <a:r>
              <a:rPr lang="de-DE" dirty="0" smtClean="0"/>
              <a:t>Didaktische Hinweise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solidFill>
            <a:srgbClr val="E3F385"/>
          </a:solidFill>
        </p:spPr>
        <p:txBody>
          <a:bodyPr/>
          <a:lstStyle/>
          <a:p>
            <a:r>
              <a:rPr lang="de-DE" dirty="0" smtClean="0">
                <a:latin typeface="+mj-lt"/>
              </a:rPr>
              <a:t>Die Expertengruppen vermitteln die Inhalte in Form eines Vortrags. Karteikarten bieten sich als Hilfsmittel an.</a:t>
            </a:r>
          </a:p>
          <a:p>
            <a:r>
              <a:rPr lang="de-DE" dirty="0" smtClean="0">
                <a:latin typeface="+mj-lt"/>
              </a:rPr>
              <a:t>Die neuen mathematischen Inhalte werden in allen Phasen mit Beispielaufgaben vertieft und geübt.</a:t>
            </a:r>
          </a:p>
          <a:p>
            <a:r>
              <a:rPr lang="de-DE" dirty="0" smtClean="0">
                <a:latin typeface="+mj-lt"/>
              </a:rPr>
              <a:t>In der Übungsphase in Schritt 2 erhalten somit zwei Schüler jeweils einen Lehrer</a:t>
            </a:r>
          </a:p>
          <a:p>
            <a:r>
              <a:rPr lang="de-DE" dirty="0" smtClean="0">
                <a:latin typeface="+mj-lt"/>
              </a:rPr>
              <a:t>In der Übungsphase in Schritt 1 und beim Lernbuffet wird das </a:t>
            </a:r>
            <a:r>
              <a:rPr lang="de-DE" i="1" dirty="0" smtClean="0">
                <a:latin typeface="+mj-lt"/>
              </a:rPr>
              <a:t>Blatt zur Ergebnisüberprüfung </a:t>
            </a:r>
            <a:r>
              <a:rPr lang="de-DE" dirty="0" smtClean="0">
                <a:latin typeface="+mj-lt"/>
              </a:rPr>
              <a:t>eingesetzt </a:t>
            </a:r>
            <a:endParaRPr lang="de-DE" dirty="0">
              <a:latin typeface="+mj-lt"/>
            </a:endParaRPr>
          </a:p>
        </p:txBody>
      </p:sp>
    </p:spTree>
  </p:cSld>
  <p:clrMapOvr>
    <a:masterClrMapping/>
  </p:clrMapOvr>
  <p:transition advClick="0" advTm="31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Phoeb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215</Words>
  <Application>Microsoft Office PowerPoint</Application>
  <PresentationFormat>Bildschirmpräsentation (4:3)</PresentationFormat>
  <Paragraphs>41</Paragraphs>
  <Slides>10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Hyperion</vt:lpstr>
      <vt:lpstr>Sinus-Projekt 3:</vt:lpstr>
      <vt:lpstr>Konzeptidee: </vt:lpstr>
      <vt:lpstr>„Stell dir vor du hast Mathe und die Tafel fehlt.“</vt:lpstr>
      <vt:lpstr>„Geht doch!“</vt:lpstr>
      <vt:lpstr>Eine Unterrichtseinheit</vt:lpstr>
      <vt:lpstr>Schritt 1:</vt:lpstr>
      <vt:lpstr>Schritt 2:</vt:lpstr>
      <vt:lpstr>Schritt 3:</vt:lpstr>
      <vt:lpstr>Didaktische Hinweise</vt:lpstr>
      <vt:lpstr>Detailfragen werden gerne beantwortet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Sinus-Projekt 3: Selbständiges Arbeiten im Mathematikunterricht</dc:title>
  <dc:creator>Gabriele Sowka</dc:creator>
  <cp:lastModifiedBy>Gabriele Sowka</cp:lastModifiedBy>
  <cp:revision>52</cp:revision>
  <dcterms:created xsi:type="dcterms:W3CDTF">2009-11-21T07:53:38Z</dcterms:created>
  <dcterms:modified xsi:type="dcterms:W3CDTF">2009-11-22T13:05:43Z</dcterms:modified>
</cp:coreProperties>
</file>