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  <p:sldId id="265" r:id="rId10"/>
    <p:sldId id="266" r:id="rId11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FDC28"/>
    <a:srgbClr val="BDC921"/>
    <a:srgbClr val="E3F385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78D612-F71E-4D7B-A13C-6036C3FCC149}" type="datetimeFigureOut">
              <a:rPr lang="de-DE" smtClean="0"/>
              <a:pPr/>
              <a:t>22.11.2009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67103A-D407-4C83-9E74-8055224E057D}" type="slidenum">
              <a:rPr lang="de-DE" smtClean="0"/>
              <a:pPr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67103A-D407-4C83-9E74-8055224E057D}" type="slidenum">
              <a:rPr lang="de-DE" smtClean="0"/>
              <a:pPr/>
              <a:t>1</a:t>
            </a:fld>
            <a:endParaRPr lang="de-DE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67103A-D407-4C83-9E74-8055224E057D}" type="slidenum">
              <a:rPr lang="de-DE" smtClean="0"/>
              <a:pPr/>
              <a:t>10</a:t>
            </a:fld>
            <a:endParaRPr lang="de-DE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67103A-D407-4C83-9E74-8055224E057D}" type="slidenum">
              <a:rPr lang="de-DE" smtClean="0"/>
              <a:pPr/>
              <a:t>2</a:t>
            </a:fld>
            <a:endParaRPr lang="de-DE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67103A-D407-4C83-9E74-8055224E057D}" type="slidenum">
              <a:rPr lang="de-DE" smtClean="0"/>
              <a:pPr/>
              <a:t>3</a:t>
            </a:fld>
            <a:endParaRPr lang="de-DE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67103A-D407-4C83-9E74-8055224E057D}" type="slidenum">
              <a:rPr lang="de-DE" smtClean="0"/>
              <a:pPr/>
              <a:t>4</a:t>
            </a:fld>
            <a:endParaRPr lang="de-DE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67103A-D407-4C83-9E74-8055224E057D}" type="slidenum">
              <a:rPr lang="de-DE" smtClean="0"/>
              <a:pPr/>
              <a:t>5</a:t>
            </a:fld>
            <a:endParaRPr lang="de-DE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67103A-D407-4C83-9E74-8055224E057D}" type="slidenum">
              <a:rPr lang="de-DE" smtClean="0"/>
              <a:pPr/>
              <a:t>6</a:t>
            </a:fld>
            <a:endParaRPr lang="de-DE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67103A-D407-4C83-9E74-8055224E057D}" type="slidenum">
              <a:rPr lang="de-DE" smtClean="0"/>
              <a:pPr/>
              <a:t>7</a:t>
            </a:fld>
            <a:endParaRPr lang="de-DE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67103A-D407-4C83-9E74-8055224E057D}" type="slidenum">
              <a:rPr lang="de-DE" smtClean="0"/>
              <a:pPr/>
              <a:t>8</a:t>
            </a:fld>
            <a:endParaRPr lang="de-DE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67103A-D407-4C83-9E74-8055224E057D}" type="slidenum">
              <a:rPr lang="de-DE" smtClean="0"/>
              <a:pPr/>
              <a:t>9</a:t>
            </a:fld>
            <a:endParaRPr lang="de-D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el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17" name="Untertitel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de-DE" smtClean="0"/>
              <a:t>Formatvorlage des Untertitelmasters durch Klicken bearbeiten</a:t>
            </a:r>
            <a:endParaRPr kumimoji="0" lang="en-US"/>
          </a:p>
        </p:txBody>
      </p:sp>
      <p:sp>
        <p:nvSpPr>
          <p:cNvPr id="30" name="Datumsplatzhalt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CCA01-97EA-448E-88EA-6E26A9ECF52C}" type="datetimeFigureOut">
              <a:rPr lang="de-DE" smtClean="0"/>
              <a:pPr/>
              <a:t>22.11.2009</a:t>
            </a:fld>
            <a:endParaRPr lang="de-DE"/>
          </a:p>
        </p:txBody>
      </p:sp>
      <p:sp>
        <p:nvSpPr>
          <p:cNvPr id="19" name="Fußzeilenplatzhalt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27" name="Foliennummernplatzhalt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09798-8103-4CD3-AADC-7B424AEB8B73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advClick="0" advTm="7000">
    <p:wipe dir="d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CCA01-97EA-448E-88EA-6E26A9ECF52C}" type="datetimeFigureOut">
              <a:rPr lang="de-DE" smtClean="0"/>
              <a:pPr/>
              <a:t>22.11.2009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09798-8103-4CD3-AADC-7B424AEB8B73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  <p:transition advClick="0" advTm="7000">
    <p:wipe dir="d"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CCA01-97EA-448E-88EA-6E26A9ECF52C}" type="datetimeFigureOut">
              <a:rPr lang="de-DE" smtClean="0"/>
              <a:pPr/>
              <a:t>22.11.2009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09798-8103-4CD3-AADC-7B424AEB8B73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  <p:transition advClick="0" advTm="7000">
    <p:wipe dir="d"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CCA01-97EA-448E-88EA-6E26A9ECF52C}" type="datetimeFigureOut">
              <a:rPr lang="de-DE" smtClean="0"/>
              <a:pPr/>
              <a:t>22.11.2009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09798-8103-4CD3-AADC-7B424AEB8B73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  <p:transition advClick="0" advTm="7000">
    <p:wipe dir="d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CCA01-97EA-448E-88EA-6E26A9ECF52C}" type="datetimeFigureOut">
              <a:rPr lang="de-DE" smtClean="0"/>
              <a:pPr/>
              <a:t>22.11.2009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09798-8103-4CD3-AADC-7B424AEB8B73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advClick="0" advTm="7000">
    <p:wipe dir="d"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CCA01-97EA-448E-88EA-6E26A9ECF52C}" type="datetimeFigureOut">
              <a:rPr lang="de-DE" smtClean="0"/>
              <a:pPr/>
              <a:t>22.11.2009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09798-8103-4CD3-AADC-7B424AEB8B73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  <p:transition advClick="0" advTm="7000">
    <p:wipe dir="d"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</p:txBody>
      </p:sp>
      <p:sp>
        <p:nvSpPr>
          <p:cNvPr id="5" name="Inhaltsplatzhalt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CCA01-97EA-448E-88EA-6E26A9ECF52C}" type="datetimeFigureOut">
              <a:rPr lang="de-DE" smtClean="0"/>
              <a:pPr/>
              <a:t>22.11.2009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09798-8103-4CD3-AADC-7B424AEB8B73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  <p:transition advClick="0" advTm="7000">
    <p:wipe dir="d"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CCA01-97EA-448E-88EA-6E26A9ECF52C}" type="datetimeFigureOut">
              <a:rPr lang="de-DE" smtClean="0"/>
              <a:pPr/>
              <a:t>22.11.2009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09798-8103-4CD3-AADC-7B424AEB8B73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  <p:transition advClick="0" advTm="7000">
    <p:wipe dir="d"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CCA01-97EA-448E-88EA-6E26A9ECF52C}" type="datetimeFigureOut">
              <a:rPr lang="de-DE" smtClean="0"/>
              <a:pPr/>
              <a:t>22.11.2009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09798-8103-4CD3-AADC-7B424AEB8B73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  <p:transition advClick="0" advTm="7000">
    <p:wipe dir="d"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CCA01-97EA-448E-88EA-6E26A9ECF52C}" type="datetimeFigureOut">
              <a:rPr lang="de-DE" smtClean="0"/>
              <a:pPr/>
              <a:t>22.11.2009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09798-8103-4CD3-AADC-7B424AEB8B73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  <p:transition advClick="0" advTm="7000">
    <p:wipe dir="d"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ine Ecke des Rechtecks schneiden und abrunden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htwinkliges Dreieck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CCA01-97EA-448E-88EA-6E26A9ECF52C}" type="datetimeFigureOut">
              <a:rPr lang="de-DE" smtClean="0"/>
              <a:pPr/>
              <a:t>22.11.2009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2C609798-8103-4CD3-AADC-7B424AEB8B73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de-DE" smtClean="0"/>
              <a:t>Bild durch Klicken auf Symbol hinzufügen</a:t>
            </a:r>
            <a:endParaRPr kumimoji="0" lang="en-US" dirty="0"/>
          </a:p>
        </p:txBody>
      </p:sp>
      <p:sp>
        <p:nvSpPr>
          <p:cNvPr id="10" name="Freihand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ihand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advClick="0" advTm="7000">
    <p:wipe dir="d"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ihand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ihand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elplatzhalt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0" name="Textplatzhalt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  <a:p>
            <a:pPr lvl="1" eaLnBrk="1" latinLnBrk="0" hangingPunct="1"/>
            <a:r>
              <a:rPr kumimoji="0" lang="de-DE" smtClean="0"/>
              <a:t>Zweite Ebene</a:t>
            </a:r>
          </a:p>
          <a:p>
            <a:pPr lvl="2" eaLnBrk="1" latinLnBrk="0" hangingPunct="1"/>
            <a:r>
              <a:rPr kumimoji="0" lang="de-DE" smtClean="0"/>
              <a:t>Dritte Ebene</a:t>
            </a:r>
          </a:p>
          <a:p>
            <a:pPr lvl="3" eaLnBrk="1" latinLnBrk="0" hangingPunct="1"/>
            <a:r>
              <a:rPr kumimoji="0" lang="de-DE" smtClean="0"/>
              <a:t>Vierte Ebene</a:t>
            </a:r>
          </a:p>
          <a:p>
            <a:pPr lvl="4" eaLnBrk="1" latinLnBrk="0" hangingPunct="1"/>
            <a:r>
              <a:rPr kumimoji="0" lang="de-DE" smtClean="0"/>
              <a:t>Fünfte Ebene</a:t>
            </a:r>
            <a:endParaRPr kumimoji="0" lang="en-US"/>
          </a:p>
        </p:txBody>
      </p:sp>
      <p:sp>
        <p:nvSpPr>
          <p:cNvPr id="10" name="Datumsplatzhalt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71CCA01-97EA-448E-88EA-6E26A9ECF52C}" type="datetimeFigureOut">
              <a:rPr lang="de-DE" smtClean="0"/>
              <a:pPr/>
              <a:t>22.11.2009</a:t>
            </a:fld>
            <a:endParaRPr lang="de-DE"/>
          </a:p>
        </p:txBody>
      </p:sp>
      <p:sp>
        <p:nvSpPr>
          <p:cNvPr id="22" name="Fußzeilenplatzhalt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18" name="Foliennummernplatzhalt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C609798-8103-4CD3-AADC-7B424AEB8B73}" type="slidenum">
              <a:rPr lang="de-DE" smtClean="0"/>
              <a:pPr/>
              <a:t>‹Nr.›</a:t>
            </a:fld>
            <a:endParaRPr lang="de-DE"/>
          </a:p>
        </p:txBody>
      </p:sp>
      <p:grpSp>
        <p:nvGrpSpPr>
          <p:cNvPr id="2" name="Gruppieren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ihand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ihand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ransition advClick="0" advTm="7000">
    <p:wipe dir="d"/>
  </p:transition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>
                <a:cs typeface="Arial" pitchFamily="34" charset="0"/>
              </a:rPr>
              <a:t>Sinus-Projekt</a:t>
            </a:r>
            <a:r>
              <a:rPr lang="de-DE" dirty="0" smtClean="0"/>
              <a:t> 3:</a:t>
            </a:r>
            <a:endParaRPr lang="de-DE" dirty="0"/>
          </a:p>
        </p:txBody>
      </p:sp>
      <p:sp>
        <p:nvSpPr>
          <p:cNvPr id="4" name="Textplatzhalter 3"/>
          <p:cNvSpPr>
            <a:spLocks noGrp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r>
              <a:rPr lang="de-DE" sz="5600" dirty="0" smtClean="0">
                <a:latin typeface="+mj-lt"/>
              </a:rPr>
              <a:t>Selbständiges Arbeiten im Mathematikunterricht</a:t>
            </a:r>
            <a:endParaRPr lang="de-DE" sz="5600" dirty="0">
              <a:latin typeface="+mj-lt"/>
            </a:endParaRPr>
          </a:p>
        </p:txBody>
      </p:sp>
    </p:spTree>
  </p:cSld>
  <p:clrMapOvr>
    <a:masterClrMapping/>
  </p:clrMapOvr>
  <p:transition advClick="0" advTm="7000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30352" y="1780792"/>
            <a:ext cx="7772400" cy="1362456"/>
          </a:xfrm>
        </p:spPr>
        <p:txBody>
          <a:bodyPr/>
          <a:lstStyle/>
          <a:p>
            <a:pPr algn="ctr"/>
            <a:r>
              <a:rPr lang="de-DE" dirty="0" smtClean="0"/>
              <a:t>Detailfragen werden gerne beantwortet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500034" y="3776676"/>
            <a:ext cx="7772400" cy="1509712"/>
          </a:xfrm>
        </p:spPr>
        <p:txBody>
          <a:bodyPr>
            <a:normAutofit/>
          </a:bodyPr>
          <a:lstStyle/>
          <a:p>
            <a:pPr algn="ctr"/>
            <a:r>
              <a:rPr lang="de-DE" sz="8800" dirty="0" smtClean="0">
                <a:latin typeface="+mj-lt"/>
                <a:sym typeface="Wingdings" pitchFamily="2" charset="2"/>
              </a:rPr>
              <a:t></a:t>
            </a:r>
            <a:endParaRPr lang="de-DE" sz="8800" dirty="0">
              <a:latin typeface="+mj-lt"/>
            </a:endParaRPr>
          </a:p>
        </p:txBody>
      </p:sp>
    </p:spTree>
  </p:cSld>
  <p:clrMapOvr>
    <a:masterClrMapping/>
  </p:clrMapOvr>
  <p:transition advClick="0" advTm="5000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Konzeptidee: </a:t>
            </a:r>
            <a:endParaRPr lang="de-DE" dirty="0"/>
          </a:p>
        </p:txBody>
      </p:sp>
      <p:sp>
        <p:nvSpPr>
          <p:cNvPr id="4" name="Textplatzhalter 3"/>
          <p:cNvSpPr>
            <a:spLocks noGrp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r>
              <a:rPr lang="de-DE" sz="5600" dirty="0" smtClean="0">
                <a:latin typeface="+mj-lt"/>
              </a:rPr>
              <a:t>Mathematikunterricht ohne Tafeleinsatz</a:t>
            </a:r>
            <a:endParaRPr lang="de-DE" sz="5600" dirty="0">
              <a:latin typeface="+mj-lt"/>
            </a:endParaRPr>
          </a:p>
        </p:txBody>
      </p:sp>
    </p:spTree>
  </p:cSld>
  <p:clrMapOvr>
    <a:masterClrMapping/>
  </p:clrMapOvr>
  <p:transition advClick="0" advTm="7000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 smtClean="0"/>
              <a:t>„Stell dir vor du hast Mathe und die Tafel fehlt.“</a:t>
            </a:r>
            <a:endParaRPr lang="de-DE" dirty="0"/>
          </a:p>
        </p:txBody>
      </p:sp>
      <p:sp>
        <p:nvSpPr>
          <p:cNvPr id="9" name="Textplatzhalter 8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de-DE" sz="5600" dirty="0" smtClean="0">
                <a:latin typeface="+mj-lt"/>
              </a:rPr>
              <a:t>„Geht nicht?“   </a:t>
            </a:r>
            <a:endParaRPr lang="de-DE" sz="5600" dirty="0">
              <a:latin typeface="+mj-lt"/>
            </a:endParaRPr>
          </a:p>
        </p:txBody>
      </p:sp>
    </p:spTree>
  </p:cSld>
  <p:clrMapOvr>
    <a:masterClrMapping/>
  </p:clrMapOvr>
  <p:transition advClick="0" advTm="7000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„Geht doch!“</a:t>
            </a:r>
            <a:endParaRPr lang="de-DE" dirty="0"/>
          </a:p>
        </p:txBody>
      </p:sp>
      <p:sp>
        <p:nvSpPr>
          <p:cNvPr id="5" name="Textplatzhalter 4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de-DE" sz="5600" dirty="0" smtClean="0">
                <a:latin typeface="+mj-lt"/>
              </a:rPr>
              <a:t>Hier ein Beispiel:</a:t>
            </a:r>
            <a:endParaRPr lang="de-DE" sz="5600" dirty="0">
              <a:latin typeface="+mj-lt"/>
            </a:endParaRPr>
          </a:p>
        </p:txBody>
      </p:sp>
    </p:spTree>
  </p:cSld>
  <p:clrMapOvr>
    <a:masterClrMapping/>
  </p:clrMapOvr>
  <p:transition advClick="0" advTm="7000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Eine Unterrichtseinheit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de-DE" sz="5600" dirty="0" smtClean="0">
                <a:latin typeface="+mj-lt"/>
              </a:rPr>
              <a:t>in  3 Schritten</a:t>
            </a:r>
            <a:endParaRPr lang="de-DE" sz="5600" dirty="0">
              <a:latin typeface="+mj-lt"/>
            </a:endParaRPr>
          </a:p>
        </p:txBody>
      </p:sp>
    </p:spTree>
  </p:cSld>
  <p:clrMapOvr>
    <a:masterClrMapping/>
  </p:clrMapOvr>
  <p:transition advClick="0" advTm="7000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Schritt 1:</a:t>
            </a:r>
            <a:endParaRPr lang="de-DE" dirty="0"/>
          </a:p>
        </p:txBody>
      </p:sp>
      <p:sp>
        <p:nvSpPr>
          <p:cNvPr id="6" name="Textplatzhalter 5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1609724"/>
          </a:xfrm>
        </p:spPr>
        <p:txBody>
          <a:bodyPr>
            <a:normAutofit/>
          </a:bodyPr>
          <a:lstStyle/>
          <a:p>
            <a:r>
              <a:rPr lang="de-DE" sz="2400" dirty="0" smtClean="0">
                <a:latin typeface="+mj-lt"/>
              </a:rPr>
              <a:t>Die </a:t>
            </a:r>
            <a:r>
              <a:rPr lang="de-DE" sz="2400" dirty="0" err="1" smtClean="0">
                <a:latin typeface="+mj-lt"/>
              </a:rPr>
              <a:t>SuS</a:t>
            </a:r>
            <a:r>
              <a:rPr lang="de-DE" sz="2400" dirty="0" smtClean="0">
                <a:latin typeface="+mj-lt"/>
              </a:rPr>
              <a:t> werden in Stamm- und Expertengruppen eingeteilt</a:t>
            </a:r>
            <a:endParaRPr lang="de-DE" sz="2400" dirty="0">
              <a:latin typeface="+mj-lt"/>
            </a:endParaRPr>
          </a:p>
        </p:txBody>
      </p:sp>
      <p:sp>
        <p:nvSpPr>
          <p:cNvPr id="5" name="Inhaltsplatzhalter 4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283230" cy="45720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de-DE" sz="2400" dirty="0" smtClean="0"/>
              <a:t>   Stammgruppen     Expertengruppen</a:t>
            </a:r>
            <a:endParaRPr lang="de-DE" sz="2400" dirty="0"/>
          </a:p>
        </p:txBody>
      </p:sp>
      <p:sp>
        <p:nvSpPr>
          <p:cNvPr id="7" name="Textplatzhalter 5"/>
          <p:cNvSpPr txBox="1">
            <a:spLocks/>
          </p:cNvSpPr>
          <p:nvPr/>
        </p:nvSpPr>
        <p:spPr>
          <a:xfrm>
            <a:off x="714348" y="3286124"/>
            <a:ext cx="2743200" cy="2928958"/>
          </a:xfrm>
          <a:prstGeom prst="rect">
            <a:avLst/>
          </a:prstGeom>
        </p:spPr>
        <p:txBody>
          <a:bodyPr vert="horz" lIns="18288" rIns="18288">
            <a:normAutofit lnSpcReduction="1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kumimoji="0" lang="de-DE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Die  Stammgruppen</a:t>
            </a:r>
            <a:r>
              <a:rPr kumimoji="0" lang="de-DE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  bearbeiten Übungsaufgaben, während die</a:t>
            </a:r>
            <a:r>
              <a:rPr kumimoji="0" lang="de-DE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  Expertengruppen  einen neuen mathematischen  Inhalt erarbeiten</a:t>
            </a:r>
            <a:endParaRPr kumimoji="0" lang="de-DE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  <p:sp>
        <p:nvSpPr>
          <p:cNvPr id="9" name="Ellipse 8"/>
          <p:cNvSpPr/>
          <p:nvPr/>
        </p:nvSpPr>
        <p:spPr>
          <a:xfrm>
            <a:off x="4000496" y="2643182"/>
            <a:ext cx="285752" cy="285752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0" name="Ellipse 9"/>
          <p:cNvSpPr/>
          <p:nvPr/>
        </p:nvSpPr>
        <p:spPr>
          <a:xfrm>
            <a:off x="4500562" y="2643182"/>
            <a:ext cx="285752" cy="285752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" name="Ellipse 11"/>
          <p:cNvSpPr/>
          <p:nvPr/>
        </p:nvSpPr>
        <p:spPr>
          <a:xfrm>
            <a:off x="4000496" y="3071810"/>
            <a:ext cx="285752" cy="285752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" name="Ellipse 12"/>
          <p:cNvSpPr/>
          <p:nvPr/>
        </p:nvSpPr>
        <p:spPr>
          <a:xfrm>
            <a:off x="4500562" y="3071810"/>
            <a:ext cx="285752" cy="285752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4" name="Ellipse 13"/>
          <p:cNvSpPr/>
          <p:nvPr/>
        </p:nvSpPr>
        <p:spPr>
          <a:xfrm>
            <a:off x="4500562" y="4500570"/>
            <a:ext cx="285752" cy="285752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5" name="Ellipse 14"/>
          <p:cNvSpPr/>
          <p:nvPr/>
        </p:nvSpPr>
        <p:spPr>
          <a:xfrm>
            <a:off x="4000496" y="4500570"/>
            <a:ext cx="285752" cy="285752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6" name="Ellipse 15"/>
          <p:cNvSpPr/>
          <p:nvPr/>
        </p:nvSpPr>
        <p:spPr>
          <a:xfrm>
            <a:off x="4500562" y="4071942"/>
            <a:ext cx="285752" cy="285752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7" name="Ellipse 16"/>
          <p:cNvSpPr/>
          <p:nvPr/>
        </p:nvSpPr>
        <p:spPr>
          <a:xfrm>
            <a:off x="4000496" y="4071942"/>
            <a:ext cx="285752" cy="285752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8" name="Ellipse 17"/>
          <p:cNvSpPr/>
          <p:nvPr/>
        </p:nvSpPr>
        <p:spPr>
          <a:xfrm>
            <a:off x="5214942" y="2643182"/>
            <a:ext cx="285752" cy="285752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9" name="Ellipse 18"/>
          <p:cNvSpPr/>
          <p:nvPr/>
        </p:nvSpPr>
        <p:spPr>
          <a:xfrm>
            <a:off x="5214942" y="3071810"/>
            <a:ext cx="285752" cy="285752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0" name="Ellipse 19"/>
          <p:cNvSpPr/>
          <p:nvPr/>
        </p:nvSpPr>
        <p:spPr>
          <a:xfrm>
            <a:off x="5715008" y="3071810"/>
            <a:ext cx="285752" cy="285752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1" name="Ellipse 20"/>
          <p:cNvSpPr/>
          <p:nvPr/>
        </p:nvSpPr>
        <p:spPr>
          <a:xfrm>
            <a:off x="5715008" y="2643182"/>
            <a:ext cx="285752" cy="285752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2" name="Ellipse 21"/>
          <p:cNvSpPr/>
          <p:nvPr/>
        </p:nvSpPr>
        <p:spPr>
          <a:xfrm>
            <a:off x="5214942" y="4071942"/>
            <a:ext cx="285752" cy="285752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3" name="Ellipse 22"/>
          <p:cNvSpPr/>
          <p:nvPr/>
        </p:nvSpPr>
        <p:spPr>
          <a:xfrm>
            <a:off x="5715008" y="4071942"/>
            <a:ext cx="285752" cy="285752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4" name="Ellipse 23"/>
          <p:cNvSpPr/>
          <p:nvPr/>
        </p:nvSpPr>
        <p:spPr>
          <a:xfrm>
            <a:off x="5214942" y="4500570"/>
            <a:ext cx="285752" cy="285752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5" name="Ellipse 24"/>
          <p:cNvSpPr/>
          <p:nvPr/>
        </p:nvSpPr>
        <p:spPr>
          <a:xfrm>
            <a:off x="5715008" y="4500570"/>
            <a:ext cx="285752" cy="285752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6" name="Ellipse 25"/>
          <p:cNvSpPr/>
          <p:nvPr/>
        </p:nvSpPr>
        <p:spPr>
          <a:xfrm>
            <a:off x="6858016" y="2643182"/>
            <a:ext cx="285752" cy="285752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7" name="Ellipse 26"/>
          <p:cNvSpPr/>
          <p:nvPr/>
        </p:nvSpPr>
        <p:spPr>
          <a:xfrm>
            <a:off x="6858016" y="3071810"/>
            <a:ext cx="285752" cy="285752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8" name="Ellipse 27"/>
          <p:cNvSpPr/>
          <p:nvPr/>
        </p:nvSpPr>
        <p:spPr>
          <a:xfrm>
            <a:off x="7358082" y="3071810"/>
            <a:ext cx="285752" cy="285752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9" name="Ellipse 28"/>
          <p:cNvSpPr/>
          <p:nvPr/>
        </p:nvSpPr>
        <p:spPr>
          <a:xfrm>
            <a:off x="7358082" y="2643182"/>
            <a:ext cx="285752" cy="285752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0" name="Ellipse 29"/>
          <p:cNvSpPr/>
          <p:nvPr/>
        </p:nvSpPr>
        <p:spPr>
          <a:xfrm>
            <a:off x="7358082" y="4500570"/>
            <a:ext cx="285752" cy="285752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1" name="Ellipse 30"/>
          <p:cNvSpPr/>
          <p:nvPr/>
        </p:nvSpPr>
        <p:spPr>
          <a:xfrm>
            <a:off x="6858016" y="4500570"/>
            <a:ext cx="285752" cy="285752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2" name="Ellipse 31"/>
          <p:cNvSpPr/>
          <p:nvPr/>
        </p:nvSpPr>
        <p:spPr>
          <a:xfrm>
            <a:off x="7358082" y="4071942"/>
            <a:ext cx="285752" cy="285752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3" name="Ellipse 32"/>
          <p:cNvSpPr/>
          <p:nvPr/>
        </p:nvSpPr>
        <p:spPr>
          <a:xfrm>
            <a:off x="6858016" y="4071942"/>
            <a:ext cx="285752" cy="285752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</p:cSld>
  <p:clrMapOvr>
    <a:masterClrMapping/>
  </p:clrMapOvr>
  <p:transition advClick="0" advTm="21000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  <p:bldP spid="5" grpId="0" build="p"/>
      <p:bldP spid="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Schritt 2:</a:t>
            </a:r>
            <a:endParaRPr lang="de-DE" dirty="0"/>
          </a:p>
        </p:txBody>
      </p:sp>
      <p:sp>
        <p:nvSpPr>
          <p:cNvPr id="6" name="Textplatzhalter 5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1609724"/>
          </a:xfrm>
        </p:spPr>
        <p:txBody>
          <a:bodyPr>
            <a:normAutofit/>
          </a:bodyPr>
          <a:lstStyle/>
          <a:p>
            <a:r>
              <a:rPr lang="de-DE" sz="2400" dirty="0" smtClean="0">
                <a:latin typeface="+mj-lt"/>
              </a:rPr>
              <a:t>Die </a:t>
            </a:r>
            <a:r>
              <a:rPr lang="de-DE" sz="2400" dirty="0" err="1" smtClean="0">
                <a:latin typeface="+mj-lt"/>
              </a:rPr>
              <a:t>SuS</a:t>
            </a:r>
            <a:r>
              <a:rPr lang="de-DE" sz="2400" dirty="0" smtClean="0">
                <a:latin typeface="+mj-lt"/>
              </a:rPr>
              <a:t> der  Expertengruppen  verteilen sich auf die Stammgruppen</a:t>
            </a:r>
            <a:endParaRPr lang="de-DE" sz="2400" dirty="0">
              <a:latin typeface="+mj-lt"/>
            </a:endParaRPr>
          </a:p>
        </p:txBody>
      </p:sp>
      <p:sp>
        <p:nvSpPr>
          <p:cNvPr id="5" name="Inhaltsplatzhalter 4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de-DE" sz="2400" dirty="0"/>
          </a:p>
        </p:txBody>
      </p:sp>
      <p:sp>
        <p:nvSpPr>
          <p:cNvPr id="7" name="Textplatzhalter 5"/>
          <p:cNvSpPr txBox="1">
            <a:spLocks/>
          </p:cNvSpPr>
          <p:nvPr/>
        </p:nvSpPr>
        <p:spPr>
          <a:xfrm>
            <a:off x="714348" y="3286124"/>
            <a:ext cx="2743200" cy="2000264"/>
          </a:xfrm>
          <a:prstGeom prst="rect">
            <a:avLst/>
          </a:prstGeom>
        </p:spPr>
        <p:txBody>
          <a:bodyPr vert="horz" lIns="18288" rIns="18288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kumimoji="0" lang="de-DE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Die  Experten unterrichten den zuvor erarbeiteten</a:t>
            </a:r>
            <a:r>
              <a:rPr kumimoji="0" lang="de-DE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 neuen  Inhalt in den Stammgruppen</a:t>
            </a:r>
            <a:endParaRPr kumimoji="0" lang="de-DE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  <p:sp>
        <p:nvSpPr>
          <p:cNvPr id="9" name="Ellipse 8"/>
          <p:cNvSpPr/>
          <p:nvPr/>
        </p:nvSpPr>
        <p:spPr>
          <a:xfrm>
            <a:off x="4000496" y="2643182"/>
            <a:ext cx="285752" cy="285752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0" name="Ellipse 9"/>
          <p:cNvSpPr/>
          <p:nvPr/>
        </p:nvSpPr>
        <p:spPr>
          <a:xfrm>
            <a:off x="4500562" y="2643182"/>
            <a:ext cx="285752" cy="285752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" name="Ellipse 11"/>
          <p:cNvSpPr/>
          <p:nvPr/>
        </p:nvSpPr>
        <p:spPr>
          <a:xfrm>
            <a:off x="4000496" y="3071810"/>
            <a:ext cx="285752" cy="285752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" name="Ellipse 12"/>
          <p:cNvSpPr/>
          <p:nvPr/>
        </p:nvSpPr>
        <p:spPr>
          <a:xfrm>
            <a:off x="4500562" y="3071810"/>
            <a:ext cx="285752" cy="285752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4" name="Ellipse 13"/>
          <p:cNvSpPr/>
          <p:nvPr/>
        </p:nvSpPr>
        <p:spPr>
          <a:xfrm>
            <a:off x="4500562" y="4500570"/>
            <a:ext cx="285752" cy="285752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5" name="Ellipse 14"/>
          <p:cNvSpPr/>
          <p:nvPr/>
        </p:nvSpPr>
        <p:spPr>
          <a:xfrm>
            <a:off x="4000496" y="4500570"/>
            <a:ext cx="285752" cy="285752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6" name="Ellipse 15"/>
          <p:cNvSpPr/>
          <p:nvPr/>
        </p:nvSpPr>
        <p:spPr>
          <a:xfrm>
            <a:off x="4500562" y="4071942"/>
            <a:ext cx="285752" cy="285752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7" name="Ellipse 16"/>
          <p:cNvSpPr/>
          <p:nvPr/>
        </p:nvSpPr>
        <p:spPr>
          <a:xfrm>
            <a:off x="4000496" y="4071942"/>
            <a:ext cx="285752" cy="285752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8" name="Ellipse 17"/>
          <p:cNvSpPr/>
          <p:nvPr/>
        </p:nvSpPr>
        <p:spPr>
          <a:xfrm>
            <a:off x="3643306" y="2857496"/>
            <a:ext cx="285752" cy="285752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9" name="Ellipse 18"/>
          <p:cNvSpPr/>
          <p:nvPr/>
        </p:nvSpPr>
        <p:spPr>
          <a:xfrm>
            <a:off x="4857752" y="2857496"/>
            <a:ext cx="285752" cy="285752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1" name="Ellipse 20"/>
          <p:cNvSpPr/>
          <p:nvPr/>
        </p:nvSpPr>
        <p:spPr>
          <a:xfrm>
            <a:off x="6500826" y="2857496"/>
            <a:ext cx="285752" cy="285752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2" name="Ellipse 21"/>
          <p:cNvSpPr/>
          <p:nvPr/>
        </p:nvSpPr>
        <p:spPr>
          <a:xfrm>
            <a:off x="3643306" y="4286256"/>
            <a:ext cx="285752" cy="285752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3" name="Ellipse 22"/>
          <p:cNvSpPr/>
          <p:nvPr/>
        </p:nvSpPr>
        <p:spPr>
          <a:xfrm>
            <a:off x="6500826" y="4286256"/>
            <a:ext cx="285752" cy="285752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4" name="Ellipse 23"/>
          <p:cNvSpPr/>
          <p:nvPr/>
        </p:nvSpPr>
        <p:spPr>
          <a:xfrm>
            <a:off x="4857752" y="4286256"/>
            <a:ext cx="285752" cy="285752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5" name="Ellipse 24"/>
          <p:cNvSpPr/>
          <p:nvPr/>
        </p:nvSpPr>
        <p:spPr>
          <a:xfrm>
            <a:off x="7715272" y="4286256"/>
            <a:ext cx="285752" cy="285752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6" name="Ellipse 25"/>
          <p:cNvSpPr/>
          <p:nvPr/>
        </p:nvSpPr>
        <p:spPr>
          <a:xfrm>
            <a:off x="6858016" y="2643182"/>
            <a:ext cx="285752" cy="285752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7" name="Ellipse 26"/>
          <p:cNvSpPr/>
          <p:nvPr/>
        </p:nvSpPr>
        <p:spPr>
          <a:xfrm>
            <a:off x="6858016" y="3071810"/>
            <a:ext cx="285752" cy="285752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8" name="Ellipse 27"/>
          <p:cNvSpPr/>
          <p:nvPr/>
        </p:nvSpPr>
        <p:spPr>
          <a:xfrm>
            <a:off x="7358082" y="3071810"/>
            <a:ext cx="285752" cy="285752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9" name="Ellipse 28"/>
          <p:cNvSpPr/>
          <p:nvPr/>
        </p:nvSpPr>
        <p:spPr>
          <a:xfrm>
            <a:off x="7358082" y="2643182"/>
            <a:ext cx="285752" cy="285752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0" name="Ellipse 29"/>
          <p:cNvSpPr/>
          <p:nvPr/>
        </p:nvSpPr>
        <p:spPr>
          <a:xfrm>
            <a:off x="7358082" y="4500570"/>
            <a:ext cx="285752" cy="285752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1" name="Ellipse 30"/>
          <p:cNvSpPr/>
          <p:nvPr/>
        </p:nvSpPr>
        <p:spPr>
          <a:xfrm>
            <a:off x="6858016" y="4500570"/>
            <a:ext cx="285752" cy="285752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2" name="Ellipse 31"/>
          <p:cNvSpPr/>
          <p:nvPr/>
        </p:nvSpPr>
        <p:spPr>
          <a:xfrm>
            <a:off x="7358082" y="4071942"/>
            <a:ext cx="285752" cy="285752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3" name="Ellipse 32"/>
          <p:cNvSpPr/>
          <p:nvPr/>
        </p:nvSpPr>
        <p:spPr>
          <a:xfrm>
            <a:off x="6858016" y="4071942"/>
            <a:ext cx="285752" cy="285752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4" name="Ellipse 33"/>
          <p:cNvSpPr/>
          <p:nvPr/>
        </p:nvSpPr>
        <p:spPr>
          <a:xfrm>
            <a:off x="7715272" y="2857496"/>
            <a:ext cx="285752" cy="285752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</p:cSld>
  <p:clrMapOvr>
    <a:masterClrMapping/>
  </p:clrMapOvr>
  <p:transition advClick="0" advTm="18000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  <p:bldP spid="5" grpId="0" build="p"/>
      <p:bldP spid="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Schritt 3:</a:t>
            </a:r>
            <a:endParaRPr lang="de-DE" dirty="0"/>
          </a:p>
        </p:txBody>
      </p:sp>
      <p:sp>
        <p:nvSpPr>
          <p:cNvPr id="6" name="Textplatzhalter 5"/>
          <p:cNvSpPr>
            <a:spLocks noGrp="1"/>
          </p:cNvSpPr>
          <p:nvPr>
            <p:ph type="body" idx="2"/>
          </p:nvPr>
        </p:nvSpPr>
        <p:spPr>
          <a:xfrm>
            <a:off x="685800" y="1747838"/>
            <a:ext cx="2957506" cy="1252534"/>
          </a:xfrm>
        </p:spPr>
        <p:txBody>
          <a:bodyPr>
            <a:normAutofit/>
          </a:bodyPr>
          <a:lstStyle/>
          <a:p>
            <a:r>
              <a:rPr lang="de-DE" sz="2200" dirty="0" smtClean="0">
                <a:latin typeface="+mj-lt"/>
              </a:rPr>
              <a:t>Aus einem Lernbuffet sollen die </a:t>
            </a:r>
            <a:r>
              <a:rPr lang="de-DE" sz="2200" dirty="0" err="1" smtClean="0">
                <a:latin typeface="+mj-lt"/>
              </a:rPr>
              <a:t>SuS</a:t>
            </a:r>
            <a:r>
              <a:rPr lang="de-DE" sz="2200" dirty="0" smtClean="0">
                <a:latin typeface="+mj-lt"/>
              </a:rPr>
              <a:t> ein Auf-</a:t>
            </a:r>
            <a:r>
              <a:rPr lang="de-DE" sz="2200" dirty="0" err="1" smtClean="0">
                <a:latin typeface="+mj-lt"/>
              </a:rPr>
              <a:t>gabenpaket</a:t>
            </a:r>
            <a:r>
              <a:rPr lang="de-DE" sz="2200" dirty="0" smtClean="0">
                <a:latin typeface="+mj-lt"/>
              </a:rPr>
              <a:t> auswählen</a:t>
            </a:r>
            <a:endParaRPr lang="de-DE" sz="2200" dirty="0">
              <a:latin typeface="+mj-lt"/>
            </a:endParaRPr>
          </a:p>
        </p:txBody>
      </p:sp>
      <p:sp>
        <p:nvSpPr>
          <p:cNvPr id="5" name="Inhaltsplatzhalter 4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de-DE" sz="2400" dirty="0" smtClean="0"/>
              <a:t>Lernbuffet:</a:t>
            </a:r>
          </a:p>
          <a:p>
            <a:pPr>
              <a:buNone/>
            </a:pPr>
            <a:r>
              <a:rPr lang="de-DE" sz="1200" dirty="0" smtClean="0"/>
              <a:t>                                                         leicht           mittel       schwer</a:t>
            </a:r>
            <a:endParaRPr lang="de-DE" sz="1200" dirty="0"/>
          </a:p>
        </p:txBody>
      </p:sp>
      <p:sp>
        <p:nvSpPr>
          <p:cNvPr id="9" name="Ellipse 8"/>
          <p:cNvSpPr/>
          <p:nvPr/>
        </p:nvSpPr>
        <p:spPr>
          <a:xfrm>
            <a:off x="4000496" y="2643182"/>
            <a:ext cx="285752" cy="285752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0" name="Ellipse 9"/>
          <p:cNvSpPr/>
          <p:nvPr/>
        </p:nvSpPr>
        <p:spPr>
          <a:xfrm>
            <a:off x="4500562" y="2643182"/>
            <a:ext cx="285752" cy="285752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" name="Ellipse 11"/>
          <p:cNvSpPr/>
          <p:nvPr/>
        </p:nvSpPr>
        <p:spPr>
          <a:xfrm>
            <a:off x="4000496" y="3071810"/>
            <a:ext cx="285752" cy="285752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" name="Ellipse 12"/>
          <p:cNvSpPr/>
          <p:nvPr/>
        </p:nvSpPr>
        <p:spPr>
          <a:xfrm>
            <a:off x="4500562" y="3071810"/>
            <a:ext cx="285752" cy="285752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4" name="Ellipse 13"/>
          <p:cNvSpPr/>
          <p:nvPr/>
        </p:nvSpPr>
        <p:spPr>
          <a:xfrm>
            <a:off x="4500562" y="4500570"/>
            <a:ext cx="285752" cy="285752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5" name="Ellipse 14"/>
          <p:cNvSpPr/>
          <p:nvPr/>
        </p:nvSpPr>
        <p:spPr>
          <a:xfrm>
            <a:off x="4000496" y="4500570"/>
            <a:ext cx="285752" cy="285752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6" name="Ellipse 15"/>
          <p:cNvSpPr/>
          <p:nvPr/>
        </p:nvSpPr>
        <p:spPr>
          <a:xfrm>
            <a:off x="4500562" y="4071942"/>
            <a:ext cx="285752" cy="285752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7" name="Ellipse 16"/>
          <p:cNvSpPr/>
          <p:nvPr/>
        </p:nvSpPr>
        <p:spPr>
          <a:xfrm>
            <a:off x="4000496" y="4071942"/>
            <a:ext cx="285752" cy="285752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8" name="Ellipse 17"/>
          <p:cNvSpPr/>
          <p:nvPr/>
        </p:nvSpPr>
        <p:spPr>
          <a:xfrm>
            <a:off x="5500694" y="2643182"/>
            <a:ext cx="285752" cy="285752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9" name="Ellipse 18"/>
          <p:cNvSpPr/>
          <p:nvPr/>
        </p:nvSpPr>
        <p:spPr>
          <a:xfrm>
            <a:off x="5500694" y="3071810"/>
            <a:ext cx="285752" cy="285752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0" name="Ellipse 19"/>
          <p:cNvSpPr/>
          <p:nvPr/>
        </p:nvSpPr>
        <p:spPr>
          <a:xfrm>
            <a:off x="6000760" y="3071810"/>
            <a:ext cx="285752" cy="285752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1" name="Ellipse 20"/>
          <p:cNvSpPr/>
          <p:nvPr/>
        </p:nvSpPr>
        <p:spPr>
          <a:xfrm>
            <a:off x="6000760" y="2643182"/>
            <a:ext cx="285752" cy="285752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2" name="Ellipse 21"/>
          <p:cNvSpPr/>
          <p:nvPr/>
        </p:nvSpPr>
        <p:spPr>
          <a:xfrm>
            <a:off x="5500694" y="4071942"/>
            <a:ext cx="285752" cy="285752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3" name="Ellipse 22"/>
          <p:cNvSpPr/>
          <p:nvPr/>
        </p:nvSpPr>
        <p:spPr>
          <a:xfrm>
            <a:off x="6000760" y="4071942"/>
            <a:ext cx="285752" cy="285752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4" name="Ellipse 23"/>
          <p:cNvSpPr/>
          <p:nvPr/>
        </p:nvSpPr>
        <p:spPr>
          <a:xfrm>
            <a:off x="5500694" y="4500570"/>
            <a:ext cx="285752" cy="285752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5" name="Ellipse 24"/>
          <p:cNvSpPr/>
          <p:nvPr/>
        </p:nvSpPr>
        <p:spPr>
          <a:xfrm>
            <a:off x="6000760" y="4500570"/>
            <a:ext cx="285752" cy="285752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6" name="Ellipse 25"/>
          <p:cNvSpPr/>
          <p:nvPr/>
        </p:nvSpPr>
        <p:spPr>
          <a:xfrm>
            <a:off x="6858016" y="2643182"/>
            <a:ext cx="285752" cy="285752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7" name="Ellipse 26"/>
          <p:cNvSpPr/>
          <p:nvPr/>
        </p:nvSpPr>
        <p:spPr>
          <a:xfrm>
            <a:off x="6858016" y="3071810"/>
            <a:ext cx="285752" cy="285752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8" name="Ellipse 27"/>
          <p:cNvSpPr/>
          <p:nvPr/>
        </p:nvSpPr>
        <p:spPr>
          <a:xfrm>
            <a:off x="7358082" y="3071810"/>
            <a:ext cx="285752" cy="285752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9" name="Ellipse 28"/>
          <p:cNvSpPr/>
          <p:nvPr/>
        </p:nvSpPr>
        <p:spPr>
          <a:xfrm>
            <a:off x="7358082" y="2643182"/>
            <a:ext cx="285752" cy="285752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0" name="Ellipse 29"/>
          <p:cNvSpPr/>
          <p:nvPr/>
        </p:nvSpPr>
        <p:spPr>
          <a:xfrm>
            <a:off x="7358082" y="4500570"/>
            <a:ext cx="285752" cy="285752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1" name="Ellipse 30"/>
          <p:cNvSpPr/>
          <p:nvPr/>
        </p:nvSpPr>
        <p:spPr>
          <a:xfrm>
            <a:off x="6858016" y="4500570"/>
            <a:ext cx="285752" cy="285752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2" name="Ellipse 31"/>
          <p:cNvSpPr/>
          <p:nvPr/>
        </p:nvSpPr>
        <p:spPr>
          <a:xfrm>
            <a:off x="7358082" y="4071942"/>
            <a:ext cx="285752" cy="285752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3" name="Ellipse 32"/>
          <p:cNvSpPr/>
          <p:nvPr/>
        </p:nvSpPr>
        <p:spPr>
          <a:xfrm>
            <a:off x="6858016" y="4071942"/>
            <a:ext cx="285752" cy="285752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4" name="Textplatzhalter 5"/>
          <p:cNvSpPr txBox="1">
            <a:spLocks/>
          </p:cNvSpPr>
          <p:nvPr/>
        </p:nvSpPr>
        <p:spPr>
          <a:xfrm>
            <a:off x="714348" y="2928934"/>
            <a:ext cx="3000396" cy="1143008"/>
          </a:xfrm>
          <a:prstGeom prst="rect">
            <a:avLst/>
          </a:prstGeom>
        </p:spPr>
        <p:txBody>
          <a:bodyPr vert="horz" lIns="18288" rIns="18288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lang="de-DE" sz="2200" dirty="0" smtClean="0">
                <a:latin typeface="+mj-lt"/>
              </a:rPr>
              <a:t>Die Aufgabenpakete sind in 3 Schwierigkeitsstufen eingeteilt</a:t>
            </a:r>
            <a:endParaRPr kumimoji="0" lang="de-DE" sz="2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  <p:sp>
        <p:nvSpPr>
          <p:cNvPr id="35" name="Textplatzhalter 5"/>
          <p:cNvSpPr txBox="1">
            <a:spLocks/>
          </p:cNvSpPr>
          <p:nvPr/>
        </p:nvSpPr>
        <p:spPr>
          <a:xfrm>
            <a:off x="714348" y="4071942"/>
            <a:ext cx="3000396" cy="1143008"/>
          </a:xfrm>
          <a:prstGeom prst="rect">
            <a:avLst/>
          </a:prstGeom>
        </p:spPr>
        <p:txBody>
          <a:bodyPr vert="horz" lIns="18288" rIns="18288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lang="de-DE" sz="2200" noProof="0" dirty="0" smtClean="0">
                <a:latin typeface="+mj-lt"/>
              </a:rPr>
              <a:t>Die </a:t>
            </a:r>
            <a:r>
              <a:rPr lang="de-DE" sz="2200" noProof="0" dirty="0" err="1" smtClean="0">
                <a:latin typeface="+mj-lt"/>
              </a:rPr>
              <a:t>SuS</a:t>
            </a:r>
            <a:r>
              <a:rPr lang="de-DE" sz="2200" noProof="0" dirty="0" smtClean="0">
                <a:latin typeface="+mj-lt"/>
              </a:rPr>
              <a:t> setzen sich in Gruppen mit gleichem Schwierigkeitsgrad</a:t>
            </a:r>
            <a:endParaRPr kumimoji="0" lang="de-DE" sz="2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  <p:sp>
        <p:nvSpPr>
          <p:cNvPr id="36" name="Textplatzhalter 5"/>
          <p:cNvSpPr txBox="1">
            <a:spLocks/>
          </p:cNvSpPr>
          <p:nvPr/>
        </p:nvSpPr>
        <p:spPr>
          <a:xfrm>
            <a:off x="714348" y="5214950"/>
            <a:ext cx="3000396" cy="1143008"/>
          </a:xfrm>
          <a:prstGeom prst="rect">
            <a:avLst/>
          </a:prstGeom>
        </p:spPr>
        <p:txBody>
          <a:bodyPr vert="horz" lIns="18288" rIns="18288">
            <a:normAutofit fontScale="925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lang="de-DE" sz="2400" noProof="0" dirty="0" smtClean="0">
                <a:latin typeface="+mj-lt"/>
              </a:rPr>
              <a:t>Alle Aufgaben müssen gelöst sein, bevor sich die </a:t>
            </a:r>
            <a:r>
              <a:rPr lang="de-DE" sz="2400" noProof="0" dirty="0" err="1" smtClean="0">
                <a:latin typeface="+mj-lt"/>
              </a:rPr>
              <a:t>SuS</a:t>
            </a:r>
            <a:r>
              <a:rPr lang="de-DE" sz="2400" noProof="0" dirty="0" smtClean="0">
                <a:latin typeface="+mj-lt"/>
              </a:rPr>
              <a:t> „Nachschub“ holen</a:t>
            </a:r>
            <a:endParaRPr kumimoji="0" lang="de-DE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  <p:sp>
        <p:nvSpPr>
          <p:cNvPr id="37" name="Rechteck 36"/>
          <p:cNvSpPr/>
          <p:nvPr/>
        </p:nvSpPr>
        <p:spPr>
          <a:xfrm>
            <a:off x="5857884" y="1714488"/>
            <a:ext cx="285752" cy="285752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8" name="Rechteck 37"/>
          <p:cNvSpPr/>
          <p:nvPr/>
        </p:nvSpPr>
        <p:spPr>
          <a:xfrm>
            <a:off x="6643702" y="1714488"/>
            <a:ext cx="285752" cy="285752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9" name="Rechteck 38"/>
          <p:cNvSpPr/>
          <p:nvPr/>
        </p:nvSpPr>
        <p:spPr>
          <a:xfrm>
            <a:off x="7358082" y="1714488"/>
            <a:ext cx="285752" cy="285752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</p:cSld>
  <p:clrMapOvr>
    <a:masterClrMapping/>
  </p:clrMapOvr>
  <p:transition advClick="0" advTm="31000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  <p:bldP spid="5" grpId="0" uiExpand="1" build="p"/>
      <p:bldP spid="34" grpId="0"/>
      <p:bldP spid="35" grpId="0"/>
      <p:bldP spid="3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>
          <a:solidFill>
            <a:srgbClr val="CFDC28"/>
          </a:solidFill>
        </p:spPr>
        <p:txBody>
          <a:bodyPr/>
          <a:lstStyle/>
          <a:p>
            <a:r>
              <a:rPr lang="de-DE" dirty="0" smtClean="0"/>
              <a:t>Didaktische Hinweise</a:t>
            </a:r>
            <a:endParaRPr lang="de-DE" dirty="0"/>
          </a:p>
        </p:txBody>
      </p:sp>
      <p:sp>
        <p:nvSpPr>
          <p:cNvPr id="8" name="Inhaltsplatzhalter 7"/>
          <p:cNvSpPr>
            <a:spLocks noGrp="1"/>
          </p:cNvSpPr>
          <p:nvPr>
            <p:ph idx="1"/>
          </p:nvPr>
        </p:nvSpPr>
        <p:spPr>
          <a:solidFill>
            <a:srgbClr val="E3F385"/>
          </a:solidFill>
        </p:spPr>
        <p:txBody>
          <a:bodyPr/>
          <a:lstStyle/>
          <a:p>
            <a:r>
              <a:rPr lang="de-DE" dirty="0" smtClean="0">
                <a:latin typeface="+mj-lt"/>
              </a:rPr>
              <a:t>Die Expertengruppen vermitteln die Inhalte in Form eines Vortrags. Karteikarten bieten sich als Hilfsmittel an.</a:t>
            </a:r>
          </a:p>
          <a:p>
            <a:r>
              <a:rPr lang="de-DE" dirty="0" smtClean="0">
                <a:latin typeface="+mj-lt"/>
              </a:rPr>
              <a:t>Die neuen mathematischen Inhalte werden in allen Phasen mit Beispielaufgaben vertieft und geübt.</a:t>
            </a:r>
          </a:p>
          <a:p>
            <a:r>
              <a:rPr lang="de-DE" dirty="0" smtClean="0">
                <a:latin typeface="+mj-lt"/>
              </a:rPr>
              <a:t>In der Übungsphase in Schritt 2 erhalten somit zwei Schüler jeweils einen Lehrer</a:t>
            </a:r>
          </a:p>
          <a:p>
            <a:r>
              <a:rPr lang="de-DE" dirty="0" smtClean="0">
                <a:latin typeface="+mj-lt"/>
              </a:rPr>
              <a:t>In der Übungsphase in Schritt 1 und beim Lernbuffet wird das </a:t>
            </a:r>
            <a:r>
              <a:rPr lang="de-DE" i="1" dirty="0" smtClean="0">
                <a:latin typeface="+mj-lt"/>
              </a:rPr>
              <a:t>Blatt zur Ergebnisüberprüfung </a:t>
            </a:r>
            <a:r>
              <a:rPr lang="de-DE" dirty="0" smtClean="0">
                <a:latin typeface="+mj-lt"/>
              </a:rPr>
              <a:t>eingesetzt </a:t>
            </a:r>
            <a:endParaRPr lang="de-DE" dirty="0">
              <a:latin typeface="+mj-lt"/>
            </a:endParaRPr>
          </a:p>
        </p:txBody>
      </p:sp>
    </p:spTree>
  </p:cSld>
  <p:clrMapOvr>
    <a:masterClrMapping/>
  </p:clrMapOvr>
  <p:transition advClick="0" advTm="31000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yperion">
  <a:themeElements>
    <a:clrScheme name="Phoebe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Hyperion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Hyperion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0</TotalTime>
  <Words>215</Words>
  <Application>Microsoft Office PowerPoint</Application>
  <PresentationFormat>Bildschirmpräsentation (4:3)</PresentationFormat>
  <Paragraphs>41</Paragraphs>
  <Slides>10</Slides>
  <Notes>10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10</vt:i4>
      </vt:variant>
    </vt:vector>
  </HeadingPairs>
  <TitlesOfParts>
    <vt:vector size="11" baseType="lpstr">
      <vt:lpstr>Hyperion</vt:lpstr>
      <vt:lpstr>Sinus-Projekt 3:</vt:lpstr>
      <vt:lpstr>Konzeptidee: </vt:lpstr>
      <vt:lpstr>„Stell dir vor du hast Mathe und die Tafel fehlt.“</vt:lpstr>
      <vt:lpstr>„Geht doch!“</vt:lpstr>
      <vt:lpstr>Eine Unterrichtseinheit</vt:lpstr>
      <vt:lpstr>Schritt 1:</vt:lpstr>
      <vt:lpstr>Schritt 2:</vt:lpstr>
      <vt:lpstr>Schritt 3:</vt:lpstr>
      <vt:lpstr>Didaktische Hinweise</vt:lpstr>
      <vt:lpstr>Detailfragen werden gerne beantwortet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Sinus-Projekt 3: Selbständiges Arbeiten im Mathematikunterricht</dc:title>
  <dc:creator>Gabriele Sowka</dc:creator>
  <cp:lastModifiedBy>Gabriele Sowka</cp:lastModifiedBy>
  <cp:revision>52</cp:revision>
  <dcterms:created xsi:type="dcterms:W3CDTF">2009-11-21T07:53:38Z</dcterms:created>
  <dcterms:modified xsi:type="dcterms:W3CDTF">2009-11-22T13:05:43Z</dcterms:modified>
</cp:coreProperties>
</file>