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7" r:id="rId2"/>
    <p:sldId id="276" r:id="rId3"/>
    <p:sldId id="273" r:id="rId4"/>
    <p:sldId id="274" r:id="rId5"/>
    <p:sldId id="275" r:id="rId6"/>
    <p:sldId id="268" r:id="rId7"/>
    <p:sldId id="277" r:id="rId8"/>
    <p:sldId id="261" r:id="rId9"/>
    <p:sldId id="270" r:id="rId10"/>
    <p:sldId id="279" r:id="rId11"/>
    <p:sldId id="280" r:id="rId12"/>
    <p:sldId id="269" r:id="rId13"/>
    <p:sldId id="258" r:id="rId14"/>
    <p:sldId id="259" r:id="rId15"/>
    <p:sldId id="260" r:id="rId16"/>
    <p:sldId id="271" r:id="rId17"/>
    <p:sldId id="281" r:id="rId18"/>
    <p:sldId id="263" r:id="rId19"/>
    <p:sldId id="282" r:id="rId20"/>
    <p:sldId id="286" r:id="rId21"/>
    <p:sldId id="266" r:id="rId22"/>
    <p:sldId id="285" r:id="rId23"/>
    <p:sldId id="284" r:id="rId2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CAD5E-3EDB-4902-A9BC-8FCE64041C43}" type="datetimeFigureOut">
              <a:rPr lang="de-DE"/>
              <a:pPr>
                <a:defRPr/>
              </a:pPr>
              <a:t>05.07.2013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BC84823-3C40-4F43-B40C-79B0FF2B2F76}"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bwMode="auto">
          <a:noFill/>
          <a:ln>
            <a:solidFill>
              <a:srgbClr val="000000"/>
            </a:solidFill>
            <a:miter lim="800000"/>
            <a:headEnd/>
            <a:tailEnd/>
          </a:ln>
        </p:spPr>
      </p:sp>
      <p:sp>
        <p:nvSpPr>
          <p:cNvPr id="1638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1638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154841-3BC8-4BDC-85B8-86B4197A29AA}" type="slidenum">
              <a:rPr lang="de-DE"/>
              <a:pPr fontAlgn="base">
                <a:spcBef>
                  <a:spcPct val="0"/>
                </a:spcBef>
                <a:spcAft>
                  <a:spcPct val="0"/>
                </a:spcAft>
                <a:defRPr/>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lienbildplatzhalter 1"/>
          <p:cNvSpPr>
            <a:spLocks noGrp="1" noRot="1" noChangeAspect="1"/>
          </p:cNvSpPr>
          <p:nvPr>
            <p:ph type="sldImg"/>
          </p:nvPr>
        </p:nvSpPr>
        <p:spPr bwMode="auto">
          <a:noFill/>
          <a:ln>
            <a:solidFill>
              <a:srgbClr val="000000"/>
            </a:solidFill>
            <a:miter lim="800000"/>
            <a:headEnd/>
            <a:tailEnd/>
          </a:ln>
        </p:spPr>
      </p:sp>
      <p:sp>
        <p:nvSpPr>
          <p:cNvPr id="3584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481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1B0D0E-57D0-4440-A33C-8E67639BD731}" type="slidenum">
              <a:rPr lang="de-DE"/>
              <a:pPr fontAlgn="base">
                <a:spcBef>
                  <a:spcPct val="0"/>
                </a:spcBef>
                <a:spcAft>
                  <a:spcPct val="0"/>
                </a:spcAft>
                <a:defRPr/>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lienbildplatzhalter 1"/>
          <p:cNvSpPr>
            <a:spLocks noGrp="1" noRot="1" noChangeAspect="1"/>
          </p:cNvSpPr>
          <p:nvPr>
            <p:ph type="sldImg"/>
          </p:nvPr>
        </p:nvSpPr>
        <p:spPr bwMode="auto">
          <a:noFill/>
          <a:ln>
            <a:solidFill>
              <a:srgbClr val="000000"/>
            </a:solidFill>
            <a:miter lim="800000"/>
            <a:headEnd/>
            <a:tailEnd/>
          </a:ln>
        </p:spPr>
      </p:sp>
      <p:sp>
        <p:nvSpPr>
          <p:cNvPr id="3789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686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32B4C2-A9D9-4EA9-B934-047726F0BA4A}" type="slidenum">
              <a:rPr lang="de-DE"/>
              <a:pPr fontAlgn="base">
                <a:spcBef>
                  <a:spcPct val="0"/>
                </a:spcBef>
                <a:spcAft>
                  <a:spcPct val="0"/>
                </a:spcAft>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bildplatzhalter 1"/>
          <p:cNvSpPr>
            <a:spLocks noGrp="1" noRot="1" noChangeAspect="1"/>
          </p:cNvSpPr>
          <p:nvPr>
            <p:ph type="sldImg"/>
          </p:nvPr>
        </p:nvSpPr>
        <p:spPr bwMode="auto">
          <a:noFill/>
          <a:ln>
            <a:solidFill>
              <a:srgbClr val="000000"/>
            </a:solidFill>
            <a:miter lim="800000"/>
            <a:headEnd/>
            <a:tailEnd/>
          </a:ln>
        </p:spPr>
      </p:sp>
      <p:sp>
        <p:nvSpPr>
          <p:cNvPr id="3993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891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49FB6C-4DFE-4008-AF8B-D50B60B59E38}" type="slidenum">
              <a:rPr lang="de-DE"/>
              <a:pPr fontAlgn="base">
                <a:spcBef>
                  <a:spcPct val="0"/>
                </a:spcBef>
                <a:spcAft>
                  <a:spcPct val="0"/>
                </a:spcAft>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lienbildplatzhalter 1"/>
          <p:cNvSpPr>
            <a:spLocks noGrp="1" noRot="1" noChangeAspect="1"/>
          </p:cNvSpPr>
          <p:nvPr>
            <p:ph type="sldImg"/>
          </p:nvPr>
        </p:nvSpPr>
        <p:spPr bwMode="auto">
          <a:noFill/>
          <a:ln>
            <a:solidFill>
              <a:srgbClr val="000000"/>
            </a:solidFill>
            <a:miter lim="800000"/>
            <a:headEnd/>
            <a:tailEnd/>
          </a:ln>
        </p:spPr>
      </p:sp>
      <p:sp>
        <p:nvSpPr>
          <p:cNvPr id="4198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096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E3BC1C-3F51-4B18-9EF0-902474C13856}" type="slidenum">
              <a:rPr lang="de-DE"/>
              <a:pPr fontAlgn="base">
                <a:spcBef>
                  <a:spcPct val="0"/>
                </a:spcBef>
                <a:spcAft>
                  <a:spcPct val="0"/>
                </a:spcAft>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lienbildplatzhalter 1"/>
          <p:cNvSpPr>
            <a:spLocks noGrp="1" noRot="1" noChangeAspect="1"/>
          </p:cNvSpPr>
          <p:nvPr>
            <p:ph type="sldImg"/>
          </p:nvPr>
        </p:nvSpPr>
        <p:spPr bwMode="auto">
          <a:noFill/>
          <a:ln>
            <a:solidFill>
              <a:srgbClr val="000000"/>
            </a:solidFill>
            <a:miter lim="800000"/>
            <a:headEnd/>
            <a:tailEnd/>
          </a:ln>
        </p:spPr>
      </p:sp>
      <p:sp>
        <p:nvSpPr>
          <p:cNvPr id="4403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301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16C654-3666-4F2A-91FC-AAE063CA8469}" type="slidenum">
              <a:rPr lang="de-DE"/>
              <a:pPr fontAlgn="base">
                <a:spcBef>
                  <a:spcPct val="0"/>
                </a:spcBef>
                <a:spcAft>
                  <a:spcPct val="0"/>
                </a:spcAft>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lienbildplatzhalter 1"/>
          <p:cNvSpPr>
            <a:spLocks noGrp="1" noRot="1" noChangeAspect="1"/>
          </p:cNvSpPr>
          <p:nvPr>
            <p:ph type="sldImg"/>
          </p:nvPr>
        </p:nvSpPr>
        <p:spPr bwMode="auto">
          <a:noFill/>
          <a:ln>
            <a:solidFill>
              <a:srgbClr val="000000"/>
            </a:solidFill>
            <a:miter lim="800000"/>
            <a:headEnd/>
            <a:tailEnd/>
          </a:ln>
        </p:spPr>
      </p:sp>
      <p:sp>
        <p:nvSpPr>
          <p:cNvPr id="4608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505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B6FA28-2370-49A5-9591-F26FBEA1910C}" type="slidenum">
              <a:rPr lang="de-DE"/>
              <a:pPr fontAlgn="base">
                <a:spcBef>
                  <a:spcPct val="0"/>
                </a:spcBef>
                <a:spcAft>
                  <a:spcPct val="0"/>
                </a:spcAft>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bildplatzhalter 1"/>
          <p:cNvSpPr>
            <a:spLocks noGrp="1" noRot="1" noChangeAspect="1"/>
          </p:cNvSpPr>
          <p:nvPr>
            <p:ph type="sldImg"/>
          </p:nvPr>
        </p:nvSpPr>
        <p:spPr bwMode="auto">
          <a:noFill/>
          <a:ln>
            <a:solidFill>
              <a:srgbClr val="000000"/>
            </a:solidFill>
            <a:miter lim="800000"/>
            <a:headEnd/>
            <a:tailEnd/>
          </a:ln>
        </p:spPr>
      </p:sp>
      <p:sp>
        <p:nvSpPr>
          <p:cNvPr id="4813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710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345AFD-FA9A-497B-9CE0-16129A97147A}" type="slidenum">
              <a:rPr lang="de-DE"/>
              <a:pPr fontAlgn="base">
                <a:spcBef>
                  <a:spcPct val="0"/>
                </a:spcBef>
                <a:spcAft>
                  <a:spcPct val="0"/>
                </a:spcAft>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lienbildplatzhalter 1"/>
          <p:cNvSpPr>
            <a:spLocks noGrp="1" noRot="1" noChangeAspect="1"/>
          </p:cNvSpPr>
          <p:nvPr>
            <p:ph type="sldImg"/>
          </p:nvPr>
        </p:nvSpPr>
        <p:spPr bwMode="auto">
          <a:noFill/>
          <a:ln>
            <a:solidFill>
              <a:srgbClr val="000000"/>
            </a:solidFill>
            <a:miter lim="800000"/>
            <a:headEnd/>
            <a:tailEnd/>
          </a:ln>
        </p:spPr>
      </p:sp>
      <p:sp>
        <p:nvSpPr>
          <p:cNvPr id="5017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915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BF8AE4-53A2-4425-9E87-B815B85AE276}" type="slidenum">
              <a:rPr lang="de-DE"/>
              <a:pPr fontAlgn="base">
                <a:spcBef>
                  <a:spcPct val="0"/>
                </a:spcBef>
                <a:spcAft>
                  <a:spcPct val="0"/>
                </a:spcAft>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lienbildplatzhalter 1"/>
          <p:cNvSpPr>
            <a:spLocks noGrp="1" noRot="1" noChangeAspect="1"/>
          </p:cNvSpPr>
          <p:nvPr>
            <p:ph type="sldImg"/>
          </p:nvPr>
        </p:nvSpPr>
        <p:spPr bwMode="auto">
          <a:noFill/>
          <a:ln>
            <a:solidFill>
              <a:srgbClr val="000000"/>
            </a:solidFill>
            <a:miter lim="800000"/>
            <a:headEnd/>
            <a:tailEnd/>
          </a:ln>
        </p:spPr>
      </p:sp>
      <p:sp>
        <p:nvSpPr>
          <p:cNvPr id="5222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5120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1FA6D8-8B19-42A8-BB14-CCEE48CE6674}" type="slidenum">
              <a:rPr lang="de-DE"/>
              <a:pPr fontAlgn="base">
                <a:spcBef>
                  <a:spcPct val="0"/>
                </a:spcBef>
                <a:spcAft>
                  <a:spcPct val="0"/>
                </a:spcAft>
                <a:defRPr/>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lienbildplatzhalter 1"/>
          <p:cNvSpPr>
            <a:spLocks noGrp="1" noRot="1" noChangeAspect="1"/>
          </p:cNvSpPr>
          <p:nvPr>
            <p:ph type="sldImg"/>
          </p:nvPr>
        </p:nvSpPr>
        <p:spPr bwMode="auto">
          <a:noFill/>
          <a:ln>
            <a:solidFill>
              <a:srgbClr val="000000"/>
            </a:solidFill>
            <a:miter lim="800000"/>
            <a:headEnd/>
            <a:tailEnd/>
          </a:ln>
        </p:spPr>
      </p:sp>
      <p:sp>
        <p:nvSpPr>
          <p:cNvPr id="5427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5325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D62FBE-DB40-40A4-87C1-0A853B461E02}" type="slidenum">
              <a:rPr lang="de-DE"/>
              <a:pPr fontAlgn="base">
                <a:spcBef>
                  <a:spcPct val="0"/>
                </a:spcBef>
                <a:spcAft>
                  <a:spcPct val="0"/>
                </a:spcAft>
                <a:defRPr/>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bildplatzhalter 1"/>
          <p:cNvSpPr>
            <a:spLocks noGrp="1" noRot="1" noChangeAspect="1"/>
          </p:cNvSpPr>
          <p:nvPr>
            <p:ph type="sldImg"/>
          </p:nvPr>
        </p:nvSpPr>
        <p:spPr bwMode="auto">
          <a:noFill/>
          <a:ln>
            <a:solidFill>
              <a:srgbClr val="000000"/>
            </a:solidFill>
            <a:miter lim="800000"/>
            <a:headEnd/>
            <a:tailEnd/>
          </a:ln>
        </p:spPr>
      </p:sp>
      <p:sp>
        <p:nvSpPr>
          <p:cNvPr id="1843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1843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86C4FE-FBB7-44F5-8862-CB06FD9DCDB5}" type="slidenum">
              <a:rPr lang="de-DE"/>
              <a:pPr fontAlgn="base">
                <a:spcBef>
                  <a:spcPct val="0"/>
                </a:spcBef>
                <a:spcAft>
                  <a:spcPct val="0"/>
                </a:spcAft>
                <a:defRPr/>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olienbildplatzhalter 1"/>
          <p:cNvSpPr>
            <a:spLocks noGrp="1" noRot="1" noChangeAspect="1"/>
          </p:cNvSpPr>
          <p:nvPr>
            <p:ph type="sldImg"/>
          </p:nvPr>
        </p:nvSpPr>
        <p:spPr bwMode="auto">
          <a:noFill/>
          <a:ln>
            <a:solidFill>
              <a:srgbClr val="000000"/>
            </a:solidFill>
            <a:miter lim="800000"/>
            <a:headEnd/>
            <a:tailEnd/>
          </a:ln>
        </p:spPr>
      </p:sp>
      <p:sp>
        <p:nvSpPr>
          <p:cNvPr id="5632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5529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42B8E4-E79B-4011-8412-A455886C2E5B}" type="slidenum">
              <a:rPr lang="de-DE"/>
              <a:pPr fontAlgn="base">
                <a:spcBef>
                  <a:spcPct val="0"/>
                </a:spcBef>
                <a:spcAft>
                  <a:spcPct val="0"/>
                </a:spcAft>
                <a:defRPr/>
              </a:pPr>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Folienbildplatzhalter 1"/>
          <p:cNvSpPr>
            <a:spLocks noGrp="1" noRot="1" noChangeAspect="1"/>
          </p:cNvSpPr>
          <p:nvPr>
            <p:ph type="sldImg"/>
          </p:nvPr>
        </p:nvSpPr>
        <p:spPr bwMode="auto">
          <a:noFill/>
          <a:ln>
            <a:solidFill>
              <a:srgbClr val="000000"/>
            </a:solidFill>
            <a:miter lim="800000"/>
            <a:headEnd/>
            <a:tailEnd/>
          </a:ln>
        </p:spPr>
      </p:sp>
      <p:sp>
        <p:nvSpPr>
          <p:cNvPr id="5837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5734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016BA0-4211-4607-AE3F-9CF784E2700A}" type="slidenum">
              <a:rPr lang="de-DE"/>
              <a:pPr fontAlgn="base">
                <a:spcBef>
                  <a:spcPct val="0"/>
                </a:spcBef>
                <a:spcAft>
                  <a:spcPct val="0"/>
                </a:spcAft>
                <a:defRPr/>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1BC84823-3C40-4F43-B40C-79B0FF2B2F76}" type="slidenum">
              <a:rPr lang="de-DE" smtClean="0"/>
              <a:pPr>
                <a:defRPr/>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1BC84823-3C40-4F43-B40C-79B0FF2B2F76}" type="slidenum">
              <a:rPr lang="de-DE" smtClean="0"/>
              <a:pPr>
                <a:defRPr/>
              </a:pPr>
              <a:t>23</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p:cNvSpPr>
          <p:nvPr>
            <p:ph type="sldImg"/>
          </p:nvPr>
        </p:nvSpPr>
        <p:spPr bwMode="auto">
          <a:noFill/>
          <a:ln>
            <a:solidFill>
              <a:srgbClr val="000000"/>
            </a:solidFill>
            <a:miter lim="800000"/>
            <a:headEnd/>
            <a:tailEnd/>
          </a:ln>
        </p:spPr>
      </p:sp>
      <p:sp>
        <p:nvSpPr>
          <p:cNvPr id="2048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04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19A0E8-1737-4DD9-8C48-83A402D59A14}" type="slidenum">
              <a:rPr lang="de-DE"/>
              <a:pPr fontAlgn="base">
                <a:spcBef>
                  <a:spcPct val="0"/>
                </a:spcBef>
                <a:spcAft>
                  <a:spcPct val="0"/>
                </a:spcAft>
                <a:defRPr/>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p:cNvSpPr>
          <p:nvPr>
            <p:ph type="sldImg"/>
          </p:nvPr>
        </p:nvSpPr>
        <p:spPr bwMode="auto">
          <a:noFill/>
          <a:ln>
            <a:solidFill>
              <a:srgbClr val="000000"/>
            </a:solidFill>
            <a:miter lim="800000"/>
            <a:headEnd/>
            <a:tailEnd/>
          </a:ln>
        </p:spPr>
      </p:sp>
      <p:sp>
        <p:nvSpPr>
          <p:cNvPr id="2253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253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EDA83E-6CB9-4317-8019-D7038EEE743B}" type="slidenum">
              <a:rPr lang="de-DE"/>
              <a:pPr fontAlgn="base">
                <a:spcBef>
                  <a:spcPct val="0"/>
                </a:spcBef>
                <a:spcAft>
                  <a:spcPct val="0"/>
                </a:spcAft>
                <a:defRPr/>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bildplatzhalter 1"/>
          <p:cNvSpPr>
            <a:spLocks noGrp="1" noRot="1" noChangeAspect="1"/>
          </p:cNvSpPr>
          <p:nvPr>
            <p:ph type="sldImg"/>
          </p:nvPr>
        </p:nvSpPr>
        <p:spPr bwMode="auto">
          <a:noFill/>
          <a:ln>
            <a:solidFill>
              <a:srgbClr val="000000"/>
            </a:solidFill>
            <a:miter lim="800000"/>
            <a:headEnd/>
            <a:tailEnd/>
          </a:ln>
        </p:spPr>
      </p:sp>
      <p:sp>
        <p:nvSpPr>
          <p:cNvPr id="2457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457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0CB537-778E-4311-8A91-5569A3C45470}" type="slidenum">
              <a:rPr lang="de-DE"/>
              <a:pPr fontAlgn="base">
                <a:spcBef>
                  <a:spcPct val="0"/>
                </a:spcBef>
                <a:spcAft>
                  <a:spcPct val="0"/>
                </a:spcAft>
                <a:defRPr/>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p:cNvSpPr>
          <p:nvPr>
            <p:ph type="sldImg"/>
          </p:nvPr>
        </p:nvSpPr>
        <p:spPr bwMode="auto">
          <a:noFill/>
          <a:ln>
            <a:solidFill>
              <a:srgbClr val="000000"/>
            </a:solidFill>
            <a:miter lim="800000"/>
            <a:headEnd/>
            <a:tailEnd/>
          </a:ln>
        </p:spPr>
      </p:sp>
      <p:sp>
        <p:nvSpPr>
          <p:cNvPr id="2662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6627"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683229-3C63-4FD4-AC9A-753E0C521491}" type="slidenum">
              <a:rPr lang="de-DE"/>
              <a:pPr fontAlgn="base">
                <a:spcBef>
                  <a:spcPct val="0"/>
                </a:spcBef>
                <a:spcAft>
                  <a:spcPct val="0"/>
                </a:spcAft>
                <a:defRPr/>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867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102E54-4CF2-414A-BB6B-D22E7CB2639D}" type="slidenum">
              <a:rPr lang="de-DE"/>
              <a:pPr fontAlgn="base">
                <a:spcBef>
                  <a:spcPct val="0"/>
                </a:spcBef>
                <a:spcAft>
                  <a:spcPct val="0"/>
                </a:spcAft>
                <a:defRPr/>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lienbildplatzhalter 1"/>
          <p:cNvSpPr>
            <a:spLocks noGrp="1" noRot="1" noChangeAspect="1"/>
          </p:cNvSpPr>
          <p:nvPr>
            <p:ph type="sldImg"/>
          </p:nvPr>
        </p:nvSpPr>
        <p:spPr bwMode="auto">
          <a:noFill/>
          <a:ln>
            <a:solidFill>
              <a:srgbClr val="000000"/>
            </a:solidFill>
            <a:miter lim="800000"/>
            <a:headEnd/>
            <a:tailEnd/>
          </a:ln>
        </p:spPr>
      </p:sp>
      <p:sp>
        <p:nvSpPr>
          <p:cNvPr id="31746"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072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303A78-0DDA-49D7-9286-AF4833392FFA}" type="slidenum">
              <a:rPr lang="de-DE"/>
              <a:pPr fontAlgn="base">
                <a:spcBef>
                  <a:spcPct val="0"/>
                </a:spcBef>
                <a:spcAft>
                  <a:spcPct val="0"/>
                </a:spcAft>
                <a:defRPr/>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lienbildplatzhalter 1"/>
          <p:cNvSpPr>
            <a:spLocks noGrp="1" noRot="1" noChangeAspect="1"/>
          </p:cNvSpPr>
          <p:nvPr>
            <p:ph type="sldImg"/>
          </p:nvPr>
        </p:nvSpPr>
        <p:spPr bwMode="auto">
          <a:noFill/>
          <a:ln>
            <a:solidFill>
              <a:srgbClr val="000000"/>
            </a:solidFill>
            <a:miter lim="800000"/>
            <a:headEnd/>
            <a:tailEnd/>
          </a:ln>
        </p:spPr>
      </p:sp>
      <p:sp>
        <p:nvSpPr>
          <p:cNvPr id="33794"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32771"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9D4716-DDA5-479D-A52D-952C79F4ACCD}" type="slidenum">
              <a:rPr lang="de-DE"/>
              <a:pPr fontAlgn="base">
                <a:spcBef>
                  <a:spcPct val="0"/>
                </a:spcBef>
                <a:spcAft>
                  <a:spcPct val="0"/>
                </a:spcAft>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62BE77E7-16C5-406E-B735-739053AC9CFC}" type="slidenum">
              <a:rPr lang="de-DE"/>
              <a:pPr>
                <a:defRPr/>
              </a:pPr>
              <a:t>‹Nr.›</a:t>
            </a:fld>
            <a:endParaRPr lang="de-D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0D421F98-A0DF-492D-97F5-29A64D1857D0}" type="slidenum">
              <a:rPr lang="de-DE"/>
              <a:pPr>
                <a:defRPr/>
              </a:pPr>
              <a:t>‹Nr.›</a:t>
            </a:fld>
            <a:endParaRPr lang="de-D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324C092B-BFC4-4F8E-87A6-E9A525D413A7}" type="slidenum">
              <a:rPr lang="de-DE"/>
              <a:pPr>
                <a:defRPr/>
              </a:pPr>
              <a:t>‹Nr.›</a:t>
            </a:fld>
            <a:endParaRPr lang="de-DE"/>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smtClean="0"/>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9EB838F3-3B32-4E20-840A-F2579EDB6504}" type="slidenum">
              <a:rPr lang="de-DE"/>
              <a:pPr>
                <a:defRPr/>
              </a:pPr>
              <a:t>‹Nr.›</a:t>
            </a:fld>
            <a:endParaRPr lang="de-D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C70BCEFB-5E5A-4EC6-8387-048102DD2FEA}" type="slidenum">
              <a:rPr lang="de-DE"/>
              <a:pPr>
                <a:defRPr/>
              </a:pPr>
              <a:t>‹Nr.›</a:t>
            </a:fld>
            <a:endParaRPr lang="de-D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Dr. Heike Hornbruch</a:t>
            </a:r>
          </a:p>
          <a:p>
            <a:pPr>
              <a:defRPr/>
            </a:pPr>
            <a:r>
              <a:rPr lang="de-DE"/>
              <a:t>Kernlehrplan Arbeitslehre</a:t>
            </a:r>
          </a:p>
          <a:p>
            <a:pPr>
              <a:defRPr/>
            </a:pPr>
            <a:endParaRPr lang="de-DE"/>
          </a:p>
        </p:txBody>
      </p:sp>
      <p:sp>
        <p:nvSpPr>
          <p:cNvPr id="5" name="Foliennummernplatzhalter 4"/>
          <p:cNvSpPr>
            <a:spLocks noGrp="1"/>
          </p:cNvSpPr>
          <p:nvPr>
            <p:ph type="sldNum" sz="quarter" idx="11"/>
          </p:nvPr>
        </p:nvSpPr>
        <p:spPr/>
        <p:txBody>
          <a:bodyPr/>
          <a:lstStyle>
            <a:lvl1pPr fontAlgn="auto">
              <a:spcBef>
                <a:spcPts val="0"/>
              </a:spcBef>
              <a:spcAft>
                <a:spcPts val="0"/>
              </a:spcAft>
              <a:defRPr/>
            </a:lvl1pPr>
          </a:lstStyle>
          <a:p>
            <a:pPr>
              <a:defRPr/>
            </a:pPr>
            <a:fld id="{A0259F5E-B58C-4E2E-B39D-05A0255931F5}" type="slidenum">
              <a:rPr lang="de-DE"/>
              <a:pPr>
                <a:defRPr/>
              </a:pPr>
              <a:t>‹Nr.›</a:t>
            </a:fld>
            <a:endParaRPr lang="de-D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6" name="Foliennummernplatzhalter 5"/>
          <p:cNvSpPr>
            <a:spLocks noGrp="1"/>
          </p:cNvSpPr>
          <p:nvPr>
            <p:ph type="sldNum" sz="quarter" idx="11"/>
          </p:nvPr>
        </p:nvSpPr>
        <p:spPr/>
        <p:txBody>
          <a:bodyPr/>
          <a:lstStyle>
            <a:lvl1pPr fontAlgn="auto">
              <a:spcBef>
                <a:spcPts val="0"/>
              </a:spcBef>
              <a:spcAft>
                <a:spcPts val="0"/>
              </a:spcAft>
              <a:defRPr/>
            </a:lvl1pPr>
          </a:lstStyle>
          <a:p>
            <a:pPr>
              <a:defRPr/>
            </a:pPr>
            <a:fld id="{E5497B4B-912B-4C89-8DF8-C616D7119F03}" type="slidenum">
              <a:rPr lang="de-DE"/>
              <a:pPr>
                <a:defRPr/>
              </a:pPr>
              <a:t>‹Nr.›</a:t>
            </a:fld>
            <a:endParaRPr lang="de-D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8" name="Foliennummernplatzhalter 7"/>
          <p:cNvSpPr>
            <a:spLocks noGrp="1"/>
          </p:cNvSpPr>
          <p:nvPr>
            <p:ph type="sldNum" sz="quarter" idx="11"/>
          </p:nvPr>
        </p:nvSpPr>
        <p:spPr/>
        <p:txBody>
          <a:bodyPr/>
          <a:lstStyle>
            <a:lvl1pPr fontAlgn="auto">
              <a:spcBef>
                <a:spcPts val="0"/>
              </a:spcBef>
              <a:spcAft>
                <a:spcPts val="0"/>
              </a:spcAft>
              <a:defRPr/>
            </a:lvl1pPr>
          </a:lstStyle>
          <a:p>
            <a:pPr>
              <a:defRPr/>
            </a:pPr>
            <a:fld id="{F0391AF2-EC0A-4FA4-8C56-796655DEABE4}" type="slidenum">
              <a:rPr lang="de-DE"/>
              <a:pPr>
                <a:defRPr/>
              </a:pPr>
              <a:t>‹Nr.›</a:t>
            </a:fld>
            <a:endParaRPr lang="de-D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4" name="Foliennummernplatzhalter 3"/>
          <p:cNvSpPr>
            <a:spLocks noGrp="1"/>
          </p:cNvSpPr>
          <p:nvPr>
            <p:ph type="sldNum" sz="quarter" idx="11"/>
          </p:nvPr>
        </p:nvSpPr>
        <p:spPr/>
        <p:txBody>
          <a:bodyPr/>
          <a:lstStyle>
            <a:lvl1pPr fontAlgn="auto">
              <a:spcBef>
                <a:spcPts val="0"/>
              </a:spcBef>
              <a:spcAft>
                <a:spcPts val="0"/>
              </a:spcAft>
              <a:defRPr/>
            </a:lvl1pPr>
          </a:lstStyle>
          <a:p>
            <a:pPr>
              <a:defRPr/>
            </a:pPr>
            <a:fld id="{27AD2414-8F3F-4423-A1FC-93550956EEB9}" type="slidenum">
              <a:rPr lang="de-DE"/>
              <a:pPr>
                <a:defRPr/>
              </a:pPr>
              <a:t>‹Nr.›</a:t>
            </a:fld>
            <a:endParaRPr lang="de-D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3" name="Foliennummernplatzhalter 2"/>
          <p:cNvSpPr>
            <a:spLocks noGrp="1"/>
          </p:cNvSpPr>
          <p:nvPr>
            <p:ph type="sldNum" sz="quarter" idx="11"/>
          </p:nvPr>
        </p:nvSpPr>
        <p:spPr/>
        <p:txBody>
          <a:bodyPr/>
          <a:lstStyle>
            <a:lvl1pPr fontAlgn="auto">
              <a:spcBef>
                <a:spcPts val="0"/>
              </a:spcBef>
              <a:spcAft>
                <a:spcPts val="0"/>
              </a:spcAft>
              <a:defRPr/>
            </a:lvl1pPr>
          </a:lstStyle>
          <a:p>
            <a:pPr>
              <a:defRPr/>
            </a:pPr>
            <a:fld id="{6CEA46BA-F2B3-4003-AE28-27A7B72B5070}" type="slidenum">
              <a:rPr lang="de-DE"/>
              <a:pPr>
                <a:defRPr/>
              </a:pPr>
              <a:t>‹Nr.›</a:t>
            </a:fld>
            <a:endParaRPr lang="de-D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6" name="Foliennummernplatzhalter 5"/>
          <p:cNvSpPr>
            <a:spLocks noGrp="1"/>
          </p:cNvSpPr>
          <p:nvPr>
            <p:ph type="sldNum" sz="quarter" idx="11"/>
          </p:nvPr>
        </p:nvSpPr>
        <p:spPr/>
        <p:txBody>
          <a:bodyPr/>
          <a:lstStyle>
            <a:lvl1pPr fontAlgn="auto">
              <a:spcBef>
                <a:spcPts val="0"/>
              </a:spcBef>
              <a:spcAft>
                <a:spcPts val="0"/>
              </a:spcAft>
              <a:defRPr/>
            </a:lvl1pPr>
          </a:lstStyle>
          <a:p>
            <a:pPr>
              <a:defRPr/>
            </a:pPr>
            <a:fld id="{6E0A5114-C7E4-49C8-AE72-3B0F6500EFEA}" type="slidenum">
              <a:rPr lang="de-DE"/>
              <a:pPr>
                <a:defRPr/>
              </a:pPr>
              <a:t>‹Nr.›</a:t>
            </a:fld>
            <a:endParaRPr lang="de-D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lgn="l" fontAlgn="auto">
              <a:spcBef>
                <a:spcPts val="0"/>
              </a:spcBef>
              <a:spcAft>
                <a:spcPts val="0"/>
              </a:spcAft>
              <a:defRPr sz="1800" b="0"/>
            </a:lvl1pPr>
          </a:lstStyle>
          <a:p>
            <a:pPr>
              <a:defRPr/>
            </a:pPr>
            <a:r>
              <a:rPr lang="de-DE"/>
              <a:t>KLP-Implementation Gesamtschule - Auftakt		Dr. Heike Hornbruch</a:t>
            </a:r>
          </a:p>
          <a:p>
            <a:pPr>
              <a:defRPr/>
            </a:pPr>
            <a:r>
              <a:rPr lang="de-DE"/>
              <a:t>Kernlehrplan Arbeitslehre</a:t>
            </a:r>
          </a:p>
          <a:p>
            <a:pPr>
              <a:defRPr/>
            </a:pPr>
            <a:endParaRPr lang="de-DE"/>
          </a:p>
        </p:txBody>
      </p:sp>
      <p:sp>
        <p:nvSpPr>
          <p:cNvPr id="6" name="Foliennummernplatzhalter 5"/>
          <p:cNvSpPr>
            <a:spLocks noGrp="1"/>
          </p:cNvSpPr>
          <p:nvPr>
            <p:ph type="sldNum" sz="quarter" idx="11"/>
          </p:nvPr>
        </p:nvSpPr>
        <p:spPr/>
        <p:txBody>
          <a:bodyPr/>
          <a:lstStyle>
            <a:lvl1pPr fontAlgn="auto">
              <a:spcBef>
                <a:spcPts val="0"/>
              </a:spcBef>
              <a:spcAft>
                <a:spcPts val="0"/>
              </a:spcAft>
              <a:defRPr/>
            </a:lvl1pPr>
          </a:lstStyle>
          <a:p>
            <a:pPr>
              <a:defRPr/>
            </a:pPr>
            <a:fld id="{FD774B60-0726-4D8F-AB3B-65A6F365C4AE}" type="slidenum">
              <a:rPr lang="de-DE"/>
              <a:pPr>
                <a:defRPr/>
              </a:pPr>
              <a:t>‹Nr.›</a:t>
            </a:fld>
            <a:endParaRPr lang="de-D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268413"/>
            <a:ext cx="8064500" cy="14398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39750" y="3573463"/>
            <a:ext cx="8064500" cy="2160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sp>
        <p:nvSpPr>
          <p:cNvPr id="4100" name="Rectangle 4"/>
          <p:cNvSpPr>
            <a:spLocks noGrp="1" noChangeArrowheads="1"/>
          </p:cNvSpPr>
          <p:nvPr>
            <p:ph type="ftr" sz="quarter" idx="3"/>
          </p:nvPr>
        </p:nvSpPr>
        <p:spPr bwMode="auto">
          <a:xfrm>
            <a:off x="900113" y="6453188"/>
            <a:ext cx="7750175"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800" b="1">
                <a:solidFill>
                  <a:srgbClr val="000000"/>
                </a:solidFill>
                <a:latin typeface="+mn-lt"/>
              </a:defRPr>
            </a:lvl1pPr>
          </a:lstStyle>
          <a:p>
            <a:pPr>
              <a:defRPr/>
            </a:pPr>
            <a:r>
              <a:rPr lang="de-DE"/>
              <a:t>KLP-Implementation Gesamtschule 	Dr. Heike Hornbruch</a:t>
            </a:r>
          </a:p>
          <a:p>
            <a:pPr>
              <a:defRPr/>
            </a:pPr>
            <a:r>
              <a:rPr lang="de-DE"/>
              <a:t>Kernlehrplan Arbeitslehre</a:t>
            </a:r>
          </a:p>
          <a:p>
            <a:pPr>
              <a:defRPr/>
            </a:pPr>
            <a:endParaRPr lang="de-DE"/>
          </a:p>
        </p:txBody>
      </p:sp>
      <p:sp>
        <p:nvSpPr>
          <p:cNvPr id="4101" name="Rectangle 5"/>
          <p:cNvSpPr>
            <a:spLocks noGrp="1" noChangeArrowheads="1"/>
          </p:cNvSpPr>
          <p:nvPr>
            <p:ph type="sldNum" sz="quarter" idx="4"/>
          </p:nvPr>
        </p:nvSpPr>
        <p:spPr bwMode="auto">
          <a:xfrm>
            <a:off x="539750" y="6453188"/>
            <a:ext cx="288925" cy="341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800" b="0">
                <a:solidFill>
                  <a:srgbClr val="000000"/>
                </a:solidFill>
                <a:latin typeface="+mn-lt"/>
              </a:defRPr>
            </a:lvl1pPr>
          </a:lstStyle>
          <a:p>
            <a:pPr>
              <a:defRPr/>
            </a:pPr>
            <a:fld id="{5FC63533-655F-4896-834E-24FB0B16AEB2}" type="slidenum">
              <a:rPr lang="de-DE"/>
              <a:pPr>
                <a:defRPr/>
              </a:pPr>
              <a:t>‹Nr.›</a:t>
            </a:fld>
            <a:endParaRPr lang="de-DE"/>
          </a:p>
        </p:txBody>
      </p:sp>
      <p:pic>
        <p:nvPicPr>
          <p:cNvPr id="1030" name="Picture 6" descr="NRW_MSW_RGB"/>
          <p:cNvPicPr>
            <a:picLocks noChangeAspect="1" noChangeArrowheads="1"/>
          </p:cNvPicPr>
          <p:nvPr userDrawn="1"/>
        </p:nvPicPr>
        <p:blipFill>
          <a:blip r:embed="rId14" cstate="print"/>
          <a:srcRect/>
          <a:stretch>
            <a:fillRect/>
          </a:stretch>
        </p:blipFill>
        <p:spPr bwMode="auto">
          <a:xfrm>
            <a:off x="5789613" y="276225"/>
            <a:ext cx="2814637" cy="576263"/>
          </a:xfrm>
          <a:prstGeom prst="rect">
            <a:avLst/>
          </a:prstGeom>
          <a:noFill/>
          <a:ln w="9525">
            <a:noFill/>
            <a:miter lim="800000"/>
            <a:headEnd/>
            <a:tailEnd/>
          </a:ln>
        </p:spPr>
      </p:pic>
      <p:sp>
        <p:nvSpPr>
          <p:cNvPr id="1031" name="AutoShape 7" descr="Logo_NRW_MS_RZ"/>
          <p:cNvSpPr>
            <a:spLocks noChangeAspect="1" noChangeArrowheads="1"/>
          </p:cNvSpPr>
          <p:nvPr userDrawn="1"/>
        </p:nvSpPr>
        <p:spPr bwMode="auto">
          <a:xfrm>
            <a:off x="1509713" y="2805113"/>
            <a:ext cx="6124575" cy="1247775"/>
          </a:xfrm>
          <a:prstGeom prst="rect">
            <a:avLst/>
          </a:prstGeom>
          <a:noFill/>
          <a:ln>
            <a:noFill/>
          </a:ln>
          <a:extLst>
            <a:ext uri="{909E8E84-426E-40DD-AFC4-6F175D3DCCD1}"/>
            <a:ext uri="{91240B29-F687-4F45-9708-019B960494DF}"/>
          </a:extLst>
        </p:spPr>
        <p:txBody>
          <a:bodyPr/>
          <a:lstStyle/>
          <a:p>
            <a:pPr>
              <a:defRPr/>
            </a:pPr>
            <a:endParaRPr lang="de-DE">
              <a:solidFill>
                <a:srgbClr val="000000"/>
              </a:solidFill>
              <a:latin typeface="+mn-lt"/>
            </a:endParaRPr>
          </a:p>
        </p:txBody>
      </p:sp>
      <p:sp>
        <p:nvSpPr>
          <p:cNvPr id="1032" name="Rectangle 2"/>
          <p:cNvSpPr>
            <a:spLocks noChangeArrowheads="1"/>
          </p:cNvSpPr>
          <p:nvPr userDrawn="1"/>
        </p:nvSpPr>
        <p:spPr bwMode="auto">
          <a:xfrm>
            <a:off x="0" y="1311275"/>
            <a:ext cx="9144000" cy="4953000"/>
          </a:xfrm>
          <a:prstGeom prst="rect">
            <a:avLst/>
          </a:prstGeom>
          <a:solidFill>
            <a:srgbClr val="6699FF">
              <a:alpha val="30196"/>
            </a:srgbClr>
          </a:solidFill>
          <a:ln>
            <a:noFill/>
          </a:ln>
          <a:extLst>
            <a:ext uri="{91240B29-F687-4F45-9708-019B960494DF}"/>
          </a:extLst>
        </p:spPr>
        <p:txBody>
          <a:bodyPr wrap="none" anchor="ctr"/>
          <a:lstStyle/>
          <a:p>
            <a:pPr>
              <a:defRPr/>
            </a:pPr>
            <a:endParaRPr lang="de-DE">
              <a:solidFill>
                <a:srgbClr val="000000"/>
              </a:solidFill>
              <a:latin typeface="+mn-lt"/>
            </a:endParaRPr>
          </a:p>
        </p:txBody>
      </p:sp>
      <p:pic>
        <p:nvPicPr>
          <p:cNvPr id="1033" name="Picture 9" descr="Logo_NRW_MS_RZ"/>
          <p:cNvPicPr>
            <a:picLocks noChangeAspect="1" noChangeArrowheads="1"/>
          </p:cNvPicPr>
          <p:nvPr userDrawn="1"/>
        </p:nvPicPr>
        <p:blipFill>
          <a:blip r:embed="rId15" cstate="print"/>
          <a:srcRect/>
          <a:stretch>
            <a:fillRect/>
          </a:stretch>
        </p:blipFill>
        <p:spPr bwMode="auto">
          <a:xfrm>
            <a:off x="565150" y="242888"/>
            <a:ext cx="2408238" cy="490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timing>
    <p:tnLst>
      <p:par>
        <p:cTn id="1" dur="indefinite" restart="never" nodeType="tmRoot"/>
      </p:par>
    </p:tnLst>
  </p:timing>
  <p:hf hd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ThYZoB1BUn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psychologielehrer.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liennummernplatzhalter 4"/>
          <p:cNvSpPr>
            <a:spLocks noGrp="1"/>
          </p:cNvSpPr>
          <p:nvPr>
            <p:ph type="sldNum" sz="quarter" idx="11"/>
          </p:nvPr>
        </p:nvSpPr>
        <p:spPr/>
        <p:txBody>
          <a:bodyPr/>
          <a:lstStyle/>
          <a:p>
            <a:pPr fontAlgn="base">
              <a:spcBef>
                <a:spcPct val="0"/>
              </a:spcBef>
              <a:spcAft>
                <a:spcPct val="0"/>
              </a:spcAft>
              <a:defRPr/>
            </a:pPr>
            <a:fld id="{407802BE-FDE6-4B06-BB84-032166DACFB6}" type="slidenum">
              <a:rPr lang="de-DE" smtClean="0"/>
              <a:pPr fontAlgn="base">
                <a:spcBef>
                  <a:spcPct val="0"/>
                </a:spcBef>
                <a:spcAft>
                  <a:spcPct val="0"/>
                </a:spcAft>
                <a:defRPr/>
              </a:pPr>
              <a:t>1</a:t>
            </a:fld>
            <a:endParaRPr lang="de-DE" smtClean="0"/>
          </a:p>
        </p:txBody>
      </p:sp>
      <p:sp>
        <p:nvSpPr>
          <p:cNvPr id="15362" name="Textfeld 5"/>
          <p:cNvSpPr txBox="1">
            <a:spLocks noChangeArrowheads="1"/>
          </p:cNvSpPr>
          <p:nvPr/>
        </p:nvSpPr>
        <p:spPr bwMode="auto">
          <a:xfrm>
            <a:off x="755650" y="2708275"/>
            <a:ext cx="7345363" cy="1201738"/>
          </a:xfrm>
          <a:prstGeom prst="rect">
            <a:avLst/>
          </a:prstGeom>
          <a:noFill/>
          <a:ln w="9525">
            <a:noFill/>
            <a:miter lim="800000"/>
            <a:headEnd/>
            <a:tailEnd/>
          </a:ln>
        </p:spPr>
        <p:txBody>
          <a:bodyPr>
            <a:spAutoFit/>
          </a:bodyPr>
          <a:lstStyle/>
          <a:p>
            <a:r>
              <a:rPr lang="de-DE" sz="2400" dirty="0"/>
              <a:t>Entwicklung eines schulinternen Lehrplans im Rahmen von Fachkonferenzen auf der Grundlage des </a:t>
            </a:r>
            <a:r>
              <a:rPr lang="de-DE" sz="2400" dirty="0" smtClean="0"/>
              <a:t>Kernlehrplans </a:t>
            </a:r>
            <a:r>
              <a:rPr lang="de-DE" sz="2400" dirty="0"/>
              <a:t>Psychologie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liennummernplatzhalter 4"/>
          <p:cNvSpPr>
            <a:spLocks noGrp="1"/>
          </p:cNvSpPr>
          <p:nvPr>
            <p:ph type="sldNum" sz="quarter" idx="11"/>
          </p:nvPr>
        </p:nvSpPr>
        <p:spPr/>
        <p:txBody>
          <a:bodyPr/>
          <a:lstStyle/>
          <a:p>
            <a:pPr fontAlgn="base">
              <a:spcBef>
                <a:spcPct val="0"/>
              </a:spcBef>
              <a:spcAft>
                <a:spcPct val="0"/>
              </a:spcAft>
              <a:defRPr/>
            </a:pPr>
            <a:fld id="{39B0C80C-733A-4F13-94F3-EDFD9060C740}" type="slidenum">
              <a:rPr lang="de-DE" smtClean="0"/>
              <a:pPr fontAlgn="base">
                <a:spcBef>
                  <a:spcPct val="0"/>
                </a:spcBef>
                <a:spcAft>
                  <a:spcPct val="0"/>
                </a:spcAft>
                <a:defRPr/>
              </a:pPr>
              <a:t>10</a:t>
            </a:fld>
            <a:endParaRPr lang="de-DE" smtClean="0"/>
          </a:p>
        </p:txBody>
      </p:sp>
      <p:sp>
        <p:nvSpPr>
          <p:cNvPr id="34818" name="Textfeld 5"/>
          <p:cNvSpPr txBox="1">
            <a:spLocks noChangeArrowheads="1"/>
          </p:cNvSpPr>
          <p:nvPr/>
        </p:nvSpPr>
        <p:spPr bwMode="auto">
          <a:xfrm>
            <a:off x="107504" y="1340768"/>
            <a:ext cx="8856663" cy="584200"/>
          </a:xfrm>
          <a:prstGeom prst="rect">
            <a:avLst/>
          </a:prstGeom>
          <a:noFill/>
          <a:ln w="9525">
            <a:noFill/>
            <a:miter lim="800000"/>
            <a:headEnd/>
            <a:tailEnd/>
          </a:ln>
        </p:spPr>
        <p:txBody>
          <a:bodyPr>
            <a:spAutoFit/>
          </a:bodyPr>
          <a:lstStyle/>
          <a:p>
            <a:r>
              <a:rPr lang="de-DE" sz="1600" dirty="0"/>
              <a:t>Zuordnung von übergeordneten Kompetenzen zu Unterrichtsvorhaben ( Beispiel „</a:t>
            </a:r>
            <a:r>
              <a:rPr lang="de-DE" sz="1600" b="1" dirty="0">
                <a:solidFill>
                  <a:srgbClr val="0070C0"/>
                </a:solidFill>
              </a:rPr>
              <a:t>Die Macht des Unbewussten“</a:t>
            </a:r>
            <a:r>
              <a:rPr lang="de-DE" sz="1600" dirty="0"/>
              <a:t>)</a:t>
            </a:r>
          </a:p>
        </p:txBody>
      </p:sp>
      <p:sp>
        <p:nvSpPr>
          <p:cNvPr id="34819" name="Rectangle 1"/>
          <p:cNvSpPr>
            <a:spLocks noChangeArrowheads="1"/>
          </p:cNvSpPr>
          <p:nvPr/>
        </p:nvSpPr>
        <p:spPr bwMode="auto">
          <a:xfrm>
            <a:off x="250825" y="2208213"/>
            <a:ext cx="8569325" cy="5016500"/>
          </a:xfrm>
          <a:prstGeom prst="rect">
            <a:avLst/>
          </a:prstGeom>
          <a:noFill/>
          <a:ln w="9525">
            <a:noFill/>
            <a:miter lim="800000"/>
            <a:headEnd/>
            <a:tailEnd/>
          </a:ln>
        </p:spPr>
        <p:txBody>
          <a:bodyPr anchor="ctr">
            <a:spAutoFit/>
          </a:bodyPr>
          <a:lstStyle/>
          <a:p>
            <a:pPr algn="just"/>
            <a:r>
              <a:rPr lang="de-DE" sz="1400" i="1" u="sng" dirty="0">
                <a:cs typeface="Times New Roman" pitchFamily="18" charset="0"/>
              </a:rPr>
              <a:t>Unterrichtsvorhaben V:</a:t>
            </a:r>
            <a:endParaRPr lang="de-DE" sz="1400" dirty="0">
              <a:cs typeface="Arial" charset="0"/>
            </a:endParaRPr>
          </a:p>
          <a:p>
            <a:pPr algn="just" eaLnBrk="0" hangingPunct="0"/>
            <a:endParaRPr lang="de-DE" sz="1400" b="1" dirty="0">
              <a:cs typeface="Times New Roman" pitchFamily="18" charset="0"/>
            </a:endParaRPr>
          </a:p>
          <a:p>
            <a:pPr algn="just" eaLnBrk="0" hangingPunct="0"/>
            <a:r>
              <a:rPr lang="de-DE" sz="1400" b="1" dirty="0">
                <a:cs typeface="Times New Roman" pitchFamily="18" charset="0"/>
              </a:rPr>
              <a:t>Thema</a:t>
            </a:r>
            <a:r>
              <a:rPr lang="de-DE" sz="1400" dirty="0">
                <a:cs typeface="Times New Roman" pitchFamily="18" charset="0"/>
              </a:rPr>
              <a:t>:  </a:t>
            </a:r>
            <a:r>
              <a:rPr lang="de-DE" sz="1400" b="1" dirty="0">
                <a:solidFill>
                  <a:srgbClr val="0070C0"/>
                </a:solidFill>
                <a:cs typeface="Times New Roman" pitchFamily="18" charset="0"/>
              </a:rPr>
              <a:t>Die Macht des Unbewussten</a:t>
            </a:r>
            <a:endParaRPr lang="de-DE" sz="1400" b="1" dirty="0">
              <a:solidFill>
                <a:srgbClr val="0070C0"/>
              </a:solidFill>
              <a:cs typeface="Arial" charset="0"/>
            </a:endParaRPr>
          </a:p>
          <a:p>
            <a:pPr algn="just" eaLnBrk="0" hangingPunct="0"/>
            <a:endParaRPr lang="de-DE" sz="1400" b="1" dirty="0">
              <a:cs typeface="Times New Roman" pitchFamily="18" charset="0"/>
            </a:endParaRPr>
          </a:p>
          <a:p>
            <a:pPr algn="just" eaLnBrk="0" hangingPunct="0"/>
            <a:r>
              <a:rPr lang="de-DE" sz="1400" b="1" dirty="0">
                <a:cs typeface="Times New Roman" pitchFamily="18" charset="0"/>
              </a:rPr>
              <a:t>Übergeordnete Kompetenzen:</a:t>
            </a:r>
            <a:endParaRPr lang="de-DE" sz="1400" dirty="0">
              <a:cs typeface="Arial" charset="0"/>
            </a:endParaRPr>
          </a:p>
          <a:p>
            <a:pPr algn="just" eaLnBrk="0" hangingPunct="0"/>
            <a:endParaRPr lang="de-DE" sz="1400" i="1" u="sng" dirty="0">
              <a:cs typeface="Times New Roman" pitchFamily="18" charset="0"/>
            </a:endParaRPr>
          </a:p>
          <a:p>
            <a:pPr algn="just" eaLnBrk="0" hangingPunct="0"/>
            <a:endParaRPr lang="de-DE" sz="1200" dirty="0"/>
          </a:p>
          <a:p>
            <a:pPr algn="just" eaLnBrk="0" hangingPunct="0"/>
            <a:r>
              <a:rPr lang="de-DE" sz="1400" i="1" u="sng" dirty="0">
                <a:cs typeface="Times New Roman" pitchFamily="18" charset="0"/>
              </a:rPr>
              <a:t>Methodenkompetenz:</a:t>
            </a:r>
          </a:p>
          <a:p>
            <a:pPr algn="just" eaLnBrk="0" hangingPunct="0">
              <a:buFont typeface="Arial" charset="0"/>
              <a:buChar char="•"/>
            </a:pPr>
            <a:r>
              <a:rPr lang="de-DE" sz="1200" dirty="0"/>
              <a:t> analysieren psychologische Fragestellungen unter Verwendung einzelner Forschungsmethoden (u.a. Experimente) (</a:t>
            </a:r>
            <a:r>
              <a:rPr lang="de-DE" sz="1200" b="1" dirty="0"/>
              <a:t>MK 1</a:t>
            </a:r>
            <a:r>
              <a:rPr lang="de-DE" sz="1200" dirty="0"/>
              <a:t>),</a:t>
            </a:r>
          </a:p>
          <a:p>
            <a:pPr algn="just" eaLnBrk="0" hangingPunct="0">
              <a:buFont typeface="Arial" charset="0"/>
              <a:buChar char="•"/>
            </a:pPr>
            <a:r>
              <a:rPr lang="de-DE" sz="1200" dirty="0"/>
              <a:t>.....</a:t>
            </a:r>
          </a:p>
          <a:p>
            <a:pPr algn="just" eaLnBrk="0" hangingPunct="0">
              <a:buFont typeface="Arial" charset="0"/>
              <a:buChar char="•"/>
            </a:pPr>
            <a:endParaRPr lang="de-DE" sz="1200" dirty="0"/>
          </a:p>
          <a:p>
            <a:pPr algn="just" eaLnBrk="0" hangingPunct="0"/>
            <a:endParaRPr lang="de-DE" sz="1200" dirty="0"/>
          </a:p>
          <a:p>
            <a:pPr algn="just" eaLnBrk="0" hangingPunct="0"/>
            <a:r>
              <a:rPr lang="de-DE" sz="1400" i="1" u="sng" dirty="0">
                <a:cs typeface="Times New Roman" pitchFamily="18" charset="0"/>
              </a:rPr>
              <a:t>Handlungskompetenz:</a:t>
            </a:r>
          </a:p>
          <a:p>
            <a:pPr algn="just" eaLnBrk="0" hangingPunct="0">
              <a:buFont typeface="Arial" charset="0"/>
              <a:buChar char="•"/>
            </a:pPr>
            <a:r>
              <a:rPr lang="de-DE" sz="1400" i="1" u="sng" dirty="0">
                <a:cs typeface="Times New Roman" pitchFamily="18" charset="0"/>
              </a:rPr>
              <a:t> </a:t>
            </a:r>
            <a:r>
              <a:rPr lang="de-DE" sz="1200" dirty="0"/>
              <a:t>wenden ausgewählte psychologische Gesetzmäßigkeiten und Modelle auf Alltagsphänomene und in einem wissenschaftlichen Praxisfeld an (</a:t>
            </a:r>
            <a:r>
              <a:rPr lang="de-DE" sz="1200" b="1" dirty="0"/>
              <a:t>HK 4</a:t>
            </a:r>
            <a:r>
              <a:rPr lang="de-DE" sz="1200" dirty="0"/>
              <a:t>)</a:t>
            </a:r>
          </a:p>
          <a:p>
            <a:pPr algn="just" eaLnBrk="0" hangingPunct="0">
              <a:buFont typeface="Arial" charset="0"/>
              <a:buChar char="•"/>
            </a:pPr>
            <a:endParaRPr lang="de-DE" sz="1200" i="1" u="sng" dirty="0">
              <a:cs typeface="Times New Roman" pitchFamily="18" charset="0"/>
            </a:endParaRPr>
          </a:p>
          <a:p>
            <a:pPr algn="just" eaLnBrk="0" hangingPunct="0"/>
            <a:endParaRPr lang="de-DE" sz="12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i="1" u="sng" dirty="0">
              <a:cs typeface="Times New Roman" pitchFamily="18" charset="0"/>
            </a:endParaRPr>
          </a:p>
          <a:p>
            <a:pPr algn="just" eaLnBrk="0" hangingPunct="0"/>
            <a:endParaRPr lang="de-DE" sz="1400" dirty="0">
              <a:cs typeface="Arial" charset="0"/>
            </a:endParaRPr>
          </a:p>
        </p:txBody>
      </p:sp>
      <p:sp>
        <p:nvSpPr>
          <p:cNvPr id="34820" name="Textfeld 6"/>
          <p:cNvSpPr txBox="1">
            <a:spLocks noChangeArrowheads="1"/>
          </p:cNvSpPr>
          <p:nvPr/>
        </p:nvSpPr>
        <p:spPr bwMode="auto">
          <a:xfrm>
            <a:off x="323528" y="5805264"/>
            <a:ext cx="3311525" cy="307975"/>
          </a:xfrm>
          <a:prstGeom prst="rect">
            <a:avLst/>
          </a:prstGeom>
          <a:noFill/>
          <a:ln w="9525">
            <a:noFill/>
            <a:miter lim="800000"/>
            <a:headEnd/>
            <a:tailEnd/>
          </a:ln>
        </p:spPr>
        <p:txBody>
          <a:bodyPr>
            <a:spAutoFit/>
          </a:bodyPr>
          <a:lstStyle/>
          <a:p>
            <a:r>
              <a:rPr lang="de-DE" sz="1400" dirty="0"/>
              <a:t>Zeitbedarf: 15 Stunden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idx="1"/>
          </p:nvPr>
        </p:nvGraphicFramePr>
        <p:xfrm>
          <a:off x="107950" y="1484313"/>
          <a:ext cx="8928100" cy="5196840"/>
        </p:xfrm>
        <a:graphic>
          <a:graphicData uri="http://schemas.openxmlformats.org/drawingml/2006/table">
            <a:tbl>
              <a:tblPr/>
              <a:tblGrid>
                <a:gridCol w="8928100"/>
              </a:tblGrid>
              <a:tr h="4981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1" u="sng" strike="noStrike" cap="none" normalizeH="0" baseline="0" dirty="0" smtClean="0">
                          <a:ln>
                            <a:noFill/>
                          </a:ln>
                          <a:solidFill>
                            <a:srgbClr val="FFFFFF"/>
                          </a:solidFill>
                          <a:effectLst/>
                          <a:latin typeface="Arial" charset="0"/>
                        </a:rPr>
                        <a:t>Unterrichtsvorhaben V:</a:t>
                      </a:r>
                      <a:endParaRPr kumimoji="0" lang="de-DE" sz="1200" b="1" i="0" u="none" strike="noStrike" cap="none" normalizeH="0" baseline="0" dirty="0" smtClean="0">
                        <a:ln>
                          <a:noFill/>
                        </a:ln>
                        <a:solidFill>
                          <a:srgbClr val="FFFFFF"/>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Thema: Die Macht des Unbewussten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Kompetenzen: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MK: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1" i="0" u="none" strike="noStrike" cap="none" normalizeH="0" baseline="0" dirty="0" smtClean="0">
                          <a:ln>
                            <a:noFill/>
                          </a:ln>
                          <a:solidFill>
                            <a:srgbClr val="FFFFFF"/>
                          </a:solidFill>
                          <a:effectLst/>
                          <a:latin typeface="Arial" charset="0"/>
                        </a:rPr>
                        <a:t>  analysieren psychologische Fragestellungen unter Verwendung einzelner Forschungsmethoden (u.a. Experimente) (MK 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1" i="0" u="none" strike="noStrike" cap="none" normalizeH="0" baseline="0" dirty="0" smtClean="0">
                          <a:ln>
                            <a:noFill/>
                          </a:ln>
                          <a:solidFill>
                            <a:srgbClr val="FFFFFF"/>
                          </a:solidFill>
                          <a:effectLst/>
                          <a:latin typeface="Arial" charset="0"/>
                        </a:rPr>
                        <a:t>  analysieren Forschungsmethoden (Experimente und Untersuchungen) </a:t>
                      </a:r>
                      <a:r>
                        <a:rPr kumimoji="0" lang="de-DE" sz="1200" b="1" i="0" u="none" strike="noStrike" cap="none" normalizeH="0" baseline="0" dirty="0" err="1" smtClean="0">
                          <a:ln>
                            <a:noFill/>
                          </a:ln>
                          <a:solidFill>
                            <a:srgbClr val="FFFFFF"/>
                          </a:solidFill>
                          <a:effectLst/>
                          <a:latin typeface="Arial" charset="0"/>
                        </a:rPr>
                        <a:t>kriteriengeleitet</a:t>
                      </a:r>
                      <a:r>
                        <a:rPr kumimoji="0" lang="de-DE" sz="1200" b="1" i="0" u="none" strike="noStrike" cap="none" normalizeH="0" baseline="0" dirty="0" smtClean="0">
                          <a:ln>
                            <a:noFill/>
                          </a:ln>
                          <a:solidFill>
                            <a:srgbClr val="FFFFFF"/>
                          </a:solidFill>
                          <a:effectLst/>
                          <a:latin typeface="Arial" charset="0"/>
                        </a:rPr>
                        <a:t> im Hinblick auf Problemstellung, Hypothese, Variablen und deren </a:t>
                      </a:r>
                      <a:r>
                        <a:rPr kumimoji="0" lang="de-DE" sz="1200" b="1" i="0" u="none" strike="noStrike" cap="none" normalizeH="0" baseline="0" dirty="0" err="1" smtClean="0">
                          <a:ln>
                            <a:noFill/>
                          </a:ln>
                          <a:solidFill>
                            <a:srgbClr val="FFFFFF"/>
                          </a:solidFill>
                          <a:effectLst/>
                          <a:latin typeface="Arial" charset="0"/>
                        </a:rPr>
                        <a:t>Operationalisierung</a:t>
                      </a:r>
                      <a:r>
                        <a:rPr kumimoji="0" lang="de-DE" sz="1200" b="1" i="0" u="none" strike="noStrike" cap="none" normalizeH="0" baseline="0" dirty="0" smtClean="0">
                          <a:ln>
                            <a:noFill/>
                          </a:ln>
                          <a:solidFill>
                            <a:srgbClr val="FFFFFF"/>
                          </a:solidFill>
                          <a:effectLst/>
                          <a:latin typeface="Arial" charset="0"/>
                        </a:rPr>
                        <a:t>, </a:t>
                      </a:r>
                      <a:r>
                        <a:rPr kumimoji="0" lang="de-DE" sz="1200" b="1" i="0" u="none" strike="noStrike" cap="none" normalizeH="0" baseline="0" dirty="0" err="1" smtClean="0">
                          <a:ln>
                            <a:noFill/>
                          </a:ln>
                          <a:solidFill>
                            <a:srgbClr val="FFFFFF"/>
                          </a:solidFill>
                          <a:effectLst/>
                          <a:latin typeface="Arial" charset="0"/>
                        </a:rPr>
                        <a:t>Messverfahren</a:t>
                      </a:r>
                      <a:r>
                        <a:rPr kumimoji="0" lang="de-DE" sz="1200" b="1" i="0" u="none" strike="noStrike" cap="none" normalizeH="0" baseline="0" dirty="0" smtClean="0">
                          <a:ln>
                            <a:noFill/>
                          </a:ln>
                          <a:solidFill>
                            <a:srgbClr val="FFFFFF"/>
                          </a:solidFill>
                          <a:effectLst/>
                          <a:latin typeface="Arial" charset="0"/>
                        </a:rPr>
                        <a:t>, Ergebnisse und deren Interpretation (MK 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HK: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1" i="0" u="none" strike="noStrike" cap="none" normalizeH="0" baseline="0" dirty="0" smtClean="0">
                          <a:ln>
                            <a:noFill/>
                          </a:ln>
                          <a:solidFill>
                            <a:srgbClr val="FFFFFF"/>
                          </a:solidFill>
                          <a:effectLst/>
                          <a:latin typeface="Arial" charset="0"/>
                        </a:rPr>
                        <a:t>  kommunizieren und präsentieren psychologische Sachverhalte korrekt sowie zunehmend eigenständig und </a:t>
                      </a:r>
                      <a:r>
                        <a:rPr kumimoji="0" lang="de-DE" sz="1200" b="1" i="0" u="none" strike="noStrike" cap="none" normalizeH="0" baseline="0" dirty="0" err="1" smtClean="0">
                          <a:ln>
                            <a:noFill/>
                          </a:ln>
                          <a:solidFill>
                            <a:srgbClr val="FFFFFF"/>
                          </a:solidFill>
                          <a:effectLst/>
                          <a:latin typeface="Arial" charset="0"/>
                        </a:rPr>
                        <a:t>adressatengerecht</a:t>
                      </a:r>
                      <a:r>
                        <a:rPr kumimoji="0" lang="de-DE" sz="1200" b="1" i="0" u="none" strike="noStrike" cap="none" normalizeH="0" baseline="0" dirty="0" smtClean="0">
                          <a:ln>
                            <a:noFill/>
                          </a:ln>
                          <a:solidFill>
                            <a:srgbClr val="FFFFFF"/>
                          </a:solidFill>
                          <a:effectLst/>
                          <a:latin typeface="Arial" charset="0"/>
                        </a:rPr>
                        <a:t> (HK 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1" i="0" u="none" strike="noStrike" cap="none" normalizeH="0" baseline="0" dirty="0" smtClean="0">
                          <a:ln>
                            <a:noFill/>
                          </a:ln>
                          <a:solidFill>
                            <a:srgbClr val="FFFFFF"/>
                          </a:solidFill>
                          <a:effectLst/>
                          <a:latin typeface="Arial" charset="0"/>
                        </a:rPr>
                        <a:t>  wenden ausgewählte psychologische Gesetzmäßigkeiten und Modelle auf Alltagsphänomene und in einem wissenschaftlichen Praxisfeld an (HK 4).</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Inhaltsfeld:  IF 1 (Menschliches Erleben und Verhalten)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Inhaltliche Schwerpunkte: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sym typeface="Wingdings" pitchFamily="2" charset="2"/>
                        </a:rPr>
                        <a:t></a:t>
                      </a:r>
                      <a:r>
                        <a:rPr kumimoji="0" lang="de-DE" sz="1200" b="1" i="0" u="none" strike="noStrike" cap="none" normalizeH="0" baseline="0" dirty="0" smtClean="0">
                          <a:ln>
                            <a:noFill/>
                          </a:ln>
                          <a:solidFill>
                            <a:srgbClr val="FFFFFF"/>
                          </a:solidFill>
                          <a:effectLst/>
                          <a:latin typeface="Arial" charset="0"/>
                        </a:rPr>
                        <a:t> Fachdisziplinen und Paradigmen der Psychologie </a:t>
                      </a:r>
                      <a:r>
                        <a:rPr kumimoji="0" lang="de-DE" sz="1200" b="1" i="0" u="none" strike="noStrike" cap="none" normalizeH="0" baseline="0" dirty="0" smtClean="0">
                          <a:ln>
                            <a:noFill/>
                          </a:ln>
                          <a:solidFill>
                            <a:srgbClr val="FFFFFF"/>
                          </a:solidFill>
                          <a:effectLst/>
                          <a:latin typeface="Arial" charset="0"/>
                          <a:sym typeface="Wingdings" pitchFamily="2" charset="2"/>
                        </a:rPr>
                        <a:t></a:t>
                      </a:r>
                      <a:r>
                        <a:rPr kumimoji="0" lang="de-DE" sz="1200" b="1" i="0" u="none" strike="noStrike" cap="none" normalizeH="0" baseline="0" dirty="0" smtClean="0">
                          <a:ln>
                            <a:noFill/>
                          </a:ln>
                          <a:solidFill>
                            <a:srgbClr val="FFFFFF"/>
                          </a:solidFill>
                          <a:effectLst/>
                          <a:latin typeface="Arial" charset="0"/>
                        </a:rPr>
                        <a:t> automatische und unbewusste Informationsverarbeitung</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rPr>
                        <a:t>Zeitbedarf: 15 Stunden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5847" name="Foliennummernplatzhalter 4"/>
          <p:cNvSpPr>
            <a:spLocks noGrp="1"/>
          </p:cNvSpPr>
          <p:nvPr>
            <p:ph type="sldNum" sz="quarter" idx="11"/>
          </p:nvPr>
        </p:nvSpPr>
        <p:spPr/>
        <p:txBody>
          <a:bodyPr/>
          <a:lstStyle/>
          <a:p>
            <a:pPr fontAlgn="base">
              <a:spcBef>
                <a:spcPct val="0"/>
              </a:spcBef>
              <a:spcAft>
                <a:spcPct val="0"/>
              </a:spcAft>
              <a:defRPr/>
            </a:pPr>
            <a:fld id="{176F78BE-23F8-45BC-9449-C3DE8E8B740E}" type="slidenum">
              <a:rPr lang="de-DE" smtClean="0"/>
              <a:pPr fontAlgn="base">
                <a:spcBef>
                  <a:spcPct val="0"/>
                </a:spcBef>
                <a:spcAft>
                  <a:spcPct val="0"/>
                </a:spcAft>
                <a:defRPr/>
              </a:pPr>
              <a:t>11</a:t>
            </a:fld>
            <a:endParaRPr lang="de-DE" smtClean="0"/>
          </a:p>
        </p:txBody>
      </p:sp>
      <p:sp>
        <p:nvSpPr>
          <p:cNvPr id="36872" name="Textfeld 6"/>
          <p:cNvSpPr txBox="1">
            <a:spLocks noChangeArrowheads="1"/>
          </p:cNvSpPr>
          <p:nvPr/>
        </p:nvSpPr>
        <p:spPr bwMode="auto">
          <a:xfrm>
            <a:off x="107950" y="836613"/>
            <a:ext cx="8856663" cy="338137"/>
          </a:xfrm>
          <a:prstGeom prst="rect">
            <a:avLst/>
          </a:prstGeom>
          <a:noFill/>
          <a:ln w="9525">
            <a:noFill/>
            <a:miter lim="800000"/>
            <a:headEnd/>
            <a:tailEnd/>
          </a:ln>
        </p:spPr>
        <p:txBody>
          <a:bodyPr>
            <a:spAutoFit/>
          </a:bodyPr>
          <a:lstStyle/>
          <a:p>
            <a:r>
              <a:rPr lang="de-DE" sz="1600"/>
              <a:t>Ausschnitt aus Übersichtsraster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liennummernplatzhalter 4"/>
          <p:cNvSpPr>
            <a:spLocks noGrp="1"/>
          </p:cNvSpPr>
          <p:nvPr>
            <p:ph type="sldNum" sz="quarter" idx="11"/>
          </p:nvPr>
        </p:nvSpPr>
        <p:spPr/>
        <p:txBody>
          <a:bodyPr/>
          <a:lstStyle/>
          <a:p>
            <a:pPr fontAlgn="base">
              <a:spcBef>
                <a:spcPct val="0"/>
              </a:spcBef>
              <a:spcAft>
                <a:spcPct val="0"/>
              </a:spcAft>
              <a:defRPr/>
            </a:pPr>
            <a:fld id="{5767713E-DF05-4F9B-AB38-EF2CCE3287B5}" type="slidenum">
              <a:rPr lang="de-DE" smtClean="0"/>
              <a:pPr fontAlgn="base">
                <a:spcBef>
                  <a:spcPct val="0"/>
                </a:spcBef>
                <a:spcAft>
                  <a:spcPct val="0"/>
                </a:spcAft>
                <a:defRPr/>
              </a:pPr>
              <a:t>12</a:t>
            </a:fld>
            <a:endParaRPr lang="de-DE" smtClean="0"/>
          </a:p>
        </p:txBody>
      </p:sp>
      <p:sp>
        <p:nvSpPr>
          <p:cNvPr id="38914" name="Rechteck 5"/>
          <p:cNvSpPr>
            <a:spLocks noChangeArrowheads="1"/>
          </p:cNvSpPr>
          <p:nvPr/>
        </p:nvSpPr>
        <p:spPr bwMode="auto">
          <a:xfrm>
            <a:off x="684213" y="2420938"/>
            <a:ext cx="7343775" cy="2502223"/>
          </a:xfrm>
          <a:prstGeom prst="rect">
            <a:avLst/>
          </a:prstGeom>
          <a:noFill/>
          <a:ln w="9525">
            <a:noFill/>
            <a:miter lim="800000"/>
            <a:headEnd/>
            <a:tailEnd/>
          </a:ln>
        </p:spPr>
        <p:txBody>
          <a:bodyPr>
            <a:spAutoFit/>
          </a:bodyPr>
          <a:lstStyle/>
          <a:p>
            <a:pPr>
              <a:lnSpc>
                <a:spcPct val="90000"/>
              </a:lnSpc>
            </a:pPr>
            <a:endParaRPr lang="de-DE" dirty="0"/>
          </a:p>
          <a:p>
            <a:pPr>
              <a:lnSpc>
                <a:spcPct val="90000"/>
              </a:lnSpc>
            </a:pPr>
            <a:endParaRPr lang="de-DE" dirty="0"/>
          </a:p>
          <a:p>
            <a:pPr>
              <a:lnSpc>
                <a:spcPct val="90000"/>
              </a:lnSpc>
            </a:pPr>
            <a:r>
              <a:rPr lang="de-DE" sz="2000" b="1" dirty="0"/>
              <a:t>Schritt 3:</a:t>
            </a:r>
            <a:r>
              <a:rPr lang="de-DE" b="1" dirty="0"/>
              <a:t> </a:t>
            </a:r>
            <a:endParaRPr lang="de-DE" b="1" dirty="0" smtClean="0"/>
          </a:p>
          <a:p>
            <a:pPr>
              <a:lnSpc>
                <a:spcPct val="90000"/>
              </a:lnSpc>
            </a:pPr>
            <a:endParaRPr lang="de-DE" dirty="0" smtClean="0"/>
          </a:p>
          <a:p>
            <a:pPr>
              <a:lnSpc>
                <a:spcPct val="90000"/>
              </a:lnSpc>
            </a:pPr>
            <a:r>
              <a:rPr lang="de-DE" sz="2000" dirty="0" smtClean="0"/>
              <a:t>Unterrichtsvorhabenbezogene Konkretisierung</a:t>
            </a:r>
            <a:endParaRPr lang="de-DE" sz="2000" dirty="0"/>
          </a:p>
          <a:p>
            <a:pPr>
              <a:lnSpc>
                <a:spcPct val="90000"/>
              </a:lnSpc>
            </a:pPr>
            <a:endParaRPr lang="de-DE" sz="2000" dirty="0"/>
          </a:p>
          <a:p>
            <a:pPr>
              <a:lnSpc>
                <a:spcPct val="90000"/>
              </a:lnSpc>
            </a:pPr>
            <a:endParaRPr lang="de-DE" sz="2000" dirty="0"/>
          </a:p>
          <a:p>
            <a:pPr>
              <a:lnSpc>
                <a:spcPct val="90000"/>
              </a:lnSpc>
            </a:pPr>
            <a:r>
              <a:rPr lang="de-DE" sz="2000" dirty="0" smtClean="0"/>
              <a:t>Einzelne Unterrichtsvorhaben  </a:t>
            </a:r>
            <a:r>
              <a:rPr lang="de-DE" sz="2000" dirty="0"/>
              <a:t>inhaltlich konkretisieren und mit den konkretisierten Sach- und Urteilskompetenzen verbinden.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1"/>
          </p:nvPr>
        </p:nvGraphicFramePr>
        <p:xfrm>
          <a:off x="395288" y="2133600"/>
          <a:ext cx="8064500" cy="4464050"/>
        </p:xfrm>
        <a:graphic>
          <a:graphicData uri="http://schemas.openxmlformats.org/drawingml/2006/table">
            <a:tbl>
              <a:tblPr/>
              <a:tblGrid>
                <a:gridCol w="2687637"/>
                <a:gridCol w="2689225"/>
                <a:gridCol w="2687638"/>
              </a:tblGrid>
              <a:tr h="1025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Unterrichtssequenzen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Zu entwickelnde Kompetenzen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503238" marR="0" lvl="0" indent="-503238" algn="r" defTabSz="914400" rtl="0" eaLnBrk="1" fontAlgn="base" latinLnBrk="0" hangingPunct="1">
                        <a:lnSpc>
                          <a:spcPct val="100000"/>
                        </a:lnSpc>
                        <a:spcBef>
                          <a:spcPct val="0"/>
                        </a:spcBef>
                        <a:spcAft>
                          <a:spcPct val="0"/>
                        </a:spcAft>
                        <a:buClrTx/>
                        <a:buSzTx/>
                        <a:buFontTx/>
                        <a:buNone/>
                        <a:tabLst>
                          <a:tab pos="503238" algn="l"/>
                        </a:tabLst>
                      </a:pPr>
                      <a:r>
                        <a:rPr kumimoji="0" lang="de-DE" sz="1100" b="1" i="0" u="none" strike="noStrike" cap="none" normalizeH="0" baseline="0" smtClean="0">
                          <a:ln>
                            <a:noFill/>
                          </a:ln>
                          <a:solidFill>
                            <a:srgbClr val="FFFFFF"/>
                          </a:solidFill>
                          <a:effectLst/>
                          <a:latin typeface="Times New Roman" pitchFamily="18" charset="0"/>
                          <a:cs typeface="Times New Roman" pitchFamily="18" charset="0"/>
                        </a:rPr>
                        <a:t>Vorhabenbezogene Absprachen/ Vereinbarungen</a:t>
                      </a:r>
                      <a:endParaRPr kumimoji="0" lang="de-DE"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8525">
                <a:tc>
                  <a:txBody>
                    <a:bodyPr/>
                    <a:lstStyle/>
                    <a:p>
                      <a:pPr marL="228600" marR="0" lvl="0" indent="-228600" algn="just" defTabSz="914400" rtl="0" eaLnBrk="1" fontAlgn="base" latinLnBrk="0" hangingPunct="1">
                        <a:lnSpc>
                          <a:spcPct val="100000"/>
                        </a:lnSpc>
                        <a:spcBef>
                          <a:spcPct val="0"/>
                        </a:spcBef>
                        <a:spcAft>
                          <a:spcPct val="0"/>
                        </a:spcAft>
                        <a:buClrTx/>
                        <a:buSzTx/>
                        <a:buFontTx/>
                        <a:buAutoNum type="arabicPeriod"/>
                        <a:tabLst/>
                      </a:pPr>
                      <a:r>
                        <a:rPr kumimoji="0" lang="de-DE" sz="1100" b="0" i="1" u="none" strike="noStrike" cap="none" normalizeH="0" baseline="0" smtClean="0">
                          <a:ln>
                            <a:noFill/>
                          </a:ln>
                          <a:solidFill>
                            <a:srgbClr val="000000"/>
                          </a:solidFill>
                          <a:effectLst/>
                          <a:latin typeface="Arial" charset="0"/>
                          <a:cs typeface="Times New Roman" pitchFamily="18" charset="0"/>
                        </a:rPr>
                        <a:t>Die Macht des Unbewussten- die tiefenpsychologische Perspektive</a:t>
                      </a:r>
                    </a:p>
                    <a:p>
                      <a:pPr marL="228600" marR="0" lvl="0" indent="-228600" algn="just"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100" b="0" i="1" u="none" strike="noStrike" cap="none" normalizeH="0" baseline="0" smtClean="0">
                          <a:ln>
                            <a:noFill/>
                          </a:ln>
                          <a:solidFill>
                            <a:srgbClr val="000000"/>
                          </a:solidFill>
                          <a:effectLst/>
                          <a:latin typeface="Arial" charset="0"/>
                          <a:cs typeface="Times New Roman" pitchFamily="18" charset="0"/>
                        </a:rPr>
                        <a:t>Sigmund Freud – Gründer der Tiefenpsychologie</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1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100" b="0" i="1" u="none" strike="noStrike" cap="none" normalizeH="0" baseline="0" smtClean="0">
                          <a:ln>
                            <a:noFill/>
                          </a:ln>
                          <a:solidFill>
                            <a:srgbClr val="000000"/>
                          </a:solidFill>
                          <a:effectLst/>
                          <a:latin typeface="Arial" charset="0"/>
                          <a:cs typeface="Times New Roman" pitchFamily="18" charset="0"/>
                        </a:rPr>
                        <a:t>Das Schichtenmodell (erstes topisches Modell): Die Systeme Unbewusst und Vorbewusst</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100" b="0" i="1"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100" b="0" i="1" u="none" strike="noStrike" cap="none" normalizeH="0" baseline="0" smtClean="0">
                          <a:ln>
                            <a:noFill/>
                          </a:ln>
                          <a:solidFill>
                            <a:srgbClr val="000000"/>
                          </a:solidFill>
                          <a:effectLst/>
                          <a:latin typeface="Arial" charset="0"/>
                          <a:cs typeface="Times New Roman" pitchFamily="18" charset="0"/>
                        </a:rPr>
                        <a:t>Wirkungen des Unbewussten im Alltag:  Wahrnehmungsabwehr, Übertragung, Traum, Fehlleistung</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SK: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erläutern das Schichtenmodell (topologisches Modell) nach Freud,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de-DE" sz="1200" b="0" i="0" u="none" strike="noStrike" cap="none" normalizeH="0" baseline="0" smtClean="0">
                        <a:ln>
                          <a:noFill/>
                        </a:ln>
                        <a:solidFill>
                          <a:schemeClr val="tx2"/>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UK: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beurteilen die Begrenztheit einer paradigmatischen Zugangsweise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a:t>
                      </a:r>
                      <a:r>
                        <a:rPr kumimoji="0" lang="de-DE" sz="1200" b="0" i="0" u="none" strike="noStrike" cap="none" normalizeH="0" baseline="0" smtClean="0">
                          <a:ln>
                            <a:noFill/>
                          </a:ln>
                          <a:solidFill>
                            <a:srgbClr val="000000"/>
                          </a:solidFill>
                          <a:effectLst/>
                          <a:latin typeface="Arial" charset="0"/>
                          <a:cs typeface="Times New Roman" pitchFamily="18" charset="0"/>
                        </a:rPr>
                        <a:t/>
                      </a:r>
                      <a:br>
                        <a:rPr kumimoji="0" lang="de-DE" sz="1200" b="0" i="0" u="none" strike="noStrike" cap="none" normalizeH="0" baseline="0" smtClean="0">
                          <a:ln>
                            <a:noFill/>
                          </a:ln>
                          <a:solidFill>
                            <a:srgbClr val="000000"/>
                          </a:solidFill>
                          <a:effectLst/>
                          <a:latin typeface="Arial" charset="0"/>
                          <a:cs typeface="Times New Roman" pitchFamily="18" charset="0"/>
                        </a:rPr>
                      </a:b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r>
            </a:tbl>
          </a:graphicData>
        </a:graphic>
      </p:graphicFrame>
      <p:sp>
        <p:nvSpPr>
          <p:cNvPr id="39951" name="Foliennummernplatzhalter 4"/>
          <p:cNvSpPr>
            <a:spLocks noGrp="1"/>
          </p:cNvSpPr>
          <p:nvPr>
            <p:ph type="sldNum" sz="quarter" idx="11"/>
          </p:nvPr>
        </p:nvSpPr>
        <p:spPr/>
        <p:txBody>
          <a:bodyPr/>
          <a:lstStyle/>
          <a:p>
            <a:pPr fontAlgn="base">
              <a:spcBef>
                <a:spcPct val="0"/>
              </a:spcBef>
              <a:spcAft>
                <a:spcPct val="0"/>
              </a:spcAft>
              <a:defRPr/>
            </a:pPr>
            <a:fld id="{0AF2DB01-DC60-4A9F-B2F7-80A0E8DF1E27}" type="slidenum">
              <a:rPr lang="de-DE" smtClean="0"/>
              <a:pPr fontAlgn="base">
                <a:spcBef>
                  <a:spcPct val="0"/>
                </a:spcBef>
                <a:spcAft>
                  <a:spcPct val="0"/>
                </a:spcAft>
                <a:defRPr/>
              </a:pPr>
              <a:t>13</a:t>
            </a:fld>
            <a:endParaRPr lang="de-DE" smtClean="0"/>
          </a:p>
        </p:txBody>
      </p:sp>
      <p:sp>
        <p:nvSpPr>
          <p:cNvPr id="40976" name="Textfeld 9"/>
          <p:cNvSpPr txBox="1">
            <a:spLocks noChangeArrowheads="1"/>
          </p:cNvSpPr>
          <p:nvPr/>
        </p:nvSpPr>
        <p:spPr bwMode="auto">
          <a:xfrm>
            <a:off x="323850" y="1341438"/>
            <a:ext cx="8135938" cy="338137"/>
          </a:xfrm>
          <a:prstGeom prst="rect">
            <a:avLst/>
          </a:prstGeom>
          <a:noFill/>
          <a:ln w="9525">
            <a:noFill/>
            <a:miter lim="800000"/>
            <a:headEnd/>
            <a:tailEnd/>
          </a:ln>
        </p:spPr>
        <p:txBody>
          <a:bodyPr>
            <a:spAutoFit/>
          </a:bodyPr>
          <a:lstStyle/>
          <a:p>
            <a:r>
              <a:rPr lang="de-DE" sz="1600"/>
              <a:t>Konkretisierte Unterrichtsvorhaben (Beispiel: </a:t>
            </a:r>
            <a:r>
              <a:rPr lang="de-DE" sz="1600" b="1">
                <a:solidFill>
                  <a:srgbClr val="0070C0"/>
                </a:solidFill>
              </a:rPr>
              <a:t>„Die Macht des Unbewussten“</a:t>
            </a:r>
            <a:r>
              <a:rPr lang="de-DE" sz="1600"/>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liennummernplatzhalter 4"/>
          <p:cNvSpPr>
            <a:spLocks noGrp="1"/>
          </p:cNvSpPr>
          <p:nvPr>
            <p:ph type="sldNum" sz="quarter" idx="11"/>
          </p:nvPr>
        </p:nvSpPr>
        <p:spPr/>
        <p:txBody>
          <a:bodyPr/>
          <a:lstStyle/>
          <a:p>
            <a:pPr fontAlgn="base">
              <a:spcBef>
                <a:spcPct val="0"/>
              </a:spcBef>
              <a:spcAft>
                <a:spcPct val="0"/>
              </a:spcAft>
              <a:defRPr/>
            </a:pPr>
            <a:fld id="{764BC76B-F35D-452D-ACDC-FC6E9663359F}" type="slidenum">
              <a:rPr lang="de-DE" smtClean="0"/>
              <a:pPr fontAlgn="base">
                <a:spcBef>
                  <a:spcPct val="0"/>
                </a:spcBef>
                <a:spcAft>
                  <a:spcPct val="0"/>
                </a:spcAft>
                <a:defRPr/>
              </a:pPr>
              <a:t>14</a:t>
            </a:fld>
            <a:endParaRPr lang="de-DE" smtClean="0"/>
          </a:p>
        </p:txBody>
      </p:sp>
      <p:graphicFrame>
        <p:nvGraphicFramePr>
          <p:cNvPr id="6" name="Tabelle 5"/>
          <p:cNvGraphicFramePr>
            <a:graphicFrameLocks noGrp="1"/>
          </p:cNvGraphicFramePr>
          <p:nvPr/>
        </p:nvGraphicFramePr>
        <p:xfrm>
          <a:off x="395288" y="1557338"/>
          <a:ext cx="8064500" cy="4464050"/>
        </p:xfrm>
        <a:graphic>
          <a:graphicData uri="http://schemas.openxmlformats.org/drawingml/2006/table">
            <a:tbl>
              <a:tblPr/>
              <a:tblGrid>
                <a:gridCol w="2687637"/>
                <a:gridCol w="2689225"/>
                <a:gridCol w="2687638"/>
              </a:tblGrid>
              <a:tr h="1025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Unterrichtssequenzen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Zu entwickelnde Kompetenzen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503238" marR="0" lvl="0" indent="-503238" algn="r" defTabSz="914400" rtl="0" eaLnBrk="1" fontAlgn="base" latinLnBrk="0" hangingPunct="1">
                        <a:lnSpc>
                          <a:spcPct val="100000"/>
                        </a:lnSpc>
                        <a:spcBef>
                          <a:spcPct val="0"/>
                        </a:spcBef>
                        <a:spcAft>
                          <a:spcPct val="0"/>
                        </a:spcAft>
                        <a:buClrTx/>
                        <a:buSzTx/>
                        <a:buFontTx/>
                        <a:buNone/>
                        <a:tabLst>
                          <a:tab pos="503238" algn="l"/>
                        </a:tabLst>
                      </a:pPr>
                      <a:r>
                        <a:rPr kumimoji="0" lang="de-DE" sz="1100" b="1" i="0" u="none" strike="noStrike" cap="none" normalizeH="0" baseline="0" smtClean="0">
                          <a:ln>
                            <a:noFill/>
                          </a:ln>
                          <a:solidFill>
                            <a:srgbClr val="FFFFFF"/>
                          </a:solidFill>
                          <a:effectLst/>
                          <a:latin typeface="Times New Roman" pitchFamily="18" charset="0"/>
                          <a:cs typeface="Times New Roman" pitchFamily="18" charset="0"/>
                        </a:rPr>
                        <a:t>Vorhabenbezogene Absprachen/ Vereinbarungen</a:t>
                      </a:r>
                      <a:endParaRPr kumimoji="0" lang="de-DE"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8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1" u="none" strike="noStrike" cap="none" normalizeH="0" baseline="0" smtClean="0">
                          <a:ln>
                            <a:noFill/>
                          </a:ln>
                          <a:solidFill>
                            <a:srgbClr val="000000"/>
                          </a:solidFill>
                          <a:effectLst/>
                          <a:latin typeface="Arial" charset="0"/>
                          <a:cs typeface="Times New Roman" pitchFamily="18" charset="0"/>
                        </a:rPr>
                        <a:t>.</a:t>
                      </a:r>
                      <a:r>
                        <a:rPr kumimoji="0" lang="de-DE" sz="1200" b="0" i="1" u="none" strike="noStrike" cap="none" normalizeH="0" baseline="0" smtClean="0">
                          <a:ln>
                            <a:noFill/>
                          </a:ln>
                          <a:solidFill>
                            <a:srgbClr val="000000"/>
                          </a:solidFill>
                          <a:effectLst/>
                          <a:latin typeface="Arial" charset="0"/>
                          <a:cs typeface="Times New Roman" pitchFamily="18" charset="0"/>
                        </a:rPr>
                        <a:t>2. Die Macht des Unbewussten- die kognitivistische Perspektive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200" b="0" i="1" u="none" strike="noStrike" cap="none" normalizeH="0" baseline="0" smtClean="0">
                          <a:ln>
                            <a:noFill/>
                          </a:ln>
                          <a:solidFill>
                            <a:srgbClr val="000000"/>
                          </a:solidFill>
                          <a:effectLst/>
                          <a:latin typeface="Arial" charset="0"/>
                          <a:cs typeface="Times New Roman" pitchFamily="18" charset="0"/>
                        </a:rPr>
                        <a:t>Priming - die unbewusste Aktivierung von Verhalten</a:t>
                      </a:r>
                    </a:p>
                    <a:p>
                      <a:pPr marL="0" marR="0" lvl="0" indent="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200" b="0" i="1" u="none" strike="noStrike" cap="none" normalizeH="0" baseline="0" smtClean="0">
                          <a:ln>
                            <a:noFill/>
                          </a:ln>
                          <a:solidFill>
                            <a:srgbClr val="000000"/>
                          </a:solidFill>
                          <a:effectLst/>
                          <a:latin typeface="Arial" charset="0"/>
                          <a:cs typeface="Times New Roman" pitchFamily="18" charset="0"/>
                        </a:rPr>
                        <a:t>Im Autopilot- mentale Abkürzungen und die Macht unbewussten Denkens</a:t>
                      </a:r>
                    </a:p>
                    <a:p>
                      <a:pPr marL="0" marR="0" lvl="0" indent="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200" b="0" i="1"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200" b="0" i="1" u="none" strike="noStrike" cap="none" normalizeH="0" baseline="0" smtClean="0">
                          <a:ln>
                            <a:noFill/>
                          </a:ln>
                          <a:solidFill>
                            <a:srgbClr val="000000"/>
                          </a:solidFill>
                          <a:effectLst/>
                          <a:latin typeface="Arial" charset="0"/>
                          <a:cs typeface="Times New Roman" pitchFamily="18" charset="0"/>
                        </a:rPr>
                        <a:t>Paradigmenvergleich: dynamisches Unbewusstes vs. automatische Informationsverarbeitung</a:t>
                      </a: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SK: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erläutern das automatische Denken in Schemata aus kognitivistischer Sicht,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de-DE" sz="10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UK: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beurteilen den psychologischen Wert eines Experiments hinsichtlich der Störvariablen und der Verallgemeinerbarkeit,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beurteilen die Begrenztheit einer paradigmatischen Zugangsweise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cs typeface="Times New Roman" pitchFamily="18" charset="0"/>
                        </a:rPr>
                        <a:t>......</a:t>
                      </a:r>
                      <a:br>
                        <a:rPr kumimoji="0" lang="de-DE" sz="1200" b="0" i="0" u="none" strike="noStrike" cap="none" normalizeH="0" baseline="0" smtClean="0">
                          <a:ln>
                            <a:noFill/>
                          </a:ln>
                          <a:solidFill>
                            <a:schemeClr val="tx2"/>
                          </a:solidFill>
                          <a:effectLst/>
                          <a:latin typeface="Arial" charset="0"/>
                          <a:cs typeface="Times New Roman" pitchFamily="18" charset="0"/>
                        </a:rPr>
                      </a:br>
                      <a:endParaRPr kumimoji="0" lang="de-DE" sz="1200" b="0" i="0" u="none" strike="noStrike" cap="none" normalizeH="0" baseline="0" smtClean="0">
                        <a:ln>
                          <a:noFill/>
                        </a:ln>
                        <a:solidFill>
                          <a:schemeClr val="tx2"/>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liennummernplatzhalter 4"/>
          <p:cNvSpPr>
            <a:spLocks noGrp="1"/>
          </p:cNvSpPr>
          <p:nvPr>
            <p:ph type="sldNum" sz="quarter" idx="11"/>
          </p:nvPr>
        </p:nvSpPr>
        <p:spPr/>
        <p:txBody>
          <a:bodyPr/>
          <a:lstStyle/>
          <a:p>
            <a:pPr fontAlgn="base">
              <a:spcBef>
                <a:spcPct val="0"/>
              </a:spcBef>
              <a:spcAft>
                <a:spcPct val="0"/>
              </a:spcAft>
              <a:defRPr/>
            </a:pPr>
            <a:fld id="{B88146B3-C71A-4021-88EE-270C1F6DDFEF}" type="slidenum">
              <a:rPr lang="de-DE" smtClean="0"/>
              <a:pPr fontAlgn="base">
                <a:spcBef>
                  <a:spcPct val="0"/>
                </a:spcBef>
                <a:spcAft>
                  <a:spcPct val="0"/>
                </a:spcAft>
                <a:defRPr/>
              </a:pPr>
              <a:t>15</a:t>
            </a:fld>
            <a:endParaRPr lang="de-DE" smtClean="0"/>
          </a:p>
        </p:txBody>
      </p:sp>
      <p:graphicFrame>
        <p:nvGraphicFramePr>
          <p:cNvPr id="6" name="Tabelle 5"/>
          <p:cNvGraphicFramePr>
            <a:graphicFrameLocks noGrp="1"/>
          </p:cNvGraphicFramePr>
          <p:nvPr/>
        </p:nvGraphicFramePr>
        <p:xfrm>
          <a:off x="395288" y="1557338"/>
          <a:ext cx="8064500" cy="4464050"/>
        </p:xfrm>
        <a:graphic>
          <a:graphicData uri="http://schemas.openxmlformats.org/drawingml/2006/table">
            <a:tbl>
              <a:tblPr/>
              <a:tblGrid>
                <a:gridCol w="2687637"/>
                <a:gridCol w="2689225"/>
                <a:gridCol w="2687638"/>
              </a:tblGrid>
              <a:tr h="1025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Unterrichtssequenzen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Zu entwickelnde Kompetenzen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503238" marR="0" lvl="0" indent="-503238" algn="r" defTabSz="914400" rtl="0" eaLnBrk="1" fontAlgn="base" latinLnBrk="0" hangingPunct="1">
                        <a:lnSpc>
                          <a:spcPct val="100000"/>
                        </a:lnSpc>
                        <a:spcBef>
                          <a:spcPct val="0"/>
                        </a:spcBef>
                        <a:spcAft>
                          <a:spcPct val="0"/>
                        </a:spcAft>
                        <a:buClrTx/>
                        <a:buSzTx/>
                        <a:buFontTx/>
                        <a:buNone/>
                        <a:tabLst>
                          <a:tab pos="503238" algn="l"/>
                        </a:tabLst>
                      </a:pPr>
                      <a:r>
                        <a:rPr kumimoji="0" lang="de-DE" sz="1100" b="1" i="0" u="none" strike="noStrike" cap="none" normalizeH="0" baseline="0" smtClean="0">
                          <a:ln>
                            <a:noFill/>
                          </a:ln>
                          <a:solidFill>
                            <a:srgbClr val="FFFFFF"/>
                          </a:solidFill>
                          <a:effectLst/>
                          <a:latin typeface="Times New Roman" pitchFamily="18" charset="0"/>
                          <a:cs typeface="Times New Roman" pitchFamily="18" charset="0"/>
                        </a:rPr>
                        <a:t>Vorhabenbezogene Absprachen/ Vereinbarungen</a:t>
                      </a:r>
                      <a:endParaRPr kumimoji="0" lang="de-DE"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8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0" i="1" u="none" strike="noStrike" cap="none" normalizeH="0" baseline="0" smtClean="0">
                          <a:ln>
                            <a:noFill/>
                          </a:ln>
                          <a:solidFill>
                            <a:srgbClr val="000000"/>
                          </a:solidFill>
                          <a:effectLst/>
                          <a:latin typeface="Arial" charset="0"/>
                        </a:rPr>
                        <a:t>3. Die Macht des Unbewussten- die neuropsychologische Perspektive</a:t>
                      </a:r>
                      <a:endParaRPr kumimoji="0" lang="de-DE" sz="1100" b="0" i="1"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SK: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 erläutern neurobiologische Grundlagen des Lernens,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de-DE" sz="1200" b="0" i="0" u="none" strike="noStrike" cap="none" normalizeH="0" baseline="0" smtClean="0">
                        <a:ln>
                          <a:noFill/>
                        </a:ln>
                        <a:solidFill>
                          <a:schemeClr val="tx2"/>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2"/>
                          </a:solidFill>
                          <a:effectLst/>
                          <a:latin typeface="Arial" charset="0"/>
                          <a:cs typeface="Times New Roman" pitchFamily="18" charset="0"/>
                        </a:rPr>
                        <a:t>Konkretisierte UK: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rPr>
                        <a:t>beurteilen die Begrenztheit einer paradigmatischen Zugangsweise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smtClean="0">
                          <a:ln>
                            <a:noFill/>
                          </a:ln>
                          <a:solidFill>
                            <a:schemeClr val="tx2"/>
                          </a:solidFill>
                          <a:effectLst/>
                          <a:latin typeface="Arial" charset="0"/>
                          <a:cs typeface="Times New Roman" pitchFamily="18" charset="0"/>
                        </a:rPr>
                        <a:t>......</a:t>
                      </a:r>
                      <a:r>
                        <a:rPr kumimoji="0" lang="de-DE" sz="1200" b="0" i="0" u="none" strike="noStrike" cap="none" normalizeH="0" baseline="0" smtClean="0">
                          <a:ln>
                            <a:noFill/>
                          </a:ln>
                          <a:solidFill>
                            <a:srgbClr val="000000"/>
                          </a:solidFill>
                          <a:effectLst/>
                          <a:latin typeface="Arial" charset="0"/>
                          <a:cs typeface="Times New Roman" pitchFamily="18" charset="0"/>
                        </a:rPr>
                        <a:t/>
                      </a:r>
                      <a:br>
                        <a:rPr kumimoji="0" lang="de-DE" sz="1200" b="0" i="0" u="none" strike="noStrike" cap="none" normalizeH="0" baseline="0" smtClean="0">
                          <a:ln>
                            <a:noFill/>
                          </a:ln>
                          <a:solidFill>
                            <a:srgbClr val="000000"/>
                          </a:solidFill>
                          <a:effectLst/>
                          <a:latin typeface="Arial" charset="0"/>
                          <a:cs typeface="Times New Roman" pitchFamily="18" charset="0"/>
                        </a:rPr>
                      </a:b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liennummernplatzhalter 4"/>
          <p:cNvSpPr>
            <a:spLocks noGrp="1"/>
          </p:cNvSpPr>
          <p:nvPr>
            <p:ph type="sldNum" sz="quarter" idx="11"/>
          </p:nvPr>
        </p:nvSpPr>
        <p:spPr/>
        <p:txBody>
          <a:bodyPr/>
          <a:lstStyle/>
          <a:p>
            <a:pPr fontAlgn="base">
              <a:spcBef>
                <a:spcPct val="0"/>
              </a:spcBef>
              <a:spcAft>
                <a:spcPct val="0"/>
              </a:spcAft>
              <a:defRPr/>
            </a:pPr>
            <a:fld id="{7FFF44E5-04E8-4B5D-A842-BBDD449AA363}" type="slidenum">
              <a:rPr lang="de-DE" smtClean="0"/>
              <a:pPr fontAlgn="base">
                <a:spcBef>
                  <a:spcPct val="0"/>
                </a:spcBef>
                <a:spcAft>
                  <a:spcPct val="0"/>
                </a:spcAft>
                <a:defRPr/>
              </a:pPr>
              <a:t>16</a:t>
            </a:fld>
            <a:endParaRPr lang="de-DE" smtClean="0"/>
          </a:p>
        </p:txBody>
      </p:sp>
      <p:sp>
        <p:nvSpPr>
          <p:cNvPr id="6" name="Textfeld 5"/>
          <p:cNvSpPr txBox="1"/>
          <p:nvPr/>
        </p:nvSpPr>
        <p:spPr>
          <a:xfrm>
            <a:off x="539750" y="1916113"/>
            <a:ext cx="7777163" cy="3754874"/>
          </a:xfrm>
          <a:prstGeom prst="rect">
            <a:avLst/>
          </a:prstGeom>
          <a:noFill/>
        </p:spPr>
        <p:txBody>
          <a:bodyPr>
            <a:spAutoFit/>
          </a:bodyPr>
          <a:lstStyle/>
          <a:p>
            <a:pPr fontAlgn="auto">
              <a:spcBef>
                <a:spcPts val="0"/>
              </a:spcBef>
              <a:spcAft>
                <a:spcPts val="0"/>
              </a:spcAft>
              <a:defRPr/>
            </a:pPr>
            <a:r>
              <a:rPr lang="de-DE" sz="2000" dirty="0">
                <a:latin typeface="+mn-lt"/>
              </a:rPr>
              <a:t>Schritt 4:</a:t>
            </a:r>
          </a:p>
          <a:p>
            <a:pPr fontAlgn="auto">
              <a:spcBef>
                <a:spcPts val="0"/>
              </a:spcBef>
              <a:spcAft>
                <a:spcPts val="0"/>
              </a:spcAft>
              <a:defRPr/>
            </a:pPr>
            <a:endParaRPr lang="de-DE" dirty="0">
              <a:latin typeface="+mn-lt"/>
            </a:endParaRPr>
          </a:p>
          <a:p>
            <a:pPr fontAlgn="auto">
              <a:spcBef>
                <a:spcPts val="0"/>
              </a:spcBef>
              <a:spcAft>
                <a:spcPts val="0"/>
              </a:spcAft>
              <a:defRPr/>
            </a:pPr>
            <a:r>
              <a:rPr lang="de-DE" sz="2000" dirty="0">
                <a:latin typeface="+mn-lt"/>
              </a:rPr>
              <a:t>Konkretisiertes Unterrichtsvorhaben erweitern</a:t>
            </a:r>
          </a:p>
          <a:p>
            <a:pPr fontAlgn="auto">
              <a:spcBef>
                <a:spcPts val="0"/>
              </a:spcBef>
              <a:spcAft>
                <a:spcPts val="0"/>
              </a:spcAft>
              <a:defRPr/>
            </a:pPr>
            <a:endParaRPr lang="de-DE" sz="2000" dirty="0">
              <a:latin typeface="+mn-lt"/>
            </a:endParaRPr>
          </a:p>
          <a:p>
            <a:pPr marL="342900" indent="-342900" fontAlgn="auto">
              <a:spcBef>
                <a:spcPts val="0"/>
              </a:spcBef>
              <a:spcAft>
                <a:spcPts val="0"/>
              </a:spcAft>
              <a:buFontTx/>
              <a:buAutoNum type="alphaLcParenR"/>
              <a:defRPr/>
            </a:pPr>
            <a:r>
              <a:rPr lang="de-DE" sz="2000" dirty="0">
                <a:latin typeface="+mn-lt"/>
              </a:rPr>
              <a:t>Übergeordnete Kompetenzen (Sach-, Methoden-, Urteils- und Handlungskompetenz) dem konkreten Unterrichtsvorhaben zuordnen</a:t>
            </a:r>
          </a:p>
          <a:p>
            <a:pPr marL="342900" indent="-342900" fontAlgn="auto">
              <a:spcBef>
                <a:spcPts val="0"/>
              </a:spcBef>
              <a:spcAft>
                <a:spcPts val="0"/>
              </a:spcAft>
              <a:buFontTx/>
              <a:buAutoNum type="alphaLcParenR"/>
              <a:defRPr/>
            </a:pPr>
            <a:r>
              <a:rPr lang="de-DE" sz="2000" dirty="0">
                <a:latin typeface="+mn-lt"/>
              </a:rPr>
              <a:t>Zuordnung der übergeordneten Methoden- und Handlungskompetenzen  zu den einzelnen Unterrichtsschritten</a:t>
            </a:r>
          </a:p>
          <a:p>
            <a:pPr marL="342900" indent="-342900" fontAlgn="auto">
              <a:spcBef>
                <a:spcPts val="0"/>
              </a:spcBef>
              <a:spcAft>
                <a:spcPts val="0"/>
              </a:spcAft>
              <a:buFontTx/>
              <a:buAutoNum type="alphaLcParenR"/>
              <a:defRPr/>
            </a:pPr>
            <a:r>
              <a:rPr lang="de-DE" sz="2000" dirty="0">
                <a:latin typeface="+mn-lt"/>
              </a:rPr>
              <a:t>Einfügen von vorhabenbezogenen Absprachen, Vereinbarungen, Hinweisen auf Links, Literatur, Material, etc.</a:t>
            </a:r>
          </a:p>
          <a:p>
            <a:pPr marL="342900" indent="-342900" fontAlgn="auto">
              <a:spcBef>
                <a:spcPts val="0"/>
              </a:spcBef>
              <a:spcAft>
                <a:spcPts val="0"/>
              </a:spcAft>
              <a:buFontTx/>
              <a:buAutoNum type="alphaLcParenR"/>
              <a:defRPr/>
            </a:pPr>
            <a:r>
              <a:rPr lang="de-DE" sz="2000" dirty="0">
                <a:latin typeface="+mn-lt"/>
              </a:rPr>
              <a:t>Diagnose von Schülerkonzepten und Leistungsbewertung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nummernplatzhalter 4"/>
          <p:cNvSpPr>
            <a:spLocks noGrp="1"/>
          </p:cNvSpPr>
          <p:nvPr>
            <p:ph type="sldNum" sz="quarter" idx="11"/>
          </p:nvPr>
        </p:nvSpPr>
        <p:spPr/>
        <p:txBody>
          <a:bodyPr/>
          <a:lstStyle/>
          <a:p>
            <a:pPr fontAlgn="base">
              <a:spcBef>
                <a:spcPct val="0"/>
              </a:spcBef>
              <a:spcAft>
                <a:spcPct val="0"/>
              </a:spcAft>
              <a:defRPr/>
            </a:pPr>
            <a:fld id="{8301108A-6A94-4E1B-A46E-627347E2F011}" type="slidenum">
              <a:rPr lang="de-DE" smtClean="0"/>
              <a:pPr fontAlgn="base">
                <a:spcBef>
                  <a:spcPct val="0"/>
                </a:spcBef>
                <a:spcAft>
                  <a:spcPct val="0"/>
                </a:spcAft>
                <a:defRPr/>
              </a:pPr>
              <a:t>17</a:t>
            </a:fld>
            <a:endParaRPr lang="de-DE" smtClean="0"/>
          </a:p>
        </p:txBody>
      </p:sp>
      <p:sp>
        <p:nvSpPr>
          <p:cNvPr id="49154" name="Textfeld 5"/>
          <p:cNvSpPr txBox="1">
            <a:spLocks noChangeArrowheads="1"/>
          </p:cNvSpPr>
          <p:nvPr/>
        </p:nvSpPr>
        <p:spPr bwMode="auto">
          <a:xfrm>
            <a:off x="107950" y="836613"/>
            <a:ext cx="8856663" cy="584200"/>
          </a:xfrm>
          <a:prstGeom prst="rect">
            <a:avLst/>
          </a:prstGeom>
          <a:noFill/>
          <a:ln w="9525">
            <a:noFill/>
            <a:miter lim="800000"/>
            <a:headEnd/>
            <a:tailEnd/>
          </a:ln>
        </p:spPr>
        <p:txBody>
          <a:bodyPr>
            <a:spAutoFit/>
          </a:bodyPr>
          <a:lstStyle/>
          <a:p>
            <a:pPr marL="342900" indent="-342900">
              <a:buFontTx/>
              <a:buAutoNum type="alphaLcParenR"/>
            </a:pPr>
            <a:r>
              <a:rPr lang="de-DE" sz="1600"/>
              <a:t>Übergeordnete Kompetenzen (Sach-, Methoden-, Urteils- und Handlungskompetenz) dem konkreten Unterrichtsvorhaben zuordnen</a:t>
            </a:r>
          </a:p>
        </p:txBody>
      </p:sp>
      <p:sp>
        <p:nvSpPr>
          <p:cNvPr id="49155" name="Rectangle 1"/>
          <p:cNvSpPr>
            <a:spLocks noChangeArrowheads="1"/>
          </p:cNvSpPr>
          <p:nvPr/>
        </p:nvSpPr>
        <p:spPr bwMode="auto">
          <a:xfrm>
            <a:off x="250825" y="1624013"/>
            <a:ext cx="8569325" cy="6184900"/>
          </a:xfrm>
          <a:prstGeom prst="rect">
            <a:avLst/>
          </a:prstGeom>
          <a:noFill/>
          <a:ln w="9525">
            <a:noFill/>
            <a:miter lim="800000"/>
            <a:headEnd/>
            <a:tailEnd/>
          </a:ln>
        </p:spPr>
        <p:txBody>
          <a:bodyPr anchor="ctr">
            <a:spAutoFit/>
          </a:bodyPr>
          <a:lstStyle/>
          <a:p>
            <a:pPr algn="just"/>
            <a:r>
              <a:rPr lang="de-DE" sz="1400" i="1" u="sng">
                <a:cs typeface="Times New Roman" pitchFamily="18" charset="0"/>
              </a:rPr>
              <a:t>Unterrichtsvorhaben V:</a:t>
            </a:r>
            <a:endParaRPr lang="de-DE" sz="1400">
              <a:cs typeface="Arial" charset="0"/>
            </a:endParaRPr>
          </a:p>
          <a:p>
            <a:pPr algn="just" eaLnBrk="0" hangingPunct="0"/>
            <a:endParaRPr lang="de-DE" sz="1400" b="1">
              <a:cs typeface="Times New Roman" pitchFamily="18" charset="0"/>
            </a:endParaRPr>
          </a:p>
          <a:p>
            <a:pPr algn="just" eaLnBrk="0" hangingPunct="0"/>
            <a:r>
              <a:rPr lang="de-DE" sz="1400" b="1">
                <a:cs typeface="Times New Roman" pitchFamily="18" charset="0"/>
              </a:rPr>
              <a:t>Thema</a:t>
            </a:r>
            <a:r>
              <a:rPr lang="de-DE" sz="1400">
                <a:cs typeface="Times New Roman" pitchFamily="18" charset="0"/>
              </a:rPr>
              <a:t>:  </a:t>
            </a:r>
            <a:r>
              <a:rPr lang="de-DE" sz="1400" b="1">
                <a:solidFill>
                  <a:srgbClr val="0070C0"/>
                </a:solidFill>
                <a:cs typeface="Times New Roman" pitchFamily="18" charset="0"/>
              </a:rPr>
              <a:t>Die Macht des Unbewussten</a:t>
            </a:r>
            <a:endParaRPr lang="de-DE" sz="1400" b="1">
              <a:solidFill>
                <a:srgbClr val="0070C0"/>
              </a:solidFill>
              <a:cs typeface="Arial" charset="0"/>
            </a:endParaRPr>
          </a:p>
          <a:p>
            <a:pPr algn="just" eaLnBrk="0" hangingPunct="0"/>
            <a:endParaRPr lang="de-DE" sz="1400" b="1">
              <a:cs typeface="Times New Roman" pitchFamily="18" charset="0"/>
            </a:endParaRPr>
          </a:p>
          <a:p>
            <a:pPr algn="just" eaLnBrk="0" hangingPunct="0"/>
            <a:r>
              <a:rPr lang="de-DE" sz="1400" b="1">
                <a:cs typeface="Times New Roman" pitchFamily="18" charset="0"/>
              </a:rPr>
              <a:t>Übergeordnete Kompetenzen:</a:t>
            </a:r>
            <a:endParaRPr lang="de-DE" sz="1400">
              <a:cs typeface="Arial" charset="0"/>
            </a:endParaRPr>
          </a:p>
          <a:p>
            <a:pPr algn="just" eaLnBrk="0" hangingPunct="0"/>
            <a:endParaRPr lang="de-DE" sz="1400" i="1" u="sng">
              <a:cs typeface="Times New Roman" pitchFamily="18" charset="0"/>
            </a:endParaRPr>
          </a:p>
          <a:p>
            <a:pPr algn="just" eaLnBrk="0" hangingPunct="0"/>
            <a:r>
              <a:rPr lang="de-DE" sz="1400" i="1" u="sng">
                <a:cs typeface="Times New Roman" pitchFamily="18" charset="0"/>
              </a:rPr>
              <a:t>Sachkompetenz:</a:t>
            </a:r>
          </a:p>
          <a:p>
            <a:pPr algn="just" eaLnBrk="0" hangingPunct="0">
              <a:buFont typeface="Arial" charset="0"/>
              <a:buChar char="•"/>
            </a:pPr>
            <a:r>
              <a:rPr lang="de-DE" sz="1200"/>
              <a:t> erläutern psychologische Paradigmen auf basalem Niveau (</a:t>
            </a:r>
            <a:r>
              <a:rPr lang="de-DE" sz="1200" b="1"/>
              <a:t>SK 2</a:t>
            </a:r>
            <a:r>
              <a:rPr lang="de-DE" sz="1200"/>
              <a:t>),</a:t>
            </a:r>
          </a:p>
          <a:p>
            <a:pPr algn="just" eaLnBrk="0" hangingPunct="0">
              <a:buFont typeface="Arial" charset="0"/>
              <a:buChar char="•"/>
            </a:pPr>
            <a:r>
              <a:rPr lang="de-DE" sz="1200"/>
              <a:t>....</a:t>
            </a:r>
          </a:p>
          <a:p>
            <a:pPr algn="just" eaLnBrk="0" hangingPunct="0">
              <a:buFont typeface="Arial" charset="0"/>
              <a:buChar char="•"/>
            </a:pPr>
            <a:endParaRPr lang="de-DE" sz="1200"/>
          </a:p>
          <a:p>
            <a:pPr algn="just" eaLnBrk="0" hangingPunct="0"/>
            <a:r>
              <a:rPr lang="de-DE" sz="1400" i="1" u="sng">
                <a:cs typeface="Times New Roman" pitchFamily="18" charset="0"/>
              </a:rPr>
              <a:t>Methodenkompetenz:</a:t>
            </a:r>
          </a:p>
          <a:p>
            <a:pPr algn="just" eaLnBrk="0" hangingPunct="0">
              <a:buFont typeface="Arial" charset="0"/>
              <a:buChar char="•"/>
            </a:pPr>
            <a:r>
              <a:rPr lang="de-DE" sz="1200"/>
              <a:t> analysieren psychologische Fragestellungen unter Verwendung einzelner Forschungsmethoden (u.a. Experimente) (</a:t>
            </a:r>
            <a:r>
              <a:rPr lang="de-DE" sz="1200" b="1"/>
              <a:t>MK 1</a:t>
            </a:r>
            <a:r>
              <a:rPr lang="de-DE" sz="1200"/>
              <a:t>),</a:t>
            </a:r>
          </a:p>
          <a:p>
            <a:pPr algn="just" eaLnBrk="0" hangingPunct="0">
              <a:buFont typeface="Arial" charset="0"/>
              <a:buChar char="•"/>
            </a:pPr>
            <a:r>
              <a:rPr lang="de-DE" sz="1200"/>
              <a:t>.....</a:t>
            </a:r>
          </a:p>
          <a:p>
            <a:pPr algn="just" eaLnBrk="0" hangingPunct="0">
              <a:buFont typeface="Arial" charset="0"/>
              <a:buChar char="•"/>
            </a:pPr>
            <a:endParaRPr lang="de-DE" sz="1200"/>
          </a:p>
          <a:p>
            <a:pPr algn="just" eaLnBrk="0" hangingPunct="0"/>
            <a:r>
              <a:rPr lang="de-DE" sz="1400" i="1" u="sng">
                <a:cs typeface="Times New Roman" pitchFamily="18" charset="0"/>
              </a:rPr>
              <a:t>Urteilskompetenz:</a:t>
            </a:r>
          </a:p>
          <a:p>
            <a:pPr algn="just" eaLnBrk="0" hangingPunct="0">
              <a:buFont typeface="Arial" charset="0"/>
              <a:buChar char="•"/>
            </a:pPr>
            <a:r>
              <a:rPr lang="de-DE" sz="1200"/>
              <a:t> beurteilen argumentativ eine Position oder eine dargestellten Sachverhalt (</a:t>
            </a:r>
            <a:r>
              <a:rPr lang="de-DE" sz="1200" b="1"/>
              <a:t>UK 2</a:t>
            </a:r>
            <a:r>
              <a:rPr lang="de-DE" sz="1200"/>
              <a:t>),</a:t>
            </a:r>
          </a:p>
          <a:p>
            <a:pPr algn="just" eaLnBrk="0" hangingPunct="0">
              <a:buFont typeface="Arial" charset="0"/>
              <a:buChar char="•"/>
            </a:pPr>
            <a:r>
              <a:rPr lang="de-DE" sz="1200"/>
              <a:t>......</a:t>
            </a:r>
          </a:p>
          <a:p>
            <a:pPr algn="just" eaLnBrk="0" hangingPunct="0">
              <a:buFont typeface="Arial" charset="0"/>
              <a:buChar char="•"/>
            </a:pPr>
            <a:endParaRPr lang="de-DE" sz="1200"/>
          </a:p>
          <a:p>
            <a:pPr algn="just" eaLnBrk="0" hangingPunct="0"/>
            <a:r>
              <a:rPr lang="de-DE" sz="1400" i="1" u="sng">
                <a:cs typeface="Times New Roman" pitchFamily="18" charset="0"/>
              </a:rPr>
              <a:t>Handlungskompetenz:</a:t>
            </a:r>
          </a:p>
          <a:p>
            <a:pPr algn="just" eaLnBrk="0" hangingPunct="0">
              <a:buFont typeface="Arial" charset="0"/>
              <a:buChar char="•"/>
            </a:pPr>
            <a:r>
              <a:rPr lang="de-DE" sz="1400" i="1" u="sng">
                <a:cs typeface="Times New Roman" pitchFamily="18" charset="0"/>
              </a:rPr>
              <a:t> </a:t>
            </a:r>
            <a:r>
              <a:rPr lang="de-DE" sz="1200"/>
              <a:t>wenden ausgewählte psychologische Gesetzmäßigkeiten und Modelle auf Alltagsphänomene und in einem wissenschaftlichen Praxisfeld an (</a:t>
            </a:r>
            <a:r>
              <a:rPr lang="de-DE" sz="1200" b="1"/>
              <a:t>HK 4</a:t>
            </a:r>
            <a:r>
              <a:rPr lang="de-DE" sz="1200"/>
              <a:t>)</a:t>
            </a:r>
          </a:p>
          <a:p>
            <a:pPr algn="just" eaLnBrk="0" hangingPunct="0">
              <a:buFont typeface="Arial" charset="0"/>
              <a:buChar char="•"/>
            </a:pPr>
            <a:endParaRPr lang="de-DE" sz="1200" i="1" u="sng">
              <a:cs typeface="Times New Roman" pitchFamily="18" charset="0"/>
            </a:endParaRPr>
          </a:p>
          <a:p>
            <a:pPr algn="just" eaLnBrk="0" hangingPunct="0"/>
            <a:endParaRPr lang="de-DE" sz="12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i="1" u="sng">
              <a:cs typeface="Times New Roman" pitchFamily="18" charset="0"/>
            </a:endParaRPr>
          </a:p>
          <a:p>
            <a:pPr algn="just" eaLnBrk="0" hangingPunct="0"/>
            <a:endParaRPr lang="de-DE" sz="1400">
              <a:cs typeface="Arial" charset="0"/>
            </a:endParaRPr>
          </a:p>
        </p:txBody>
      </p:sp>
      <p:sp>
        <p:nvSpPr>
          <p:cNvPr id="49156" name="Textfeld 6"/>
          <p:cNvSpPr txBox="1">
            <a:spLocks noChangeArrowheads="1"/>
          </p:cNvSpPr>
          <p:nvPr/>
        </p:nvSpPr>
        <p:spPr bwMode="auto">
          <a:xfrm>
            <a:off x="323850" y="6021388"/>
            <a:ext cx="3311525" cy="307975"/>
          </a:xfrm>
          <a:prstGeom prst="rect">
            <a:avLst/>
          </a:prstGeom>
          <a:noFill/>
          <a:ln w="9525">
            <a:noFill/>
            <a:miter lim="800000"/>
            <a:headEnd/>
            <a:tailEnd/>
          </a:ln>
        </p:spPr>
        <p:txBody>
          <a:bodyPr>
            <a:spAutoFit/>
          </a:bodyPr>
          <a:lstStyle/>
          <a:p>
            <a:r>
              <a:rPr lang="de-DE" sz="1400"/>
              <a:t>Zeitbedarf: 15 Stunden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liennummernplatzhalter 4"/>
          <p:cNvSpPr>
            <a:spLocks noGrp="1"/>
          </p:cNvSpPr>
          <p:nvPr>
            <p:ph type="sldNum" sz="quarter" idx="11"/>
          </p:nvPr>
        </p:nvSpPr>
        <p:spPr/>
        <p:txBody>
          <a:bodyPr/>
          <a:lstStyle/>
          <a:p>
            <a:pPr fontAlgn="base">
              <a:spcBef>
                <a:spcPct val="0"/>
              </a:spcBef>
              <a:spcAft>
                <a:spcPct val="0"/>
              </a:spcAft>
              <a:defRPr/>
            </a:pPr>
            <a:fld id="{450E62D4-0BFB-4717-83B3-19C0CFC4C8C2}" type="slidenum">
              <a:rPr lang="de-DE" smtClean="0"/>
              <a:pPr fontAlgn="base">
                <a:spcBef>
                  <a:spcPct val="0"/>
                </a:spcBef>
                <a:spcAft>
                  <a:spcPct val="0"/>
                </a:spcAft>
                <a:defRPr/>
              </a:pPr>
              <a:t>18</a:t>
            </a:fld>
            <a:endParaRPr lang="de-DE" smtClean="0"/>
          </a:p>
        </p:txBody>
      </p:sp>
      <p:graphicFrame>
        <p:nvGraphicFramePr>
          <p:cNvPr id="6" name="Inhaltsplatzhalter 8"/>
          <p:cNvGraphicFramePr>
            <a:graphicFrameLocks noGrp="1"/>
          </p:cNvGraphicFramePr>
          <p:nvPr>
            <p:ph idx="1"/>
          </p:nvPr>
        </p:nvGraphicFramePr>
        <p:xfrm>
          <a:off x="214313" y="1700213"/>
          <a:ext cx="8821737" cy="4670743"/>
        </p:xfrm>
        <a:graphic>
          <a:graphicData uri="http://schemas.openxmlformats.org/drawingml/2006/table">
            <a:tbl>
              <a:tblPr/>
              <a:tblGrid>
                <a:gridCol w="2941637"/>
                <a:gridCol w="2940050"/>
                <a:gridCol w="2940050"/>
              </a:tblGrid>
              <a:tr h="3000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Unterrichtssequenzen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Zu entwickelnde Kompetenzen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503238" marR="0" lvl="0" indent="-503238" algn="r" defTabSz="914400" rtl="0" eaLnBrk="1" fontAlgn="base" latinLnBrk="0" hangingPunct="1">
                        <a:lnSpc>
                          <a:spcPct val="100000"/>
                        </a:lnSpc>
                        <a:spcBef>
                          <a:spcPct val="0"/>
                        </a:spcBef>
                        <a:spcAft>
                          <a:spcPct val="0"/>
                        </a:spcAft>
                        <a:buClrTx/>
                        <a:buSzTx/>
                        <a:buFontTx/>
                        <a:buNone/>
                        <a:tabLst>
                          <a:tab pos="503238" algn="l"/>
                        </a:tabLst>
                      </a:pPr>
                      <a:r>
                        <a:rPr kumimoji="0" lang="de-DE" sz="1100" b="1" i="0" u="none" strike="noStrike" cap="none" normalizeH="0" baseline="0" smtClean="0">
                          <a:ln>
                            <a:noFill/>
                          </a:ln>
                          <a:solidFill>
                            <a:srgbClr val="FFFFFF"/>
                          </a:solidFill>
                          <a:effectLst/>
                          <a:latin typeface="Times New Roman" pitchFamily="18" charset="0"/>
                          <a:cs typeface="Times New Roman" pitchFamily="18" charset="0"/>
                        </a:rPr>
                        <a:t>Vorhabenbezogene Absprachen/ Vereinbarungen</a:t>
                      </a:r>
                      <a:endParaRPr kumimoji="0" lang="de-DE"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335463">
                <a:tc>
                  <a:txBody>
                    <a:bodyPr/>
                    <a:lstStyle/>
                    <a:p>
                      <a:pPr marL="228600" marR="0" lvl="0" indent="-228600" algn="just" defTabSz="914400" rtl="0" eaLnBrk="1" fontAlgn="base" latinLnBrk="0" hangingPunct="1">
                        <a:lnSpc>
                          <a:spcPct val="100000"/>
                        </a:lnSpc>
                        <a:spcBef>
                          <a:spcPct val="0"/>
                        </a:spcBef>
                        <a:spcAft>
                          <a:spcPct val="0"/>
                        </a:spcAft>
                        <a:buClrTx/>
                        <a:buSzTx/>
                        <a:buFontTx/>
                        <a:buAutoNum type="arabicPeriod"/>
                        <a:tabLst/>
                      </a:pPr>
                      <a:r>
                        <a:rPr kumimoji="0" lang="de-DE" sz="1100" b="0" i="1" u="none" strike="noStrike" cap="none" normalizeH="0" baseline="0" smtClean="0">
                          <a:ln>
                            <a:noFill/>
                          </a:ln>
                          <a:solidFill>
                            <a:srgbClr val="000000"/>
                          </a:solidFill>
                          <a:effectLst/>
                          <a:latin typeface="Arial" charset="0"/>
                          <a:cs typeface="Times New Roman" pitchFamily="18" charset="0"/>
                        </a:rPr>
                        <a:t>Die Macht des Unbewussten- die tiefenpsychologische Perspektive</a:t>
                      </a:r>
                    </a:p>
                    <a:p>
                      <a:pPr marL="228600" marR="0" lvl="0" indent="-228600" algn="just"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Sigmund Freud – Gründer der Tiefenpsychologie</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Das Schichtenmodell (erstes topisches Modell): Die Systeme Unbewusst und Vorbewusst</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000" b="0" i="1"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Wirkungen des Unbewussten im Alltag:  Wahrnehmungsabwehr, Übertragung, Traum, Fehlleistung</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0000"/>
                          </a:solidFill>
                          <a:effectLst/>
                          <a:latin typeface="Arial" charset="0"/>
                          <a:cs typeface="Times New Roman" pitchFamily="18" charset="0"/>
                        </a:rPr>
                        <a:t>Konkretisierte SK: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 erläutern das Schichtenmodell (topologisches Modell) nach Freud,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de-DE" sz="11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0000"/>
                          </a:solidFill>
                          <a:effectLst/>
                          <a:latin typeface="Arial" charset="0"/>
                          <a:cs typeface="Times New Roman" pitchFamily="18" charset="0"/>
                        </a:rPr>
                        <a:t>Konkretisierte UK: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 beurteilen die Begrenztheit einer paradigmatischen Zugangsweise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a:t>
                      </a:r>
                      <a:r>
                        <a:rPr kumimoji="0" lang="de-DE" sz="1200" b="0" i="0" u="none" strike="noStrike" cap="none" normalizeH="0" baseline="0" smtClean="0">
                          <a:ln>
                            <a:noFill/>
                          </a:ln>
                          <a:solidFill>
                            <a:srgbClr val="000000"/>
                          </a:solidFill>
                          <a:effectLst/>
                          <a:latin typeface="Arial" charset="0"/>
                          <a:cs typeface="Times New Roman" pitchFamily="18" charset="0"/>
                        </a:rPr>
                        <a:t/>
                      </a:r>
                      <a:br>
                        <a:rPr kumimoji="0" lang="de-DE" sz="1200" b="0" i="0" u="none" strike="noStrike" cap="none" normalizeH="0" baseline="0" smtClean="0">
                          <a:ln>
                            <a:noFill/>
                          </a:ln>
                          <a:solidFill>
                            <a:srgbClr val="000000"/>
                          </a:solidFill>
                          <a:effectLst/>
                          <a:latin typeface="Arial" charset="0"/>
                          <a:cs typeface="Times New Roman" pitchFamily="18" charset="0"/>
                        </a:rPr>
                      </a:b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70C0"/>
                          </a:solidFill>
                          <a:effectLst/>
                          <a:latin typeface="Arial" charset="0"/>
                          <a:cs typeface="Times New Roman" pitchFamily="18" charset="0"/>
                        </a:rPr>
                        <a:t>Methodenkompetenz:</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70C0"/>
                          </a:solidFill>
                          <a:effectLst/>
                          <a:latin typeface="Arial" charset="0"/>
                        </a:rPr>
                        <a:t> analysieren psychologische Fragestellungen unter Verwendung einzelner Forschungsmethoden (u.a. Experimente) (</a:t>
                      </a:r>
                      <a:r>
                        <a:rPr kumimoji="0" lang="de-DE" sz="1100" b="1" i="0" u="none" strike="noStrike" cap="none" normalizeH="0" baseline="0" smtClean="0">
                          <a:ln>
                            <a:noFill/>
                          </a:ln>
                          <a:solidFill>
                            <a:srgbClr val="0070C0"/>
                          </a:solidFill>
                          <a:effectLst/>
                          <a:latin typeface="Arial" charset="0"/>
                        </a:rPr>
                        <a:t>MK 1</a:t>
                      </a:r>
                      <a:r>
                        <a:rPr kumimoji="0" lang="de-DE" sz="1100" b="0" i="0" u="none" strike="noStrike" cap="none" normalizeH="0" baseline="0" smtClean="0">
                          <a:ln>
                            <a:noFill/>
                          </a:ln>
                          <a:solidFill>
                            <a:srgbClr val="0070C0"/>
                          </a:solidFill>
                          <a:effectLst/>
                          <a:latin typeface="Arial"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70C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smtClean="0">
                        <a:ln>
                          <a:noFill/>
                        </a:ln>
                        <a:solidFill>
                          <a:srgbClr val="0070C0"/>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70C0"/>
                          </a:solidFill>
                          <a:effectLst/>
                          <a:latin typeface="Arial" charset="0"/>
                          <a:cs typeface="Times New Roman" pitchFamily="18" charset="0"/>
                        </a:rPr>
                        <a:t>Handlungskompetenz:</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1" u="sng" strike="noStrike" cap="none" normalizeH="0" baseline="0" smtClean="0">
                          <a:ln>
                            <a:noFill/>
                          </a:ln>
                          <a:solidFill>
                            <a:srgbClr val="0070C0"/>
                          </a:solidFill>
                          <a:effectLst/>
                          <a:latin typeface="Arial" charset="0"/>
                          <a:cs typeface="Times New Roman" pitchFamily="18" charset="0"/>
                        </a:rPr>
                        <a:t> </a:t>
                      </a:r>
                      <a:r>
                        <a:rPr kumimoji="0" lang="de-DE" sz="1100" b="0" i="0" u="none" strike="noStrike" cap="none" normalizeH="0" baseline="0" smtClean="0">
                          <a:ln>
                            <a:noFill/>
                          </a:ln>
                          <a:solidFill>
                            <a:srgbClr val="0070C0"/>
                          </a:solidFill>
                          <a:effectLst/>
                          <a:latin typeface="Arial" charset="0"/>
                        </a:rPr>
                        <a:t>wenden ausgewählte psychologische Gesetzmäßigkeiten und Modelle auf Alltagsphänomene und in einem wissenschaftlichen Praxisfeld an (</a:t>
                      </a:r>
                      <a:r>
                        <a:rPr kumimoji="0" lang="de-DE" sz="1100" b="1" i="0" u="none" strike="noStrike" cap="none" normalizeH="0" baseline="0" smtClean="0">
                          <a:ln>
                            <a:noFill/>
                          </a:ln>
                          <a:solidFill>
                            <a:srgbClr val="0070C0"/>
                          </a:solidFill>
                          <a:effectLst/>
                          <a:latin typeface="Arial" charset="0"/>
                        </a:rPr>
                        <a:t>HK 4</a:t>
                      </a:r>
                      <a:r>
                        <a:rPr kumimoji="0" lang="de-DE" sz="1100" b="0" i="0" u="none" strike="noStrike" cap="none" normalizeH="0" baseline="0" smtClean="0">
                          <a:ln>
                            <a:noFill/>
                          </a:ln>
                          <a:solidFill>
                            <a:srgbClr val="0070C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1" i="0" u="sng"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r>
            </a:tbl>
          </a:graphicData>
        </a:graphic>
      </p:graphicFrame>
      <p:sp>
        <p:nvSpPr>
          <p:cNvPr id="51216" name="Rechteck 6"/>
          <p:cNvSpPr>
            <a:spLocks noChangeArrowheads="1"/>
          </p:cNvSpPr>
          <p:nvPr/>
        </p:nvSpPr>
        <p:spPr bwMode="auto">
          <a:xfrm>
            <a:off x="539750" y="836613"/>
            <a:ext cx="7632700" cy="584200"/>
          </a:xfrm>
          <a:prstGeom prst="rect">
            <a:avLst/>
          </a:prstGeom>
          <a:noFill/>
          <a:ln w="9525">
            <a:noFill/>
            <a:miter lim="800000"/>
            <a:headEnd/>
            <a:tailEnd/>
          </a:ln>
        </p:spPr>
        <p:txBody>
          <a:bodyPr>
            <a:spAutoFit/>
          </a:bodyPr>
          <a:lstStyle/>
          <a:p>
            <a:pPr marL="342900" indent="-342900"/>
            <a:r>
              <a:rPr lang="de-DE" sz="1600"/>
              <a:t>b)   Zuordnung der übergeordneten Methoden- und Handlungskompetenzen  zu den einzelnen Unterrichtsschritten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liennummernplatzhalter 4"/>
          <p:cNvSpPr>
            <a:spLocks noGrp="1"/>
          </p:cNvSpPr>
          <p:nvPr>
            <p:ph type="sldNum" sz="quarter" idx="11"/>
          </p:nvPr>
        </p:nvSpPr>
        <p:spPr/>
        <p:txBody>
          <a:bodyPr/>
          <a:lstStyle/>
          <a:p>
            <a:pPr fontAlgn="base">
              <a:spcBef>
                <a:spcPct val="0"/>
              </a:spcBef>
              <a:spcAft>
                <a:spcPct val="0"/>
              </a:spcAft>
              <a:defRPr/>
            </a:pPr>
            <a:fld id="{1288250F-98F2-4C54-A14E-B48DA0A2ED62}" type="slidenum">
              <a:rPr lang="de-DE" smtClean="0"/>
              <a:pPr fontAlgn="base">
                <a:spcBef>
                  <a:spcPct val="0"/>
                </a:spcBef>
                <a:spcAft>
                  <a:spcPct val="0"/>
                </a:spcAft>
                <a:defRPr/>
              </a:pPr>
              <a:t>19</a:t>
            </a:fld>
            <a:endParaRPr lang="de-DE" smtClean="0"/>
          </a:p>
        </p:txBody>
      </p:sp>
      <p:graphicFrame>
        <p:nvGraphicFramePr>
          <p:cNvPr id="6" name="Inhaltsplatzhalter 8"/>
          <p:cNvGraphicFramePr>
            <a:graphicFrameLocks noGrp="1"/>
          </p:cNvGraphicFramePr>
          <p:nvPr>
            <p:ph idx="1"/>
          </p:nvPr>
        </p:nvGraphicFramePr>
        <p:xfrm>
          <a:off x="107950" y="1430338"/>
          <a:ext cx="8928100" cy="5427663"/>
        </p:xfrm>
        <a:graphic>
          <a:graphicData uri="http://schemas.openxmlformats.org/drawingml/2006/table">
            <a:tbl>
              <a:tblPr/>
              <a:tblGrid>
                <a:gridCol w="2976563"/>
                <a:gridCol w="2974975"/>
                <a:gridCol w="2976562"/>
              </a:tblGrid>
              <a:tr h="3508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dirty="0" smtClean="0">
                          <a:ln>
                            <a:noFill/>
                          </a:ln>
                          <a:solidFill>
                            <a:srgbClr val="FFFFFF"/>
                          </a:solidFill>
                          <a:effectLst/>
                          <a:latin typeface="Arial" charset="0"/>
                          <a:cs typeface="Times New Roman" pitchFamily="18" charset="0"/>
                        </a:rPr>
                        <a:t>Unterrichtssequenzen</a:t>
                      </a:r>
                      <a:endParaRPr kumimoji="0" lang="de-DE" sz="1200" b="1" i="0" u="none" strike="noStrike" cap="none" normalizeH="0" baseline="0" dirty="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smtClean="0">
                          <a:ln>
                            <a:noFill/>
                          </a:ln>
                          <a:solidFill>
                            <a:srgbClr val="FFFFFF"/>
                          </a:solidFill>
                          <a:effectLst/>
                          <a:latin typeface="Arial" charset="0"/>
                          <a:cs typeface="Times New Roman" pitchFamily="18" charset="0"/>
                        </a:rPr>
                        <a:t>Zu entwickelnde Kompetenzen</a:t>
                      </a:r>
                      <a:endParaRPr kumimoji="0" lang="de-DE" sz="12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503238" marR="0" lvl="0" indent="-503238" algn="r" defTabSz="914400" rtl="0" eaLnBrk="1" fontAlgn="base" latinLnBrk="0" hangingPunct="1">
                        <a:lnSpc>
                          <a:spcPct val="100000"/>
                        </a:lnSpc>
                        <a:spcBef>
                          <a:spcPct val="0"/>
                        </a:spcBef>
                        <a:spcAft>
                          <a:spcPct val="0"/>
                        </a:spcAft>
                        <a:buClrTx/>
                        <a:buSzTx/>
                        <a:buFontTx/>
                        <a:buNone/>
                        <a:tabLst>
                          <a:tab pos="503238" algn="l"/>
                        </a:tabLst>
                      </a:pPr>
                      <a:r>
                        <a:rPr kumimoji="0" lang="de-DE" sz="1100" b="1" i="0" u="none" strike="noStrike" cap="none" normalizeH="0" baseline="0" smtClean="0">
                          <a:ln>
                            <a:noFill/>
                          </a:ln>
                          <a:solidFill>
                            <a:srgbClr val="FFFFFF"/>
                          </a:solidFill>
                          <a:effectLst/>
                          <a:latin typeface="Times New Roman" pitchFamily="18" charset="0"/>
                          <a:cs typeface="Times New Roman" pitchFamily="18" charset="0"/>
                        </a:rPr>
                        <a:t>Vorhabenbezogene Absprachen/ Vereinbarungen</a:t>
                      </a:r>
                      <a:endParaRPr kumimoji="0" lang="de-DE"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076825">
                <a:tc>
                  <a:txBody>
                    <a:bodyPr/>
                    <a:lstStyle/>
                    <a:p>
                      <a:pPr marL="228600" marR="0" lvl="0" indent="-228600" algn="just" defTabSz="914400" rtl="0" eaLnBrk="1" fontAlgn="base" latinLnBrk="0" hangingPunct="1">
                        <a:lnSpc>
                          <a:spcPct val="100000"/>
                        </a:lnSpc>
                        <a:spcBef>
                          <a:spcPct val="0"/>
                        </a:spcBef>
                        <a:spcAft>
                          <a:spcPct val="0"/>
                        </a:spcAft>
                        <a:buClrTx/>
                        <a:buSzTx/>
                        <a:buFontTx/>
                        <a:buAutoNum type="arabicPeriod"/>
                        <a:tabLst/>
                      </a:pPr>
                      <a:r>
                        <a:rPr kumimoji="0" lang="de-DE" sz="1100" b="0" i="1" u="none" strike="noStrike" cap="none" normalizeH="0" baseline="0" smtClean="0">
                          <a:ln>
                            <a:noFill/>
                          </a:ln>
                          <a:solidFill>
                            <a:srgbClr val="000000"/>
                          </a:solidFill>
                          <a:effectLst/>
                          <a:latin typeface="Arial" charset="0"/>
                          <a:cs typeface="Times New Roman" pitchFamily="18" charset="0"/>
                        </a:rPr>
                        <a:t>Die Macht des Unbewussten- die tiefenpsychologische Perspektive</a:t>
                      </a:r>
                    </a:p>
                    <a:p>
                      <a:pPr marL="228600" marR="0" lvl="0" indent="-228600" algn="just"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Sigmund Freud – Gründer der Tiefenpsychologie</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Das Schichtenmodell (erstes topisches Modell): Die Systeme Unbewusst und Vorbewusst</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None/>
                        <a:tabLst/>
                      </a:pPr>
                      <a:endParaRPr kumimoji="0" lang="de-DE" sz="1000" b="0" i="1" u="none" strike="noStrike" cap="none" normalizeH="0" baseline="0" smtClean="0">
                        <a:ln>
                          <a:noFill/>
                        </a:ln>
                        <a:solidFill>
                          <a:srgbClr val="000000"/>
                        </a:solidFill>
                        <a:effectLst/>
                        <a:latin typeface="Arial"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r>
                        <a:rPr kumimoji="0" lang="de-DE" sz="1000" b="0" i="1" u="none" strike="noStrike" cap="none" normalizeH="0" baseline="0" smtClean="0">
                          <a:ln>
                            <a:noFill/>
                          </a:ln>
                          <a:solidFill>
                            <a:srgbClr val="000000"/>
                          </a:solidFill>
                          <a:effectLst/>
                          <a:latin typeface="Arial" charset="0"/>
                          <a:cs typeface="Times New Roman" pitchFamily="18" charset="0"/>
                        </a:rPr>
                        <a:t>Wirkungen des Unbewussten im Alltag:  Wahrnehmungsabwehr, Übertragung, Traum, Fehlleistung</a:t>
                      </a:r>
                    </a:p>
                    <a:p>
                      <a:pPr marL="228600" marR="0" lvl="0" indent="-228600" algn="just" defTabSz="914400" rtl="0" eaLnBrk="1" fontAlgn="base" latinLnBrk="0" hangingPunct="1">
                        <a:lnSpc>
                          <a:spcPct val="100000"/>
                        </a:lnSpc>
                        <a:spcBef>
                          <a:spcPct val="0"/>
                        </a:spcBef>
                        <a:spcAft>
                          <a:spcPct val="0"/>
                        </a:spcAft>
                        <a:buClrTx/>
                        <a:buSzPts val="800"/>
                        <a:buFont typeface="Symbol" pitchFamily="18" charset="2"/>
                        <a:buChar char="-"/>
                        <a:tabLst/>
                      </a:pPr>
                      <a:endParaRPr kumimoji="0" lang="de-DE" sz="12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0000"/>
                          </a:solidFill>
                          <a:effectLst/>
                          <a:latin typeface="Arial" charset="0"/>
                          <a:cs typeface="Times New Roman" pitchFamily="18" charset="0"/>
                        </a:rPr>
                        <a:t>Konkretisierte SK: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 erläutern das Schichtenmodell (topologisches Modell) nach Freud,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de-DE" sz="11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0000"/>
                          </a:solidFill>
                          <a:effectLst/>
                          <a:latin typeface="Arial" charset="0"/>
                          <a:cs typeface="Times New Roman" pitchFamily="18" charset="0"/>
                        </a:rPr>
                        <a:t>Konkretisierte UK:</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 beurteilen die Begrenztheit einer paradigmatischen Zugangsweise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0000"/>
                          </a:solidFill>
                          <a:effectLst/>
                          <a:latin typeface="Arial" charset="0"/>
                        </a:rPr>
                        <a:t>......</a:t>
                      </a:r>
                      <a:r>
                        <a:rPr kumimoji="0" lang="de-DE" sz="1200" b="0" i="0" u="none" strike="noStrike" cap="none" normalizeH="0" baseline="0" smtClean="0">
                          <a:ln>
                            <a:noFill/>
                          </a:ln>
                          <a:solidFill>
                            <a:srgbClr val="000000"/>
                          </a:solidFill>
                          <a:effectLst/>
                          <a:latin typeface="Arial" charset="0"/>
                          <a:cs typeface="Times New Roman" pitchFamily="18" charset="0"/>
                        </a:rPr>
                        <a:t/>
                      </a:r>
                      <a:br>
                        <a:rPr kumimoji="0" lang="de-DE" sz="1200" b="0" i="0" u="none" strike="noStrike" cap="none" normalizeH="0" baseline="0" smtClean="0">
                          <a:ln>
                            <a:noFill/>
                          </a:ln>
                          <a:solidFill>
                            <a:srgbClr val="000000"/>
                          </a:solidFill>
                          <a:effectLst/>
                          <a:latin typeface="Arial" charset="0"/>
                          <a:cs typeface="Times New Roman" pitchFamily="18" charset="0"/>
                        </a:rPr>
                      </a:br>
                      <a:endParaRPr kumimoji="0" lang="de-DE" sz="1200" b="0" i="0" u="none" strike="noStrike" cap="none" normalizeH="0" baseline="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70C0"/>
                          </a:solidFill>
                          <a:effectLst/>
                          <a:latin typeface="Arial" charset="0"/>
                          <a:cs typeface="Times New Roman" pitchFamily="18" charset="0"/>
                        </a:rPr>
                        <a:t>Methodenkompetenz:</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70C0"/>
                          </a:solidFill>
                          <a:effectLst/>
                          <a:latin typeface="Arial" charset="0"/>
                        </a:rPr>
                        <a:t> analysieren psychologische Fragestellungen unter Verwendung einzelner Forschungsmethoden (u.a. Experimente) (</a:t>
                      </a:r>
                      <a:r>
                        <a:rPr kumimoji="0" lang="de-DE" sz="1100" b="1" i="0" u="none" strike="noStrike" cap="none" normalizeH="0" baseline="0" smtClean="0">
                          <a:ln>
                            <a:noFill/>
                          </a:ln>
                          <a:solidFill>
                            <a:srgbClr val="0070C0"/>
                          </a:solidFill>
                          <a:effectLst/>
                          <a:latin typeface="Arial" charset="0"/>
                        </a:rPr>
                        <a:t>MK 1</a:t>
                      </a:r>
                      <a:r>
                        <a:rPr kumimoji="0" lang="de-DE" sz="1100" b="0" i="0" u="none" strike="noStrike" cap="none" normalizeH="0" baseline="0" smtClean="0">
                          <a:ln>
                            <a:noFill/>
                          </a:ln>
                          <a:solidFill>
                            <a:srgbClr val="0070C0"/>
                          </a:solidFill>
                          <a:effectLst/>
                          <a:latin typeface="Arial"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0" u="none" strike="noStrike" cap="none" normalizeH="0" baseline="0" smtClean="0">
                          <a:ln>
                            <a:noFill/>
                          </a:ln>
                          <a:solidFill>
                            <a:srgbClr val="0070C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smtClean="0">
                        <a:ln>
                          <a:noFill/>
                        </a:ln>
                        <a:solidFill>
                          <a:srgbClr val="0070C0"/>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1100" b="0" i="0" u="none" strike="noStrike" cap="none" normalizeH="0" baseline="0" smtClean="0">
                          <a:ln>
                            <a:noFill/>
                          </a:ln>
                          <a:solidFill>
                            <a:srgbClr val="0070C0"/>
                          </a:solidFill>
                          <a:effectLst/>
                          <a:latin typeface="Arial" charset="0"/>
                          <a:cs typeface="Times New Roman" pitchFamily="18" charset="0"/>
                        </a:rPr>
                        <a:t>Handlungskompetenz:</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de-DE" sz="1100" b="0" i="1" u="sng" strike="noStrike" cap="none" normalizeH="0" baseline="0" smtClean="0">
                          <a:ln>
                            <a:noFill/>
                          </a:ln>
                          <a:solidFill>
                            <a:srgbClr val="0070C0"/>
                          </a:solidFill>
                          <a:effectLst/>
                          <a:latin typeface="Arial" charset="0"/>
                          <a:cs typeface="Times New Roman" pitchFamily="18" charset="0"/>
                        </a:rPr>
                        <a:t> </a:t>
                      </a:r>
                      <a:r>
                        <a:rPr kumimoji="0" lang="de-DE" sz="1100" b="0" i="0" u="none" strike="noStrike" cap="none" normalizeH="0" baseline="0" smtClean="0">
                          <a:ln>
                            <a:noFill/>
                          </a:ln>
                          <a:solidFill>
                            <a:srgbClr val="0070C0"/>
                          </a:solidFill>
                          <a:effectLst/>
                          <a:latin typeface="Arial" charset="0"/>
                        </a:rPr>
                        <a:t>wenden ausgewählte psychologische Gesetzmäßigkeiten und Modelle auf Alltagsphänomene und in einem wissenschaftlichen Praxisfeld an (</a:t>
                      </a:r>
                      <a:r>
                        <a:rPr kumimoji="0" lang="de-DE" sz="1100" b="1" i="0" u="none" strike="noStrike" cap="none" normalizeH="0" baseline="0" smtClean="0">
                          <a:ln>
                            <a:noFill/>
                          </a:ln>
                          <a:solidFill>
                            <a:srgbClr val="0070C0"/>
                          </a:solidFill>
                          <a:effectLst/>
                          <a:latin typeface="Arial" charset="0"/>
                        </a:rPr>
                        <a:t>HK 4</a:t>
                      </a:r>
                      <a:r>
                        <a:rPr kumimoji="0" lang="de-DE" sz="1100" b="0" i="0" u="none" strike="noStrike" cap="none" normalizeH="0" baseline="0" smtClean="0">
                          <a:ln>
                            <a:noFill/>
                          </a:ln>
                          <a:solidFill>
                            <a:srgbClr val="0070C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00" b="0" i="0" u="none" strike="noStrike" cap="none" normalizeH="0" baseline="0" smtClean="0">
                        <a:ln>
                          <a:noFill/>
                        </a:ln>
                        <a:solidFill>
                          <a:srgbClr val="000000"/>
                        </a:solidFill>
                        <a:effectLst/>
                        <a:latin typeface="Arial" charset="0"/>
                        <a:cs typeface="Times New Roman" pitchFamily="18" charset="0"/>
                      </a:endParaRPr>
                    </a:p>
                  </a:txBody>
                  <a:tcPr marL="89535" marR="8953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sng" strike="noStrike" cap="none" normalizeH="0" baseline="0" dirty="0" smtClean="0">
                          <a:ln>
                            <a:noFill/>
                          </a:ln>
                          <a:solidFill>
                            <a:srgbClr val="000000"/>
                          </a:solidFill>
                          <a:effectLst/>
                          <a:latin typeface="Arial" charset="0"/>
                        </a:rPr>
                        <a:t>Links:</a:t>
                      </a:r>
                      <a:endParaRPr kumimoji="0" lang="de-DE" sz="1200" b="1"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dirty="0" smtClean="0">
                          <a:ln>
                            <a:noFill/>
                          </a:ln>
                          <a:solidFill>
                            <a:srgbClr val="000000"/>
                          </a:solidFill>
                          <a:effectLst/>
                          <a:latin typeface="Arial" charset="0"/>
                          <a:hlinkClick r:id="rId3"/>
                        </a:rPr>
                        <a:t> http://www.youtube.com/</a:t>
                      </a:r>
                      <a:r>
                        <a:rPr kumimoji="0" lang="de-DE" sz="1200" b="0" i="0" u="none" strike="noStrike" cap="none" normalizeH="0" baseline="0" dirty="0" smtClean="0">
                          <a:ln>
                            <a:noFill/>
                          </a:ln>
                          <a:solidFill>
                            <a:srgbClr val="000000"/>
                          </a:solidFill>
                          <a:effectLst/>
                          <a:latin typeface="Arial" charset="0"/>
                        </a:rPr>
                        <a:t> (Sigmund Freud –Giganten: Teil 1 bis 4: Dokumentarisches Spiel über Leben und Werk Freuds : </a:t>
                      </a:r>
                      <a:r>
                        <a:rPr kumimoji="0" lang="de-DE" sz="1200" b="0" i="0" u="none" strike="noStrike" cap="none" normalizeH="0" baseline="0" dirty="0" err="1" smtClean="0">
                          <a:ln>
                            <a:noFill/>
                          </a:ln>
                          <a:solidFill>
                            <a:srgbClr val="000000"/>
                          </a:solidFill>
                          <a:effectLst/>
                          <a:latin typeface="Arial" charset="0"/>
                        </a:rPr>
                        <a:t>ZDF_neo</a:t>
                      </a:r>
                      <a:r>
                        <a:rPr kumimoji="0" lang="de-DE" sz="1200" b="0" i="0" u="none" strike="noStrike" cap="none" normalizeH="0" baseline="0" dirty="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1" i="0" u="sng"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sng" strike="noStrike" cap="none" normalizeH="0" baseline="0" dirty="0" smtClean="0">
                          <a:ln>
                            <a:noFill/>
                          </a:ln>
                          <a:solidFill>
                            <a:srgbClr val="000000"/>
                          </a:solidFill>
                          <a:effectLst/>
                          <a:latin typeface="Arial" charset="0"/>
                        </a:rPr>
                        <a:t>Material</a:t>
                      </a:r>
                      <a:r>
                        <a:rPr kumimoji="0" lang="de-DE" sz="1200" b="1" i="0" u="sng" strike="noStrike" cap="none" normalizeH="0" baseline="0" dirty="0" smtClean="0">
                          <a:ln>
                            <a:noFill/>
                          </a:ln>
                          <a:solidFill>
                            <a:srgbClr val="000000"/>
                          </a:solidFill>
                          <a:effectLst/>
                          <a:latin typeface="Arial" charset="0"/>
                        </a:rPr>
                        <a:t>:</a:t>
                      </a:r>
                      <a:endParaRPr kumimoji="0" lang="de-DE" sz="1200" b="1"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dirty="0" smtClean="0">
                          <a:ln>
                            <a:noFill/>
                          </a:ln>
                          <a:solidFill>
                            <a:srgbClr val="000000"/>
                          </a:solidFill>
                          <a:effectLst/>
                          <a:latin typeface="Arial" charset="0"/>
                        </a:rPr>
                        <a:t>Experiment von </a:t>
                      </a:r>
                      <a:r>
                        <a:rPr kumimoji="0" lang="de-DE" sz="1200" b="0" i="0" u="none" strike="noStrike" cap="none" normalizeH="0" baseline="0" dirty="0" err="1" smtClean="0">
                          <a:ln>
                            <a:noFill/>
                          </a:ln>
                          <a:solidFill>
                            <a:srgbClr val="000000"/>
                          </a:solidFill>
                          <a:effectLst/>
                          <a:latin typeface="Arial" charset="0"/>
                        </a:rPr>
                        <a:t>Bruner</a:t>
                      </a:r>
                      <a:r>
                        <a:rPr kumimoji="0" lang="de-DE" sz="1200" b="0" i="0" u="none" strike="noStrike" cap="none" normalizeH="0" baseline="0" dirty="0" smtClean="0">
                          <a:ln>
                            <a:noFill/>
                          </a:ln>
                          <a:solidFill>
                            <a:srgbClr val="000000"/>
                          </a:solidFill>
                          <a:effectLst/>
                          <a:latin typeface="Arial" charset="0"/>
                        </a:rPr>
                        <a:t> und Postman (1947) zur Wahrnehmungsabwehr- online (s. </a:t>
                      </a:r>
                      <a:r>
                        <a:rPr kumimoji="0" lang="de-DE" sz="1200" b="0" i="0" u="none" strike="noStrike" cap="none" normalizeH="0" baseline="0" dirty="0" smtClean="0">
                          <a:ln>
                            <a:noFill/>
                          </a:ln>
                          <a:solidFill>
                            <a:srgbClr val="000000"/>
                          </a:solidFill>
                          <a:effectLst/>
                          <a:latin typeface="Arial" charset="0"/>
                          <a:hlinkClick r:id="rId4"/>
                        </a:rPr>
                        <a:t>www.psychologielehrer.de</a:t>
                      </a:r>
                      <a:r>
                        <a:rPr kumimoji="0" lang="de-DE" sz="1200" b="0" i="0" u="none" strike="noStrike" cap="none" normalizeH="0" baseline="0" dirty="0" smtClean="0">
                          <a:ln>
                            <a:noFill/>
                          </a:ln>
                          <a:solidFill>
                            <a:srgbClr val="000000"/>
                          </a:solidFill>
                          <a:effectLst/>
                          <a:latin typeface="Arial" charset="0"/>
                        </a:rPr>
                        <a:t>:  experimentelle Demonstrationen);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dirty="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1" i="0" u="sng"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sng" strike="noStrike" cap="none" normalizeH="0" baseline="0" dirty="0" smtClean="0">
                          <a:ln>
                            <a:noFill/>
                          </a:ln>
                          <a:solidFill>
                            <a:srgbClr val="000000"/>
                          </a:solidFill>
                          <a:effectLst/>
                          <a:latin typeface="Arial" charset="0"/>
                        </a:rPr>
                        <a:t>Arbeitsblätter</a:t>
                      </a:r>
                      <a:r>
                        <a:rPr kumimoji="0" lang="de-DE" sz="1200" b="1" i="0" u="sng" strike="noStrike" cap="none" normalizeH="0" baseline="0" dirty="0" smtClean="0">
                          <a:ln>
                            <a:noFill/>
                          </a:ln>
                          <a:solidFill>
                            <a:srgbClr val="000000"/>
                          </a:solidFill>
                          <a:effectLst/>
                          <a:latin typeface="Arial" charset="0"/>
                        </a:rPr>
                        <a:t>:</a:t>
                      </a:r>
                      <a:endParaRPr kumimoji="0" lang="de-DE" sz="1200" b="1"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dirty="0" smtClean="0">
                          <a:ln>
                            <a:noFill/>
                          </a:ln>
                          <a:solidFill>
                            <a:srgbClr val="000000"/>
                          </a:solidFill>
                          <a:effectLst/>
                          <a:latin typeface="Arial" charset="0"/>
                        </a:rPr>
                        <a:t> Erstes topologisches Modell (Schichtenmodell)</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e-DE" sz="1200" b="0" i="0" u="none" strike="noStrike" cap="none" normalizeH="0" baseline="0" dirty="0" smtClean="0">
                          <a:ln>
                            <a:noFill/>
                          </a:ln>
                          <a:solidFill>
                            <a:srgbClr val="000000"/>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1" i="0" u="sng"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1" i="0" u="sng" strike="noStrike" cap="none" normalizeH="0" baseline="0" dirty="0" smtClean="0">
                          <a:ln>
                            <a:noFill/>
                          </a:ln>
                          <a:solidFill>
                            <a:srgbClr val="000000"/>
                          </a:solidFill>
                          <a:effectLst/>
                          <a:latin typeface="Arial" charset="0"/>
                        </a:rPr>
                        <a:t>Didaktisch-methodische </a:t>
                      </a:r>
                      <a:r>
                        <a:rPr kumimoji="0" lang="de-DE" sz="1100" b="1" i="0" u="sng" strike="noStrike" cap="none" normalizeH="0" baseline="0" dirty="0" smtClean="0">
                          <a:ln>
                            <a:noFill/>
                          </a:ln>
                          <a:solidFill>
                            <a:srgbClr val="000000"/>
                          </a:solidFill>
                          <a:effectLst/>
                          <a:latin typeface="Arial" charset="0"/>
                        </a:rPr>
                        <a:t>Anmerkungen......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1" i="0" u="sng"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1" i="0" u="sng"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1" i="0" u="sng" strike="noStrike" cap="none" normalizeH="0" baseline="0" dirty="0" smtClean="0">
                          <a:ln>
                            <a:noFill/>
                          </a:ln>
                          <a:solidFill>
                            <a:srgbClr val="000000"/>
                          </a:solidFill>
                          <a:effectLst/>
                          <a:latin typeface="Arial" charset="0"/>
                        </a:rPr>
                        <a:t>Für </a:t>
                      </a:r>
                      <a:r>
                        <a:rPr kumimoji="0" lang="de-DE" sz="1100" b="1" i="0" u="sng" strike="noStrike" cap="none" normalizeH="0" baseline="0" dirty="0" smtClean="0">
                          <a:ln>
                            <a:noFill/>
                          </a:ln>
                          <a:solidFill>
                            <a:srgbClr val="000000"/>
                          </a:solidFill>
                          <a:effectLst/>
                          <a:latin typeface="Arial" charset="0"/>
                        </a:rPr>
                        <a:t>interessierte Schülerinnen und Schüler........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E3E3"/>
                    </a:solidFill>
                  </a:tcPr>
                </a:tc>
              </a:tr>
            </a:tbl>
          </a:graphicData>
        </a:graphic>
      </p:graphicFrame>
      <p:sp>
        <p:nvSpPr>
          <p:cNvPr id="53264" name="Rechteck 6"/>
          <p:cNvSpPr>
            <a:spLocks noChangeArrowheads="1"/>
          </p:cNvSpPr>
          <p:nvPr/>
        </p:nvSpPr>
        <p:spPr bwMode="auto">
          <a:xfrm>
            <a:off x="539750" y="765175"/>
            <a:ext cx="7777163" cy="517525"/>
          </a:xfrm>
          <a:prstGeom prst="rect">
            <a:avLst/>
          </a:prstGeom>
          <a:noFill/>
          <a:ln w="9525">
            <a:noFill/>
            <a:miter lim="800000"/>
            <a:headEnd/>
            <a:tailEnd/>
          </a:ln>
        </p:spPr>
        <p:txBody>
          <a:bodyPr>
            <a:spAutoFit/>
          </a:bodyPr>
          <a:lstStyle/>
          <a:p>
            <a:pPr marL="342900" indent="-342900"/>
            <a:r>
              <a:rPr lang="de-DE" sz="1400"/>
              <a:t>c)    Einfügen von vorhabenbezogenen Absprachen, Vereinbarungen, Hinweise auf Links, Literatur, Material, etc.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liennummernplatzhalter 4"/>
          <p:cNvSpPr>
            <a:spLocks noGrp="1"/>
          </p:cNvSpPr>
          <p:nvPr>
            <p:ph type="sldNum" sz="quarter" idx="11"/>
          </p:nvPr>
        </p:nvSpPr>
        <p:spPr/>
        <p:txBody>
          <a:bodyPr/>
          <a:lstStyle/>
          <a:p>
            <a:pPr fontAlgn="base">
              <a:spcBef>
                <a:spcPct val="0"/>
              </a:spcBef>
              <a:spcAft>
                <a:spcPct val="0"/>
              </a:spcAft>
              <a:defRPr/>
            </a:pPr>
            <a:fld id="{9AC2E9FA-A909-4B58-906C-FA5993CCC40B}" type="slidenum">
              <a:rPr lang="de-DE" smtClean="0"/>
              <a:pPr fontAlgn="base">
                <a:spcBef>
                  <a:spcPct val="0"/>
                </a:spcBef>
                <a:spcAft>
                  <a:spcPct val="0"/>
                </a:spcAft>
                <a:defRPr/>
              </a:pPr>
              <a:t>2</a:t>
            </a:fld>
            <a:endParaRPr lang="de-DE" smtClean="0"/>
          </a:p>
        </p:txBody>
      </p:sp>
      <p:sp>
        <p:nvSpPr>
          <p:cNvPr id="17410" name="Textfeld 5"/>
          <p:cNvSpPr txBox="1">
            <a:spLocks noChangeArrowheads="1"/>
          </p:cNvSpPr>
          <p:nvPr/>
        </p:nvSpPr>
        <p:spPr bwMode="auto">
          <a:xfrm>
            <a:off x="179512" y="1844824"/>
            <a:ext cx="8351838" cy="1323439"/>
          </a:xfrm>
          <a:prstGeom prst="rect">
            <a:avLst/>
          </a:prstGeom>
          <a:noFill/>
          <a:ln w="9525">
            <a:noFill/>
            <a:miter lim="800000"/>
            <a:headEnd/>
            <a:tailEnd/>
          </a:ln>
        </p:spPr>
        <p:txBody>
          <a:bodyPr>
            <a:spAutoFit/>
          </a:bodyPr>
          <a:lstStyle/>
          <a:p>
            <a:pPr marL="342900" indent="-342900">
              <a:buFont typeface="Arial-BoldMT"/>
              <a:buAutoNum type="arabicPeriod"/>
            </a:pPr>
            <a:r>
              <a:rPr lang="de-DE" sz="2000" dirty="0"/>
              <a:t>Grundsätzliche Überlegungen zur Entwicklung von Unterrichtsvorhaben auf der Grundlage der neuen Kernlehrpläne – Unterscheidung zwischen „Übersichtsraster Unterrichtsvorhaben“ und „Konkretisierten Unterrichtsvorhaben“</a:t>
            </a:r>
          </a:p>
        </p:txBody>
      </p:sp>
      <p:sp>
        <p:nvSpPr>
          <p:cNvPr id="17411" name="Textfeld 6"/>
          <p:cNvSpPr txBox="1">
            <a:spLocks noChangeArrowheads="1"/>
          </p:cNvSpPr>
          <p:nvPr/>
        </p:nvSpPr>
        <p:spPr bwMode="auto">
          <a:xfrm>
            <a:off x="251520" y="3573016"/>
            <a:ext cx="7489825" cy="400110"/>
          </a:xfrm>
          <a:prstGeom prst="rect">
            <a:avLst/>
          </a:prstGeom>
          <a:noFill/>
          <a:ln w="9525">
            <a:noFill/>
            <a:miter lim="800000"/>
            <a:headEnd/>
            <a:tailEnd/>
          </a:ln>
        </p:spPr>
        <p:txBody>
          <a:bodyPr>
            <a:spAutoFit/>
          </a:bodyPr>
          <a:lstStyle/>
          <a:p>
            <a:pPr marL="342900" indent="-342900"/>
            <a:r>
              <a:rPr lang="de-DE" sz="2000" dirty="0"/>
              <a:t>2.  „Übersichtsraster“ Unterrichtsvorhaben erstellen</a:t>
            </a:r>
          </a:p>
        </p:txBody>
      </p:sp>
      <p:sp>
        <p:nvSpPr>
          <p:cNvPr id="17412" name="Textfeld 7"/>
          <p:cNvSpPr txBox="1">
            <a:spLocks noChangeArrowheads="1"/>
          </p:cNvSpPr>
          <p:nvPr/>
        </p:nvSpPr>
        <p:spPr bwMode="auto">
          <a:xfrm>
            <a:off x="251520" y="4653136"/>
            <a:ext cx="6048375" cy="400110"/>
          </a:xfrm>
          <a:prstGeom prst="rect">
            <a:avLst/>
          </a:prstGeom>
          <a:noFill/>
          <a:ln w="9525">
            <a:noFill/>
            <a:miter lim="800000"/>
            <a:headEnd/>
            <a:tailEnd/>
          </a:ln>
        </p:spPr>
        <p:txBody>
          <a:bodyPr>
            <a:spAutoFit/>
          </a:bodyPr>
          <a:lstStyle/>
          <a:p>
            <a:r>
              <a:rPr lang="de-DE" dirty="0"/>
              <a:t>3. </a:t>
            </a:r>
            <a:r>
              <a:rPr lang="de-DE" sz="2000" dirty="0"/>
              <a:t>Unterrichtsvorhaben konkretisieren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liennummernplatzhalter 4"/>
          <p:cNvSpPr>
            <a:spLocks noGrp="1"/>
          </p:cNvSpPr>
          <p:nvPr>
            <p:ph type="sldNum" sz="quarter" idx="11"/>
          </p:nvPr>
        </p:nvSpPr>
        <p:spPr/>
        <p:txBody>
          <a:bodyPr/>
          <a:lstStyle/>
          <a:p>
            <a:pPr fontAlgn="base">
              <a:spcBef>
                <a:spcPct val="0"/>
              </a:spcBef>
              <a:spcAft>
                <a:spcPct val="0"/>
              </a:spcAft>
              <a:defRPr/>
            </a:pPr>
            <a:fld id="{94FB1C9C-08BE-4CD8-B4B7-2725DE4AC638}" type="slidenum">
              <a:rPr lang="de-DE" smtClean="0"/>
              <a:pPr fontAlgn="base">
                <a:spcBef>
                  <a:spcPct val="0"/>
                </a:spcBef>
                <a:spcAft>
                  <a:spcPct val="0"/>
                </a:spcAft>
                <a:defRPr/>
              </a:pPr>
              <a:t>20</a:t>
            </a:fld>
            <a:endParaRPr lang="de-DE" smtClean="0"/>
          </a:p>
        </p:txBody>
      </p:sp>
      <p:sp>
        <p:nvSpPr>
          <p:cNvPr id="55298" name="Textfeld 3"/>
          <p:cNvSpPr txBox="1">
            <a:spLocks noChangeArrowheads="1"/>
          </p:cNvSpPr>
          <p:nvPr/>
        </p:nvSpPr>
        <p:spPr bwMode="auto">
          <a:xfrm>
            <a:off x="395288" y="1844675"/>
            <a:ext cx="8137525" cy="338138"/>
          </a:xfrm>
          <a:prstGeom prst="rect">
            <a:avLst/>
          </a:prstGeom>
          <a:noFill/>
          <a:ln w="9525">
            <a:noFill/>
            <a:miter lim="800000"/>
            <a:headEnd/>
            <a:tailEnd/>
          </a:ln>
        </p:spPr>
        <p:txBody>
          <a:bodyPr>
            <a:spAutoFit/>
          </a:bodyPr>
          <a:lstStyle/>
          <a:p>
            <a:r>
              <a:rPr lang="de-DE" sz="1600" dirty="0"/>
              <a:t>Konkretisierte Unterrichtsvorhaben (Beispiel: </a:t>
            </a:r>
            <a:r>
              <a:rPr lang="de-DE" sz="1600" b="1" dirty="0">
                <a:solidFill>
                  <a:srgbClr val="0070C0"/>
                </a:solidFill>
              </a:rPr>
              <a:t>„Die Macht des Unbewussten“</a:t>
            </a:r>
            <a:r>
              <a:rPr lang="de-DE" sz="1600" dirty="0"/>
              <a:t>)</a:t>
            </a:r>
          </a:p>
        </p:txBody>
      </p:sp>
      <p:sp>
        <p:nvSpPr>
          <p:cNvPr id="55299" name="Rechteck 5"/>
          <p:cNvSpPr>
            <a:spLocks noChangeArrowheads="1"/>
          </p:cNvSpPr>
          <p:nvPr/>
        </p:nvSpPr>
        <p:spPr bwMode="auto">
          <a:xfrm>
            <a:off x="251520" y="2565400"/>
            <a:ext cx="8640960" cy="922338"/>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marL="342900" indent="-342900"/>
            <a:r>
              <a:rPr lang="de-DE" dirty="0"/>
              <a:t>Diagnose von Schülerkonzepten </a:t>
            </a:r>
          </a:p>
          <a:p>
            <a:pPr marL="342900" indent="-342900"/>
            <a:endParaRPr lang="de-DE" dirty="0"/>
          </a:p>
          <a:p>
            <a:pPr marL="342900" indent="-342900"/>
            <a:endParaRPr lang="de-DE" dirty="0"/>
          </a:p>
        </p:txBody>
      </p:sp>
      <p:sp>
        <p:nvSpPr>
          <p:cNvPr id="55300" name="Rectangle 1"/>
          <p:cNvSpPr>
            <a:spLocks noChangeArrowheads="1"/>
          </p:cNvSpPr>
          <p:nvPr/>
        </p:nvSpPr>
        <p:spPr bwMode="auto">
          <a:xfrm>
            <a:off x="468313" y="3125788"/>
            <a:ext cx="5183187" cy="307975"/>
          </a:xfrm>
          <a:prstGeom prst="rect">
            <a:avLst/>
          </a:prstGeom>
          <a:noFill/>
          <a:ln w="9525">
            <a:noFill/>
            <a:miter lim="800000"/>
            <a:headEnd/>
            <a:tailEnd/>
          </a:ln>
        </p:spPr>
        <p:txBody>
          <a:bodyPr anchor="ctr">
            <a:spAutoFit/>
          </a:bodyPr>
          <a:lstStyle/>
          <a:p>
            <a:pPr algn="just">
              <a:tabLst>
                <a:tab pos="228600" algn="l"/>
              </a:tabLst>
            </a:pPr>
            <a:r>
              <a:rPr lang="de-DE" sz="1400">
                <a:cs typeface="Times New Roman" pitchFamily="18" charset="0"/>
              </a:rPr>
              <a:t>„Wie ich über das Unbewusste denke“</a:t>
            </a:r>
            <a:endParaRPr lang="de-DE" sz="1400">
              <a:cs typeface="Arial" charset="0"/>
            </a:endParaRPr>
          </a:p>
        </p:txBody>
      </p:sp>
      <p:sp>
        <p:nvSpPr>
          <p:cNvPr id="55301" name="Textfeld 6"/>
          <p:cNvSpPr txBox="1">
            <a:spLocks noChangeArrowheads="1"/>
          </p:cNvSpPr>
          <p:nvPr/>
        </p:nvSpPr>
        <p:spPr bwMode="auto">
          <a:xfrm>
            <a:off x="251520" y="4077072"/>
            <a:ext cx="8640960" cy="3698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de-DE" dirty="0"/>
              <a:t>Leistungsbewertung</a:t>
            </a:r>
          </a:p>
        </p:txBody>
      </p:sp>
      <p:sp>
        <p:nvSpPr>
          <p:cNvPr id="55302" name="Rechteck 7"/>
          <p:cNvSpPr>
            <a:spLocks noChangeArrowheads="1"/>
          </p:cNvSpPr>
          <p:nvPr/>
        </p:nvSpPr>
        <p:spPr bwMode="auto">
          <a:xfrm>
            <a:off x="251520" y="4437112"/>
            <a:ext cx="8640960" cy="10772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de-DE" sz="1600" dirty="0"/>
              <a:t>Experimentalaufgabe; empirische Aufgabe; Aufgabe zu kontinuierlichen und diskontinuierlichen Texten bzw. Filmausschnitten; Paradigmenvergleich: das Unbewusste Freuds mit dem Unbewussten der Kognitionspsychologie; Kurzreferate zu Verfügbarkeits- und Repräsentativitätsheuristiken mit experimentellen Demonstrationen der </a:t>
            </a:r>
            <a:r>
              <a:rPr lang="de-DE" sz="1600" dirty="0" err="1"/>
              <a:t>Konstrukte</a:t>
            </a:r>
            <a:endParaRPr lang="de-DE" sz="1600" dirty="0"/>
          </a:p>
        </p:txBody>
      </p:sp>
      <p:sp>
        <p:nvSpPr>
          <p:cNvPr id="55303" name="Rechteck 8"/>
          <p:cNvSpPr>
            <a:spLocks noChangeArrowheads="1"/>
          </p:cNvSpPr>
          <p:nvPr/>
        </p:nvSpPr>
        <p:spPr bwMode="auto">
          <a:xfrm>
            <a:off x="468313" y="908050"/>
            <a:ext cx="7848600" cy="339725"/>
          </a:xfrm>
          <a:prstGeom prst="rect">
            <a:avLst/>
          </a:prstGeom>
          <a:noFill/>
          <a:ln w="9525">
            <a:noFill/>
            <a:miter lim="800000"/>
            <a:headEnd/>
            <a:tailEnd/>
          </a:ln>
        </p:spPr>
        <p:txBody>
          <a:bodyPr>
            <a:spAutoFit/>
          </a:bodyPr>
          <a:lstStyle/>
          <a:p>
            <a:r>
              <a:rPr lang="de-DE" sz="1600"/>
              <a:t>d) Diagnose von Schülerkonzepten und Leistungsbewertung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oliennummernplatzhalter 4"/>
          <p:cNvSpPr>
            <a:spLocks noGrp="1"/>
          </p:cNvSpPr>
          <p:nvPr>
            <p:ph type="sldNum" sz="quarter" idx="11"/>
          </p:nvPr>
        </p:nvSpPr>
        <p:spPr/>
        <p:txBody>
          <a:bodyPr/>
          <a:lstStyle/>
          <a:p>
            <a:pPr fontAlgn="base">
              <a:spcBef>
                <a:spcPct val="0"/>
              </a:spcBef>
              <a:spcAft>
                <a:spcPct val="0"/>
              </a:spcAft>
              <a:defRPr/>
            </a:pPr>
            <a:fld id="{25E94181-9C7D-455E-806F-65CB312CD9C5}" type="slidenum">
              <a:rPr lang="de-DE" smtClean="0"/>
              <a:pPr fontAlgn="base">
                <a:spcBef>
                  <a:spcPct val="0"/>
                </a:spcBef>
                <a:spcAft>
                  <a:spcPct val="0"/>
                </a:spcAft>
                <a:defRPr/>
              </a:pPr>
              <a:t>21</a:t>
            </a:fld>
            <a:endParaRPr lang="de-DE" smtClean="0"/>
          </a:p>
        </p:txBody>
      </p:sp>
      <p:sp>
        <p:nvSpPr>
          <p:cNvPr id="57346" name="Rectangle 2"/>
          <p:cNvSpPr>
            <a:spLocks noGrp="1" noChangeArrowheads="1"/>
          </p:cNvSpPr>
          <p:nvPr>
            <p:ph type="title"/>
          </p:nvPr>
        </p:nvSpPr>
        <p:spPr>
          <a:xfrm>
            <a:off x="539750" y="1484313"/>
            <a:ext cx="8064500" cy="865187"/>
          </a:xfrm>
        </p:spPr>
        <p:txBody>
          <a:bodyPr/>
          <a:lstStyle/>
          <a:p>
            <a:pPr eaLnBrk="1" hangingPunct="1"/>
            <a:r>
              <a:rPr lang="de-DE" sz="2400" smtClean="0">
                <a:solidFill>
                  <a:schemeClr val="tx2"/>
                </a:solidFill>
              </a:rPr>
              <a:t>Mögliche Vorgehensweisen </a:t>
            </a:r>
            <a:br>
              <a:rPr lang="de-DE" sz="2400" smtClean="0">
                <a:solidFill>
                  <a:schemeClr val="tx2"/>
                </a:solidFill>
              </a:rPr>
            </a:br>
            <a:r>
              <a:rPr lang="de-DE" sz="2400" smtClean="0">
                <a:solidFill>
                  <a:schemeClr val="tx2"/>
                </a:solidFill>
              </a:rPr>
              <a:t>die Entwicklung eines schulinternen Lehrplans- Zusammenfassung</a:t>
            </a:r>
          </a:p>
        </p:txBody>
      </p:sp>
      <p:sp>
        <p:nvSpPr>
          <p:cNvPr id="57347" name="Rectangle 3"/>
          <p:cNvSpPr>
            <a:spLocks noGrp="1" noChangeArrowheads="1"/>
          </p:cNvSpPr>
          <p:nvPr>
            <p:ph type="body" idx="1"/>
          </p:nvPr>
        </p:nvSpPr>
        <p:spPr>
          <a:xfrm>
            <a:off x="468313" y="3429000"/>
            <a:ext cx="8064500" cy="2808288"/>
          </a:xfrm>
        </p:spPr>
        <p:txBody>
          <a:bodyPr/>
          <a:lstStyle/>
          <a:p>
            <a:pPr eaLnBrk="1" hangingPunct="1">
              <a:lnSpc>
                <a:spcPct val="90000"/>
              </a:lnSpc>
            </a:pPr>
            <a:r>
              <a:rPr lang="de-DE" dirty="0" smtClean="0"/>
              <a:t>Unterrichtsvorhaben unter Berücksichtigung der </a:t>
            </a:r>
            <a:r>
              <a:rPr lang="de-DE" dirty="0" smtClean="0"/>
              <a:t>obligatorischen Kompetenzerwartungen und der </a:t>
            </a:r>
            <a:r>
              <a:rPr lang="de-DE" dirty="0" smtClean="0"/>
              <a:t>inhaltlichen Schwerpunkte formulieren und Übersichtsraster erstellen mit übergeordneten Methoden-und Handlungskompetenzen sowie Festlegung des Zeitbedarfs.</a:t>
            </a:r>
          </a:p>
          <a:p>
            <a:pPr eaLnBrk="1" hangingPunct="1">
              <a:lnSpc>
                <a:spcPct val="90000"/>
              </a:lnSpc>
            </a:pPr>
            <a:r>
              <a:rPr lang="de-DE" dirty="0" smtClean="0"/>
              <a:t>Einzelne Unterrichtsvorhaben </a:t>
            </a:r>
            <a:r>
              <a:rPr lang="de-DE" dirty="0" smtClean="0"/>
              <a:t>inhaltlich konkretisieren und mit den konkretisierten Sach- und Urteilskompetenzen verbinden.</a:t>
            </a:r>
          </a:p>
          <a:p>
            <a:pPr eaLnBrk="1" hangingPunct="1">
              <a:lnSpc>
                <a:spcPct val="90000"/>
              </a:lnSpc>
            </a:pPr>
            <a:r>
              <a:rPr lang="de-DE" dirty="0" smtClean="0"/>
              <a:t>Konkretisiertes Unterrichtsvorhaben </a:t>
            </a:r>
            <a:r>
              <a:rPr lang="de-DE" dirty="0" smtClean="0"/>
              <a:t>erweitern.</a:t>
            </a:r>
            <a:endParaRPr lang="de-DE"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827088" y="1484313"/>
            <a:ext cx="5616575" cy="504825"/>
          </a:xfrm>
        </p:spPr>
        <p:txBody>
          <a:bodyPr/>
          <a:lstStyle/>
          <a:p>
            <a:r>
              <a:rPr lang="de-DE" sz="2800" smtClean="0"/>
              <a:t>Arbeitsaufträge</a:t>
            </a:r>
          </a:p>
        </p:txBody>
      </p:sp>
      <p:sp>
        <p:nvSpPr>
          <p:cNvPr id="72707" name="Rectangle 3"/>
          <p:cNvSpPr>
            <a:spLocks noGrp="1" noChangeArrowheads="1"/>
          </p:cNvSpPr>
          <p:nvPr>
            <p:ph type="body" idx="4294967295"/>
          </p:nvPr>
        </p:nvSpPr>
        <p:spPr>
          <a:xfrm>
            <a:off x="323850" y="2708275"/>
            <a:ext cx="8424863" cy="2520950"/>
          </a:xfrm>
        </p:spPr>
        <p:txBody>
          <a:bodyPr/>
          <a:lstStyle/>
          <a:p>
            <a:pPr>
              <a:buFontTx/>
              <a:buNone/>
            </a:pPr>
            <a:r>
              <a:rPr lang="de-DE" sz="2400" b="1" smtClean="0"/>
              <a:t>	In der folgenden Arbeitsphase geht es darum drei mögliche Vorschläge miteinander zu vergleichen und zu ihrem eigenen schulinternen Lehrplan in Beziehung zu setzen. Hierbei möchten wir Sie bitten, sich aus Zeitgründen auf die Grundkurse der Q1 und Q2 zu konzentrieren.</a:t>
            </a:r>
          </a:p>
          <a:p>
            <a:pPr>
              <a:buFontTx/>
              <a:buNone/>
            </a:pPr>
            <a:endParaRPr lang="de-DE" sz="2400" b="1"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827088" y="1484313"/>
            <a:ext cx="5616575" cy="504825"/>
          </a:xfrm>
        </p:spPr>
        <p:txBody>
          <a:bodyPr/>
          <a:lstStyle/>
          <a:p>
            <a:r>
              <a:rPr lang="de-DE" sz="2800" smtClean="0"/>
              <a:t>Arbeitsaufträge</a:t>
            </a:r>
          </a:p>
        </p:txBody>
      </p:sp>
      <p:sp>
        <p:nvSpPr>
          <p:cNvPr id="71683" name="Rectangle 3"/>
          <p:cNvSpPr>
            <a:spLocks noGrp="1" noChangeArrowheads="1"/>
          </p:cNvSpPr>
          <p:nvPr>
            <p:ph type="body" idx="4294967295"/>
          </p:nvPr>
        </p:nvSpPr>
        <p:spPr>
          <a:xfrm>
            <a:off x="395288" y="1916113"/>
            <a:ext cx="8424862" cy="4319587"/>
          </a:xfrm>
        </p:spPr>
        <p:txBody>
          <a:bodyPr/>
          <a:lstStyle/>
          <a:p>
            <a:pPr>
              <a:buFontTx/>
              <a:buNone/>
            </a:pPr>
            <a:r>
              <a:rPr lang="de-DE" b="1" dirty="0" smtClean="0"/>
              <a:t>	</a:t>
            </a:r>
          </a:p>
          <a:p>
            <a:pPr>
              <a:buFontTx/>
              <a:buAutoNum type="arabicPeriod"/>
            </a:pPr>
            <a:r>
              <a:rPr lang="de-DE" b="1" dirty="0" smtClean="0"/>
              <a:t>Sichten Sie das Material zu den drei Vorschlägen für einen möglichen schulinternen Lehrplan.</a:t>
            </a:r>
          </a:p>
          <a:p>
            <a:pPr>
              <a:buFontTx/>
              <a:buAutoNum type="arabicPeriod"/>
            </a:pPr>
            <a:r>
              <a:rPr lang="de-DE" b="1" dirty="0" smtClean="0"/>
              <a:t>Vergleichen Sie die unterschiedlichen Vorschläge mit ihrem eigenen schulinternen Curriculum.</a:t>
            </a:r>
          </a:p>
          <a:p>
            <a:pPr>
              <a:buFontTx/>
              <a:buAutoNum type="arabicPeriod"/>
            </a:pPr>
            <a:r>
              <a:rPr lang="de-DE" b="1" dirty="0" smtClean="0"/>
              <a:t>Tauschen Sie sich in der Kleingruppe über die Chancen der verschiedenen Zugriffe aus.</a:t>
            </a:r>
          </a:p>
          <a:p>
            <a:pPr>
              <a:buFontTx/>
              <a:buAutoNum type="arabicPeriod"/>
            </a:pPr>
            <a:r>
              <a:rPr lang="de-DE" b="1" dirty="0" smtClean="0"/>
              <a:t>Bereiten Sie für die Plenumsveranstaltung bei Bedarf folgende Moderationskarten vor: </a:t>
            </a:r>
          </a:p>
          <a:p>
            <a:pPr>
              <a:buFontTx/>
              <a:buNone/>
            </a:pPr>
            <a:r>
              <a:rPr lang="de-DE" b="1" dirty="0" smtClean="0"/>
              <a:t>		</a:t>
            </a:r>
            <a:r>
              <a:rPr lang="de-DE" b="1" dirty="0" smtClean="0"/>
              <a:t>a) Offene </a:t>
            </a:r>
            <a:r>
              <a:rPr lang="de-DE" b="1" dirty="0" smtClean="0"/>
              <a:t>Fragen</a:t>
            </a:r>
          </a:p>
          <a:p>
            <a:pPr>
              <a:buFontTx/>
              <a:buNone/>
            </a:pPr>
            <a:r>
              <a:rPr lang="de-DE" b="1" dirty="0" smtClean="0"/>
              <a:t>		</a:t>
            </a:r>
            <a:r>
              <a:rPr lang="de-DE" b="1" dirty="0" smtClean="0"/>
              <a:t>b) Anregungen</a:t>
            </a:r>
            <a:endParaRPr lang="de-DE" b="1" dirty="0" smtClean="0"/>
          </a:p>
          <a:p>
            <a:pPr>
              <a:buFontTx/>
              <a:buNone/>
            </a:pPr>
            <a:r>
              <a:rPr lang="de-DE" b="1" dirty="0" smtClean="0"/>
              <a:t>		</a:t>
            </a:r>
            <a:r>
              <a:rPr lang="de-DE" b="1" dirty="0" smtClean="0"/>
              <a:t>c) Was </a:t>
            </a:r>
            <a:r>
              <a:rPr lang="de-DE" b="1" dirty="0" smtClean="0"/>
              <a:t>ich zur Unterstützung benötige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nummernplatzhalter 4"/>
          <p:cNvSpPr>
            <a:spLocks noGrp="1"/>
          </p:cNvSpPr>
          <p:nvPr>
            <p:ph type="sldNum" sz="quarter" idx="11"/>
          </p:nvPr>
        </p:nvSpPr>
        <p:spPr/>
        <p:txBody>
          <a:bodyPr/>
          <a:lstStyle/>
          <a:p>
            <a:pPr fontAlgn="base">
              <a:spcBef>
                <a:spcPct val="0"/>
              </a:spcBef>
              <a:spcAft>
                <a:spcPct val="0"/>
              </a:spcAft>
              <a:defRPr/>
            </a:pPr>
            <a:fld id="{E7DC8EB0-7A84-46F5-8A7A-646BA51F01B6}" type="slidenum">
              <a:rPr lang="de-DE" smtClean="0"/>
              <a:pPr fontAlgn="base">
                <a:spcBef>
                  <a:spcPct val="0"/>
                </a:spcBef>
                <a:spcAft>
                  <a:spcPct val="0"/>
                </a:spcAft>
                <a:defRPr/>
              </a:pPr>
              <a:t>3</a:t>
            </a:fld>
            <a:endParaRPr lang="de-DE" smtClean="0"/>
          </a:p>
        </p:txBody>
      </p:sp>
      <p:sp>
        <p:nvSpPr>
          <p:cNvPr id="19458" name="Rectangle 1"/>
          <p:cNvSpPr>
            <a:spLocks noChangeArrowheads="1"/>
          </p:cNvSpPr>
          <p:nvPr/>
        </p:nvSpPr>
        <p:spPr bwMode="auto">
          <a:xfrm>
            <a:off x="251520" y="1340768"/>
            <a:ext cx="7848600" cy="507783"/>
          </a:xfrm>
          <a:prstGeom prst="rect">
            <a:avLst/>
          </a:prstGeom>
          <a:noFill/>
          <a:ln w="9525">
            <a:noFill/>
            <a:miter lim="800000"/>
            <a:headEnd/>
            <a:tailEnd/>
          </a:ln>
        </p:spPr>
        <p:txBody>
          <a:bodyPr lIns="306291" bIns="152352" anchor="ctr">
            <a:spAutoFit/>
          </a:bodyPr>
          <a:lstStyle/>
          <a:p>
            <a:pPr algn="just"/>
            <a:r>
              <a:rPr lang="de-DE" sz="2000" b="1" dirty="0" smtClean="0">
                <a:cs typeface="Times New Roman" pitchFamily="18" charset="0"/>
              </a:rPr>
              <a:t>Unterrichtsvorhaben</a:t>
            </a:r>
            <a:endParaRPr lang="de-DE" sz="2000" dirty="0">
              <a:cs typeface="Times New Roman" pitchFamily="18" charset="0"/>
            </a:endParaRPr>
          </a:p>
        </p:txBody>
      </p:sp>
      <p:sp>
        <p:nvSpPr>
          <p:cNvPr id="19459" name="Rechteck 6"/>
          <p:cNvSpPr>
            <a:spLocks noChangeArrowheads="1"/>
          </p:cNvSpPr>
          <p:nvPr/>
        </p:nvSpPr>
        <p:spPr bwMode="auto">
          <a:xfrm>
            <a:off x="467544" y="4005064"/>
            <a:ext cx="7993063" cy="1015663"/>
          </a:xfrm>
          <a:prstGeom prst="rect">
            <a:avLst/>
          </a:prstGeom>
          <a:noFill/>
          <a:ln w="9525">
            <a:noFill/>
            <a:miter lim="800000"/>
            <a:headEnd/>
            <a:tailEnd/>
          </a:ln>
        </p:spPr>
        <p:txBody>
          <a:bodyPr>
            <a:spAutoFit/>
          </a:bodyPr>
          <a:lstStyle/>
          <a:p>
            <a:r>
              <a:rPr lang="de-DE" sz="2000" dirty="0"/>
              <a:t>Im „</a:t>
            </a:r>
            <a:r>
              <a:rPr lang="de-DE" sz="2000" b="1" dirty="0"/>
              <a:t>Übersichtsraster Unterrichtsvorhaben</a:t>
            </a:r>
            <a:r>
              <a:rPr lang="de-DE" sz="2000" dirty="0"/>
              <a:t>“ wird die für alle Lehrerinnen und Lehrer gemäß Fachkonferenzbeschluss </a:t>
            </a:r>
            <a:r>
              <a:rPr lang="de-DE" sz="2000" u="sng" dirty="0"/>
              <a:t>verbindliche</a:t>
            </a:r>
            <a:r>
              <a:rPr lang="de-DE" sz="2000" dirty="0"/>
              <a:t> Verteilung der Unterrichtsvorhaben dargestellt. </a:t>
            </a:r>
          </a:p>
        </p:txBody>
      </p:sp>
      <p:sp>
        <p:nvSpPr>
          <p:cNvPr id="19460" name="Rechteck 8"/>
          <p:cNvSpPr>
            <a:spLocks noChangeArrowheads="1"/>
          </p:cNvSpPr>
          <p:nvPr/>
        </p:nvSpPr>
        <p:spPr bwMode="auto">
          <a:xfrm>
            <a:off x="467544" y="5301208"/>
            <a:ext cx="8353425" cy="707886"/>
          </a:xfrm>
          <a:prstGeom prst="rect">
            <a:avLst/>
          </a:prstGeom>
          <a:noFill/>
          <a:ln w="9525">
            <a:noFill/>
            <a:miter lim="800000"/>
            <a:headEnd/>
            <a:tailEnd/>
          </a:ln>
        </p:spPr>
        <p:txBody>
          <a:bodyPr>
            <a:spAutoFit/>
          </a:bodyPr>
          <a:lstStyle/>
          <a:p>
            <a:r>
              <a:rPr lang="de-DE" sz="2000" dirty="0"/>
              <a:t>Das Übersichtsraster dient dazu, den Kolleginnen und Kollegen einen schnellen Überblick zu verschaffen.</a:t>
            </a:r>
          </a:p>
        </p:txBody>
      </p:sp>
      <p:sp>
        <p:nvSpPr>
          <p:cNvPr id="19461" name="Textfeld 9"/>
          <p:cNvSpPr txBox="1">
            <a:spLocks noChangeArrowheads="1"/>
          </p:cNvSpPr>
          <p:nvPr/>
        </p:nvSpPr>
        <p:spPr bwMode="auto">
          <a:xfrm>
            <a:off x="467544" y="1988840"/>
            <a:ext cx="8135938" cy="707886"/>
          </a:xfrm>
          <a:prstGeom prst="rect">
            <a:avLst/>
          </a:prstGeom>
          <a:noFill/>
          <a:ln w="9525">
            <a:noFill/>
            <a:miter lim="800000"/>
            <a:headEnd/>
            <a:tailEnd/>
          </a:ln>
        </p:spPr>
        <p:txBody>
          <a:bodyPr>
            <a:spAutoFit/>
          </a:bodyPr>
          <a:lstStyle/>
          <a:p>
            <a:r>
              <a:rPr lang="de-DE" sz="2000" dirty="0"/>
              <a:t>Der schulinterne Lehrplan besitzt den Anspruch, </a:t>
            </a:r>
            <a:r>
              <a:rPr lang="de-DE" sz="2000" u="sng" dirty="0"/>
              <a:t>sämtliche</a:t>
            </a:r>
            <a:r>
              <a:rPr lang="de-DE" sz="2000" dirty="0"/>
              <a:t> im Kernlehrplan angeführten Kompetenzen </a:t>
            </a:r>
            <a:r>
              <a:rPr lang="de-DE" sz="2000" dirty="0" smtClean="0"/>
              <a:t>abzudecken.</a:t>
            </a:r>
            <a:endParaRPr lang="de-DE" sz="2000" dirty="0"/>
          </a:p>
        </p:txBody>
      </p:sp>
      <p:sp>
        <p:nvSpPr>
          <p:cNvPr id="7" name="Textfeld 6"/>
          <p:cNvSpPr txBox="1"/>
          <p:nvPr/>
        </p:nvSpPr>
        <p:spPr>
          <a:xfrm>
            <a:off x="467544" y="2996952"/>
            <a:ext cx="7920880" cy="707886"/>
          </a:xfrm>
          <a:prstGeom prst="rect">
            <a:avLst/>
          </a:prstGeom>
          <a:noFill/>
        </p:spPr>
        <p:txBody>
          <a:bodyPr wrap="square" rtlCol="0">
            <a:spAutoFit/>
          </a:bodyPr>
          <a:lstStyle/>
          <a:p>
            <a:pPr algn="just" eaLnBrk="0" hangingPunct="0"/>
            <a:r>
              <a:rPr lang="de-DE" sz="2000" dirty="0" smtClean="0">
                <a:cs typeface="Times New Roman" pitchFamily="18" charset="0"/>
              </a:rPr>
              <a:t>Die Umsetzung von Unterrichtsvorhaben erfolgt auf </a:t>
            </a:r>
            <a:r>
              <a:rPr lang="de-DE" sz="2000" i="1" dirty="0" smtClean="0">
                <a:cs typeface="Times New Roman" pitchFamily="18" charset="0"/>
              </a:rPr>
              <a:t>zwei Ebenen</a:t>
            </a:r>
            <a:r>
              <a:rPr lang="de-DE" sz="2000" dirty="0" smtClean="0">
                <a:cs typeface="Times New Roman" pitchFamily="18" charset="0"/>
              </a:rPr>
              <a:t>: der </a:t>
            </a:r>
            <a:r>
              <a:rPr lang="de-DE" sz="2000" i="1" dirty="0" smtClean="0">
                <a:cs typeface="Times New Roman" pitchFamily="18" charset="0"/>
              </a:rPr>
              <a:t>Übersichts- und der Konkretisierungsebene</a:t>
            </a:r>
            <a:r>
              <a:rPr lang="de-DE" sz="2000" dirty="0" smtClean="0">
                <a:cs typeface="Times New Roman" pitchFamily="18" charset="0"/>
              </a:rPr>
              <a:t>.</a:t>
            </a:r>
            <a:endParaRPr lang="de-DE" sz="2000" dirty="0">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nummernplatzhalter 4"/>
          <p:cNvSpPr>
            <a:spLocks noGrp="1"/>
          </p:cNvSpPr>
          <p:nvPr>
            <p:ph type="sldNum" sz="quarter" idx="11"/>
          </p:nvPr>
        </p:nvSpPr>
        <p:spPr/>
        <p:txBody>
          <a:bodyPr/>
          <a:lstStyle/>
          <a:p>
            <a:pPr fontAlgn="base">
              <a:spcBef>
                <a:spcPct val="0"/>
              </a:spcBef>
              <a:spcAft>
                <a:spcPct val="0"/>
              </a:spcAft>
              <a:defRPr/>
            </a:pPr>
            <a:fld id="{FF66DF25-AB5F-4E58-8660-619A813995EA}" type="slidenum">
              <a:rPr lang="de-DE" smtClean="0"/>
              <a:pPr fontAlgn="base">
                <a:spcBef>
                  <a:spcPct val="0"/>
                </a:spcBef>
                <a:spcAft>
                  <a:spcPct val="0"/>
                </a:spcAft>
                <a:defRPr/>
              </a:pPr>
              <a:t>4</a:t>
            </a:fld>
            <a:endParaRPr lang="de-DE" smtClean="0"/>
          </a:p>
        </p:txBody>
      </p:sp>
      <p:sp>
        <p:nvSpPr>
          <p:cNvPr id="21506" name="Textfeld 6"/>
          <p:cNvSpPr txBox="1">
            <a:spLocks noChangeArrowheads="1"/>
          </p:cNvSpPr>
          <p:nvPr/>
        </p:nvSpPr>
        <p:spPr bwMode="auto">
          <a:xfrm>
            <a:off x="179512" y="1628800"/>
            <a:ext cx="8640960" cy="3785652"/>
          </a:xfrm>
          <a:prstGeom prst="rect">
            <a:avLst/>
          </a:prstGeom>
          <a:noFill/>
          <a:ln w="9525">
            <a:noFill/>
            <a:miter lim="800000"/>
            <a:headEnd/>
            <a:tailEnd/>
          </a:ln>
        </p:spPr>
        <p:txBody>
          <a:bodyPr wrap="square">
            <a:spAutoFit/>
          </a:bodyPr>
          <a:lstStyle/>
          <a:p>
            <a:r>
              <a:rPr lang="de-DE" sz="2400" dirty="0"/>
              <a:t>Der ausgewiesene Zeitbedarf versteht sich als grobe Orientierungsgröße, die nach Bedarf über- oder unterschritten werden kann. </a:t>
            </a:r>
            <a:endParaRPr lang="de-DE" sz="2400" dirty="0" smtClean="0"/>
          </a:p>
          <a:p>
            <a:endParaRPr lang="de-DE" sz="2400" dirty="0" smtClean="0"/>
          </a:p>
          <a:p>
            <a:endParaRPr lang="de-DE" sz="2400" dirty="0" smtClean="0"/>
          </a:p>
          <a:p>
            <a:r>
              <a:rPr lang="de-DE" sz="2400" dirty="0" smtClean="0"/>
              <a:t>Um </a:t>
            </a:r>
            <a:r>
              <a:rPr lang="de-DE" sz="2400" dirty="0"/>
              <a:t>Spielraum für Vertiefungen, besondere Schülerinteressen, aktuelle Themen bzw. die Erfordernisse anderer besonderer Ereignisse (z.B. Praktika, Klassenfahrten o.ä.) zu erhalten, wird empfohlen im Rahmen des Hauscurriculums nur ca. </a:t>
            </a:r>
            <a:r>
              <a:rPr lang="de-DE" sz="2400" b="1" i="1" dirty="0"/>
              <a:t>75 Prozent der Bruttounterrichtszeit</a:t>
            </a:r>
            <a:r>
              <a:rPr lang="de-DE" sz="2400" dirty="0"/>
              <a:t> zu verplanen.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nummernplatzhalter 4"/>
          <p:cNvSpPr>
            <a:spLocks noGrp="1"/>
          </p:cNvSpPr>
          <p:nvPr>
            <p:ph type="sldNum" sz="quarter" idx="11"/>
          </p:nvPr>
        </p:nvSpPr>
        <p:spPr/>
        <p:txBody>
          <a:bodyPr/>
          <a:lstStyle/>
          <a:p>
            <a:pPr fontAlgn="base">
              <a:spcBef>
                <a:spcPct val="0"/>
              </a:spcBef>
              <a:spcAft>
                <a:spcPct val="0"/>
              </a:spcAft>
              <a:defRPr/>
            </a:pPr>
            <a:fld id="{37F2691F-6E12-4C97-B9D8-227F19A0E570}" type="slidenum">
              <a:rPr lang="de-DE" smtClean="0"/>
              <a:pPr fontAlgn="base">
                <a:spcBef>
                  <a:spcPct val="0"/>
                </a:spcBef>
                <a:spcAft>
                  <a:spcPct val="0"/>
                </a:spcAft>
                <a:defRPr/>
              </a:pPr>
              <a:t>5</a:t>
            </a:fld>
            <a:endParaRPr lang="de-DE" smtClean="0"/>
          </a:p>
        </p:txBody>
      </p:sp>
      <p:sp>
        <p:nvSpPr>
          <p:cNvPr id="23554" name="Textfeld 5"/>
          <p:cNvSpPr txBox="1">
            <a:spLocks noChangeArrowheads="1"/>
          </p:cNvSpPr>
          <p:nvPr/>
        </p:nvSpPr>
        <p:spPr bwMode="auto">
          <a:xfrm>
            <a:off x="395288" y="1484313"/>
            <a:ext cx="8064500" cy="366712"/>
          </a:xfrm>
          <a:prstGeom prst="rect">
            <a:avLst/>
          </a:prstGeom>
          <a:noFill/>
          <a:ln w="9525">
            <a:noFill/>
            <a:miter lim="800000"/>
            <a:headEnd/>
            <a:tailEnd/>
          </a:ln>
        </p:spPr>
        <p:txBody>
          <a:bodyPr>
            <a:spAutoFit/>
          </a:bodyPr>
          <a:lstStyle/>
          <a:p>
            <a:r>
              <a:rPr lang="de-DE" b="1" dirty="0"/>
              <a:t>Konkretisierte Unterrichtsvorhaben </a:t>
            </a:r>
            <a:endParaRPr lang="de-DE" dirty="0"/>
          </a:p>
        </p:txBody>
      </p:sp>
      <p:sp>
        <p:nvSpPr>
          <p:cNvPr id="23555" name="Textfeld 7"/>
          <p:cNvSpPr txBox="1">
            <a:spLocks noChangeArrowheads="1"/>
          </p:cNvSpPr>
          <p:nvPr/>
        </p:nvSpPr>
        <p:spPr bwMode="auto">
          <a:xfrm>
            <a:off x="467544" y="2492896"/>
            <a:ext cx="8280400" cy="1015663"/>
          </a:xfrm>
          <a:prstGeom prst="rect">
            <a:avLst/>
          </a:prstGeom>
          <a:noFill/>
          <a:ln w="9525">
            <a:noFill/>
            <a:miter lim="800000"/>
            <a:headEnd/>
            <a:tailEnd/>
          </a:ln>
        </p:spPr>
        <p:txBody>
          <a:bodyPr>
            <a:spAutoFit/>
          </a:bodyPr>
          <a:lstStyle/>
          <a:p>
            <a:r>
              <a:rPr lang="de-DE" sz="2000" dirty="0"/>
              <a:t>Abweichungen von den vorgeschlagenen Vorgehensweisen bezüglich der konkretisierten Unterrichtsvorhaben sind im Rahmen der pädagogischen Freiheit der Lehrkräfte möglich.</a:t>
            </a:r>
          </a:p>
        </p:txBody>
      </p:sp>
      <p:sp>
        <p:nvSpPr>
          <p:cNvPr id="23556" name="Textfeld 8"/>
          <p:cNvSpPr txBox="1">
            <a:spLocks noChangeArrowheads="1"/>
          </p:cNvSpPr>
          <p:nvPr/>
        </p:nvSpPr>
        <p:spPr bwMode="auto">
          <a:xfrm>
            <a:off x="468312" y="4005263"/>
            <a:ext cx="8424167" cy="1015663"/>
          </a:xfrm>
          <a:prstGeom prst="rect">
            <a:avLst/>
          </a:prstGeom>
          <a:noFill/>
          <a:ln w="9525">
            <a:noFill/>
            <a:miter lim="800000"/>
            <a:headEnd/>
            <a:tailEnd/>
          </a:ln>
        </p:spPr>
        <p:txBody>
          <a:bodyPr wrap="square">
            <a:spAutoFit/>
          </a:bodyPr>
          <a:lstStyle/>
          <a:p>
            <a:r>
              <a:rPr lang="de-DE" sz="2000" dirty="0"/>
              <a:t>Sicherzustellen bleibt allerdings auch hier, dass im Rahmen der Umsetzung der Unterrichtsvorhaben insgesamt alle Sach- und Urteilskompetenzen des Kernlehrplans Berücksichtigung finden.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liennummernplatzhalter 4"/>
          <p:cNvSpPr>
            <a:spLocks noGrp="1"/>
          </p:cNvSpPr>
          <p:nvPr>
            <p:ph type="sldNum" sz="quarter" idx="11"/>
          </p:nvPr>
        </p:nvSpPr>
        <p:spPr/>
        <p:txBody>
          <a:bodyPr/>
          <a:lstStyle/>
          <a:p>
            <a:pPr fontAlgn="base">
              <a:spcBef>
                <a:spcPct val="0"/>
              </a:spcBef>
              <a:spcAft>
                <a:spcPct val="0"/>
              </a:spcAft>
              <a:defRPr/>
            </a:pPr>
            <a:fld id="{71E98314-08F0-4B18-ACF7-5C9B2A4CB162}" type="slidenum">
              <a:rPr lang="de-DE" smtClean="0"/>
              <a:pPr fontAlgn="base">
                <a:spcBef>
                  <a:spcPct val="0"/>
                </a:spcBef>
                <a:spcAft>
                  <a:spcPct val="0"/>
                </a:spcAft>
                <a:defRPr/>
              </a:pPr>
              <a:t>6</a:t>
            </a:fld>
            <a:endParaRPr lang="de-DE" smtClean="0"/>
          </a:p>
        </p:txBody>
      </p:sp>
      <p:sp>
        <p:nvSpPr>
          <p:cNvPr id="25602" name="Rechteck 5"/>
          <p:cNvSpPr>
            <a:spLocks noChangeArrowheads="1"/>
          </p:cNvSpPr>
          <p:nvPr/>
        </p:nvSpPr>
        <p:spPr bwMode="auto">
          <a:xfrm>
            <a:off x="395288" y="2852738"/>
            <a:ext cx="8137525" cy="1975926"/>
          </a:xfrm>
          <a:prstGeom prst="rect">
            <a:avLst/>
          </a:prstGeom>
          <a:noFill/>
          <a:ln w="9525">
            <a:noFill/>
            <a:miter lim="800000"/>
            <a:headEnd/>
            <a:tailEnd/>
          </a:ln>
        </p:spPr>
        <p:txBody>
          <a:bodyPr>
            <a:spAutoFit/>
          </a:bodyPr>
          <a:lstStyle/>
          <a:p>
            <a:pPr>
              <a:lnSpc>
                <a:spcPct val="90000"/>
              </a:lnSpc>
            </a:pPr>
            <a:r>
              <a:rPr lang="de-DE" b="1" dirty="0"/>
              <a:t>Schritt 1:</a:t>
            </a:r>
          </a:p>
          <a:p>
            <a:pPr>
              <a:lnSpc>
                <a:spcPct val="90000"/>
              </a:lnSpc>
            </a:pPr>
            <a:endParaRPr lang="de-DE" dirty="0"/>
          </a:p>
          <a:p>
            <a:pPr>
              <a:lnSpc>
                <a:spcPct val="90000"/>
              </a:lnSpc>
            </a:pPr>
            <a:r>
              <a:rPr lang="de-DE" sz="2000" dirty="0"/>
              <a:t>Übersichtsraster erstellen: </a:t>
            </a:r>
          </a:p>
          <a:p>
            <a:pPr>
              <a:lnSpc>
                <a:spcPct val="90000"/>
              </a:lnSpc>
            </a:pPr>
            <a:endParaRPr lang="de-DE" sz="2000" dirty="0"/>
          </a:p>
          <a:p>
            <a:pPr>
              <a:lnSpc>
                <a:spcPct val="90000"/>
              </a:lnSpc>
            </a:pPr>
            <a:r>
              <a:rPr lang="de-DE" sz="2000" dirty="0"/>
              <a:t>Unterrichtsvorhaben unter Berücksichtigung der </a:t>
            </a:r>
            <a:r>
              <a:rPr lang="de-DE" sz="2000" dirty="0" smtClean="0"/>
              <a:t>obligatorischen Kompetenzerwartungen und der </a:t>
            </a:r>
            <a:r>
              <a:rPr lang="de-DE" sz="2000" dirty="0"/>
              <a:t>inhaltlichen Schwerpunkte formulieren.</a:t>
            </a:r>
          </a:p>
        </p:txBody>
      </p:sp>
      <p:sp>
        <p:nvSpPr>
          <p:cNvPr id="25603" name="Rectangle 2"/>
          <p:cNvSpPr>
            <a:spLocks noGrp="1" noChangeArrowheads="1"/>
          </p:cNvSpPr>
          <p:nvPr>
            <p:ph type="title"/>
          </p:nvPr>
        </p:nvSpPr>
        <p:spPr>
          <a:xfrm>
            <a:off x="539750" y="1484313"/>
            <a:ext cx="8064500" cy="865187"/>
          </a:xfrm>
        </p:spPr>
        <p:txBody>
          <a:bodyPr/>
          <a:lstStyle/>
          <a:p>
            <a:pPr eaLnBrk="1" hangingPunct="1"/>
            <a:r>
              <a:rPr lang="de-DE" sz="2800" smtClean="0">
                <a:solidFill>
                  <a:schemeClr val="tx2"/>
                </a:solidFill>
              </a:rPr>
              <a:t>Mögliche Vorgehensweisen </a:t>
            </a:r>
            <a:br>
              <a:rPr lang="de-DE" sz="2800" smtClean="0">
                <a:solidFill>
                  <a:schemeClr val="tx2"/>
                </a:solidFill>
              </a:rPr>
            </a:br>
            <a:r>
              <a:rPr lang="de-DE" sz="2800" smtClean="0">
                <a:solidFill>
                  <a:schemeClr val="tx2"/>
                </a:solidFill>
              </a:rPr>
              <a:t>für die Arbeit in den Fachkonferenzen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idx="1"/>
          </p:nvPr>
        </p:nvGraphicFramePr>
        <p:xfrm>
          <a:off x="395288" y="1844674"/>
          <a:ext cx="8353176" cy="4320629"/>
        </p:xfrm>
        <a:graphic>
          <a:graphicData uri="http://schemas.openxmlformats.org/drawingml/2006/table">
            <a:tbl>
              <a:tblPr/>
              <a:tblGrid>
                <a:gridCol w="4176588"/>
                <a:gridCol w="4176588"/>
              </a:tblGrid>
              <a:tr h="432062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1" u="sng" strike="noStrike" cap="none" normalizeH="0" baseline="0" smtClean="0">
                          <a:ln>
                            <a:noFill/>
                          </a:ln>
                          <a:solidFill>
                            <a:srgbClr val="FFFFFF"/>
                          </a:solidFill>
                          <a:effectLst/>
                          <a:latin typeface="Arial" charset="0"/>
                          <a:ea typeface="Times New Roman" pitchFamily="18" charset="0"/>
                          <a:cs typeface="Arial" charset="0"/>
                        </a:rPr>
                        <a:t>Unterrichtsvorhaben I:</a:t>
                      </a: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Thema: Sich ein erstes Bild von Psychologie machen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Kompetenzen: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MK:</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HK:</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Inhaltsfeld: IF 1 (Menschliches Erleben und Verhalten)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Inhaltliche Schwerpunkte: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sym typeface="Wingdings" pitchFamily="2" charset="2"/>
                        </a:rPr>
                        <a:t></a:t>
                      </a: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 Fachdisziplinen und Paradigmen der Psychologie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Arial" charset="0"/>
                          <a:ea typeface="Times New Roman" pitchFamily="18" charset="0"/>
                          <a:cs typeface="Arial" charset="0"/>
                        </a:rPr>
                        <a:t>Zeitbedarf:</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1" u="sng" strike="noStrike" cap="none" normalizeH="0" baseline="0" dirty="0" smtClean="0">
                          <a:ln>
                            <a:noFill/>
                          </a:ln>
                          <a:solidFill>
                            <a:srgbClr val="FFFFFF"/>
                          </a:solidFill>
                          <a:effectLst/>
                          <a:latin typeface="Arial" charset="0"/>
                          <a:ea typeface="Times New Roman" pitchFamily="18" charset="0"/>
                          <a:cs typeface="Arial" charset="0"/>
                        </a:rPr>
                        <a:t>Unterrichtsvorhaben II:</a:t>
                      </a: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Thema: Wie wirklich ist die Wirklichkeit?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Kompetenzen: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MK:</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HK:</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a:t>
                      </a:r>
                    </a:p>
                    <a:p>
                      <a:pPr marL="0" marR="0" lvl="0" indent="0" algn="just" defTabSz="914400" rtl="0" eaLnBrk="1" fontAlgn="base" latinLnBrk="0" hangingPunct="1">
                        <a:lnSpc>
                          <a:spcPct val="100000"/>
                        </a:lnSpc>
                        <a:spcBef>
                          <a:spcPct val="0"/>
                        </a:spcBef>
                        <a:spcAft>
                          <a:spcPct val="0"/>
                        </a:spcAft>
                        <a:buClrTx/>
                        <a:buSzTx/>
                        <a:buFont typeface="Symbol" pitchFamily="18" charset="2"/>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Inhaltsfeld: IF 1 (Menschliches Erleben und Verhalten)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Inhaltliche Schwerpunkte:</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w"/>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Fachdisziplinen und Paradigmen der Psychologie </a:t>
                      </a: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sym typeface="Wingdings" pitchFamily="2" charset="2"/>
                        </a:rPr>
                        <a:t></a:t>
                      </a: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 Wahrnehmung </a:t>
                      </a: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sym typeface="Wingdings" pitchFamily="2" charset="2"/>
                        </a:rPr>
                        <a:t></a:t>
                      </a: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 automatische und unbewusste Informationsverarbeitung</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w"/>
                        <a:tabLst/>
                      </a:pPr>
                      <a:endPar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smtClean="0">
                          <a:ln>
                            <a:noFill/>
                          </a:ln>
                          <a:solidFill>
                            <a:srgbClr val="FFFFFF"/>
                          </a:solidFill>
                          <a:effectLst/>
                          <a:latin typeface="Arial" charset="0"/>
                          <a:ea typeface="Times New Roman" pitchFamily="18" charset="0"/>
                          <a:cs typeface="Arial" charset="0"/>
                        </a:rPr>
                        <a:t>Zeitbedarf:</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7657" name="Foliennummernplatzhalter 4"/>
          <p:cNvSpPr>
            <a:spLocks noGrp="1"/>
          </p:cNvSpPr>
          <p:nvPr>
            <p:ph type="sldNum" sz="quarter" idx="11"/>
          </p:nvPr>
        </p:nvSpPr>
        <p:spPr/>
        <p:txBody>
          <a:bodyPr/>
          <a:lstStyle/>
          <a:p>
            <a:pPr fontAlgn="base">
              <a:spcBef>
                <a:spcPct val="0"/>
              </a:spcBef>
              <a:spcAft>
                <a:spcPct val="0"/>
              </a:spcAft>
              <a:defRPr/>
            </a:pPr>
            <a:fld id="{7CE2A98A-BF72-4D31-B937-742C16DC4E0C}" type="slidenum">
              <a:rPr lang="de-DE" smtClean="0"/>
              <a:pPr fontAlgn="base">
                <a:spcBef>
                  <a:spcPct val="0"/>
                </a:spcBef>
                <a:spcAft>
                  <a:spcPct val="0"/>
                </a:spcAft>
                <a:defRPr/>
              </a:pPr>
              <a:t>7</a:t>
            </a:fld>
            <a:endParaRPr lang="de-DE" smtClean="0"/>
          </a:p>
        </p:txBody>
      </p:sp>
      <p:sp>
        <p:nvSpPr>
          <p:cNvPr id="27658" name="Textfeld 6"/>
          <p:cNvSpPr txBox="1">
            <a:spLocks noChangeArrowheads="1"/>
          </p:cNvSpPr>
          <p:nvPr/>
        </p:nvSpPr>
        <p:spPr bwMode="auto">
          <a:xfrm>
            <a:off x="1475656" y="1268760"/>
            <a:ext cx="6048375" cy="369888"/>
          </a:xfrm>
          <a:prstGeom prst="rect">
            <a:avLst/>
          </a:prstGeom>
          <a:noFill/>
          <a:ln w="9525">
            <a:noFill/>
            <a:miter lim="800000"/>
            <a:headEnd/>
            <a:tailEnd/>
          </a:ln>
        </p:spPr>
        <p:txBody>
          <a:bodyPr>
            <a:spAutoFit/>
          </a:bodyPr>
          <a:lstStyle/>
          <a:p>
            <a:r>
              <a:rPr lang="de-DE" dirty="0"/>
              <a:t>Übersichtsraster Unterrichtsvorhaben Einführungsphase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nvPr>
        </p:nvGraphicFramePr>
        <p:xfrm>
          <a:off x="107950" y="908050"/>
          <a:ext cx="8928992" cy="5943600"/>
        </p:xfrm>
        <a:graphic>
          <a:graphicData uri="http://schemas.openxmlformats.org/drawingml/2006/table">
            <a:tbl>
              <a:tblPr firstRow="1" bandRow="1">
                <a:tableStyleId>{5C22544A-7EE6-4342-B048-85BDC9FD1C3A}</a:tableStyleId>
              </a:tblPr>
              <a:tblGrid>
                <a:gridCol w="8928992"/>
              </a:tblGrid>
              <a:tr h="370840">
                <a:tc>
                  <a:txBody>
                    <a:bodyPr/>
                    <a:lstStyle/>
                    <a:p>
                      <a:r>
                        <a:rPr lang="de-DE" sz="1600" dirty="0" smtClean="0"/>
                        <a:t>Übersichtsraster Unterrichtsvorhaben: Beispiel Einführungsphase</a:t>
                      </a:r>
                      <a:endParaRPr lang="de-DE" sz="1600" dirty="0" smtClean="0">
                        <a:solidFill>
                          <a:schemeClr val="bg2">
                            <a:lumMod val="75000"/>
                          </a:schemeClr>
                        </a:solidFill>
                      </a:endParaRPr>
                    </a:p>
                    <a:p>
                      <a:r>
                        <a:rPr lang="de-DE" sz="1600" dirty="0" smtClean="0"/>
                        <a:t>Inhaltsfeld 1: menschliches Erleben und Verhalten</a:t>
                      </a:r>
                      <a:endParaRPr lang="de-DE" sz="1600" dirty="0"/>
                    </a:p>
                  </a:txBody>
                  <a:tcPr/>
                </a:tc>
              </a:tr>
              <a:tr h="370840">
                <a:tc>
                  <a:txBody>
                    <a:bodyPr/>
                    <a:lstStyle/>
                    <a:p>
                      <a:r>
                        <a:rPr lang="de-DE" sz="1600" dirty="0" smtClean="0"/>
                        <a:t>Unterrichtsvorhaben I:</a:t>
                      </a:r>
                      <a:r>
                        <a:rPr lang="de-DE" sz="1600" baseline="0" dirty="0" smtClean="0"/>
                        <a:t> </a:t>
                      </a:r>
                      <a:r>
                        <a:rPr lang="de-DE" sz="1600" b="1" kern="1200" dirty="0" smtClean="0">
                          <a:solidFill>
                            <a:srgbClr val="FF0000"/>
                          </a:solidFill>
                          <a:latin typeface="+mn-lt"/>
                          <a:ea typeface="+mn-ea"/>
                          <a:cs typeface="+mn-cs"/>
                        </a:rPr>
                        <a:t>Sich ein erstes Bild von Psychologie machen </a:t>
                      </a:r>
                      <a:r>
                        <a:rPr lang="de-DE" sz="1600" b="1" kern="1200" baseline="0" dirty="0" smtClean="0">
                          <a:solidFill>
                            <a:srgbClr val="FF0000"/>
                          </a:solidFill>
                          <a:latin typeface="+mn-lt"/>
                          <a:ea typeface="+mn-ea"/>
                          <a:cs typeface="+mn-cs"/>
                        </a:rPr>
                        <a:t>  </a:t>
                      </a:r>
                      <a:endParaRPr lang="de-DE" sz="1100" b="1" kern="1200" dirty="0" smtClean="0">
                        <a:solidFill>
                          <a:srgbClr val="FF0000"/>
                        </a:solidFill>
                        <a:latin typeface="+mn-lt"/>
                        <a:ea typeface="+mn-ea"/>
                        <a:cs typeface="+mn-cs"/>
                      </a:endParaRPr>
                    </a:p>
                    <a:p>
                      <a:r>
                        <a:rPr lang="de-DE" sz="1200" b="1" kern="1200" dirty="0" smtClean="0">
                          <a:solidFill>
                            <a:schemeClr val="dk1"/>
                          </a:solidFill>
                          <a:latin typeface="+mn-lt"/>
                          <a:ea typeface="+mn-ea"/>
                          <a:cs typeface="+mn-cs"/>
                        </a:rPr>
                        <a:t>Inhaltliche Schwerpunkte</a:t>
                      </a:r>
                      <a:r>
                        <a:rPr lang="de-DE" sz="1200" kern="1200" dirty="0" smtClean="0">
                          <a:solidFill>
                            <a:schemeClr val="dk1"/>
                          </a:solidFill>
                          <a:latin typeface="+mn-lt"/>
                          <a:ea typeface="+mn-ea"/>
                          <a:cs typeface="+mn-cs"/>
                        </a:rPr>
                        <a:t>:</a:t>
                      </a: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a:t>
                      </a:r>
                      <a:endParaRPr lang="de-DE" sz="1200" kern="1200" dirty="0" smtClean="0">
                        <a:solidFill>
                          <a:schemeClr val="bg2">
                            <a:lumMod val="75000"/>
                          </a:schemeClr>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UV II: </a:t>
                      </a:r>
                      <a:r>
                        <a:rPr lang="de-DE" sz="1600" b="1" kern="1200" dirty="0" smtClean="0">
                          <a:solidFill>
                            <a:srgbClr val="FF0000"/>
                          </a:solidFill>
                          <a:latin typeface="+mn-lt"/>
                          <a:ea typeface="+mn-ea"/>
                          <a:cs typeface="+mn-cs"/>
                        </a:rPr>
                        <a:t>Wie wirklich ist die Wirklichkeit? </a:t>
                      </a:r>
                      <a:r>
                        <a:rPr lang="de-DE" sz="1100" kern="1200" dirty="0" smtClean="0">
                          <a:solidFill>
                            <a:schemeClr val="bg2">
                              <a:lumMod val="75000"/>
                            </a:schemeClr>
                          </a:solidFill>
                          <a:latin typeface="+mn-lt"/>
                          <a:ea typeface="+mn-ea"/>
                          <a:cs typeface="+mn-cs"/>
                        </a:rPr>
                        <a:t>:</a:t>
                      </a:r>
                      <a:endParaRPr lang="de-DE" sz="1100" b="1" kern="1200" dirty="0" smtClean="0">
                        <a:solidFill>
                          <a:srgbClr val="FF0000"/>
                        </a:solidFill>
                        <a:latin typeface="+mn-lt"/>
                        <a:ea typeface="+mn-ea"/>
                        <a:cs typeface="+mn-cs"/>
                      </a:endParaRPr>
                    </a:p>
                    <a:p>
                      <a:r>
                        <a:rPr lang="de-DE" sz="1200" b="1" kern="1200" dirty="0" smtClean="0">
                          <a:solidFill>
                            <a:schemeClr val="dk1"/>
                          </a:solidFill>
                          <a:latin typeface="+mn-lt"/>
                          <a:ea typeface="+mn-ea"/>
                          <a:cs typeface="+mn-cs"/>
                        </a:rPr>
                        <a:t>Inhaltliche Schwerpunkte:</a:t>
                      </a:r>
                      <a:endParaRPr lang="de-DE" sz="1200" kern="1200" dirty="0" smtClean="0">
                        <a:solidFill>
                          <a:schemeClr val="dk1"/>
                        </a:solidFill>
                        <a:latin typeface="+mn-lt"/>
                        <a:ea typeface="+mn-ea"/>
                        <a:cs typeface="+mn-cs"/>
                      </a:endParaRP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 </a:t>
                      </a:r>
                      <a:r>
                        <a:rPr lang="de-DE" sz="1200" b="1" kern="1200" dirty="0" smtClean="0">
                          <a:solidFill>
                            <a:schemeClr val="dk1"/>
                          </a:solidFill>
                          <a:latin typeface="+mn-lt"/>
                          <a:ea typeface="+mn-ea"/>
                          <a:cs typeface="+mn-cs"/>
                          <a:sym typeface="Wingdings"/>
                        </a:rPr>
                        <a:t></a:t>
                      </a:r>
                      <a:r>
                        <a:rPr lang="de-DE" sz="1200" b="1" kern="1200" dirty="0" smtClean="0">
                          <a:solidFill>
                            <a:schemeClr val="dk1"/>
                          </a:solidFill>
                          <a:latin typeface="+mn-lt"/>
                          <a:ea typeface="+mn-ea"/>
                          <a:cs typeface="+mn-cs"/>
                        </a:rPr>
                        <a:t> </a:t>
                      </a:r>
                      <a:r>
                        <a:rPr lang="de-DE" sz="1200" kern="1200" dirty="0" smtClean="0">
                          <a:solidFill>
                            <a:schemeClr val="dk1"/>
                          </a:solidFill>
                          <a:latin typeface="+mn-lt"/>
                          <a:ea typeface="+mn-ea"/>
                          <a:cs typeface="+mn-cs"/>
                        </a:rPr>
                        <a:t>Wahrnehmung </a:t>
                      </a:r>
                      <a:r>
                        <a:rPr lang="de-DE" sz="1200" b="1" kern="1200" dirty="0" smtClean="0">
                          <a:solidFill>
                            <a:schemeClr val="dk1"/>
                          </a:solidFill>
                          <a:latin typeface="+mn-lt"/>
                          <a:ea typeface="+mn-ea"/>
                          <a:cs typeface="+mn-cs"/>
                          <a:sym typeface="Wingdings"/>
                        </a:rPr>
                        <a:t></a:t>
                      </a:r>
                      <a:r>
                        <a:rPr lang="de-DE" sz="1200" b="1" kern="1200" dirty="0" smtClean="0">
                          <a:solidFill>
                            <a:schemeClr val="dk1"/>
                          </a:solidFill>
                          <a:latin typeface="+mn-lt"/>
                          <a:ea typeface="+mn-ea"/>
                          <a:cs typeface="+mn-cs"/>
                        </a:rPr>
                        <a:t> </a:t>
                      </a:r>
                      <a:r>
                        <a:rPr lang="de-DE" sz="1200" kern="1200" dirty="0" smtClean="0">
                          <a:solidFill>
                            <a:schemeClr val="dk1"/>
                          </a:solidFill>
                          <a:latin typeface="+mn-lt"/>
                          <a:ea typeface="+mn-ea"/>
                          <a:cs typeface="+mn-cs"/>
                        </a:rPr>
                        <a:t>automatische und unbewusste Informationsverarbeitung</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UV III: </a:t>
                      </a:r>
                      <a:r>
                        <a:rPr lang="de-DE" sz="1600" b="1" kern="1200" dirty="0" smtClean="0">
                          <a:solidFill>
                            <a:srgbClr val="FF0000"/>
                          </a:solidFill>
                          <a:latin typeface="+mn-lt"/>
                          <a:ea typeface="+mn-ea"/>
                          <a:cs typeface="+mn-cs"/>
                        </a:rPr>
                        <a:t>Anlage versus Umwelt- wie viel menschliches Verhalten ist erlernt?</a:t>
                      </a:r>
                    </a:p>
                    <a:p>
                      <a:r>
                        <a:rPr lang="de-DE" sz="1200" b="1" kern="1200" dirty="0" smtClean="0">
                          <a:solidFill>
                            <a:schemeClr val="dk1"/>
                          </a:solidFill>
                          <a:latin typeface="+mn-lt"/>
                          <a:ea typeface="+mn-ea"/>
                          <a:cs typeface="+mn-cs"/>
                        </a:rPr>
                        <a:t>Inhaltliche Schwerpunkte</a:t>
                      </a:r>
                      <a:r>
                        <a:rPr lang="de-DE" sz="1200" kern="1200" dirty="0" smtClean="0">
                          <a:solidFill>
                            <a:schemeClr val="dk1"/>
                          </a:solidFill>
                          <a:latin typeface="+mn-lt"/>
                          <a:ea typeface="+mn-ea"/>
                          <a:cs typeface="+mn-cs"/>
                        </a:rPr>
                        <a:t>:</a:t>
                      </a: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 </a:t>
                      </a:r>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Lernen und Gedächtnis</a:t>
                      </a:r>
                      <a:r>
                        <a:rPr lang="de-DE" sz="1800" kern="1200" dirty="0" smtClean="0">
                          <a:solidFill>
                            <a:schemeClr val="dk1"/>
                          </a:solidFill>
                          <a:latin typeface="+mn-lt"/>
                          <a:ea typeface="+mn-ea"/>
                          <a:cs typeface="+mn-cs"/>
                        </a:rPr>
                        <a: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UV IV: </a:t>
                      </a:r>
                      <a:r>
                        <a:rPr lang="de-DE" sz="1600" b="1" kern="1200" dirty="0" smtClean="0">
                          <a:solidFill>
                            <a:srgbClr val="FF0000"/>
                          </a:solidFill>
                          <a:latin typeface="+mn-lt"/>
                          <a:ea typeface="+mn-ea"/>
                          <a:cs typeface="+mn-cs"/>
                        </a:rPr>
                        <a:t>Wir sind Erinnerung – dem Gedächtnis auf der Spur</a:t>
                      </a:r>
                    </a:p>
                    <a:p>
                      <a:r>
                        <a:rPr lang="de-DE" sz="1200" b="1" kern="1200" dirty="0" smtClean="0">
                          <a:solidFill>
                            <a:schemeClr val="dk1"/>
                          </a:solidFill>
                          <a:latin typeface="+mn-lt"/>
                          <a:ea typeface="+mn-ea"/>
                          <a:cs typeface="+mn-cs"/>
                        </a:rPr>
                        <a:t>Inhaltliche Schwerpunkte:</a:t>
                      </a:r>
                      <a:endParaRPr lang="de-DE" sz="1200" kern="1200" dirty="0" smtClean="0">
                        <a:solidFill>
                          <a:schemeClr val="dk1"/>
                        </a:solidFill>
                        <a:latin typeface="+mn-lt"/>
                        <a:ea typeface="+mn-ea"/>
                        <a:cs typeface="+mn-cs"/>
                      </a:endParaRPr>
                    </a:p>
                    <a:p>
                      <a:pPr>
                        <a:buFont typeface="Wingdings"/>
                        <a:buChar char="w"/>
                      </a:pPr>
                      <a:r>
                        <a:rPr lang="de-DE" sz="1200" kern="1200" dirty="0" smtClean="0">
                          <a:solidFill>
                            <a:schemeClr val="dk1"/>
                          </a:solidFill>
                          <a:latin typeface="+mn-lt"/>
                          <a:ea typeface="+mn-ea"/>
                          <a:cs typeface="+mn-cs"/>
                        </a:rPr>
                        <a:t>Fachdisziplinen und Paradigmen der Psychologie </a:t>
                      </a:r>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Lernen und Gedächtnis  </a:t>
                      </a:r>
                      <a:r>
                        <a:rPr lang="de-DE" sz="1200" b="1" kern="1200" dirty="0" smtClean="0">
                          <a:solidFill>
                            <a:schemeClr val="dk1"/>
                          </a:solidFill>
                          <a:latin typeface="+mn-lt"/>
                          <a:ea typeface="+mn-ea"/>
                          <a:cs typeface="+mn-cs"/>
                          <a:sym typeface="Wingdings"/>
                        </a:rPr>
                        <a:t></a:t>
                      </a:r>
                      <a:r>
                        <a:rPr lang="de-DE" sz="1200" b="1" kern="1200" dirty="0" smtClean="0">
                          <a:solidFill>
                            <a:schemeClr val="dk1"/>
                          </a:solidFill>
                          <a:latin typeface="+mn-lt"/>
                          <a:ea typeface="+mn-ea"/>
                          <a:cs typeface="+mn-cs"/>
                        </a:rPr>
                        <a:t> </a:t>
                      </a:r>
                      <a:r>
                        <a:rPr lang="de-DE" sz="1200" kern="1200" dirty="0" smtClean="0">
                          <a:solidFill>
                            <a:schemeClr val="dk1"/>
                          </a:solidFill>
                          <a:latin typeface="+mn-lt"/>
                          <a:ea typeface="+mn-ea"/>
                          <a:cs typeface="+mn-cs"/>
                        </a:rPr>
                        <a:t>automatische und unbewusste Informationsverarbeitung</a:t>
                      </a:r>
                    </a:p>
                  </a:txBody>
                  <a:tcPr/>
                </a:tc>
              </a:tr>
              <a:tr h="370840">
                <a:tc>
                  <a:txBody>
                    <a:bodyPr/>
                    <a:lstStyle/>
                    <a:p>
                      <a:r>
                        <a:rPr lang="de-DE" sz="1600" dirty="0" smtClean="0"/>
                        <a:t>UV V: </a:t>
                      </a:r>
                      <a:r>
                        <a:rPr lang="de-DE" sz="1600" b="1" i="1" kern="1200" dirty="0" smtClean="0">
                          <a:solidFill>
                            <a:srgbClr val="0070C0"/>
                          </a:solidFill>
                          <a:latin typeface="+mn-lt"/>
                          <a:ea typeface="+mn-ea"/>
                          <a:cs typeface="+mn-cs"/>
                        </a:rPr>
                        <a:t>Die Macht des Unbewussten</a:t>
                      </a:r>
                    </a:p>
                    <a:p>
                      <a:r>
                        <a:rPr lang="de-DE" sz="1200" b="1" kern="1200" dirty="0" smtClean="0">
                          <a:solidFill>
                            <a:schemeClr val="dk1"/>
                          </a:solidFill>
                          <a:latin typeface="+mn-lt"/>
                          <a:ea typeface="+mn-ea"/>
                          <a:cs typeface="+mn-cs"/>
                        </a:rPr>
                        <a:t>Inhaltliche Schwerpunkte</a:t>
                      </a:r>
                      <a:r>
                        <a:rPr lang="de-DE" sz="1200" kern="1200" dirty="0" smtClean="0">
                          <a:solidFill>
                            <a:schemeClr val="dk1"/>
                          </a:solidFill>
                          <a:latin typeface="+mn-lt"/>
                          <a:ea typeface="+mn-ea"/>
                          <a:cs typeface="+mn-cs"/>
                        </a:rPr>
                        <a:t>:</a:t>
                      </a: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 </a:t>
                      </a:r>
                      <a:r>
                        <a:rPr lang="de-DE" sz="1200" b="1"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automatische und unbewusste Informationsverarbeitung</a:t>
                      </a:r>
                    </a:p>
                  </a:txBody>
                  <a:tcPr/>
                </a:tc>
              </a:tr>
              <a:tr h="370840">
                <a:tc>
                  <a:txBody>
                    <a:bodyPr/>
                    <a:lstStyle/>
                    <a:p>
                      <a:r>
                        <a:rPr lang="de-DE" sz="1600" dirty="0" smtClean="0"/>
                        <a:t>UV VI: </a:t>
                      </a:r>
                      <a:r>
                        <a:rPr lang="de-DE" sz="1600" b="1" kern="1200" dirty="0" smtClean="0">
                          <a:solidFill>
                            <a:srgbClr val="FF0000"/>
                          </a:solidFill>
                          <a:latin typeface="+mn-lt"/>
                          <a:ea typeface="+mn-ea"/>
                          <a:cs typeface="+mn-cs"/>
                        </a:rPr>
                        <a:t>Die Macht der Emotionen und wie sie unseren Alltag bestimmen</a:t>
                      </a:r>
                    </a:p>
                    <a:p>
                      <a:r>
                        <a:rPr lang="de-DE" sz="1200" b="1" kern="1200" dirty="0" smtClean="0">
                          <a:solidFill>
                            <a:schemeClr val="dk1"/>
                          </a:solidFill>
                          <a:latin typeface="+mn-lt"/>
                          <a:ea typeface="+mn-ea"/>
                          <a:cs typeface="+mn-cs"/>
                        </a:rPr>
                        <a:t>Inhaltliche Schwerpunkte</a:t>
                      </a:r>
                      <a:r>
                        <a:rPr lang="de-DE" sz="1200" kern="1200" dirty="0" smtClean="0">
                          <a:solidFill>
                            <a:schemeClr val="dk1"/>
                          </a:solidFill>
                          <a:latin typeface="+mn-lt"/>
                          <a:ea typeface="+mn-ea"/>
                          <a:cs typeface="+mn-cs"/>
                        </a:rPr>
                        <a:t>:</a:t>
                      </a: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 </a:t>
                      </a:r>
                      <a:r>
                        <a:rPr lang="de-DE" sz="1200" b="1"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automatische und unbewusste Informationsverarbeitung</a:t>
                      </a:r>
                    </a:p>
                  </a:txBody>
                  <a:tcPr/>
                </a:tc>
              </a:tr>
              <a:tr h="370840">
                <a:tc>
                  <a:txBody>
                    <a:bodyPr/>
                    <a:lstStyle/>
                    <a:p>
                      <a:r>
                        <a:rPr lang="de-DE" sz="1600" dirty="0" smtClean="0"/>
                        <a:t>UV VII: </a:t>
                      </a:r>
                      <a:r>
                        <a:rPr lang="de-DE" sz="1600" b="1" kern="1200" dirty="0" smtClean="0">
                          <a:solidFill>
                            <a:srgbClr val="FF0000"/>
                          </a:solidFill>
                          <a:latin typeface="+mn-lt"/>
                          <a:ea typeface="+mn-ea"/>
                          <a:cs typeface="+mn-cs"/>
                        </a:rPr>
                        <a:t>Blickpunkt Werbung</a:t>
                      </a:r>
                    </a:p>
                    <a:p>
                      <a:r>
                        <a:rPr lang="de-DE" sz="1200" b="1" kern="1200" dirty="0" smtClean="0">
                          <a:solidFill>
                            <a:schemeClr val="dk1"/>
                          </a:solidFill>
                          <a:latin typeface="+mn-lt"/>
                          <a:ea typeface="+mn-ea"/>
                          <a:cs typeface="+mn-cs"/>
                        </a:rPr>
                        <a:t>Inhaltliche Schwerpunkte:</a:t>
                      </a:r>
                      <a:endParaRPr lang="de-DE" sz="1200" kern="1200" dirty="0" smtClean="0">
                        <a:solidFill>
                          <a:schemeClr val="dk1"/>
                        </a:solidFill>
                        <a:latin typeface="+mn-lt"/>
                        <a:ea typeface="+mn-ea"/>
                        <a:cs typeface="+mn-cs"/>
                      </a:endParaRPr>
                    </a:p>
                    <a:p>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Fachdisziplinen und Paradigmen der Psychologie  </a:t>
                      </a:r>
                      <a:r>
                        <a:rPr lang="de-DE" sz="1200" b="1" kern="1200" dirty="0" smtClean="0">
                          <a:solidFill>
                            <a:schemeClr val="dk1"/>
                          </a:solidFill>
                          <a:latin typeface="+mn-lt"/>
                          <a:ea typeface="+mn-ea"/>
                          <a:cs typeface="+mn-cs"/>
                          <a:sym typeface="Wingdings"/>
                        </a:rPr>
                        <a:t></a:t>
                      </a:r>
                      <a:r>
                        <a:rPr lang="de-DE" sz="1200" b="1" kern="1200" dirty="0" smtClean="0">
                          <a:solidFill>
                            <a:schemeClr val="dk1"/>
                          </a:solidFill>
                          <a:latin typeface="+mn-lt"/>
                          <a:ea typeface="+mn-ea"/>
                          <a:cs typeface="+mn-cs"/>
                        </a:rPr>
                        <a:t> </a:t>
                      </a:r>
                      <a:r>
                        <a:rPr lang="de-DE" sz="1200" kern="1200" dirty="0" smtClean="0">
                          <a:solidFill>
                            <a:schemeClr val="dk1"/>
                          </a:solidFill>
                          <a:latin typeface="+mn-lt"/>
                          <a:ea typeface="+mn-ea"/>
                          <a:cs typeface="+mn-cs"/>
                        </a:rPr>
                        <a:t>Wahrnehmung </a:t>
                      </a:r>
                      <a:r>
                        <a:rPr lang="de-DE" sz="1200" kern="1200" dirty="0" smtClean="0">
                          <a:solidFill>
                            <a:schemeClr val="dk1"/>
                          </a:solidFill>
                          <a:latin typeface="+mn-lt"/>
                          <a:ea typeface="+mn-ea"/>
                          <a:cs typeface="+mn-cs"/>
                          <a:sym typeface="Wingdings"/>
                        </a:rPr>
                        <a:t></a:t>
                      </a:r>
                      <a:r>
                        <a:rPr lang="de-DE" sz="1200" kern="1200" dirty="0" smtClean="0">
                          <a:solidFill>
                            <a:schemeClr val="dk1"/>
                          </a:solidFill>
                          <a:latin typeface="+mn-lt"/>
                          <a:ea typeface="+mn-ea"/>
                          <a:cs typeface="+mn-cs"/>
                        </a:rPr>
                        <a:t> Lernen und Gedächtnis </a:t>
                      </a:r>
                      <a:r>
                        <a:rPr lang="de-DE" sz="1200" b="1" kern="1200" dirty="0" smtClean="0">
                          <a:solidFill>
                            <a:schemeClr val="dk1"/>
                          </a:solidFill>
                          <a:latin typeface="+mn-lt"/>
                          <a:ea typeface="+mn-ea"/>
                          <a:cs typeface="+mn-cs"/>
                          <a:sym typeface="Wingdings"/>
                        </a:rPr>
                        <a:t></a:t>
                      </a:r>
                      <a:r>
                        <a:rPr lang="de-DE" sz="1200" b="1" kern="1200" dirty="0" smtClean="0">
                          <a:solidFill>
                            <a:schemeClr val="dk1"/>
                          </a:solidFill>
                          <a:latin typeface="+mn-lt"/>
                          <a:ea typeface="+mn-ea"/>
                          <a:cs typeface="+mn-cs"/>
                        </a:rPr>
                        <a:t> </a:t>
                      </a:r>
                      <a:r>
                        <a:rPr lang="de-DE" sz="1200" kern="1200" dirty="0" smtClean="0">
                          <a:solidFill>
                            <a:schemeClr val="dk1"/>
                          </a:solidFill>
                          <a:latin typeface="+mn-lt"/>
                          <a:ea typeface="+mn-ea"/>
                          <a:cs typeface="+mn-cs"/>
                        </a:rPr>
                        <a:t>automatische und unbewusste Informationsverarbeitung</a:t>
                      </a:r>
                    </a:p>
                  </a:txBody>
                  <a:tcPr/>
                </a:tc>
              </a:tr>
            </a:tbl>
          </a:graphicData>
        </a:graphic>
      </p:graphicFrame>
      <p:sp>
        <p:nvSpPr>
          <p:cNvPr id="29717" name="Foliennummernplatzhalter 4"/>
          <p:cNvSpPr>
            <a:spLocks noGrp="1"/>
          </p:cNvSpPr>
          <p:nvPr>
            <p:ph type="sldNum" sz="quarter" idx="11"/>
          </p:nvPr>
        </p:nvSpPr>
        <p:spPr/>
        <p:txBody>
          <a:bodyPr/>
          <a:lstStyle/>
          <a:p>
            <a:pPr fontAlgn="base">
              <a:spcBef>
                <a:spcPct val="0"/>
              </a:spcBef>
              <a:spcAft>
                <a:spcPct val="0"/>
              </a:spcAft>
              <a:defRPr/>
            </a:pPr>
            <a:fld id="{68B06931-04A1-4C0C-9E92-078C25432323}" type="slidenum">
              <a:rPr lang="de-DE" smtClean="0"/>
              <a:pPr fontAlgn="base">
                <a:spcBef>
                  <a:spcPct val="0"/>
                </a:spcBef>
                <a:spcAft>
                  <a:spcPct val="0"/>
                </a:spcAft>
                <a:defRPr/>
              </a:pPr>
              <a:t>8</a:t>
            </a:fld>
            <a:endParaRPr lang="de-DE"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liennummernplatzhalter 4"/>
          <p:cNvSpPr>
            <a:spLocks noGrp="1"/>
          </p:cNvSpPr>
          <p:nvPr>
            <p:ph type="sldNum" sz="quarter" idx="11"/>
          </p:nvPr>
        </p:nvSpPr>
        <p:spPr/>
        <p:txBody>
          <a:bodyPr/>
          <a:lstStyle/>
          <a:p>
            <a:pPr fontAlgn="base">
              <a:spcBef>
                <a:spcPct val="0"/>
              </a:spcBef>
              <a:spcAft>
                <a:spcPct val="0"/>
              </a:spcAft>
              <a:defRPr/>
            </a:pPr>
            <a:fld id="{E9F2294F-B9E6-4A12-BD98-5E9E675C4024}" type="slidenum">
              <a:rPr lang="de-DE" smtClean="0"/>
              <a:pPr fontAlgn="base">
                <a:spcBef>
                  <a:spcPct val="0"/>
                </a:spcBef>
                <a:spcAft>
                  <a:spcPct val="0"/>
                </a:spcAft>
                <a:defRPr/>
              </a:pPr>
              <a:t>9</a:t>
            </a:fld>
            <a:endParaRPr lang="de-DE" smtClean="0"/>
          </a:p>
        </p:txBody>
      </p:sp>
      <p:sp>
        <p:nvSpPr>
          <p:cNvPr id="32770" name="Rechteck 5"/>
          <p:cNvSpPr>
            <a:spLocks noChangeArrowheads="1"/>
          </p:cNvSpPr>
          <p:nvPr/>
        </p:nvSpPr>
        <p:spPr bwMode="auto">
          <a:xfrm>
            <a:off x="395288" y="2884488"/>
            <a:ext cx="8064500" cy="1975926"/>
          </a:xfrm>
          <a:prstGeom prst="rect">
            <a:avLst/>
          </a:prstGeom>
          <a:noFill/>
          <a:ln w="9525">
            <a:noFill/>
            <a:miter lim="800000"/>
            <a:headEnd/>
            <a:tailEnd/>
          </a:ln>
        </p:spPr>
        <p:txBody>
          <a:bodyPr>
            <a:spAutoFit/>
          </a:bodyPr>
          <a:lstStyle/>
          <a:p>
            <a:pPr>
              <a:lnSpc>
                <a:spcPct val="90000"/>
              </a:lnSpc>
            </a:pPr>
            <a:endParaRPr lang="de-DE" dirty="0"/>
          </a:p>
          <a:p>
            <a:pPr>
              <a:lnSpc>
                <a:spcPct val="90000"/>
              </a:lnSpc>
            </a:pPr>
            <a:r>
              <a:rPr lang="de-DE" sz="2000" b="1" dirty="0"/>
              <a:t>Schritt 2:</a:t>
            </a:r>
          </a:p>
          <a:p>
            <a:pPr>
              <a:lnSpc>
                <a:spcPct val="90000"/>
              </a:lnSpc>
            </a:pPr>
            <a:endParaRPr lang="de-DE" dirty="0"/>
          </a:p>
          <a:p>
            <a:pPr>
              <a:lnSpc>
                <a:spcPct val="90000"/>
              </a:lnSpc>
            </a:pPr>
            <a:r>
              <a:rPr lang="de-DE" sz="2000" dirty="0"/>
              <a:t>Mit einer Kompetenzmatrix den Unterrichtsvorhaben </a:t>
            </a:r>
            <a:r>
              <a:rPr lang="de-DE" sz="2000" b="1" dirty="0"/>
              <a:t>übergeordnete Methoden- und Handlungskompetenzen </a:t>
            </a:r>
            <a:r>
              <a:rPr lang="de-DE" sz="2000" dirty="0"/>
              <a:t>zuordnen (vgl. Kompetenzmatrix) und Zeitbedarf festlegen (EF: 90 Stunden insgesamt für zwei Halbjahre)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1396</Words>
  <Application>Microsoft Office PowerPoint</Application>
  <PresentationFormat>Bildschirmpräsentation (4:3)</PresentationFormat>
  <Paragraphs>355</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NRW_PowerPoint</vt:lpstr>
      <vt:lpstr>Folie 1</vt:lpstr>
      <vt:lpstr>Folie 2</vt:lpstr>
      <vt:lpstr>Folie 3</vt:lpstr>
      <vt:lpstr>Folie 4</vt:lpstr>
      <vt:lpstr>Folie 5</vt:lpstr>
      <vt:lpstr>Mögliche Vorgehensweisen  für die Arbeit in den Fachkonferenzen</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Mögliche Vorgehensweisen  die Entwicklung eines schulinternen Lehrplans- Zusammenfassung</vt:lpstr>
      <vt:lpstr>Arbeitsaufträge</vt:lpstr>
      <vt:lpstr>Arbeitsaufträge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Mögliche Vorgehensweisen  für die Arbeit in den Fachkonferenzen</dc:title>
  <dc:creator>Dr. Heike Hornbruch</dc:creator>
  <cp:lastModifiedBy>Jürgen Malach</cp:lastModifiedBy>
  <cp:revision>37</cp:revision>
  <dcterms:created xsi:type="dcterms:W3CDTF">2012-01-18T20:47:24Z</dcterms:created>
  <dcterms:modified xsi:type="dcterms:W3CDTF">2013-07-05T09:35:10Z</dcterms:modified>
</cp:coreProperties>
</file>