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47"/>
  </p:notesMasterIdLst>
  <p:sldIdLst>
    <p:sldId id="329" r:id="rId3"/>
    <p:sldId id="257" r:id="rId4"/>
    <p:sldId id="258" r:id="rId5"/>
    <p:sldId id="260" r:id="rId6"/>
    <p:sldId id="261" r:id="rId7"/>
    <p:sldId id="263" r:id="rId8"/>
    <p:sldId id="264" r:id="rId9"/>
    <p:sldId id="265" r:id="rId10"/>
    <p:sldId id="266" r:id="rId11"/>
    <p:sldId id="337" r:id="rId12"/>
    <p:sldId id="270" r:id="rId13"/>
    <p:sldId id="335" r:id="rId14"/>
    <p:sldId id="334" r:id="rId15"/>
    <p:sldId id="328" r:id="rId16"/>
    <p:sldId id="283" r:id="rId17"/>
    <p:sldId id="284" r:id="rId18"/>
    <p:sldId id="285" r:id="rId19"/>
    <p:sldId id="286" r:id="rId20"/>
    <p:sldId id="336" r:id="rId21"/>
    <p:sldId id="287" r:id="rId22"/>
    <p:sldId id="295" r:id="rId23"/>
    <p:sldId id="339" r:id="rId24"/>
    <p:sldId id="342" r:id="rId25"/>
    <p:sldId id="298" r:id="rId26"/>
    <p:sldId id="344" r:id="rId27"/>
    <p:sldId id="310" r:id="rId28"/>
    <p:sldId id="311" r:id="rId29"/>
    <p:sldId id="312" r:id="rId30"/>
    <p:sldId id="313" r:id="rId31"/>
    <p:sldId id="314" r:id="rId32"/>
    <p:sldId id="315" r:id="rId33"/>
    <p:sldId id="316" r:id="rId34"/>
    <p:sldId id="340" r:id="rId35"/>
    <p:sldId id="319" r:id="rId36"/>
    <p:sldId id="320" r:id="rId37"/>
    <p:sldId id="321" r:id="rId38"/>
    <p:sldId id="324" r:id="rId39"/>
    <p:sldId id="338" r:id="rId40"/>
    <p:sldId id="341" r:id="rId41"/>
    <p:sldId id="331" r:id="rId42"/>
    <p:sldId id="343" r:id="rId43"/>
    <p:sldId id="317" r:id="rId44"/>
    <p:sldId id="307" r:id="rId45"/>
    <p:sldId id="308" r:id="rId46"/>
  </p:sldIdLst>
  <p:sldSz cx="9144000" cy="6858000" type="screen4x3"/>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asgoehmann" initials="t" lastIdx="11" clrIdx="0"/>
  <p:cmAuthor id="1" name="Probst, Thomas" initials="PT" lastIdx="2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73" autoAdjust="0"/>
    <p:restoredTop sz="80342" autoAdjust="0"/>
  </p:normalViewPr>
  <p:slideViewPr>
    <p:cSldViewPr>
      <p:cViewPr varScale="1">
        <p:scale>
          <a:sx n="104" d="100"/>
          <a:sy n="104" d="100"/>
        </p:scale>
        <p:origin x="-22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B380322E-3D0B-4323-B48B-EFA62065CB37}" type="datetimeFigureOut">
              <a:rPr lang="de-DE" smtClean="0"/>
              <a:pPr/>
              <a:t>01.06.2015</a:t>
            </a:fld>
            <a:endParaRPr lang="de-DE"/>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3ADB7A22-0731-457E-93D8-9D8E8F69F2B4}" type="slidenum">
              <a:rPr lang="de-DE" smtClean="0"/>
              <a:pPr/>
              <a:t>‹Nr.›</a:t>
            </a:fld>
            <a:endParaRPr lang="de-DE"/>
          </a:p>
        </p:txBody>
      </p:sp>
    </p:spTree>
    <p:extLst>
      <p:ext uri="{BB962C8B-B14F-4D97-AF65-F5344CB8AC3E}">
        <p14:creationId xmlns:p14="http://schemas.microsoft.com/office/powerpoint/2010/main" val="236347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a:t>
            </a:fld>
            <a:endParaRPr lang="de-DE"/>
          </a:p>
        </p:txBody>
      </p:sp>
    </p:spTree>
    <p:extLst>
      <p:ext uri="{BB962C8B-B14F-4D97-AF65-F5344CB8AC3E}">
        <p14:creationId xmlns:p14="http://schemas.microsoft.com/office/powerpoint/2010/main" val="14173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Erläuterung der Abweichungen vom KLP Kunst im Pflichtbereich</a:t>
            </a:r>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23</a:t>
            </a:fld>
            <a:endParaRPr lang="de-DE"/>
          </a:p>
        </p:txBody>
      </p:sp>
    </p:spTree>
    <p:extLst>
      <p:ext uri="{BB962C8B-B14F-4D97-AF65-F5344CB8AC3E}">
        <p14:creationId xmlns:p14="http://schemas.microsoft.com/office/powerpoint/2010/main" val="3251579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24</a:t>
            </a:fld>
            <a:endParaRPr lang="de-DE"/>
          </a:p>
        </p:txBody>
      </p:sp>
    </p:spTree>
    <p:extLst>
      <p:ext uri="{BB962C8B-B14F-4D97-AF65-F5344CB8AC3E}">
        <p14:creationId xmlns:p14="http://schemas.microsoft.com/office/powerpoint/2010/main" val="1023998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25</a:t>
            </a:fld>
            <a:endParaRPr lang="de-DE"/>
          </a:p>
        </p:txBody>
      </p:sp>
    </p:spTree>
    <p:extLst>
      <p:ext uri="{BB962C8B-B14F-4D97-AF65-F5344CB8AC3E}">
        <p14:creationId xmlns:p14="http://schemas.microsoft.com/office/powerpoint/2010/main" val="28172649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 enger Verzahnung der eigenen Gestaltungspraxis mit Rezeptions- und Reflexionsprozessen wird eine hohe Sensibilität für die Themen des Musikunterrichts ausgebildet. Somit stellt das Musizieren einen Zugang zu den Kompetenzen des Kernlehrplans dar.</a:t>
            </a:r>
          </a:p>
          <a:p>
            <a:r>
              <a:rPr lang="de-DE" dirty="0" smtClean="0"/>
              <a:t>Die eigene Produktion ist jedoch nicht ohne Anteile von Rezeptions- oder Reflexionskompetenzen denkbar. Der Aufbau dieser Kompetenzen im Sinne des Kernlehrplans bedarf zusätzlich der Vertiefung, bei der musiktheoretische und kulturelle Hintergründe von Musik thematisiert werden.</a:t>
            </a:r>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33</a:t>
            </a:fld>
            <a:endParaRPr lang="de-DE"/>
          </a:p>
        </p:txBody>
      </p:sp>
    </p:spTree>
    <p:extLst>
      <p:ext uri="{BB962C8B-B14F-4D97-AF65-F5344CB8AC3E}">
        <p14:creationId xmlns:p14="http://schemas.microsoft.com/office/powerpoint/2010/main" val="1429883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36</a:t>
            </a:fld>
            <a:endParaRPr lang="de-DE"/>
          </a:p>
        </p:txBody>
      </p:sp>
    </p:spTree>
    <p:extLst>
      <p:ext uri="{BB962C8B-B14F-4D97-AF65-F5344CB8AC3E}">
        <p14:creationId xmlns:p14="http://schemas.microsoft.com/office/powerpoint/2010/main" val="360656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7</a:t>
            </a:fld>
            <a:endParaRPr lang="de-DE"/>
          </a:p>
        </p:txBody>
      </p:sp>
    </p:spTree>
    <p:extLst>
      <p:ext uri="{BB962C8B-B14F-4D97-AF65-F5344CB8AC3E}">
        <p14:creationId xmlns:p14="http://schemas.microsoft.com/office/powerpoint/2010/main" val="388355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8</a:t>
            </a:fld>
            <a:endParaRPr lang="de-DE"/>
          </a:p>
        </p:txBody>
      </p:sp>
    </p:spTree>
    <p:extLst>
      <p:ext uri="{BB962C8B-B14F-4D97-AF65-F5344CB8AC3E}">
        <p14:creationId xmlns:p14="http://schemas.microsoft.com/office/powerpoint/2010/main" val="2751196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11</a:t>
            </a:fld>
            <a:endParaRPr lang="de-DE"/>
          </a:p>
        </p:txBody>
      </p:sp>
    </p:spTree>
    <p:extLst>
      <p:ext uri="{BB962C8B-B14F-4D97-AF65-F5344CB8AC3E}">
        <p14:creationId xmlns:p14="http://schemas.microsoft.com/office/powerpoint/2010/main" val="59054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2800" b="1" dirty="0" smtClean="0">
                <a:solidFill>
                  <a:srgbClr val="000000"/>
                </a:solidFill>
                <a:latin typeface="Arial"/>
              </a:rPr>
              <a:t>REALSCHULE:</a:t>
            </a:r>
            <a:r>
              <a:rPr lang="de-DE" sz="2800" b="1" baseline="0" dirty="0" smtClean="0">
                <a:solidFill>
                  <a:srgbClr val="000000"/>
                </a:solidFill>
                <a:latin typeface="Arial"/>
              </a:rPr>
              <a:t> </a:t>
            </a:r>
          </a:p>
          <a:p>
            <a:r>
              <a:rPr lang="de-DE" sz="2800" b="1" dirty="0" smtClean="0">
                <a:solidFill>
                  <a:srgbClr val="000000"/>
                </a:solidFill>
                <a:latin typeface="Arial"/>
              </a:rPr>
              <a:t>Im Wahlpflichtunterricht ab Klasse 7 kann die Schule neben der fortgeführten zweiten Fremdsprache Schwerpunkte in Naturwissenschaften/Technik, Sozialwissenschaften und Musik/Kunst mit jeweils einem Schwerpunktfach anbieten. [APO SI §15 (3)]</a:t>
            </a:r>
            <a:endParaRPr lang="de-DE" sz="2800" dirty="0" smtClean="0">
              <a:solidFill>
                <a:srgbClr val="000000"/>
              </a:solidFill>
              <a:latin typeface="Arial"/>
            </a:endParaRPr>
          </a:p>
          <a:p>
            <a:pPr algn="just"/>
            <a:r>
              <a:rPr lang="de-DE" sz="1200" dirty="0" smtClean="0">
                <a:solidFill>
                  <a:srgbClr val="000000"/>
                </a:solidFill>
                <a:latin typeface="Arial"/>
              </a:rPr>
              <a:t>15.3.3 Der Wahlpflichtunterricht umfasst neben der fortgeführten zweiten Fremdsprache </a:t>
            </a:r>
          </a:p>
          <a:p>
            <a:r>
              <a:rPr lang="de-DE" sz="1200" dirty="0" smtClean="0">
                <a:solidFill>
                  <a:srgbClr val="000000"/>
                </a:solidFill>
                <a:latin typeface="Arial"/>
              </a:rPr>
              <a:t>im naturwissenschaftlich-technischen Schwerpunkt das Schwerpunktfach Physik oder Chemie oder Biologie oder Technik oder Informatik, </a:t>
            </a:r>
          </a:p>
          <a:p>
            <a:r>
              <a:rPr lang="de-DE" sz="1200" dirty="0" smtClean="0">
                <a:solidFill>
                  <a:srgbClr val="000000"/>
                </a:solidFill>
                <a:latin typeface="Arial"/>
              </a:rPr>
              <a:t>im sozialwissenschaftlichen Schwerpunkt das Schwerpunktfach Sozialwissenschaften oder Politik/Ökonomische Grundbildung, </a:t>
            </a:r>
          </a:p>
          <a:p>
            <a:r>
              <a:rPr lang="de-DE" sz="1200" dirty="0" smtClean="0">
                <a:solidFill>
                  <a:srgbClr val="000000"/>
                </a:solidFill>
                <a:latin typeface="Arial"/>
              </a:rPr>
              <a:t>im musisch-künstlerischen Schwerpunkt das Schwerpunktfach Kunst oder Musik. {VV zu §15]</a:t>
            </a:r>
          </a:p>
          <a:p>
            <a:endParaRPr lang="de-DE" sz="1200" dirty="0" smtClean="0">
              <a:solidFill>
                <a:srgbClr val="000000"/>
              </a:solidFill>
              <a:latin typeface="Arial"/>
            </a:endParaRPr>
          </a:p>
          <a:p>
            <a:pPr algn="just"/>
            <a:r>
              <a:rPr lang="de-DE" sz="1200" dirty="0" smtClean="0">
                <a:solidFill>
                  <a:srgbClr val="000000"/>
                </a:solidFill>
                <a:latin typeface="Arial"/>
              </a:rPr>
              <a:t>15.3.4 Ist das Schwerpunktfach gleichzeitig Fach der Stundentafel (Biologie, Chemie, Physik, Kunst oder Musik), nimmt die Schülerin oder der Schüler daran allein im Wahlpflichtunterricht teil. Die dadurch frei gewordene Stundenzahl wird auf die verbliebenen Fächer des Lernbereichs aufgeteilt. [VV zu §15]</a:t>
            </a:r>
          </a:p>
          <a:p>
            <a:pPr algn="just"/>
            <a:endParaRPr lang="de-DE" sz="1200" dirty="0" smtClean="0">
              <a:solidFill>
                <a:srgbClr val="000000"/>
              </a:solidFill>
              <a:latin typeface="Aria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de-DE" sz="1200" b="1" dirty="0" smtClean="0">
                <a:solidFill>
                  <a:srgbClr val="000000"/>
                </a:solidFill>
                <a:latin typeface="Arial"/>
              </a:rPr>
              <a:t>Klassenarbeiten werden in den Fächern Deutsch, Mathematik, Englisch, in der zweiten und in der dritten Fremdsprache sowie in den Schwerpunktfächern des Wahlpflichtunterrichts geschrieben. [APO S I §15 (5)]</a:t>
            </a:r>
            <a:endParaRPr lang="de-DE" dirty="0" smtClean="0"/>
          </a:p>
        </p:txBody>
      </p:sp>
      <p:sp>
        <p:nvSpPr>
          <p:cNvPr id="4" name="Foliennummernplatzhalter 3"/>
          <p:cNvSpPr>
            <a:spLocks noGrp="1"/>
          </p:cNvSpPr>
          <p:nvPr>
            <p:ph type="sldNum" sz="quarter" idx="10"/>
          </p:nvPr>
        </p:nvSpPr>
        <p:spPr/>
        <p:txBody>
          <a:bodyPr/>
          <a:lstStyle/>
          <a:p>
            <a:fld id="{3ADB7A22-0731-457E-93D8-9D8E8F69F2B4}" type="slidenum">
              <a:rPr lang="de-DE" smtClean="0"/>
              <a:pPr/>
              <a:t>13</a:t>
            </a:fld>
            <a:endParaRPr lang="de-DE"/>
          </a:p>
        </p:txBody>
      </p:sp>
    </p:spTree>
    <p:extLst>
      <p:ext uri="{BB962C8B-B14F-4D97-AF65-F5344CB8AC3E}">
        <p14:creationId xmlns:p14="http://schemas.microsoft.com/office/powerpoint/2010/main" val="1337381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15</a:t>
            </a:fld>
            <a:endParaRPr lang="de-DE"/>
          </a:p>
        </p:txBody>
      </p:sp>
    </p:spTree>
    <p:extLst>
      <p:ext uri="{BB962C8B-B14F-4D97-AF65-F5344CB8AC3E}">
        <p14:creationId xmlns:p14="http://schemas.microsoft.com/office/powerpoint/2010/main" val="2611544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18</a:t>
            </a:fld>
            <a:endParaRPr lang="de-DE"/>
          </a:p>
        </p:txBody>
      </p:sp>
    </p:spTree>
    <p:extLst>
      <p:ext uri="{BB962C8B-B14F-4D97-AF65-F5344CB8AC3E}">
        <p14:creationId xmlns:p14="http://schemas.microsoft.com/office/powerpoint/2010/main" val="859139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20</a:t>
            </a:fld>
            <a:endParaRPr lang="de-DE"/>
          </a:p>
        </p:txBody>
      </p:sp>
    </p:spTree>
    <p:extLst>
      <p:ext uri="{BB962C8B-B14F-4D97-AF65-F5344CB8AC3E}">
        <p14:creationId xmlns:p14="http://schemas.microsoft.com/office/powerpoint/2010/main" val="255981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ADB7A22-0731-457E-93D8-9D8E8F69F2B4}" type="slidenum">
              <a:rPr lang="de-DE" smtClean="0"/>
              <a:pPr/>
              <a:t>21</a:t>
            </a:fld>
            <a:endParaRPr lang="de-DE"/>
          </a:p>
        </p:txBody>
      </p:sp>
    </p:spTree>
    <p:extLst>
      <p:ext uri="{BB962C8B-B14F-4D97-AF65-F5344CB8AC3E}">
        <p14:creationId xmlns:p14="http://schemas.microsoft.com/office/powerpoint/2010/main" val="3099776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14523009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dirty="0" smtClean="0"/>
              <a:t>28. Mai 2015</a:t>
            </a:r>
            <a:endParaRPr lang="de-DE" dirty="0"/>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19746262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r>
              <a:rPr lang="de-DE" dirty="0" smtClean="0"/>
              <a:t>28. Mai 2015</a:t>
            </a:r>
            <a:endParaRPr lang="de-DE" dirty="0"/>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31809302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r>
              <a:rPr lang="de-DE" dirty="0" smtClean="0"/>
              <a:t>28. Mai</a:t>
            </a:r>
            <a:r>
              <a:rPr lang="de-DE" dirty="0" smtClean="0">
                <a:solidFill>
                  <a:prstClr val="black">
                    <a:tint val="75000"/>
                  </a:prstClr>
                </a:solidFill>
              </a:rPr>
              <a:t> 2015</a:t>
            </a:r>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0217201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infacher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a:solidFill>
            <a:srgbClr val="EFE0C8"/>
          </a:solidFill>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smtClean="0"/>
              <a:t>Textmasterformat bearbeiten</a:t>
            </a: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276489528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700808"/>
            <a:ext cx="8229600" cy="4205064"/>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209976973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418351400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700808"/>
            <a:ext cx="4038600" cy="417646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8"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136514144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628801"/>
            <a:ext cx="4040188"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Textplatzhalter 4"/>
          <p:cNvSpPr>
            <a:spLocks noGrp="1"/>
          </p:cNvSpPr>
          <p:nvPr>
            <p:ph type="body" sz="quarter" idx="3"/>
          </p:nvPr>
        </p:nvSpPr>
        <p:spPr>
          <a:xfrm>
            <a:off x="4645025" y="1628801"/>
            <a:ext cx="4041775" cy="546074"/>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70239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10"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52057439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6"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215530123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5"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32933818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26330028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1772817"/>
            <a:ext cx="5486400" cy="29547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dirty="0"/>
          </a:p>
        </p:txBody>
      </p:sp>
      <p:sp>
        <p:nvSpPr>
          <p:cNvPr id="4" name="Textplatzhalter 3"/>
          <p:cNvSpPr>
            <a:spLocks noGrp="1"/>
          </p:cNvSpPr>
          <p:nvPr>
            <p:ph type="body" sz="half" idx="2"/>
          </p:nvPr>
        </p:nvSpPr>
        <p:spPr>
          <a:xfrm>
            <a:off x="1792288" y="5367338"/>
            <a:ext cx="5486400" cy="58194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8"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153897778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700808"/>
            <a:ext cx="8229600" cy="424847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201051241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700809"/>
            <a:ext cx="2057400" cy="4248472"/>
          </a:xfrm>
        </p:spPr>
        <p:txBody>
          <a:bodyPr vert="eaVert"/>
          <a:lstStyle/>
          <a:p>
            <a:r>
              <a:rPr lang="de-DE" smtClean="0"/>
              <a:t>Titelmasterformat durch Klicken bearbeiten</a:t>
            </a:r>
            <a:endParaRPr lang="de-DE" dirty="0"/>
          </a:p>
        </p:txBody>
      </p:sp>
      <p:sp>
        <p:nvSpPr>
          <p:cNvPr id="3" name="Vertikaler Textplatzhalter 2"/>
          <p:cNvSpPr>
            <a:spLocks noGrp="1"/>
          </p:cNvSpPr>
          <p:nvPr>
            <p:ph type="body" orient="vert" idx="1"/>
          </p:nvPr>
        </p:nvSpPr>
        <p:spPr>
          <a:xfrm>
            <a:off x="457200" y="1700809"/>
            <a:ext cx="6019800" cy="4248472"/>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26870598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‹Nr.›</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smtClean="0"/>
              <a:t>28. Mai 2015</a:t>
            </a:r>
            <a:endParaRPr lang="de-DE" dirty="0"/>
          </a:p>
        </p:txBody>
      </p:sp>
    </p:spTree>
    <p:extLst>
      <p:ext uri="{BB962C8B-B14F-4D97-AF65-F5344CB8AC3E}">
        <p14:creationId xmlns:p14="http://schemas.microsoft.com/office/powerpoint/2010/main" val="34731999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r>
              <a:rPr lang="de-DE" dirty="0" smtClean="0"/>
              <a:t>28. Mai 2015</a:t>
            </a:r>
            <a:endParaRPr lang="de-DE" dirty="0"/>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7" name="Foliennummernplatzhalter 6"/>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422931791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r>
              <a:rPr lang="de-DE" dirty="0" smtClean="0"/>
              <a:t>28. Mai 2015</a:t>
            </a:r>
            <a:endParaRPr lang="de-DE" dirty="0"/>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9" name="Foliennummernplatzhalter 8"/>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30551181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2987824" y="336325"/>
            <a:ext cx="2746648" cy="1143000"/>
          </a:xfrm>
          <a:prstGeom prst="rect">
            <a:avLst/>
          </a:prstGeom>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r>
              <a:rPr lang="de-DE" dirty="0" smtClean="0"/>
              <a:t>28. Mai 2015</a:t>
            </a:r>
            <a:endParaRPr lang="de-DE" dirty="0"/>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5" name="Foliennummernplatzhalter 4"/>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40728151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dirty="0" smtClean="0"/>
              <a:t>28. Mai 2015</a:t>
            </a:r>
            <a:endParaRPr lang="de-DE" dirty="0"/>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4" name="Foliennummernplatzhalter 3"/>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20482786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dirty="0" smtClean="0"/>
              <a:t>28. Mai 2015</a:t>
            </a:r>
            <a:endParaRPr lang="de-DE" dirty="0"/>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7" name="Foliennummernplatzhalter 6"/>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37205145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r>
              <a:rPr lang="de-DE" dirty="0" smtClean="0"/>
              <a:t>28. Mai 2015</a:t>
            </a:r>
            <a:endParaRPr lang="de-DE" dirty="0"/>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7" name="Foliennummernplatzhalter 6"/>
          <p:cNvSpPr>
            <a:spLocks noGrp="1"/>
          </p:cNvSpPr>
          <p:nvPr>
            <p:ph type="sldNum" sz="quarter" idx="12"/>
          </p:nvPr>
        </p:nvSpPr>
        <p:spPr/>
        <p:txBody>
          <a:bodyPr/>
          <a:lstStyle/>
          <a:p>
            <a:fld id="{8FA6C8AA-D676-4D6E-AE15-6BE2A8E803B3}" type="slidenum">
              <a:rPr lang="de-DE" smtClean="0"/>
              <a:pPr/>
              <a:t>‹Nr.›</a:t>
            </a:fld>
            <a:endParaRPr lang="de-DE"/>
          </a:p>
        </p:txBody>
      </p:sp>
    </p:spTree>
    <p:extLst>
      <p:ext uri="{BB962C8B-B14F-4D97-AF65-F5344CB8AC3E}">
        <p14:creationId xmlns:p14="http://schemas.microsoft.com/office/powerpoint/2010/main" val="2329927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600200"/>
            <a:ext cx="8229600" cy="4525963"/>
          </a:xfrm>
          <a:prstGeom prst="rect">
            <a:avLst/>
          </a:prstGeom>
          <a:solidFill>
            <a:schemeClr val="accent1">
              <a:lumMod val="40000"/>
              <a:lumOff val="60000"/>
            </a:schemeClr>
          </a:solidFill>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dirty="0" smtClean="0"/>
              <a:t>28. Mai 2015</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Implementation KLP Wahlpflichtfächer</a:t>
            </a:r>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6C8AA-D676-4D6E-AE15-6BE2A8E803B3}" type="slidenum">
              <a:rPr lang="de-DE" smtClean="0"/>
              <a:pPr/>
              <a:t>‹Nr.›</a:t>
            </a:fld>
            <a:endParaRPr lang="de-DE"/>
          </a:p>
        </p:txBody>
      </p:sp>
      <p:sp>
        <p:nvSpPr>
          <p:cNvPr id="7" name="Titelplatzhalter 1"/>
          <p:cNvSpPr txBox="1">
            <a:spLocks/>
          </p:cNvSpPr>
          <p:nvPr userDrawn="1"/>
        </p:nvSpPr>
        <p:spPr>
          <a:xfrm>
            <a:off x="609600" y="427038"/>
            <a:ext cx="3098304"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1800" kern="1200">
                <a:solidFill>
                  <a:schemeClr val="tx1"/>
                </a:solidFill>
                <a:latin typeface="+mj-lt"/>
                <a:ea typeface="+mj-ea"/>
                <a:cs typeface="+mj-cs"/>
              </a:defRPr>
            </a:lvl1pPr>
          </a:lstStyle>
          <a:p>
            <a:pPr algn="l">
              <a:spcAft>
                <a:spcPts val="0"/>
              </a:spcAft>
            </a:pPr>
            <a:r>
              <a:rPr lang="de-DE" sz="1400" b="1" dirty="0" smtClean="0">
                <a:effectLst/>
                <a:latin typeface="+mj-lt"/>
                <a:ea typeface="Calibri"/>
                <a:cs typeface="Times New Roman"/>
              </a:rPr>
              <a:t>Kernlehrplanentwicklung </a:t>
            </a:r>
            <a:r>
              <a:rPr lang="de-DE" sz="1400" b="1" dirty="0" smtClean="0">
                <a:solidFill>
                  <a:srgbClr val="FF0000"/>
                </a:solidFill>
                <a:effectLst/>
                <a:latin typeface="+mj-lt"/>
                <a:ea typeface="Calibri"/>
                <a:cs typeface="Times New Roman"/>
              </a:rPr>
              <a:t>N</a:t>
            </a:r>
            <a:r>
              <a:rPr lang="de-DE" sz="1400" b="1" dirty="0" smtClean="0">
                <a:solidFill>
                  <a:srgbClr val="7F7F7F"/>
                </a:solidFill>
                <a:effectLst/>
                <a:latin typeface="+mj-lt"/>
                <a:ea typeface="Calibri"/>
                <a:cs typeface="Times New Roman"/>
              </a:rPr>
              <a:t>R</a:t>
            </a:r>
            <a:r>
              <a:rPr lang="de-DE" sz="1400" b="1" dirty="0" smtClean="0">
                <a:solidFill>
                  <a:srgbClr val="00B050"/>
                </a:solidFill>
                <a:effectLst/>
                <a:latin typeface="+mj-lt"/>
                <a:ea typeface="Calibri"/>
                <a:cs typeface="Times New Roman"/>
              </a:rPr>
              <a:t>W</a:t>
            </a:r>
            <a:endParaRPr lang="de-DE" sz="1200" dirty="0" smtClean="0">
              <a:effectLst/>
              <a:latin typeface="+mj-lt"/>
              <a:ea typeface="Calibri"/>
              <a:cs typeface="Times New Roman"/>
            </a:endParaRPr>
          </a:p>
          <a:p>
            <a:pPr algn="l">
              <a:spcAft>
                <a:spcPts val="0"/>
              </a:spcAft>
            </a:pPr>
            <a:r>
              <a:rPr lang="de-DE" sz="1400" dirty="0" smtClean="0">
                <a:effectLst/>
                <a:latin typeface="+mj-lt"/>
                <a:ea typeface="Calibri"/>
                <a:cs typeface="Times New Roman"/>
              </a:rPr>
              <a:t>Fächer des Wahlpflichtbereichs in </a:t>
            </a:r>
          </a:p>
          <a:p>
            <a:pPr algn="l">
              <a:spcAft>
                <a:spcPts val="0"/>
              </a:spcAft>
            </a:pPr>
            <a:r>
              <a:rPr lang="de-DE" sz="1400" dirty="0" smtClean="0">
                <a:effectLst/>
                <a:latin typeface="+mj-lt"/>
                <a:ea typeface="Calibri"/>
                <a:cs typeface="Times New Roman"/>
              </a:rPr>
              <a:t>Realschulen</a:t>
            </a:r>
            <a:r>
              <a:rPr lang="de-DE" sz="1400" baseline="0" dirty="0" smtClean="0">
                <a:effectLst/>
                <a:latin typeface="+mj-lt"/>
                <a:ea typeface="Calibri"/>
                <a:cs typeface="Times New Roman"/>
              </a:rPr>
              <a:t> und Gesamtschulen</a:t>
            </a:r>
            <a:endParaRPr lang="de-DE" sz="1200" dirty="0">
              <a:effectLst/>
              <a:latin typeface="+mj-lt"/>
              <a:ea typeface="Calibri"/>
              <a:cs typeface="Times New Roman"/>
            </a:endParaRPr>
          </a:p>
        </p:txBody>
      </p:sp>
      <p:sp>
        <p:nvSpPr>
          <p:cNvPr id="8" name="Titelplatzhalter 1"/>
          <p:cNvSpPr txBox="1">
            <a:spLocks/>
          </p:cNvSpPr>
          <p:nvPr userDrawn="1"/>
        </p:nvSpPr>
        <p:spPr>
          <a:xfrm>
            <a:off x="4704694" y="362958"/>
            <a:ext cx="3106688"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1800" kern="1200">
                <a:solidFill>
                  <a:schemeClr val="tx1"/>
                </a:solidFill>
                <a:latin typeface="+mj-lt"/>
                <a:ea typeface="+mj-ea"/>
                <a:cs typeface="+mj-cs"/>
              </a:defRPr>
            </a:lvl1pPr>
          </a:lstStyle>
          <a:p>
            <a:pPr algn="l"/>
            <a:r>
              <a:rPr lang="de-DE" sz="1400" kern="1200" dirty="0" smtClean="0">
                <a:solidFill>
                  <a:schemeClr val="tx1"/>
                </a:solidFill>
                <a:effectLst/>
                <a:latin typeface="+mj-lt"/>
                <a:ea typeface="+mj-ea"/>
                <a:cs typeface="+mj-cs"/>
              </a:rPr>
              <a:t>Qualitäts- und </a:t>
            </a:r>
            <a:r>
              <a:rPr lang="de-DE" sz="1400" kern="1200" dirty="0" err="1" smtClean="0">
                <a:solidFill>
                  <a:schemeClr val="tx1"/>
                </a:solidFill>
                <a:effectLst/>
                <a:latin typeface="+mj-lt"/>
                <a:ea typeface="+mj-ea"/>
                <a:cs typeface="+mj-cs"/>
              </a:rPr>
              <a:t>UnterstützungsAgentur</a:t>
            </a:r>
            <a:r>
              <a:rPr lang="de-DE" sz="1400" kern="1200" dirty="0" smtClean="0">
                <a:solidFill>
                  <a:schemeClr val="tx1"/>
                </a:solidFill>
                <a:effectLst/>
                <a:latin typeface="+mj-lt"/>
                <a:ea typeface="+mj-ea"/>
                <a:cs typeface="+mj-cs"/>
              </a:rPr>
              <a:t> –</a:t>
            </a:r>
          </a:p>
          <a:p>
            <a:pPr algn="l"/>
            <a:r>
              <a:rPr lang="de-DE" sz="1400" kern="1200" dirty="0" smtClean="0">
                <a:solidFill>
                  <a:schemeClr val="tx1"/>
                </a:solidFill>
                <a:effectLst/>
                <a:latin typeface="+mj-lt"/>
                <a:ea typeface="+mj-ea"/>
                <a:cs typeface="+mj-cs"/>
              </a:rPr>
              <a:t>Landesinstitut für Schule NRW</a:t>
            </a:r>
            <a:endParaRPr lang="de-DE" sz="1400" kern="1200" dirty="0">
              <a:solidFill>
                <a:schemeClr val="tx1"/>
              </a:solidFill>
              <a:effectLst/>
              <a:latin typeface="+mj-lt"/>
              <a:ea typeface="+mj-ea"/>
              <a:cs typeface="+mj-cs"/>
            </a:endParaRPr>
          </a:p>
        </p:txBody>
      </p:sp>
      <p:pic>
        <p:nvPicPr>
          <p:cNvPr id="10" name="Grafik 9"/>
          <p:cNvPicPr/>
          <p:nvPr userDrawn="1"/>
        </p:nvPicPr>
        <p:blipFill>
          <a:blip r:embed="rId13" cstate="print">
            <a:extLst>
              <a:ext uri="{28A0092B-C50C-407E-A947-70E740481C1C}">
                <a14:useLocalDpi xmlns:a14="http://schemas.microsoft.com/office/drawing/2010/main" val="0"/>
              </a:ext>
            </a:extLst>
          </a:blip>
          <a:srcRect l="80264"/>
          <a:stretch>
            <a:fillRect/>
          </a:stretch>
        </p:blipFill>
        <p:spPr bwMode="auto">
          <a:xfrm>
            <a:off x="7812360" y="623888"/>
            <a:ext cx="721995" cy="749300"/>
          </a:xfrm>
          <a:prstGeom prst="rect">
            <a:avLst/>
          </a:prstGeom>
          <a:noFill/>
        </p:spPr>
      </p:pic>
    </p:spTree>
    <p:extLst>
      <p:ext uri="{BB962C8B-B14F-4D97-AF65-F5344CB8AC3E}">
        <p14:creationId xmlns:p14="http://schemas.microsoft.com/office/powerpoint/2010/main" val="3988517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lang="de-DE" sz="1100" b="1" kern="1200" smtClean="0">
          <a:solidFill>
            <a:schemeClr val="tx1"/>
          </a:solidFill>
          <a:effectLst/>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1124744"/>
            <a:ext cx="8229600" cy="36004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A4277-7E7A-4AAF-BFC7-47646BF5CD0C}" type="slidenum">
              <a:rPr lang="de-DE" smtClean="0">
                <a:solidFill>
                  <a:prstClr val="black">
                    <a:tint val="75000"/>
                  </a:prstClr>
                </a:solidFill>
              </a:rPr>
              <a:pPr/>
              <a:t>‹Nr.›</a:t>
            </a:fld>
            <a:endParaRPr lang="de-DE">
              <a:solidFill>
                <a:prstClr val="black">
                  <a:tint val="75000"/>
                </a:prstClr>
              </a:solidFill>
            </a:endParaRPr>
          </a:p>
        </p:txBody>
      </p:sp>
      <p:sp>
        <p:nvSpPr>
          <p:cNvPr id="10" name="Textplatzhalter 2"/>
          <p:cNvSpPr>
            <a:spLocks noGrp="1"/>
          </p:cNvSpPr>
          <p:nvPr>
            <p:ph type="body" idx="1"/>
          </p:nvPr>
        </p:nvSpPr>
        <p:spPr>
          <a:xfrm>
            <a:off x="457200" y="1700809"/>
            <a:ext cx="8229600" cy="4248472"/>
          </a:xfrm>
          <a:prstGeom prst="rect">
            <a:avLst/>
          </a:prstGeom>
          <a:solidFill>
            <a:schemeClr val="bg1"/>
          </a:solidFill>
          <a:effectLst/>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11" name="Picture 2" descr="Logo QUA-LiS NRW"/>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507" y="341329"/>
            <a:ext cx="2511045" cy="720080"/>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2.jpeg"/>
          <p:cNvPicPr/>
          <p:nvPr/>
        </p:nvPicPr>
        <p:blipFill>
          <a:blip r:embed="rId14" cstate="print"/>
          <a:stretch>
            <a:fillRect/>
          </a:stretch>
        </p:blipFill>
        <p:spPr>
          <a:xfrm>
            <a:off x="6516215" y="269321"/>
            <a:ext cx="2129319" cy="792088"/>
          </a:xfrm>
          <a:prstGeom prst="rect">
            <a:avLst/>
          </a:prstGeom>
        </p:spPr>
      </p:pic>
      <p:cxnSp>
        <p:nvCxnSpPr>
          <p:cNvPr id="13" name="Gerade Verbindung 12"/>
          <p:cNvCxnSpPr/>
          <p:nvPr/>
        </p:nvCxnSpPr>
        <p:spPr>
          <a:xfrm>
            <a:off x="467544" y="1556792"/>
            <a:ext cx="8208912" cy="0"/>
          </a:xfrm>
          <a:prstGeom prst="line">
            <a:avLst/>
          </a:prstGeom>
          <a:ln/>
        </p:spPr>
        <p:style>
          <a:lnRef idx="2">
            <a:schemeClr val="accent6"/>
          </a:lnRef>
          <a:fillRef idx="0">
            <a:schemeClr val="accent6"/>
          </a:fillRef>
          <a:effectRef idx="1">
            <a:schemeClr val="accent6"/>
          </a:effectRef>
          <a:fontRef idx="minor">
            <a:schemeClr val="tx1"/>
          </a:fontRef>
        </p:style>
      </p:cxnSp>
      <p:sp>
        <p:nvSpPr>
          <p:cNvPr id="14" name="CustomShape 6"/>
          <p:cNvSpPr/>
          <p:nvPr/>
        </p:nvSpPr>
        <p:spPr>
          <a:xfrm>
            <a:off x="0" y="6060575"/>
            <a:ext cx="2987640" cy="143640"/>
          </a:xfrm>
          <a:prstGeom prst="rect">
            <a:avLst/>
          </a:prstGeom>
          <a:gradFill>
            <a:gsLst>
              <a:gs pos="0">
                <a:srgbClr val="008000"/>
              </a:gs>
              <a:gs pos="100000">
                <a:srgbClr val="FFFFCC"/>
              </a:gs>
            </a:gsLst>
            <a:lin ang="0"/>
          </a:gradFill>
          <a:ln w="25560">
            <a:noFill/>
          </a:ln>
        </p:spPr>
      </p:sp>
      <p:sp>
        <p:nvSpPr>
          <p:cNvPr id="15" name="CustomShape 8"/>
          <p:cNvSpPr/>
          <p:nvPr/>
        </p:nvSpPr>
        <p:spPr>
          <a:xfrm>
            <a:off x="3090600" y="6060575"/>
            <a:ext cx="2987640" cy="143640"/>
          </a:xfrm>
          <a:prstGeom prst="rect">
            <a:avLst/>
          </a:prstGeom>
          <a:gradFill>
            <a:gsLst>
              <a:gs pos="0">
                <a:srgbClr val="808080"/>
              </a:gs>
              <a:gs pos="100000">
                <a:srgbClr val="FFFFCC"/>
              </a:gs>
            </a:gsLst>
            <a:lin ang="0"/>
          </a:gradFill>
          <a:ln w="25560">
            <a:noFill/>
          </a:ln>
        </p:spPr>
      </p:sp>
      <p:sp>
        <p:nvSpPr>
          <p:cNvPr id="16" name="Rechteck 15"/>
          <p:cNvSpPr/>
          <p:nvPr/>
        </p:nvSpPr>
        <p:spPr>
          <a:xfrm>
            <a:off x="6158160" y="6060640"/>
            <a:ext cx="2988000" cy="144016"/>
          </a:xfrm>
          <a:prstGeom prst="rect">
            <a:avLst/>
          </a:prstGeom>
          <a:gradFill flip="none" rotWithShape="1">
            <a:gsLst>
              <a:gs pos="1000">
                <a:srgbClr val="FFFFCC"/>
              </a:gs>
              <a:gs pos="100000">
                <a:srgbClr val="FF0000"/>
              </a:gs>
              <a:gs pos="100000">
                <a:srgbClr val="D1C39F"/>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7" name="Datumsplatzhalter 1"/>
          <p:cNvSpPr>
            <a:spLocks noGrp="1"/>
          </p:cNvSpPr>
          <p:nvPr>
            <p:ph type="dt" sz="half" idx="2"/>
          </p:nvPr>
        </p:nvSpPr>
        <p:spPr>
          <a:xfrm>
            <a:off x="457200" y="6356350"/>
            <a:ext cx="2133600" cy="365125"/>
          </a:xfrm>
          <a:prstGeom prst="rect">
            <a:avLst/>
          </a:prstGeom>
        </p:spPr>
        <p:txBody>
          <a:bodyPr/>
          <a:lstStyle/>
          <a:p>
            <a:r>
              <a:rPr lang="de-DE" dirty="0" smtClean="0"/>
              <a:t>28. Mai 2015</a:t>
            </a:r>
            <a:endParaRPr lang="de-DE" dirty="0"/>
          </a:p>
        </p:txBody>
      </p:sp>
    </p:spTree>
    <p:extLst>
      <p:ext uri="{BB962C8B-B14F-4D97-AF65-F5344CB8AC3E}">
        <p14:creationId xmlns:p14="http://schemas.microsoft.com/office/powerpoint/2010/main" val="3606460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l" defTabSz="914400" rtl="0" eaLnBrk="1" latinLnBrk="0" hangingPunct="1">
        <a:spcBef>
          <a:spcPct val="0"/>
        </a:spcBef>
        <a:buNone/>
        <a:defRPr sz="3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package" Target="../embeddings/Microsoft_Word_Document1.docx"/></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ctr"/>
            <a:r>
              <a:rPr lang="de-DE" sz="3200" b="1" dirty="0"/>
              <a:t>Neue Kernlehrpläne für den</a:t>
            </a:r>
            <a:br>
              <a:rPr lang="de-DE" sz="3200" b="1" dirty="0"/>
            </a:br>
            <a:r>
              <a:rPr lang="de-DE" sz="3200" b="1" dirty="0" smtClean="0"/>
              <a:t>Wahlpflichtbereich der Realschule</a:t>
            </a:r>
            <a:endParaRPr lang="de-DE" b="1" dirty="0"/>
          </a:p>
        </p:txBody>
      </p:sp>
      <p:sp>
        <p:nvSpPr>
          <p:cNvPr id="3" name="Untertitel 2"/>
          <p:cNvSpPr>
            <a:spLocks noGrp="1"/>
          </p:cNvSpPr>
          <p:nvPr>
            <p:ph type="subTitle" idx="1"/>
          </p:nvPr>
        </p:nvSpPr>
        <p:spPr>
          <a:xfrm>
            <a:off x="683568" y="3717032"/>
            <a:ext cx="7776864" cy="1752600"/>
          </a:xfrm>
        </p:spPr>
        <p:txBody>
          <a:bodyPr/>
          <a:lstStyle/>
          <a:p>
            <a:r>
              <a:rPr lang="de-DE" b="1" dirty="0"/>
              <a:t>Implementationsauftaktveranstaltung</a:t>
            </a:r>
          </a:p>
          <a:p>
            <a:r>
              <a:rPr lang="de-DE" b="1" dirty="0" smtClean="0">
                <a:solidFill>
                  <a:schemeClr val="tx2">
                    <a:lumMod val="60000"/>
                    <a:lumOff val="40000"/>
                  </a:schemeClr>
                </a:solidFill>
              </a:rPr>
              <a:t>Wahlpflichtfach M U S I K</a:t>
            </a:r>
          </a:p>
          <a:p>
            <a:r>
              <a:rPr lang="de-DE" b="1" dirty="0" smtClean="0">
                <a:solidFill>
                  <a:schemeClr val="accent6"/>
                </a:solidFill>
              </a:rPr>
              <a:t>Soest, 28. Mai 2015</a:t>
            </a:r>
            <a:endParaRPr lang="de-DE" b="1" dirty="0">
              <a:solidFill>
                <a:schemeClr val="accent6"/>
              </a:solidFill>
            </a:endParaRPr>
          </a:p>
        </p:txBody>
      </p:sp>
    </p:spTree>
    <p:extLst>
      <p:ext uri="{BB962C8B-B14F-4D97-AF65-F5344CB8AC3E}">
        <p14:creationId xmlns:p14="http://schemas.microsoft.com/office/powerpoint/2010/main" val="4071752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Struktur </a:t>
            </a:r>
            <a:r>
              <a:rPr lang="de-DE" sz="2200" b="1" dirty="0" smtClean="0">
                <a:solidFill>
                  <a:srgbClr val="002060"/>
                </a:solidFill>
                <a:latin typeface="Arial" pitchFamily="34" charset="0"/>
                <a:ea typeface="ヒラギノ角ゴ Pro W3"/>
                <a:cs typeface="ヒラギノ角ゴ Pro W3"/>
              </a:rPr>
              <a:t>der Kernlehrpläne</a:t>
            </a:r>
            <a:endParaRPr lang="de-DE" sz="2200" b="1" dirty="0">
              <a:solidFill>
                <a:srgbClr val="002060"/>
              </a:solidFill>
              <a:latin typeface="Arial" pitchFamily="34" charset="0"/>
              <a:ea typeface="ヒラギノ角ゴ Pro W3"/>
              <a:cs typeface="ヒラギノ角ゴ Pro W3"/>
            </a:endParaRPr>
          </a:p>
          <a:p>
            <a:pPr marL="0" indent="0">
              <a:buNone/>
            </a:pPr>
            <a:endParaRPr lang="de-DE" dirty="0"/>
          </a:p>
        </p:txBody>
      </p:sp>
      <p:sp>
        <p:nvSpPr>
          <p:cNvPr id="4" name="Text Box 8"/>
          <p:cNvSpPr txBox="1">
            <a:spLocks noChangeArrowheads="1"/>
          </p:cNvSpPr>
          <p:nvPr/>
        </p:nvSpPr>
        <p:spPr bwMode="auto">
          <a:xfrm>
            <a:off x="3005163" y="5211763"/>
            <a:ext cx="3713162" cy="841375"/>
          </a:xfrm>
          <a:prstGeom prst="rect">
            <a:avLst/>
          </a:prstGeom>
          <a:gradFill rotWithShape="1">
            <a:gsLst>
              <a:gs pos="0">
                <a:srgbClr val="FFCC00">
                  <a:alpha val="65000"/>
                </a:srgbClr>
              </a:gs>
              <a:gs pos="100000">
                <a:srgbClr val="CCFFFF"/>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Kompetenzerwartungen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(Verknüpfung von Prozessen und Gegenständen)</a:t>
            </a:r>
          </a:p>
        </p:txBody>
      </p:sp>
      <p:sp>
        <p:nvSpPr>
          <p:cNvPr id="5" name="Text Box 10"/>
          <p:cNvSpPr txBox="1">
            <a:spLocks noChangeArrowheads="1"/>
          </p:cNvSpPr>
          <p:nvPr/>
        </p:nvSpPr>
        <p:spPr bwMode="auto">
          <a:xfrm>
            <a:off x="1500213" y="3800476"/>
            <a:ext cx="2305050" cy="576262"/>
          </a:xfrm>
          <a:prstGeom prst="rect">
            <a:avLst/>
          </a:prstGeom>
          <a:solidFill>
            <a:srgbClr val="FFCC00"/>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Kompetenzbereiche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(Prozesse)</a:t>
            </a:r>
          </a:p>
        </p:txBody>
      </p:sp>
      <p:sp>
        <p:nvSpPr>
          <p:cNvPr id="6" name="Text Box 11"/>
          <p:cNvSpPr txBox="1">
            <a:spLocks noChangeArrowheads="1"/>
          </p:cNvSpPr>
          <p:nvPr/>
        </p:nvSpPr>
        <p:spPr bwMode="auto">
          <a:xfrm>
            <a:off x="2771800" y="2390776"/>
            <a:ext cx="4176713" cy="792162"/>
          </a:xfrm>
          <a:prstGeom prst="rect">
            <a:avLst/>
          </a:prstGeom>
          <a:gradFill rotWithShape="1">
            <a:gsLst>
              <a:gs pos="0">
                <a:srgbClr val="CCFFFF"/>
              </a:gs>
              <a:gs pos="100000">
                <a:srgbClr val="FFCC00"/>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Übergreifende fachliche Kompetenz</a:t>
            </a:r>
          </a:p>
        </p:txBody>
      </p:sp>
      <p:sp>
        <p:nvSpPr>
          <p:cNvPr id="7" name="Line 12"/>
          <p:cNvSpPr>
            <a:spLocks noChangeShapeType="1"/>
          </p:cNvSpPr>
          <p:nvPr/>
        </p:nvSpPr>
        <p:spPr bwMode="auto">
          <a:xfrm flipH="1">
            <a:off x="2700363" y="3470276"/>
            <a:ext cx="2162175" cy="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8" name="Line 13"/>
          <p:cNvSpPr>
            <a:spLocks noChangeShapeType="1"/>
          </p:cNvSpPr>
          <p:nvPr/>
        </p:nvSpPr>
        <p:spPr bwMode="auto">
          <a:xfrm>
            <a:off x="4859363" y="3470276"/>
            <a:ext cx="2232025" cy="0"/>
          </a:xfrm>
          <a:prstGeom prst="line">
            <a:avLst/>
          </a:prstGeom>
          <a:noFill/>
          <a:ln w="25400">
            <a:solidFill>
              <a:srgbClr val="33CCCC"/>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9" name="Line 15"/>
          <p:cNvSpPr>
            <a:spLocks noChangeShapeType="1"/>
          </p:cNvSpPr>
          <p:nvPr/>
        </p:nvSpPr>
        <p:spPr bwMode="auto">
          <a:xfrm flipH="1">
            <a:off x="7086625" y="3470276"/>
            <a:ext cx="15875" cy="322262"/>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0" name="Line 16"/>
          <p:cNvSpPr>
            <a:spLocks noChangeShapeType="1"/>
          </p:cNvSpPr>
          <p:nvPr/>
        </p:nvSpPr>
        <p:spPr bwMode="auto">
          <a:xfrm>
            <a:off x="2705125" y="4427538"/>
            <a:ext cx="12700" cy="35560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1" name="Line 18"/>
          <p:cNvSpPr>
            <a:spLocks noChangeShapeType="1"/>
          </p:cNvSpPr>
          <p:nvPr/>
        </p:nvSpPr>
        <p:spPr bwMode="auto">
          <a:xfrm>
            <a:off x="2700363" y="4779962"/>
            <a:ext cx="2163762" cy="15876"/>
          </a:xfrm>
          <a:prstGeom prst="line">
            <a:avLst/>
          </a:prstGeom>
          <a:noFill/>
          <a:ln w="25400">
            <a:solidFill>
              <a:srgbClr val="FFCC00"/>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2" name="Line 19"/>
          <p:cNvSpPr>
            <a:spLocks noChangeShapeType="1"/>
          </p:cNvSpPr>
          <p:nvPr/>
        </p:nvSpPr>
        <p:spPr bwMode="auto">
          <a:xfrm flipH="1" flipV="1">
            <a:off x="4864125" y="4795838"/>
            <a:ext cx="2222500" cy="25400"/>
          </a:xfrm>
          <a:prstGeom prst="line">
            <a:avLst/>
          </a:prstGeom>
          <a:noFill/>
          <a:ln w="25400">
            <a:solidFill>
              <a:srgbClr val="66CCFF"/>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3" name="Text Box 21"/>
          <p:cNvSpPr txBox="1">
            <a:spLocks noChangeArrowheads="1"/>
          </p:cNvSpPr>
          <p:nvPr/>
        </p:nvSpPr>
        <p:spPr bwMode="auto">
          <a:xfrm>
            <a:off x="5953150" y="3787776"/>
            <a:ext cx="2286000" cy="576262"/>
          </a:xfrm>
          <a:prstGeom prst="rect">
            <a:avLst/>
          </a:prstGeom>
          <a:solidFill>
            <a:srgbClr val="CCFFFF"/>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Inhaltsfelder</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smtClean="0">
                <a:ln>
                  <a:noFill/>
                </a:ln>
                <a:solidFill>
                  <a:srgbClr val="000000"/>
                </a:solidFill>
                <a:effectLst/>
                <a:uLnTx/>
                <a:uFillTx/>
                <a:latin typeface="Arial" pitchFamily="34" charset="0"/>
              </a:rPr>
              <a:t>(Gegenstände)</a:t>
            </a:r>
          </a:p>
        </p:txBody>
      </p:sp>
      <p:sp>
        <p:nvSpPr>
          <p:cNvPr id="16" name="Foliennummernplatzhalter 15"/>
          <p:cNvSpPr>
            <a:spLocks noGrp="1"/>
          </p:cNvSpPr>
          <p:nvPr>
            <p:ph type="sldNum" sz="quarter" idx="12"/>
          </p:nvPr>
        </p:nvSpPr>
        <p:spPr/>
        <p:txBody>
          <a:bodyPr/>
          <a:lstStyle/>
          <a:p>
            <a:fld id="{8FA6C8AA-D676-4D6E-AE15-6BE2A8E803B3}" type="slidenum">
              <a:rPr lang="de-DE" smtClean="0"/>
              <a:pPr/>
              <a:t>10</a:t>
            </a:fld>
            <a:endParaRPr lang="de-DE"/>
          </a:p>
        </p:txBody>
      </p:sp>
      <p:sp>
        <p:nvSpPr>
          <p:cNvPr id="17" name="Line 7"/>
          <p:cNvSpPr>
            <a:spLocks noChangeShapeType="1"/>
          </p:cNvSpPr>
          <p:nvPr/>
        </p:nvSpPr>
        <p:spPr bwMode="auto">
          <a:xfrm>
            <a:off x="4876266" y="3195638"/>
            <a:ext cx="0" cy="30480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8" name="Line 14"/>
          <p:cNvSpPr>
            <a:spLocks noChangeShapeType="1"/>
          </p:cNvSpPr>
          <p:nvPr/>
        </p:nvSpPr>
        <p:spPr bwMode="auto">
          <a:xfrm>
            <a:off x="2717266" y="3482976"/>
            <a:ext cx="4762" cy="309562"/>
          </a:xfrm>
          <a:prstGeom prst="line">
            <a:avLst/>
          </a:prstGeom>
          <a:noFill/>
          <a:ln w="254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9" name="Line 17"/>
          <p:cNvSpPr>
            <a:spLocks noChangeShapeType="1"/>
          </p:cNvSpPr>
          <p:nvPr/>
        </p:nvSpPr>
        <p:spPr bwMode="auto">
          <a:xfrm>
            <a:off x="7090828" y="4427538"/>
            <a:ext cx="12700" cy="393700"/>
          </a:xfrm>
          <a:prstGeom prst="line">
            <a:avLst/>
          </a:prstGeom>
          <a:noFill/>
          <a:ln w="25400">
            <a:solidFill>
              <a:srgbClr val="66CC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cxnSp>
        <p:nvCxnSpPr>
          <p:cNvPr id="20" name="Gerade Verbindung mit Pfeil 19"/>
          <p:cNvCxnSpPr/>
          <p:nvPr/>
        </p:nvCxnSpPr>
        <p:spPr>
          <a:xfrm flipH="1">
            <a:off x="4878647" y="4808538"/>
            <a:ext cx="2381" cy="415925"/>
          </a:xfrm>
          <a:prstGeom prst="straightConnector1">
            <a:avLst/>
          </a:prstGeom>
          <a:noFill/>
          <a:ln w="28575" cap="flat" cmpd="sng" algn="ctr">
            <a:solidFill>
              <a:srgbClr val="000000">
                <a:alpha val="92000"/>
              </a:srgbClr>
            </a:solidFill>
            <a:prstDash val="solid"/>
            <a:tailEnd type="arrow"/>
          </a:ln>
          <a:effectLst/>
        </p:spPr>
      </p:cxnSp>
      <p:sp>
        <p:nvSpPr>
          <p:cNvPr id="21" name="Fußzeilenplatzhalter 20"/>
          <p:cNvSpPr>
            <a:spLocks noGrp="1"/>
          </p:cNvSpPr>
          <p:nvPr>
            <p:ph type="ftr" sz="quarter" idx="11"/>
          </p:nvPr>
        </p:nvSpPr>
        <p:spPr/>
        <p:txBody>
          <a:bodyPr/>
          <a:lstStyle/>
          <a:p>
            <a:r>
              <a:rPr lang="de-DE" smtClean="0"/>
              <a:t>Implementation KLP Wahlpflichtfächer</a:t>
            </a:r>
            <a:endParaRPr lang="de-DE"/>
          </a:p>
        </p:txBody>
      </p:sp>
      <p:sp>
        <p:nvSpPr>
          <p:cNvPr id="23"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54535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7" grpId="0" animBg="1"/>
      <p:bldP spid="18"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p:txBody>
          <a:bodyPr>
            <a:normAutofit lnSpcReduction="10000"/>
          </a:bodyPr>
          <a:lstStyle/>
          <a:p>
            <a:pPr marL="400050" lvl="0" indent="-400050" fontAlgn="base">
              <a:spcBef>
                <a:spcPct val="35000"/>
              </a:spcBef>
              <a:spcAft>
                <a:spcPct val="0"/>
              </a:spcAft>
              <a:buNone/>
              <a:defRPr/>
            </a:pPr>
            <a:r>
              <a:rPr lang="de-DE" sz="2400" b="1" dirty="0">
                <a:solidFill>
                  <a:srgbClr val="002060"/>
                </a:solidFill>
                <a:latin typeface="Arial" pitchFamily="34" charset="0"/>
                <a:ea typeface="ヒラギノ角ゴ Pro W3"/>
                <a:cs typeface="ヒラギノ角ゴ Pro W3"/>
              </a:rPr>
              <a:t>Zusammenfassung der zentralen Merkmale</a:t>
            </a:r>
            <a:endParaRPr lang="de-DE" sz="2400" dirty="0">
              <a:solidFill>
                <a:srgbClr val="002060"/>
              </a:solidFill>
              <a:latin typeface="Arial" pitchFamily="34" charset="0"/>
              <a:ea typeface="ヒラギノ角ゴ Pro W3"/>
              <a:cs typeface="ヒラギノ角ゴ Pro W3"/>
            </a:endParaRPr>
          </a:p>
          <a:p>
            <a:pPr marL="285750" lvl="0" indent="-163513" fontAlgn="base">
              <a:spcBef>
                <a:spcPct val="35000"/>
              </a:spcBef>
              <a:spcAft>
                <a:spcPct val="0"/>
              </a:spcAft>
              <a:buFontTx/>
              <a:buChar char="•"/>
              <a:defRPr/>
            </a:pPr>
            <a:r>
              <a:rPr lang="de-DE" sz="1950" b="1" i="1" dirty="0">
                <a:solidFill>
                  <a:srgbClr val="000000"/>
                </a:solidFill>
                <a:latin typeface="Arial" pitchFamily="34" charset="0"/>
                <a:ea typeface="ヒラギノ角ゴ Pro W3"/>
                <a:cs typeface="ヒラギノ角ゴ Pro W3"/>
              </a:rPr>
              <a:t>standardorientiert</a:t>
            </a:r>
            <a:r>
              <a:rPr lang="de-DE" sz="1950" i="1" dirty="0">
                <a:solidFill>
                  <a:srgbClr val="000000"/>
                </a:solidFill>
                <a:latin typeface="Arial" pitchFamily="34" charset="0"/>
                <a:ea typeface="ヒラギノ角ゴ Pro W3"/>
                <a:cs typeface="ヒラギノ角ゴ Pro W3"/>
              </a:rPr>
              <a:t>:</a:t>
            </a:r>
            <a:r>
              <a:rPr lang="de-DE" sz="1950" dirty="0">
                <a:solidFill>
                  <a:srgbClr val="000000"/>
                </a:solidFill>
                <a:latin typeface="Arial" pitchFamily="34" charset="0"/>
                <a:ea typeface="ヒラギノ角ゴ Pro W3"/>
                <a:cs typeface="ヒラギノ角ゴ Pro W3"/>
              </a:rPr>
              <a:t> </a:t>
            </a:r>
            <a:r>
              <a:rPr lang="de-DE" sz="1950" dirty="0">
                <a:latin typeface="Arial" pitchFamily="34" charset="0"/>
                <a:ea typeface="ヒラギノ角ゴ Pro W3"/>
                <a:cs typeface="ヒラギノ角ゴ Pro W3"/>
              </a:rPr>
              <a:t>Kernlehrpläne greifen die Bildungsstandards </a:t>
            </a:r>
            <a:r>
              <a:rPr lang="de-DE" sz="1950" dirty="0" smtClean="0">
                <a:latin typeface="Arial" pitchFamily="34" charset="0"/>
                <a:ea typeface="ヒラギノ角ゴ Pro W3"/>
                <a:cs typeface="ヒラギノ角ゴ Pro W3"/>
              </a:rPr>
              <a:t>vollständig </a:t>
            </a:r>
            <a:r>
              <a:rPr lang="de-DE" sz="1950" dirty="0">
                <a:latin typeface="Arial" pitchFamily="34" charset="0"/>
                <a:ea typeface="ヒラギノ角ゴ Pro W3"/>
                <a:cs typeface="ヒラギノ角ゴ Pro W3"/>
              </a:rPr>
              <a:t>auf bzw.</a:t>
            </a:r>
            <a:r>
              <a:rPr lang="de-DE" sz="1950" dirty="0">
                <a:solidFill>
                  <a:schemeClr val="bg1">
                    <a:lumMod val="50000"/>
                  </a:schemeClr>
                </a:solidFill>
                <a:latin typeface="Arial" pitchFamily="34" charset="0"/>
                <a:ea typeface="ヒラギノ角ゴ Pro W3"/>
                <a:cs typeface="ヒラギノ角ゴ Pro W3"/>
              </a:rPr>
              <a:t> </a:t>
            </a:r>
            <a:r>
              <a:rPr lang="de-DE" sz="1950" dirty="0">
                <a:solidFill>
                  <a:srgbClr val="000000"/>
                </a:solidFill>
                <a:latin typeface="Arial" pitchFamily="34" charset="0"/>
                <a:ea typeface="ヒラギノ角ゴ Pro W3"/>
                <a:cs typeface="ヒラギノ角ゴ Pro W3"/>
              </a:rPr>
              <a:t>definieren Standards (zu erreichende Ziele).</a:t>
            </a:r>
          </a:p>
          <a:p>
            <a:pPr marL="285750" lvl="0" indent="-163513" fontAlgn="base">
              <a:spcBef>
                <a:spcPct val="35000"/>
              </a:spcBef>
              <a:spcAft>
                <a:spcPct val="0"/>
              </a:spcAft>
              <a:buFontTx/>
              <a:buChar char="•"/>
              <a:defRPr/>
            </a:pPr>
            <a:r>
              <a:rPr lang="de-DE" sz="1950" b="1" i="1" dirty="0">
                <a:solidFill>
                  <a:srgbClr val="000000"/>
                </a:solidFill>
                <a:latin typeface="Arial" pitchFamily="34" charset="0"/>
                <a:ea typeface="ヒラギノ角ゴ Pro W3"/>
                <a:cs typeface="ヒラギノ角ゴ Pro W3"/>
              </a:rPr>
              <a:t>kompetenzorientiert:</a:t>
            </a:r>
            <a:r>
              <a:rPr lang="de-DE" sz="1950" dirty="0">
                <a:solidFill>
                  <a:srgbClr val="000000"/>
                </a:solidFill>
                <a:latin typeface="Arial" pitchFamily="34" charset="0"/>
                <a:ea typeface="ヒラギノ角ゴ Pro W3"/>
                <a:cs typeface="ヒラギノ角ゴ Pro W3"/>
              </a:rPr>
              <a:t> Kernlehrpläne bestehen aus fachbezogenen </a:t>
            </a:r>
            <a:r>
              <a:rPr lang="de-DE" sz="1950" dirty="0" smtClean="0">
                <a:solidFill>
                  <a:srgbClr val="000000"/>
                </a:solidFill>
                <a:latin typeface="Arial" pitchFamily="34" charset="0"/>
                <a:ea typeface="ヒラギノ角ゴ Pro W3"/>
                <a:cs typeface="ヒラギノ角ゴ Pro W3"/>
              </a:rPr>
              <a:t>Kompetenzerwartungen</a:t>
            </a:r>
            <a:r>
              <a:rPr lang="de-DE" sz="1950" dirty="0">
                <a:solidFill>
                  <a:srgbClr val="000000"/>
                </a:solidFill>
                <a:latin typeface="Arial" pitchFamily="34" charset="0"/>
                <a:ea typeface="ヒラギノ角ゴ Pro W3"/>
                <a:cs typeface="ヒラギノ角ゴ Pro W3"/>
              </a:rPr>
              <a:t>.</a:t>
            </a:r>
          </a:p>
          <a:p>
            <a:pPr marL="285750" lvl="0" indent="-163513" fontAlgn="base">
              <a:spcBef>
                <a:spcPct val="35000"/>
              </a:spcBef>
              <a:spcAft>
                <a:spcPct val="0"/>
              </a:spcAft>
              <a:buFontTx/>
              <a:buChar char="•"/>
              <a:defRPr/>
            </a:pPr>
            <a:r>
              <a:rPr lang="de-DE" sz="1950" b="1" i="1" dirty="0" err="1">
                <a:solidFill>
                  <a:srgbClr val="000000"/>
                </a:solidFill>
                <a:latin typeface="Arial" pitchFamily="34" charset="0"/>
                <a:ea typeface="ヒラギノ角ゴ Pro W3"/>
                <a:cs typeface="ヒラギノ角ゴ Pro W3"/>
              </a:rPr>
              <a:t>outputorientiert</a:t>
            </a:r>
            <a:r>
              <a:rPr lang="de-DE" sz="1950" b="1" i="1" dirty="0">
                <a:solidFill>
                  <a:srgbClr val="000000"/>
                </a:solidFill>
                <a:latin typeface="Arial" pitchFamily="34" charset="0"/>
                <a:ea typeface="ヒラギノ角ゴ Pro W3"/>
                <a:cs typeface="ヒラギノ角ゴ Pro W3"/>
              </a:rPr>
              <a:t>:</a:t>
            </a:r>
            <a:r>
              <a:rPr lang="de-DE" sz="1950" dirty="0">
                <a:solidFill>
                  <a:srgbClr val="000000"/>
                </a:solidFill>
                <a:latin typeface="Arial" pitchFamily="34" charset="0"/>
                <a:ea typeface="ヒラギノ角ゴ Pro W3"/>
                <a:cs typeface="ヒラギノ角ゴ Pro W3"/>
              </a:rPr>
              <a:t> Kernlehrpläne beschreiben die erwarteten </a:t>
            </a:r>
            <a:r>
              <a:rPr lang="de-DE" sz="1950" dirty="0" smtClean="0">
                <a:solidFill>
                  <a:srgbClr val="000000"/>
                </a:solidFill>
                <a:latin typeface="Arial" pitchFamily="34" charset="0"/>
                <a:ea typeface="ヒラギノ角ゴ Pro W3"/>
                <a:cs typeface="ヒラギノ角ゴ Pro W3"/>
              </a:rPr>
              <a:t>Lernergebnisse</a:t>
            </a:r>
            <a:r>
              <a:rPr lang="de-DE" sz="1950" dirty="0">
                <a:solidFill>
                  <a:srgbClr val="000000"/>
                </a:solidFill>
                <a:latin typeface="Arial" pitchFamily="34" charset="0"/>
                <a:ea typeface="ヒラギノ角ゴ Pro W3"/>
                <a:cs typeface="ヒラギノ角ゴ Pro W3"/>
              </a:rPr>
              <a:t>.</a:t>
            </a:r>
          </a:p>
          <a:p>
            <a:pPr marL="285750" lvl="0" indent="-163513" fontAlgn="base">
              <a:spcBef>
                <a:spcPct val="35000"/>
              </a:spcBef>
              <a:spcAft>
                <a:spcPct val="0"/>
              </a:spcAft>
              <a:buFontTx/>
              <a:buChar char="•"/>
              <a:defRPr/>
            </a:pPr>
            <a:r>
              <a:rPr lang="de-DE" sz="1950" b="1" i="1" dirty="0">
                <a:solidFill>
                  <a:srgbClr val="000000"/>
                </a:solidFill>
                <a:latin typeface="Arial" pitchFamily="34" charset="0"/>
                <a:ea typeface="ヒラギノ角ゴ Pro W3"/>
                <a:cs typeface="ヒラギノ角ゴ Pro W3"/>
              </a:rPr>
              <a:t>verbindlich:</a:t>
            </a:r>
            <a:r>
              <a:rPr lang="de-DE" sz="1950" dirty="0">
                <a:solidFill>
                  <a:srgbClr val="000000"/>
                </a:solidFill>
                <a:latin typeface="Arial" pitchFamily="34" charset="0"/>
                <a:ea typeface="ヒラギノ角ゴ Pro W3"/>
                <a:cs typeface="ヒラギノ角ゴ Pro W3"/>
              </a:rPr>
              <a:t> Kernlehrpläne beschreiben eine landesweit verbindliche </a:t>
            </a:r>
            <a:r>
              <a:rPr lang="de-DE" sz="1950" dirty="0" err="1">
                <a:solidFill>
                  <a:srgbClr val="000000"/>
                </a:solidFill>
                <a:latin typeface="Arial" pitchFamily="34" charset="0"/>
                <a:ea typeface="ヒラギノ角ゴ Pro W3"/>
                <a:cs typeface="ヒラギノ角ゴ Pro W3"/>
              </a:rPr>
              <a:t>Obligatorik</a:t>
            </a:r>
            <a:r>
              <a:rPr lang="de-DE" sz="1950" dirty="0">
                <a:solidFill>
                  <a:srgbClr val="000000"/>
                </a:solidFill>
                <a:latin typeface="Arial" pitchFamily="34" charset="0"/>
                <a:ea typeface="ヒラギノ角ゴ Pro W3"/>
                <a:cs typeface="ヒラギノ角ゴ Pro W3"/>
              </a:rPr>
              <a:t>; sie formulieren klare Ergebniserwartungen und keine </a:t>
            </a:r>
            <a:r>
              <a:rPr lang="de-DE" sz="1950" dirty="0" smtClean="0">
                <a:solidFill>
                  <a:srgbClr val="000000"/>
                </a:solidFill>
                <a:latin typeface="Arial" pitchFamily="34" charset="0"/>
                <a:ea typeface="ヒラギノ角ゴ Pro W3"/>
                <a:cs typeface="ヒラギノ角ゴ Pro W3"/>
              </a:rPr>
              <a:t>Wahlmöglichkeiten</a:t>
            </a:r>
            <a:r>
              <a:rPr lang="de-DE" sz="1950" dirty="0">
                <a:solidFill>
                  <a:srgbClr val="000000"/>
                </a:solidFill>
                <a:latin typeface="Arial" pitchFamily="34" charset="0"/>
                <a:ea typeface="ヒラギノ角ゴ Pro W3"/>
                <a:cs typeface="ヒラギノ角ゴ Pro W3"/>
              </a:rPr>
              <a:t>.</a:t>
            </a:r>
          </a:p>
          <a:p>
            <a:pPr marL="285750" lvl="0" indent="-163513" fontAlgn="base">
              <a:spcBef>
                <a:spcPct val="35000"/>
              </a:spcBef>
              <a:spcAft>
                <a:spcPct val="0"/>
              </a:spcAft>
              <a:buFontTx/>
              <a:buChar char="•"/>
              <a:defRPr/>
            </a:pPr>
            <a:r>
              <a:rPr lang="de-DE" sz="1950" b="1" i="1" dirty="0" smtClean="0">
                <a:solidFill>
                  <a:srgbClr val="000000"/>
                </a:solidFill>
                <a:latin typeface="Arial" pitchFamily="34" charset="0"/>
                <a:ea typeface="ヒラギノ角ゴ Pro W3"/>
                <a:cs typeface="ヒラギノ角ゴ Pro W3"/>
              </a:rPr>
              <a:t>methodisch offen: </a:t>
            </a:r>
            <a:r>
              <a:rPr lang="de-DE" sz="1950" dirty="0">
                <a:solidFill>
                  <a:srgbClr val="000000"/>
                </a:solidFill>
                <a:latin typeface="Arial" pitchFamily="34" charset="0"/>
                <a:ea typeface="ヒラギノ角ゴ Pro W3"/>
                <a:cs typeface="ヒラギノ角ゴ Pro W3"/>
              </a:rPr>
              <a:t>Kernlehrpläne </a:t>
            </a:r>
            <a:r>
              <a:rPr lang="de-DE" sz="1950" dirty="0" smtClean="0">
                <a:solidFill>
                  <a:srgbClr val="000000"/>
                </a:solidFill>
                <a:latin typeface="Arial" pitchFamily="34" charset="0"/>
                <a:ea typeface="ヒラギノ角ゴ Pro W3"/>
                <a:cs typeface="ヒラギノ角ゴ Pro W3"/>
              </a:rPr>
              <a:t>treffen </a:t>
            </a:r>
            <a:r>
              <a:rPr lang="de-DE" sz="1950" dirty="0">
                <a:solidFill>
                  <a:srgbClr val="000000"/>
                </a:solidFill>
                <a:latin typeface="Arial" pitchFamily="34" charset="0"/>
                <a:ea typeface="ヒラギノ角ゴ Pro W3"/>
                <a:cs typeface="ヒラギノ角ゴ Pro W3"/>
              </a:rPr>
              <a:t>keine Aussagen zu Wegen und Verfahren der Zielerreichung. </a:t>
            </a:r>
            <a:r>
              <a:rPr lang="de-DE" sz="1950" dirty="0" smtClean="0">
                <a:solidFill>
                  <a:srgbClr val="000000"/>
                </a:solidFill>
                <a:latin typeface="Arial" pitchFamily="34" charset="0"/>
                <a:ea typeface="ヒラギノ角ゴ Pro W3"/>
                <a:cs typeface="ヒラギノ角ゴ Pro W3"/>
              </a:rPr>
              <a:t>Didaktisch-methodische </a:t>
            </a:r>
            <a:r>
              <a:rPr lang="de-DE" sz="1950" dirty="0">
                <a:solidFill>
                  <a:srgbClr val="000000"/>
                </a:solidFill>
                <a:latin typeface="Arial" pitchFamily="34" charset="0"/>
                <a:ea typeface="ヒラギノ角ゴ Pro W3"/>
                <a:cs typeface="ヒラギノ角ゴ Pro W3"/>
              </a:rPr>
              <a:t>Entscheidungen werden in den Schulen – u.a. bei der Erstellung des schulinternen Lehrplans – getroffen.</a:t>
            </a: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11</a:t>
            </a:fld>
            <a:endParaRPr lang="de-DE"/>
          </a:p>
        </p:txBody>
      </p:sp>
      <p:sp>
        <p:nvSpPr>
          <p:cNvPr id="6" name="Fußzeilenplatzhalter 5"/>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502872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sz="2800" b="1" dirty="0" smtClean="0">
                <a:solidFill>
                  <a:srgbClr val="002060"/>
                </a:solidFill>
                <a:cs typeface="Times New Roman" pitchFamily="18" charset="0"/>
              </a:rPr>
              <a:t>TOP I</a:t>
            </a:r>
          </a:p>
          <a:p>
            <a:pPr marL="0" indent="0" algn="ctr">
              <a:buNone/>
            </a:pPr>
            <a:endParaRPr lang="de-DE" sz="2800" b="1" dirty="0" smtClean="0">
              <a:solidFill>
                <a:srgbClr val="002060"/>
              </a:solidFill>
              <a:cs typeface="Times New Roman" pitchFamily="18" charset="0"/>
            </a:endParaRPr>
          </a:p>
          <a:p>
            <a:pPr marL="0" indent="0" algn="ctr">
              <a:buNone/>
            </a:pPr>
            <a:r>
              <a:rPr lang="de-DE" b="1" dirty="0" smtClean="0">
                <a:solidFill>
                  <a:srgbClr val="002060"/>
                </a:solidFill>
                <a:cs typeface="Times New Roman" pitchFamily="18" charset="0"/>
              </a:rPr>
              <a:t>Einführende Informationen</a:t>
            </a:r>
          </a:p>
          <a:p>
            <a:pPr marL="0" indent="0" algn="ctr">
              <a:buNone/>
            </a:pPr>
            <a:endParaRPr lang="de-DE" b="1" dirty="0">
              <a:solidFill>
                <a:srgbClr val="002060"/>
              </a:solidFill>
              <a:cs typeface="Times New Roman" pitchFamily="18" charset="0"/>
            </a:endParaRPr>
          </a:p>
          <a:p>
            <a:pPr marL="0" indent="0" algn="ctr">
              <a:buNone/>
            </a:pPr>
            <a:r>
              <a:rPr lang="de-DE" sz="3600" b="1" dirty="0">
                <a:solidFill>
                  <a:srgbClr val="002060"/>
                </a:solidFill>
                <a:cs typeface="Times New Roman" pitchFamily="18" charset="0"/>
              </a:rPr>
              <a:t>3</a:t>
            </a:r>
            <a:r>
              <a:rPr lang="de-DE" sz="3600" b="1" dirty="0" smtClean="0">
                <a:solidFill>
                  <a:srgbClr val="002060"/>
                </a:solidFill>
                <a:cs typeface="Times New Roman" pitchFamily="18" charset="0"/>
              </a:rPr>
              <a:t>. Rahmenbedingungen des Wahlpflichtbereichs</a:t>
            </a:r>
            <a:endParaRPr lang="de-DE" sz="3600" b="1" dirty="0">
              <a:solidFill>
                <a:srgbClr val="002060"/>
              </a:solidFill>
              <a:cs typeface="Times New Roman" pitchFamily="18"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solidFill>
                  <a:prstClr val="black">
                    <a:tint val="75000"/>
                  </a:prstClr>
                </a:solidFill>
              </a:rPr>
              <a:pPr/>
              <a:t>12</a:t>
            </a:fld>
            <a:endParaRPr lang="de-DE">
              <a:solidFill>
                <a:prstClr val="black">
                  <a:tint val="75000"/>
                </a:prstClr>
              </a:solidFill>
            </a:endParaRPr>
          </a:p>
        </p:txBody>
      </p:sp>
      <p:sp>
        <p:nvSpPr>
          <p:cNvPr id="7" name="Fußzeilenplatzhalter 6"/>
          <p:cNvSpPr>
            <a:spLocks noGrp="1"/>
          </p:cNvSpPr>
          <p:nvPr>
            <p:ph type="ftr" sz="quarter" idx="11"/>
          </p:nvPr>
        </p:nvSpPr>
        <p:spPr/>
        <p:txBody>
          <a:bodyPr/>
          <a:lstStyle/>
          <a:p>
            <a:r>
              <a:rPr lang="de-DE" smtClean="0">
                <a:solidFill>
                  <a:prstClr val="black">
                    <a:tint val="75000"/>
                  </a:prstClr>
                </a:solidFill>
              </a:rPr>
              <a:t>Implementation KLP Wahlpflichtfächer</a:t>
            </a:r>
            <a:endParaRPr lang="de-DE">
              <a:solidFill>
                <a:prstClr val="black">
                  <a:tint val="75000"/>
                </a:prstClr>
              </a:solidFill>
            </a:endParaRPr>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880488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b="1" dirty="0" smtClean="0"/>
              <a:t>Der Wahlpflichtbereich</a:t>
            </a:r>
          </a:p>
          <a:p>
            <a:pPr marL="0" indent="0" algn="ctr">
              <a:buNone/>
            </a:pPr>
            <a:endParaRPr lang="de-DE" b="1" dirty="0" smtClean="0"/>
          </a:p>
          <a:p>
            <a:pPr lvl="1"/>
            <a:r>
              <a:rPr lang="de-DE" dirty="0" smtClean="0"/>
              <a:t>breiteres Unterrichtsangebot für die Schulen</a:t>
            </a:r>
          </a:p>
          <a:p>
            <a:pPr lvl="1"/>
            <a:r>
              <a:rPr lang="de-DE" dirty="0" smtClean="0"/>
              <a:t>fachliche Schwerpunktsetzung durch </a:t>
            </a:r>
            <a:r>
              <a:rPr lang="de-DE" dirty="0" err="1" smtClean="0"/>
              <a:t>SuS</a:t>
            </a:r>
            <a:endParaRPr lang="de-DE" dirty="0" smtClean="0"/>
          </a:p>
          <a:p>
            <a:pPr lvl="1"/>
            <a:r>
              <a:rPr lang="de-DE" dirty="0" smtClean="0"/>
              <a:t>praxisorientiertere Unterrichtsgestaltung</a:t>
            </a:r>
          </a:p>
          <a:p>
            <a:pPr lvl="1"/>
            <a:r>
              <a:rPr lang="de-DE" dirty="0" smtClean="0"/>
              <a:t>Möglichkeit zur Berufsfeldorientierung</a:t>
            </a:r>
          </a:p>
          <a:p>
            <a:pPr lvl="1"/>
            <a:r>
              <a:rPr lang="de-DE" dirty="0" smtClean="0"/>
              <a:t>Schriftlichkeit der Fächer (Klassenarbeiten) </a:t>
            </a:r>
            <a:endParaRPr lang="de-DE" dirty="0"/>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13</a:t>
            </a:fld>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832433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r>
              <a:rPr lang="de-DE" b="1" kern="0" dirty="0">
                <a:solidFill>
                  <a:srgbClr val="002060"/>
                </a:solidFill>
                <a:latin typeface="Arial"/>
                <a:cs typeface="Times New Roman" pitchFamily="18" charset="0"/>
              </a:rPr>
              <a:t>TOP </a:t>
            </a:r>
            <a:r>
              <a:rPr lang="de-DE" b="1" kern="0" dirty="0" smtClean="0">
                <a:solidFill>
                  <a:srgbClr val="002060"/>
                </a:solidFill>
                <a:latin typeface="Arial"/>
                <a:cs typeface="Times New Roman" pitchFamily="18" charset="0"/>
              </a:rPr>
              <a:t>II</a:t>
            </a:r>
            <a:endParaRPr lang="de-DE" b="1" kern="0" dirty="0">
              <a:solidFill>
                <a:srgbClr val="002060"/>
              </a:solidFill>
              <a:latin typeface="Arial"/>
              <a:cs typeface="Times New Roman" pitchFamily="18" charset="0"/>
            </a:endParaRPr>
          </a:p>
          <a:p>
            <a:pPr marL="0" indent="0" algn="ctr">
              <a:buNone/>
            </a:pPr>
            <a:endParaRPr lang="de-DE" b="1" kern="0" dirty="0">
              <a:solidFill>
                <a:srgbClr val="002060"/>
              </a:solidFill>
              <a:latin typeface="Arial"/>
              <a:cs typeface="Times New Roman" pitchFamily="18" charset="0"/>
            </a:endParaRPr>
          </a:p>
          <a:p>
            <a:pPr marL="0" indent="0" algn="ctr">
              <a:buNone/>
            </a:pPr>
            <a:r>
              <a:rPr lang="de-DE" b="1" kern="0" dirty="0" smtClean="0">
                <a:solidFill>
                  <a:srgbClr val="002060"/>
                </a:solidFill>
                <a:latin typeface="Arial"/>
                <a:cs typeface="Times New Roman" pitchFamily="18" charset="0"/>
              </a:rPr>
              <a:t>Kompetenzorientierte Kernlehrpläne in den Wahlpflichtfächern</a:t>
            </a:r>
            <a:endParaRPr lang="de-DE" b="1" kern="0" dirty="0">
              <a:solidFill>
                <a:srgbClr val="002060"/>
              </a:solidFill>
              <a:latin typeface="Arial"/>
              <a:cs typeface="Times New Roman" pitchFamily="18"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14</a:t>
            </a:fld>
            <a:endParaRPr lang="de-DE"/>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3027237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kumimoji="0" lang="de-DE" altLang="de-DE" sz="1800" b="1" i="0" u="none" strike="noStrike" kern="0" cap="none" spc="0" normalizeH="0" baseline="0" noProof="0" dirty="0" smtClean="0">
                <a:ln>
                  <a:noFill/>
                </a:ln>
                <a:solidFill>
                  <a:srgbClr val="E2001A"/>
                </a:solidFill>
                <a:effectLst/>
                <a:uLnTx/>
                <a:uFillTx/>
                <a:latin typeface="Arial-BoldMT"/>
                <a:ea typeface="ＭＳ Ｐゴシック" pitchFamily="34" charset="-128"/>
              </a:rPr>
              <a:t>Die wichtigsten Neuerungen</a:t>
            </a: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a:t>
            </a: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lang="de-DE" altLang="de-DE" sz="1800" kern="0" dirty="0">
                <a:solidFill>
                  <a:srgbClr val="000000"/>
                </a:solidFill>
                <a:latin typeface="Arial-BoldMT"/>
                <a:ea typeface="ＭＳ Ｐゴシック" pitchFamily="34" charset="-128"/>
              </a:rPr>
              <a:t>ein schulformspezifischer </a:t>
            </a:r>
            <a:r>
              <a:rPr lang="de-DE" altLang="de-DE" sz="1800" kern="0" dirty="0" smtClean="0">
                <a:solidFill>
                  <a:srgbClr val="000000"/>
                </a:solidFill>
                <a:latin typeface="Arial-BoldMT"/>
                <a:ea typeface="ＭＳ Ｐゴシック" pitchFamily="34" charset="-128"/>
              </a:rPr>
              <a:t>Kernlehrplan für den Wahlpflichtbereich</a:t>
            </a:r>
            <a:endParaRPr lang="de-DE" altLang="de-DE" sz="1800" kern="0" dirty="0">
              <a:solidFill>
                <a:srgbClr val="000000"/>
              </a:solidFill>
              <a:latin typeface="Arial-BoldMT"/>
              <a:ea typeface="ＭＳ Ｐゴシック" pitchFamily="34" charset="-128"/>
            </a:endParaRPr>
          </a:p>
          <a:p>
            <a:pPr marL="0" indent="0">
              <a:buNone/>
            </a:pP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durchgängige Kompetenzorientierung und Strukturierung nach </a:t>
            </a:r>
            <a:b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noProof="0" dirty="0" smtClean="0">
                <a:ln>
                  <a:noFill/>
                </a:ln>
                <a:solidFill>
                  <a:srgbClr val="000000"/>
                </a:solidFill>
                <a:effectLst/>
                <a:uLnTx/>
                <a:uFillTx/>
                <a:latin typeface="Arial-BoldMT"/>
                <a:ea typeface="ＭＳ Ｐゴシック" pitchFamily="34" charset="-128"/>
              </a:rPr>
              <a:t>  </a:t>
            </a: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Kompetenzbereichen und Inhaltsfeldern</a:t>
            </a:r>
          </a:p>
          <a:p>
            <a:pPr marL="0" indent="0">
              <a:buNone/>
              <a:tabLst>
                <a:tab pos="182563" algn="l"/>
              </a:tabLst>
            </a:pP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konsequente Output-Orientierung und Konzentration auf den fachlichen Kern</a:t>
            </a:r>
            <a:b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t>Was sollen die Schülerinnen und Schüler am Ende eines Bildungsabschnittes </a:t>
            </a:r>
            <a:r>
              <a:rPr kumimoji="0" lang="de-DE" altLang="de-DE" sz="1500" b="1" i="0" u="none" strike="noStrike" kern="0" cap="none" spc="0" normalizeH="0" baseline="0" noProof="0" dirty="0" smtClean="0">
                <a:ln>
                  <a:noFill/>
                </a:ln>
                <a:solidFill>
                  <a:srgbClr val="000000"/>
                </a:solidFill>
                <a:effectLst/>
                <a:uLnTx/>
                <a:uFillTx/>
                <a:latin typeface="Arial-BoldMT"/>
                <a:ea typeface="ＭＳ Ｐゴシック" pitchFamily="34" charset="-128"/>
              </a:rPr>
              <a:t>können</a:t>
            </a:r>
            <a:r>
              <a:rPr kumimoji="0" lang="de-DE" altLang="de-DE" sz="1500" b="0" i="0" u="none" strike="noStrike" kern="0" cap="none" spc="0" normalizeH="0" baseline="0" noProof="0" dirty="0" smtClean="0">
                <a:ln>
                  <a:noFill/>
                </a:ln>
                <a:solidFill>
                  <a:srgbClr val="000000"/>
                </a:solidFill>
                <a:effectLst/>
                <a:uLnTx/>
                <a:uFillTx/>
                <a:latin typeface="Arial-BoldMT"/>
                <a:ea typeface="ＭＳ Ｐゴシック" pitchFamily="34" charset="-128"/>
              </a:rPr>
              <a:t>?</a:t>
            </a:r>
          </a:p>
          <a:p>
            <a:pPr marL="0" indent="0">
              <a:buNone/>
              <a:tabLst>
                <a:tab pos="182563" algn="l"/>
              </a:tabLst>
            </a:pPr>
            <a:endParaRPr lang="de-DE" sz="1600" kern="0" dirty="0" smtClean="0">
              <a:solidFill>
                <a:srgbClr val="000000"/>
              </a:solidFill>
              <a:latin typeface="Arial-BoldMT"/>
              <a:ea typeface="ＭＳ Ｐゴシック" pitchFamily="34" charset="-128"/>
            </a:endParaRPr>
          </a:p>
          <a:p>
            <a:pPr marL="0" indent="0">
              <a:buNone/>
              <a:tabLst>
                <a:tab pos="182563" algn="l"/>
              </a:tabLst>
            </a:pPr>
            <a:r>
              <a:rPr lang="de-DE" sz="1600" kern="0" dirty="0" smtClean="0">
                <a:solidFill>
                  <a:srgbClr val="000000"/>
                </a:solidFill>
                <a:latin typeface="Arial-BoldMT"/>
                <a:ea typeface="ＭＳ Ｐゴシック" pitchFamily="34" charset="-128"/>
              </a:rPr>
              <a:t>- </a:t>
            </a:r>
            <a:r>
              <a:rPr lang="de-DE" sz="1800" kern="0" dirty="0" smtClean="0">
                <a:solidFill>
                  <a:srgbClr val="000000"/>
                </a:solidFill>
                <a:latin typeface="Arial-BoldMT"/>
                <a:ea typeface="ＭＳ Ｐゴシック" pitchFamily="34" charset="-128"/>
              </a:rPr>
              <a:t>Klare </a:t>
            </a:r>
            <a:r>
              <a:rPr lang="de-DE" sz="1800" kern="0" dirty="0">
                <a:solidFill>
                  <a:srgbClr val="000000"/>
                </a:solidFill>
                <a:latin typeface="Arial-BoldMT"/>
                <a:ea typeface="ＭＳ Ｐゴシック" pitchFamily="34" charset="-128"/>
              </a:rPr>
              <a:t>Vorgabe der Klassenarbeitsformen</a:t>
            </a:r>
          </a:p>
          <a:p>
            <a:pPr marL="0" indent="0">
              <a:buNone/>
              <a:tabLst>
                <a:tab pos="182563" algn="l"/>
              </a:tabLst>
            </a:pPr>
            <a: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t/>
            </a:r>
            <a:br>
              <a:rPr kumimoji="0" lang="de-DE" altLang="de-DE" sz="1800" b="1" i="0" u="none" strike="noStrike" kern="0" cap="none" spc="0" normalizeH="0" baseline="0" noProof="0" dirty="0" smtClean="0">
                <a:ln>
                  <a:noFill/>
                </a:ln>
                <a:solidFill>
                  <a:srgbClr val="000000"/>
                </a:solidFill>
                <a:effectLst/>
                <a:uLnTx/>
                <a:uFillTx/>
                <a:latin typeface="Arial-BoldMT"/>
                <a:ea typeface="ＭＳ Ｐゴシック" pitchFamily="34" charset="-128"/>
              </a:rPr>
            </a:br>
            <a:r>
              <a:rPr kumimoji="0" lang="de-DE" altLang="de-DE" sz="1800" b="0" i="0" u="none" strike="noStrike" kern="0" cap="none" spc="0" normalizeH="0" baseline="0" noProof="0" dirty="0" smtClean="0">
                <a:ln>
                  <a:noFill/>
                </a:ln>
                <a:solidFill>
                  <a:srgbClr val="000000"/>
                </a:solidFill>
                <a:effectLst/>
                <a:uLnTx/>
                <a:uFillTx/>
                <a:latin typeface="Arial-BoldMT"/>
                <a:ea typeface="ＭＳ Ｐゴシック" pitchFamily="34" charset="-128"/>
              </a:rPr>
              <a:t>- </a:t>
            </a:r>
            <a:r>
              <a:rPr lang="de-DE" altLang="de-DE" sz="1800" kern="0" dirty="0">
                <a:solidFill>
                  <a:srgbClr val="000000"/>
                </a:solidFill>
                <a:effectLst>
                  <a:glow rad="431800">
                    <a:srgbClr val="FFC000">
                      <a:alpha val="76000"/>
                    </a:srgbClr>
                  </a:glow>
                </a:effectLst>
                <a:latin typeface="Arial-BoldMT"/>
                <a:ea typeface="ＭＳ Ｐゴシック" pitchFamily="34" charset="-128"/>
              </a:rPr>
              <a:t>im Fach Musik identische Kompetenzbereiche und Inhaltsfelder für</a:t>
            </a:r>
          </a:p>
          <a:p>
            <a:pPr marL="0" indent="0">
              <a:buNone/>
              <a:tabLst>
                <a:tab pos="182563" algn="l"/>
              </a:tabLst>
            </a:pPr>
            <a:r>
              <a:rPr lang="de-DE" altLang="de-DE" sz="1800" kern="0" dirty="0">
                <a:solidFill>
                  <a:srgbClr val="000000"/>
                </a:solidFill>
                <a:effectLst>
                  <a:glow rad="431800">
                    <a:srgbClr val="FFC000">
                      <a:alpha val="76000"/>
                    </a:srgbClr>
                  </a:glow>
                </a:effectLst>
                <a:latin typeface="Arial-BoldMT"/>
                <a:ea typeface="ＭＳ Ｐゴシック" pitchFamily="34" charset="-128"/>
              </a:rPr>
              <a:t>  Pflichtbereich und </a:t>
            </a:r>
            <a:r>
              <a:rPr lang="de-DE" altLang="de-DE" sz="1800" kern="0" dirty="0" smtClean="0">
                <a:solidFill>
                  <a:srgbClr val="000000"/>
                </a:solidFill>
                <a:effectLst>
                  <a:glow rad="431800">
                    <a:srgbClr val="FFC000">
                      <a:alpha val="76000"/>
                    </a:srgbClr>
                  </a:glow>
                </a:effectLst>
                <a:latin typeface="Arial-BoldMT"/>
                <a:ea typeface="ＭＳ Ｐゴシック" pitchFamily="34" charset="-128"/>
              </a:rPr>
              <a:t>Wahlpflichtbereich</a:t>
            </a:r>
            <a:endParaRPr lang="de-DE" altLang="de-DE" sz="1800" kern="0" dirty="0">
              <a:solidFill>
                <a:srgbClr val="000000"/>
              </a:solidFill>
              <a:effectLst>
                <a:glow rad="431800">
                  <a:srgbClr val="FFC000">
                    <a:alpha val="76000"/>
                  </a:srgbClr>
                </a:glow>
              </a:effectLst>
              <a:latin typeface="Arial-BoldMT"/>
              <a:ea typeface="ＭＳ Ｐゴシック" pitchFamily="34" charset="-128"/>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15</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26215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sz="2400" b="1" kern="0" dirty="0" smtClean="0">
              <a:solidFill>
                <a:srgbClr val="0070C0"/>
              </a:solidFill>
              <a:latin typeface="Arial-BoldMT"/>
            </a:endParaRPr>
          </a:p>
          <a:p>
            <a:pPr marL="0" indent="0">
              <a:buNone/>
            </a:pPr>
            <a:endParaRPr lang="de-DE" sz="2400" b="1" kern="0" dirty="0">
              <a:solidFill>
                <a:srgbClr val="0070C0"/>
              </a:solidFill>
              <a:latin typeface="Arial-BoldMT"/>
            </a:endParaRPr>
          </a:p>
          <a:p>
            <a:pPr marL="0" indent="0" algn="ctr">
              <a:buNone/>
            </a:pPr>
            <a:endParaRPr lang="de-DE" sz="2400" b="1" kern="0" dirty="0" smtClean="0">
              <a:solidFill>
                <a:srgbClr val="0070C0"/>
              </a:solidFill>
              <a:latin typeface="Arial-BoldMT"/>
            </a:endParaRPr>
          </a:p>
          <a:p>
            <a:pPr marL="0" indent="0" algn="ctr">
              <a:buNone/>
            </a:pPr>
            <a:r>
              <a:rPr lang="de-DE" sz="2400" b="1" kern="0" dirty="0" smtClean="0">
                <a:solidFill>
                  <a:srgbClr val="0070C0"/>
                </a:solidFill>
                <a:latin typeface="Arial-BoldMT"/>
              </a:rPr>
              <a:t>Der </a:t>
            </a:r>
            <a:r>
              <a:rPr lang="de-DE" sz="2400" b="1" kern="0" dirty="0">
                <a:solidFill>
                  <a:srgbClr val="0070C0"/>
                </a:solidFill>
                <a:latin typeface="Arial-BoldMT"/>
              </a:rPr>
              <a:t>neue Kernlehrplan </a:t>
            </a:r>
            <a:r>
              <a:rPr lang="de-DE" sz="2400" b="1" kern="0" dirty="0" smtClean="0">
                <a:solidFill>
                  <a:srgbClr val="0070C0"/>
                </a:solidFill>
                <a:latin typeface="Arial-BoldMT"/>
              </a:rPr>
              <a:t>im Überblick:</a:t>
            </a:r>
          </a:p>
          <a:p>
            <a:pPr marL="0" indent="0" algn="ctr">
              <a:buNone/>
            </a:pPr>
            <a:r>
              <a:rPr lang="de-DE" sz="2400" b="1" kern="0" dirty="0" smtClean="0">
                <a:solidFill>
                  <a:srgbClr val="0070C0"/>
                </a:solidFill>
                <a:latin typeface="Arial-BoldMT"/>
              </a:rPr>
              <a:t>Musik im Wahlpflichtbereich</a:t>
            </a:r>
            <a:endParaRPr lang="de-DE" sz="2400"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16</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637051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467544" y="1340768"/>
            <a:ext cx="8208912" cy="710952"/>
          </a:xfrm>
        </p:spPr>
        <p:txBody>
          <a:bodyPr/>
          <a:lstStyle/>
          <a:p>
            <a:r>
              <a:rPr lang="de-DE" sz="2400" dirty="0" smtClean="0"/>
              <a:t>Inhaltsübersicht </a:t>
            </a:r>
            <a:r>
              <a:rPr lang="de-DE" sz="2400" dirty="0"/>
              <a:t>Kernlehrplan Musik</a:t>
            </a:r>
            <a:r>
              <a:rPr lang="de-DE" sz="2400" dirty="0" smtClean="0"/>
              <a:t/>
            </a:r>
            <a:br>
              <a:rPr lang="de-DE" sz="2400" dirty="0" smtClean="0"/>
            </a:br>
            <a:r>
              <a:rPr lang="de-DE" sz="2400" dirty="0" smtClean="0"/>
              <a:t>im Wahlpflichtbereich</a:t>
            </a:r>
            <a:endParaRPr lang="de-DE"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734302337"/>
              </p:ext>
            </p:extLst>
          </p:nvPr>
        </p:nvGraphicFramePr>
        <p:xfrm>
          <a:off x="395536" y="2417296"/>
          <a:ext cx="8229600" cy="2595880"/>
        </p:xfrm>
        <a:graphic>
          <a:graphicData uri="http://schemas.openxmlformats.org/drawingml/2006/table">
            <a:tbl>
              <a:tblPr firstRow="1" bandRow="1">
                <a:tableStyleId>{5C22544A-7EE6-4342-B048-85BDC9FD1C3A}</a:tableStyleId>
              </a:tblPr>
              <a:tblGrid>
                <a:gridCol w="1018456"/>
                <a:gridCol w="7211144"/>
              </a:tblGrid>
              <a:tr h="370840">
                <a:tc>
                  <a:txBody>
                    <a:bodyPr/>
                    <a:lstStyle/>
                    <a:p>
                      <a:r>
                        <a:rPr lang="de-DE" dirty="0" smtClean="0"/>
                        <a:t>Kapitel</a:t>
                      </a:r>
                      <a:endParaRPr lang="de-DE" dirty="0"/>
                    </a:p>
                  </a:txBody>
                  <a:tcPr/>
                </a:tc>
                <a:tc>
                  <a:txBody>
                    <a:bodyPr/>
                    <a:lstStyle/>
                    <a:p>
                      <a:r>
                        <a:rPr lang="de-DE" dirty="0" smtClean="0"/>
                        <a:t>Gliederungspunkt</a:t>
                      </a:r>
                      <a:endParaRPr lang="de-DE" dirty="0"/>
                    </a:p>
                  </a:txBody>
                  <a:tcPr/>
                </a:tc>
              </a:tr>
              <a:tr h="370840">
                <a:tc>
                  <a:txBody>
                    <a:bodyPr/>
                    <a:lstStyle/>
                    <a:p>
                      <a:endParaRPr lang="de-DE" dirty="0"/>
                    </a:p>
                  </a:txBody>
                  <a:tcPr/>
                </a:tc>
                <a:tc>
                  <a:txBody>
                    <a:bodyPr/>
                    <a:lstStyle/>
                    <a:p>
                      <a:r>
                        <a:rPr lang="de-DE" dirty="0" smtClean="0"/>
                        <a:t>Vorbemerkung</a:t>
                      </a:r>
                      <a:endParaRPr lang="de-DE" dirty="0"/>
                    </a:p>
                  </a:txBody>
                  <a:tcPr/>
                </a:tc>
              </a:tr>
              <a:tr h="370840">
                <a:tc>
                  <a:txBody>
                    <a:bodyPr/>
                    <a:lstStyle/>
                    <a:p>
                      <a:r>
                        <a:rPr lang="de-DE" dirty="0" smtClean="0"/>
                        <a:t>1</a:t>
                      </a:r>
                      <a:endParaRPr lang="de-DE" dirty="0"/>
                    </a:p>
                  </a:txBody>
                  <a:tcPr/>
                </a:tc>
                <a:tc>
                  <a:txBody>
                    <a:bodyPr/>
                    <a:lstStyle/>
                    <a:p>
                      <a:r>
                        <a:rPr lang="de-DE" dirty="0" smtClean="0"/>
                        <a:t>Aufgaben und Ziele des Wahlpflichtfaches Musik</a:t>
                      </a:r>
                      <a:endParaRPr lang="de-DE" dirty="0"/>
                    </a:p>
                  </a:txBody>
                  <a:tcPr/>
                </a:tc>
              </a:tr>
              <a:tr h="370840">
                <a:tc>
                  <a:txBody>
                    <a:bodyPr/>
                    <a:lstStyle/>
                    <a:p>
                      <a:r>
                        <a:rPr lang="de-DE" dirty="0" smtClean="0"/>
                        <a:t>2 </a:t>
                      </a:r>
                      <a:endParaRPr lang="de-DE" dirty="0"/>
                    </a:p>
                  </a:txBody>
                  <a:tcPr/>
                </a:tc>
                <a:tc>
                  <a:txBody>
                    <a:bodyPr/>
                    <a:lstStyle/>
                    <a:p>
                      <a:r>
                        <a:rPr lang="de-DE" dirty="0" smtClean="0"/>
                        <a:t>Kompetenzbereiche, Inhaltsfelder</a:t>
                      </a:r>
                      <a:r>
                        <a:rPr lang="de-DE" baseline="0" dirty="0" smtClean="0"/>
                        <a:t> und Kompetenzerwartungen</a:t>
                      </a:r>
                      <a:endParaRPr lang="de-DE" dirty="0"/>
                    </a:p>
                  </a:txBody>
                  <a:tcPr/>
                </a:tc>
              </a:tr>
              <a:tr h="370840">
                <a:tc>
                  <a:txBody>
                    <a:bodyPr/>
                    <a:lstStyle/>
                    <a:p>
                      <a:r>
                        <a:rPr lang="de-DE" dirty="0" smtClean="0"/>
                        <a:t>2.1</a:t>
                      </a:r>
                      <a:endParaRPr lang="de-DE" dirty="0"/>
                    </a:p>
                  </a:txBody>
                  <a:tcPr/>
                </a:tc>
                <a:tc>
                  <a:txBody>
                    <a:bodyPr/>
                    <a:lstStyle/>
                    <a:p>
                      <a:r>
                        <a:rPr lang="de-DE" dirty="0" smtClean="0"/>
                        <a:t>Kompetenzbereiche und Inhaltsfelder des Faches</a:t>
                      </a:r>
                      <a:endParaRPr lang="de-DE" dirty="0"/>
                    </a:p>
                  </a:txBody>
                  <a:tcPr/>
                </a:tc>
              </a:tr>
              <a:tr h="370840">
                <a:tc>
                  <a:txBody>
                    <a:bodyPr/>
                    <a:lstStyle/>
                    <a:p>
                      <a:r>
                        <a:rPr lang="de-DE" dirty="0" smtClean="0">
                          <a:solidFill>
                            <a:schemeClr val="tx1"/>
                          </a:solidFill>
                        </a:rPr>
                        <a:t>2.2</a:t>
                      </a:r>
                      <a:endParaRPr lang="de-DE" dirty="0">
                        <a:solidFill>
                          <a:schemeClr val="tx1"/>
                        </a:solidFill>
                      </a:endParaRPr>
                    </a:p>
                  </a:txBody>
                  <a:tcPr/>
                </a:tc>
                <a:tc>
                  <a:txBody>
                    <a:bodyPr/>
                    <a:lstStyle/>
                    <a:p>
                      <a:r>
                        <a:rPr lang="de-DE" dirty="0" smtClean="0">
                          <a:solidFill>
                            <a:schemeClr val="tx1"/>
                          </a:solidFill>
                        </a:rPr>
                        <a:t>Kompetenzerwartungen und inhaltliche Schwerpunkte</a:t>
                      </a:r>
                      <a:endParaRPr lang="de-DE" dirty="0">
                        <a:solidFill>
                          <a:schemeClr val="tx1"/>
                        </a:solidFill>
                      </a:endParaRPr>
                    </a:p>
                  </a:txBody>
                  <a:tcPr/>
                </a:tc>
              </a:tr>
              <a:tr h="370840">
                <a:tc>
                  <a:txBody>
                    <a:bodyPr/>
                    <a:lstStyle/>
                    <a:p>
                      <a:r>
                        <a:rPr lang="de-DE" dirty="0" smtClean="0"/>
                        <a:t>3</a:t>
                      </a:r>
                      <a:endParaRPr lang="de-DE" dirty="0"/>
                    </a:p>
                  </a:txBody>
                  <a:tcPr/>
                </a:tc>
                <a:tc>
                  <a:txBody>
                    <a:bodyPr/>
                    <a:lstStyle/>
                    <a:p>
                      <a:r>
                        <a:rPr lang="de-DE" dirty="0" smtClean="0"/>
                        <a:t>Lernerfolgsüberprüfung und Leistungsbewertung</a:t>
                      </a:r>
                      <a:endParaRPr lang="de-DE" dirty="0"/>
                    </a:p>
                  </a:txBody>
                  <a:tcPr/>
                </a:tc>
              </a:tr>
            </a:tbl>
          </a:graphicData>
        </a:graphic>
      </p:graphicFrame>
      <p:sp>
        <p:nvSpPr>
          <p:cNvPr id="8" name="Foliennummernplatzhalter 7"/>
          <p:cNvSpPr>
            <a:spLocks noGrp="1"/>
          </p:cNvSpPr>
          <p:nvPr>
            <p:ph type="sldNum" sz="quarter" idx="12"/>
          </p:nvPr>
        </p:nvSpPr>
        <p:spPr/>
        <p:txBody>
          <a:bodyPr/>
          <a:lstStyle/>
          <a:p>
            <a:fld id="{8FA6C8AA-D676-4D6E-AE15-6BE2A8E803B3}" type="slidenum">
              <a:rPr lang="de-DE" smtClean="0"/>
              <a:pPr/>
              <a:t>17</a:t>
            </a:fld>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8650024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p:cNvSpPr>
            <a:spLocks noGrp="1"/>
          </p:cNvSpPr>
          <p:nvPr>
            <p:ph type="sldNum" sz="quarter" idx="12"/>
          </p:nvPr>
        </p:nvSpPr>
        <p:spPr/>
        <p:txBody>
          <a:bodyPr/>
          <a:lstStyle/>
          <a:p>
            <a:fld id="{8FA6C8AA-D676-4D6E-AE15-6BE2A8E803B3}" type="slidenum">
              <a:rPr lang="de-DE" smtClean="0"/>
              <a:pPr/>
              <a:t>18</a:t>
            </a:fld>
            <a:endParaRPr lang="de-DE"/>
          </a:p>
        </p:txBody>
      </p:sp>
      <p:sp>
        <p:nvSpPr>
          <p:cNvPr id="8" name="Textfeld 7"/>
          <p:cNvSpPr txBox="1"/>
          <p:nvPr/>
        </p:nvSpPr>
        <p:spPr>
          <a:xfrm>
            <a:off x="683568" y="1484784"/>
            <a:ext cx="7848872" cy="646331"/>
          </a:xfrm>
          <a:prstGeom prst="rect">
            <a:avLst/>
          </a:prstGeom>
          <a:noFill/>
        </p:spPr>
        <p:txBody>
          <a:bodyPr wrap="square" rtlCol="0">
            <a:spAutoFit/>
          </a:bodyPr>
          <a:lstStyle/>
          <a:p>
            <a:pPr algn="ctr"/>
            <a:r>
              <a:rPr lang="de-DE" altLang="de-DE" b="1" kern="0" dirty="0">
                <a:solidFill>
                  <a:srgbClr val="E2001A"/>
                </a:solidFill>
                <a:latin typeface="Arial-BoldMT"/>
              </a:rPr>
              <a:t>Der neue Kernlehrplan Musik </a:t>
            </a:r>
            <a:r>
              <a:rPr lang="de-DE" altLang="de-DE" b="1" kern="0" dirty="0" smtClean="0">
                <a:solidFill>
                  <a:srgbClr val="E2001A"/>
                </a:solidFill>
                <a:latin typeface="Arial-BoldMT"/>
              </a:rPr>
              <a:t>im Überblick</a:t>
            </a:r>
          </a:p>
          <a:p>
            <a:pPr algn="ctr"/>
            <a:r>
              <a:rPr lang="de-DE" b="1" kern="0" dirty="0" smtClean="0">
                <a:solidFill>
                  <a:srgbClr val="E2001A"/>
                </a:solidFill>
                <a:latin typeface="Arial-BoldMT"/>
              </a:rPr>
              <a:t> - Strukturmodell -</a:t>
            </a:r>
            <a:endParaRPr lang="de-DE" dirty="0"/>
          </a:p>
        </p:txBody>
      </p:sp>
      <p:sp>
        <p:nvSpPr>
          <p:cNvPr id="2" name="Textfeld 1"/>
          <p:cNvSpPr txBox="1"/>
          <p:nvPr/>
        </p:nvSpPr>
        <p:spPr>
          <a:xfrm>
            <a:off x="2195736" y="2924944"/>
            <a:ext cx="4392488" cy="369332"/>
          </a:xfrm>
          <a:prstGeom prst="rect">
            <a:avLst/>
          </a:prstGeom>
          <a:noFill/>
        </p:spPr>
        <p:txBody>
          <a:bodyPr wrap="square" rtlCol="0">
            <a:spAutoFit/>
          </a:bodyPr>
          <a:lstStyle/>
          <a:p>
            <a:r>
              <a:rPr lang="de-DE" dirty="0" smtClean="0">
                <a:solidFill>
                  <a:srgbClr val="FF0000"/>
                </a:solidFill>
              </a:rPr>
              <a:t> </a:t>
            </a:r>
            <a:endParaRPr lang="de-DE" dirty="0">
              <a:solidFill>
                <a:srgbClr val="FF0000"/>
              </a:solidFill>
            </a:endParaRPr>
          </a:p>
        </p:txBody>
      </p:sp>
      <p:sp>
        <p:nvSpPr>
          <p:cNvPr id="9" name="Fußzeilenplatzhalter 8"/>
          <p:cNvSpPr>
            <a:spLocks noGrp="1"/>
          </p:cNvSpPr>
          <p:nvPr>
            <p:ph type="ftr" sz="quarter" idx="11"/>
          </p:nvPr>
        </p:nvSpPr>
        <p:spPr/>
        <p:txBody>
          <a:bodyPr/>
          <a:lstStyle/>
          <a:p>
            <a:r>
              <a:rPr lang="de-DE" smtClean="0"/>
              <a:t>Implementation KLP Wahlpflichtfächer</a:t>
            </a:r>
            <a:endParaRPr lang="de-DE"/>
          </a:p>
        </p:txBody>
      </p:sp>
      <p:pic>
        <p:nvPicPr>
          <p:cNvPr id="1027" name="Picture 3" descr="Grafik KLP Musik ne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2147414"/>
            <a:ext cx="5616624" cy="3976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336797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algn="ctr"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Struktur </a:t>
            </a:r>
            <a:r>
              <a:rPr lang="de-DE" sz="2200" b="1" dirty="0" smtClean="0">
                <a:solidFill>
                  <a:srgbClr val="002060"/>
                </a:solidFill>
                <a:latin typeface="Arial" pitchFamily="34" charset="0"/>
                <a:ea typeface="ヒラギノ角ゴ Pro W3"/>
                <a:cs typeface="ヒラギノ角ゴ Pro W3"/>
              </a:rPr>
              <a:t>des Kernlehrplans Musik (2-Säulen-Modell)</a:t>
            </a:r>
            <a:endParaRPr lang="de-DE" sz="2200" b="1" dirty="0">
              <a:solidFill>
                <a:srgbClr val="002060"/>
              </a:solidFill>
              <a:latin typeface="Arial" pitchFamily="34" charset="0"/>
              <a:ea typeface="ヒラギノ角ゴ Pro W3"/>
              <a:cs typeface="ヒラギノ角ゴ Pro W3"/>
            </a:endParaRPr>
          </a:p>
          <a:p>
            <a:pPr marL="0" indent="0">
              <a:buNone/>
            </a:pPr>
            <a:endParaRPr lang="de-DE" dirty="0"/>
          </a:p>
        </p:txBody>
      </p:sp>
      <p:sp>
        <p:nvSpPr>
          <p:cNvPr id="4" name="Text Box 8"/>
          <p:cNvSpPr txBox="1">
            <a:spLocks noChangeArrowheads="1"/>
          </p:cNvSpPr>
          <p:nvPr/>
        </p:nvSpPr>
        <p:spPr bwMode="auto">
          <a:xfrm>
            <a:off x="2722389" y="5025851"/>
            <a:ext cx="3713162" cy="841375"/>
          </a:xfrm>
          <a:prstGeom prst="rect">
            <a:avLst/>
          </a:prstGeom>
          <a:gradFill rotWithShape="1">
            <a:gsLst>
              <a:gs pos="0">
                <a:srgbClr val="FFCC00">
                  <a:alpha val="65000"/>
                </a:srgbClr>
              </a:gs>
              <a:gs pos="100000">
                <a:srgbClr val="CCFFFF"/>
              </a:gs>
            </a:gsLst>
            <a:lin ang="0" scaled="1"/>
          </a:gra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Kompetenzerwartungen</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(Verknüpfung von Prozessen und Gegenständen)</a:t>
            </a:r>
          </a:p>
        </p:txBody>
      </p:sp>
      <p:sp>
        <p:nvSpPr>
          <p:cNvPr id="5" name="Text Box 10"/>
          <p:cNvSpPr txBox="1">
            <a:spLocks noChangeArrowheads="1"/>
          </p:cNvSpPr>
          <p:nvPr/>
        </p:nvSpPr>
        <p:spPr bwMode="auto">
          <a:xfrm>
            <a:off x="1217438" y="3349326"/>
            <a:ext cx="3210546" cy="841500"/>
          </a:xfrm>
          <a:prstGeom prst="rect">
            <a:avLst/>
          </a:prstGeom>
          <a:solidFill>
            <a:srgbClr val="FFCC00"/>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Kompetenzbereiche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(Prozesse):</a:t>
            </a:r>
          </a:p>
          <a:p>
            <a:pPr marL="0" marR="0" lvl="0" indent="0" algn="ctr" defTabSz="914400" eaLnBrk="1" fontAlgn="base" latinLnBrk="0" hangingPunct="1">
              <a:lnSpc>
                <a:spcPct val="100000"/>
              </a:lnSpc>
              <a:spcBef>
                <a:spcPct val="0"/>
              </a:spcBef>
              <a:spcAft>
                <a:spcPct val="0"/>
              </a:spcAft>
              <a:buClrTx/>
              <a:buSzTx/>
              <a:buFontTx/>
              <a:buNone/>
              <a:tabLst/>
              <a:defRPr/>
            </a:pPr>
            <a:r>
              <a:rPr lang="de-DE" altLang="de-DE" sz="1500" kern="0" dirty="0" smtClean="0">
                <a:solidFill>
                  <a:srgbClr val="000000"/>
                </a:solidFill>
              </a:rPr>
              <a:t>Produktion – Rezeption - Reflexion</a:t>
            </a:r>
            <a:endParaRPr kumimoji="0" lang="de-DE" altLang="de-DE" sz="1500" b="0" i="0" u="none" strike="noStrike" kern="0" cap="none" spc="0" normalizeH="0" baseline="0" noProof="0" dirty="0" smtClean="0">
              <a:ln>
                <a:noFill/>
              </a:ln>
              <a:solidFill>
                <a:srgbClr val="000000"/>
              </a:solidFill>
              <a:effectLst/>
              <a:uLnTx/>
              <a:uFillTx/>
              <a:latin typeface="Arial" pitchFamily="34" charset="0"/>
            </a:endParaRPr>
          </a:p>
        </p:txBody>
      </p:sp>
      <p:sp>
        <p:nvSpPr>
          <p:cNvPr id="6" name="Text Box 11"/>
          <p:cNvSpPr txBox="1">
            <a:spLocks noChangeArrowheads="1"/>
          </p:cNvSpPr>
          <p:nvPr/>
        </p:nvSpPr>
        <p:spPr bwMode="auto">
          <a:xfrm>
            <a:off x="2483644" y="2204864"/>
            <a:ext cx="4176713" cy="534168"/>
          </a:xfrm>
          <a:prstGeom prst="rect">
            <a:avLst/>
          </a:prstGeom>
          <a:gradFill rotWithShape="1">
            <a:gsLst>
              <a:gs pos="0">
                <a:srgbClr val="CCFFFF"/>
              </a:gs>
              <a:gs pos="100000">
                <a:srgbClr val="FFCC00"/>
              </a:gs>
            </a:gsLst>
            <a:lin ang="0" scaled="1"/>
          </a:gradFill>
          <a:ln w="9525">
            <a:solidFill>
              <a:srgbClr val="000000"/>
            </a:solidFill>
            <a:miter lim="800000"/>
            <a:headEnd/>
            <a:tailEnd/>
          </a:ln>
        </p:spPr>
        <p:txBody>
          <a:bodyPr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Übergreifende fachliche Kompetenz</a:t>
            </a:r>
          </a:p>
        </p:txBody>
      </p:sp>
      <p:sp>
        <p:nvSpPr>
          <p:cNvPr id="7" name="Line 12"/>
          <p:cNvSpPr>
            <a:spLocks noChangeShapeType="1"/>
          </p:cNvSpPr>
          <p:nvPr/>
        </p:nvSpPr>
        <p:spPr bwMode="auto">
          <a:xfrm flipH="1">
            <a:off x="2417589" y="3027064"/>
            <a:ext cx="2162175" cy="0"/>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8" name="Line 13"/>
          <p:cNvSpPr>
            <a:spLocks noChangeShapeType="1"/>
          </p:cNvSpPr>
          <p:nvPr/>
        </p:nvSpPr>
        <p:spPr bwMode="auto">
          <a:xfrm>
            <a:off x="4576589" y="3027064"/>
            <a:ext cx="2232025" cy="0"/>
          </a:xfrm>
          <a:prstGeom prst="line">
            <a:avLst/>
          </a:prstGeom>
          <a:noFill/>
          <a:ln w="25400">
            <a:solidFill>
              <a:srgbClr val="33CCCC"/>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9" name="Line 15"/>
          <p:cNvSpPr>
            <a:spLocks noChangeShapeType="1"/>
          </p:cNvSpPr>
          <p:nvPr/>
        </p:nvSpPr>
        <p:spPr bwMode="auto">
          <a:xfrm flipH="1">
            <a:off x="6803851" y="3027064"/>
            <a:ext cx="15875" cy="322262"/>
          </a:xfrm>
          <a:prstGeom prst="line">
            <a:avLst/>
          </a:prstGeom>
          <a:noFill/>
          <a:ln w="25400">
            <a:solidFill>
              <a:srgbClr val="66CCFF"/>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0" name="Line 16"/>
          <p:cNvSpPr>
            <a:spLocks noChangeShapeType="1"/>
          </p:cNvSpPr>
          <p:nvPr/>
        </p:nvSpPr>
        <p:spPr bwMode="auto">
          <a:xfrm>
            <a:off x="2432274" y="4190826"/>
            <a:ext cx="12700" cy="420414"/>
          </a:xfrm>
          <a:prstGeom prst="line">
            <a:avLst/>
          </a:prstGeom>
          <a:noFill/>
          <a:ln w="254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1" name="Line 18"/>
          <p:cNvSpPr>
            <a:spLocks noChangeShapeType="1"/>
          </p:cNvSpPr>
          <p:nvPr/>
        </p:nvSpPr>
        <p:spPr bwMode="auto">
          <a:xfrm>
            <a:off x="2417589" y="4594050"/>
            <a:ext cx="2163762" cy="15876"/>
          </a:xfrm>
          <a:prstGeom prst="line">
            <a:avLst/>
          </a:prstGeom>
          <a:noFill/>
          <a:ln w="25400">
            <a:solidFill>
              <a:srgbClr val="FFCC00"/>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2" name="Line 19"/>
          <p:cNvSpPr>
            <a:spLocks noChangeShapeType="1"/>
          </p:cNvSpPr>
          <p:nvPr/>
        </p:nvSpPr>
        <p:spPr bwMode="auto">
          <a:xfrm flipH="1" flipV="1">
            <a:off x="4572000" y="4609926"/>
            <a:ext cx="2222500" cy="25400"/>
          </a:xfrm>
          <a:prstGeom prst="line">
            <a:avLst/>
          </a:prstGeom>
          <a:noFill/>
          <a:ln w="25400">
            <a:solidFill>
              <a:srgbClr val="66CCFF"/>
            </a:solidFill>
            <a:round/>
            <a:headEnd/>
            <a:tailEnd type="non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a:solidFill>
                <a:srgbClr val="000000"/>
              </a:solidFill>
              <a:latin typeface="Arial" pitchFamily="34" charset="0"/>
            </a:endParaRPr>
          </a:p>
        </p:txBody>
      </p:sp>
      <p:sp>
        <p:nvSpPr>
          <p:cNvPr id="13" name="Text Box 21"/>
          <p:cNvSpPr txBox="1">
            <a:spLocks noChangeArrowheads="1"/>
          </p:cNvSpPr>
          <p:nvPr/>
        </p:nvSpPr>
        <p:spPr bwMode="auto">
          <a:xfrm>
            <a:off x="4788024" y="3349326"/>
            <a:ext cx="3168352" cy="828800"/>
          </a:xfrm>
          <a:prstGeom prst="rect">
            <a:avLst/>
          </a:prstGeom>
          <a:solidFill>
            <a:srgbClr val="CCFFFF"/>
          </a:solidFill>
          <a:ln w="9525">
            <a:solidFill>
              <a:srgbClr val="000000"/>
            </a:solidFill>
            <a:miter lim="800000"/>
            <a:headEnd/>
            <a:tailEnd/>
          </a:ln>
        </p:spPr>
        <p:txBody>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altLang="de-DE" sz="1500" b="0" i="0" u="none" strike="noStrike" kern="0" cap="none" spc="0" normalizeH="0" baseline="0" noProof="0" dirty="0" smtClean="0">
                <a:ln>
                  <a:noFill/>
                </a:ln>
                <a:solidFill>
                  <a:srgbClr val="000000"/>
                </a:solidFill>
                <a:effectLst/>
                <a:uLnTx/>
                <a:uFillTx/>
                <a:latin typeface="Arial" pitchFamily="34" charset="0"/>
              </a:rPr>
              <a:t>Inhaltsfelder (Gegenstände):</a:t>
            </a:r>
          </a:p>
          <a:p>
            <a:pPr marL="0" marR="0" lvl="0" indent="0" algn="ctr" defTabSz="914400" eaLnBrk="1" fontAlgn="base" latinLnBrk="0" hangingPunct="1">
              <a:lnSpc>
                <a:spcPct val="100000"/>
              </a:lnSpc>
              <a:spcBef>
                <a:spcPct val="0"/>
              </a:spcBef>
              <a:spcAft>
                <a:spcPct val="0"/>
              </a:spcAft>
              <a:buClrTx/>
              <a:buSzTx/>
              <a:buFontTx/>
              <a:buNone/>
              <a:tabLst/>
              <a:defRPr/>
            </a:pPr>
            <a:r>
              <a:rPr lang="de-DE" altLang="de-DE" sz="1500" kern="0" dirty="0" smtClean="0">
                <a:solidFill>
                  <a:srgbClr val="000000"/>
                </a:solidFill>
              </a:rPr>
              <a:t>Bedeutungen – Entwicklungen - Verwendungen</a:t>
            </a:r>
            <a:endParaRPr kumimoji="0" lang="de-DE" altLang="de-DE" sz="1500" b="0" i="0" u="none" strike="noStrike" kern="0" cap="none" spc="0" normalizeH="0" baseline="0" noProof="0" dirty="0" smtClean="0">
              <a:ln>
                <a:noFill/>
              </a:ln>
              <a:solidFill>
                <a:srgbClr val="000000"/>
              </a:solidFill>
              <a:effectLst/>
              <a:uLnTx/>
              <a:uFillTx/>
              <a:latin typeface="Arial" pitchFamily="34" charset="0"/>
            </a:endParaRPr>
          </a:p>
        </p:txBody>
      </p:sp>
      <p:sp>
        <p:nvSpPr>
          <p:cNvPr id="16" name="Foliennummernplatzhalter 15"/>
          <p:cNvSpPr>
            <a:spLocks noGrp="1"/>
          </p:cNvSpPr>
          <p:nvPr>
            <p:ph type="sldNum" sz="quarter" idx="12"/>
          </p:nvPr>
        </p:nvSpPr>
        <p:spPr/>
        <p:txBody>
          <a:bodyPr/>
          <a:lstStyle/>
          <a:p>
            <a:fld id="{8FA6C8AA-D676-4D6E-AE15-6BE2A8E803B3}" type="slidenum">
              <a:rPr lang="de-DE" smtClean="0"/>
              <a:pPr/>
              <a:t>19</a:t>
            </a:fld>
            <a:endParaRPr lang="de-DE"/>
          </a:p>
        </p:txBody>
      </p:sp>
      <p:sp>
        <p:nvSpPr>
          <p:cNvPr id="17" name="Line 7"/>
          <p:cNvSpPr>
            <a:spLocks noChangeShapeType="1"/>
          </p:cNvSpPr>
          <p:nvPr/>
        </p:nvSpPr>
        <p:spPr bwMode="auto">
          <a:xfrm flipH="1">
            <a:off x="4598254" y="2739032"/>
            <a:ext cx="0" cy="288032"/>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8" name="Line 14"/>
          <p:cNvSpPr>
            <a:spLocks noChangeShapeType="1"/>
          </p:cNvSpPr>
          <p:nvPr/>
        </p:nvSpPr>
        <p:spPr bwMode="auto">
          <a:xfrm>
            <a:off x="2434492" y="3027064"/>
            <a:ext cx="4762" cy="309562"/>
          </a:xfrm>
          <a:prstGeom prst="line">
            <a:avLst/>
          </a:prstGeom>
          <a:noFill/>
          <a:ln w="25400">
            <a:solidFill>
              <a:srgbClr val="FFCC00"/>
            </a:solidFill>
            <a:round/>
            <a:headEnd/>
            <a:tailEnd type="triangle" w="med" len="me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sp>
        <p:nvSpPr>
          <p:cNvPr id="19" name="Line 17"/>
          <p:cNvSpPr>
            <a:spLocks noChangeShapeType="1"/>
          </p:cNvSpPr>
          <p:nvPr/>
        </p:nvSpPr>
        <p:spPr bwMode="auto">
          <a:xfrm>
            <a:off x="6803851" y="4190826"/>
            <a:ext cx="16903" cy="444500"/>
          </a:xfrm>
          <a:prstGeom prst="line">
            <a:avLst/>
          </a:prstGeom>
          <a:noFill/>
          <a:ln w="25400">
            <a:solidFill>
              <a:srgbClr val="66CCFF"/>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de-DE" smtClean="0">
              <a:solidFill>
                <a:srgbClr val="000000"/>
              </a:solidFill>
              <a:latin typeface="Arial" pitchFamily="34" charset="0"/>
            </a:endParaRPr>
          </a:p>
        </p:txBody>
      </p:sp>
      <p:cxnSp>
        <p:nvCxnSpPr>
          <p:cNvPr id="20" name="Gerade Verbindung mit Pfeil 19"/>
          <p:cNvCxnSpPr/>
          <p:nvPr/>
        </p:nvCxnSpPr>
        <p:spPr>
          <a:xfrm flipH="1">
            <a:off x="4572000" y="4622626"/>
            <a:ext cx="2381" cy="415925"/>
          </a:xfrm>
          <a:prstGeom prst="straightConnector1">
            <a:avLst/>
          </a:prstGeom>
          <a:noFill/>
          <a:ln w="28575" cap="flat" cmpd="sng" algn="ctr">
            <a:solidFill>
              <a:srgbClr val="000000">
                <a:alpha val="92000"/>
              </a:srgbClr>
            </a:solidFill>
            <a:prstDash val="solid"/>
            <a:tailEnd type="arrow"/>
          </a:ln>
          <a:effectLst/>
        </p:spPr>
      </p:cxnSp>
      <p:sp>
        <p:nvSpPr>
          <p:cNvPr id="21" name="Fußzeilenplatzhalter 20"/>
          <p:cNvSpPr>
            <a:spLocks noGrp="1"/>
          </p:cNvSpPr>
          <p:nvPr>
            <p:ph type="ftr" sz="quarter" idx="11"/>
          </p:nvPr>
        </p:nvSpPr>
        <p:spPr/>
        <p:txBody>
          <a:bodyPr/>
          <a:lstStyle/>
          <a:p>
            <a:r>
              <a:rPr lang="de-DE" smtClean="0"/>
              <a:t>Implementation KLP Wahlpflichtfächer</a:t>
            </a:r>
            <a:endParaRPr lang="de-DE"/>
          </a:p>
        </p:txBody>
      </p:sp>
      <p:sp>
        <p:nvSpPr>
          <p:cNvPr id="23"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041080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
          <p:cNvSpPr>
            <a:spLocks noGrp="1" noChangeArrowheads="1"/>
          </p:cNvSpPr>
          <p:nvPr>
            <p:ph idx="1"/>
          </p:nvPr>
        </p:nvSpPr>
        <p:spPr/>
        <p:txBody>
          <a:bodyPr/>
          <a:lstStyle/>
          <a:p>
            <a:pPr marL="0" indent="0" defTabSz="358775" eaLnBrk="1" hangingPunct="1">
              <a:spcBef>
                <a:spcPct val="0"/>
              </a:spcBef>
              <a:buFontTx/>
              <a:buNone/>
            </a:pPr>
            <a:r>
              <a:rPr lang="de-DE" altLang="de-DE" sz="2400" b="1" cap="small" dirty="0" smtClean="0"/>
              <a:t>Gliederung der Veranstaltung</a:t>
            </a:r>
          </a:p>
          <a:p>
            <a:pPr marL="0" indent="0" defTabSz="358775" eaLnBrk="1" hangingPunct="1">
              <a:spcBef>
                <a:spcPct val="0"/>
              </a:spcBef>
              <a:buFontTx/>
              <a:buNone/>
            </a:pPr>
            <a:endParaRPr lang="de-DE" altLang="de-DE" sz="2000" dirty="0" smtClean="0"/>
          </a:p>
          <a:p>
            <a:pPr marL="0" indent="0" defTabSz="358775" eaLnBrk="1" hangingPunct="1">
              <a:spcBef>
                <a:spcPct val="0"/>
              </a:spcBef>
              <a:buNone/>
            </a:pPr>
            <a:r>
              <a:rPr lang="de-DE" altLang="de-DE" sz="2000" b="1" dirty="0" smtClean="0">
                <a:solidFill>
                  <a:srgbClr val="002060"/>
                </a:solidFill>
                <a:cs typeface="Times New Roman" pitchFamily="18" charset="0"/>
              </a:rPr>
              <a:t>I.    Einführende Informationen </a:t>
            </a:r>
          </a:p>
          <a:p>
            <a:pPr marL="400050" lvl="1" indent="0" defTabSz="358775">
              <a:spcBef>
                <a:spcPct val="0"/>
              </a:spcBef>
              <a:buNone/>
            </a:pPr>
            <a:r>
              <a:rPr lang="de-DE" altLang="de-DE" sz="1600" b="1" dirty="0" smtClean="0">
                <a:solidFill>
                  <a:srgbClr val="002060"/>
                </a:solidFill>
                <a:cs typeface="Times New Roman" pitchFamily="18" charset="0"/>
              </a:rPr>
              <a:t>1. Kompetenzorientierung</a:t>
            </a:r>
          </a:p>
          <a:p>
            <a:pPr marL="400050" lvl="1" indent="0" defTabSz="358775">
              <a:spcBef>
                <a:spcPct val="0"/>
              </a:spcBef>
              <a:buNone/>
            </a:pPr>
            <a:r>
              <a:rPr lang="de-DE" altLang="de-DE" sz="1600" b="1" dirty="0" smtClean="0">
                <a:solidFill>
                  <a:srgbClr val="002060"/>
                </a:solidFill>
                <a:cs typeface="Times New Roman" pitchFamily="18" charset="0"/>
              </a:rPr>
              <a:t>2. Kompetenzorientierte Kernlehrpläne</a:t>
            </a:r>
          </a:p>
          <a:p>
            <a:pPr marL="400050" lvl="1" indent="0" defTabSz="358775">
              <a:spcBef>
                <a:spcPct val="0"/>
              </a:spcBef>
              <a:buNone/>
            </a:pPr>
            <a:r>
              <a:rPr lang="de-DE" altLang="de-DE" sz="1600" b="1" dirty="0" smtClean="0">
                <a:solidFill>
                  <a:srgbClr val="002060"/>
                </a:solidFill>
                <a:cs typeface="Times New Roman" pitchFamily="18" charset="0"/>
              </a:rPr>
              <a:t>3. Rahmenbedingungen des Wahlpflichtbereichs</a:t>
            </a:r>
          </a:p>
          <a:p>
            <a:pPr marL="0" indent="0" defTabSz="358775" eaLnBrk="1" hangingPunct="1">
              <a:spcBef>
                <a:spcPct val="0"/>
              </a:spcBef>
              <a:buNone/>
            </a:pPr>
            <a:r>
              <a:rPr lang="de-DE" altLang="de-DE" sz="2000" b="1" dirty="0" smtClean="0">
                <a:solidFill>
                  <a:srgbClr val="002060"/>
                </a:solidFill>
                <a:cs typeface="Times New Roman" pitchFamily="18" charset="0"/>
              </a:rPr>
              <a:t>   </a:t>
            </a:r>
          </a:p>
          <a:p>
            <a:pPr marL="0" indent="0" defTabSz="358775" eaLnBrk="1" hangingPunct="1">
              <a:spcBef>
                <a:spcPct val="0"/>
              </a:spcBef>
              <a:buFontTx/>
              <a:buNone/>
            </a:pPr>
            <a:r>
              <a:rPr lang="de-DE" altLang="de-DE" sz="2000" b="1" dirty="0" smtClean="0">
                <a:solidFill>
                  <a:srgbClr val="002060"/>
                </a:solidFill>
                <a:cs typeface="Times New Roman" pitchFamily="18" charset="0"/>
              </a:rPr>
              <a:t>II. Kompetenzorientierte Kernlehrpläne in den Wahlpflichtfächern</a:t>
            </a: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a:spcBef>
                <a:spcPct val="0"/>
              </a:spcBef>
              <a:buNone/>
            </a:pPr>
            <a:r>
              <a:rPr lang="de-DE" altLang="de-DE" sz="2000" b="1" dirty="0" smtClean="0">
                <a:solidFill>
                  <a:srgbClr val="002060"/>
                </a:solidFill>
                <a:cs typeface="Times New Roman" pitchFamily="18" charset="0"/>
              </a:rPr>
              <a:t>III. </a:t>
            </a:r>
            <a:r>
              <a:rPr lang="de-DE" altLang="de-DE" sz="2000" b="1" dirty="0">
                <a:solidFill>
                  <a:srgbClr val="002060"/>
                </a:solidFill>
                <a:cs typeface="Times New Roman" pitchFamily="18" charset="0"/>
              </a:rPr>
              <a:t>Schulinterne Lehrpläne und Unterstützungsangebote</a:t>
            </a: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None/>
            </a:pPr>
            <a:r>
              <a:rPr lang="de-DE" altLang="de-DE" sz="2000" b="1" dirty="0" smtClean="0">
                <a:solidFill>
                  <a:srgbClr val="002060"/>
                </a:solidFill>
                <a:cs typeface="Times New Roman" pitchFamily="18" charset="0"/>
              </a:rPr>
              <a:t>IV</a:t>
            </a:r>
            <a:r>
              <a:rPr lang="de-DE" altLang="de-DE" sz="2000" b="1" dirty="0">
                <a:solidFill>
                  <a:srgbClr val="002060"/>
                </a:solidFill>
                <a:cs typeface="Times New Roman" pitchFamily="18" charset="0"/>
              </a:rPr>
              <a:t>. </a:t>
            </a:r>
            <a:r>
              <a:rPr lang="de-DE" altLang="de-DE" sz="2000" b="1" dirty="0" smtClean="0">
                <a:solidFill>
                  <a:srgbClr val="002060"/>
                </a:solidFill>
                <a:cs typeface="Times New Roman" pitchFamily="18" charset="0"/>
              </a:rPr>
              <a:t> Arbeitsgruppen (integriert in die Tagesordnungspunkte I-III)</a:t>
            </a:r>
            <a:endParaRPr lang="de-DE" altLang="de-DE" sz="2000" b="1" dirty="0">
              <a:solidFill>
                <a:srgbClr val="002060"/>
              </a:solidFill>
              <a:cs typeface="Times New Roman" pitchFamily="18" charset="0"/>
            </a:endParaRP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None/>
            </a:pPr>
            <a:endParaRPr lang="de-DE" altLang="de-DE" sz="2000" b="1" dirty="0" smtClean="0">
              <a:solidFill>
                <a:srgbClr val="002060"/>
              </a:solidFill>
              <a:cs typeface="Times New Roman" pitchFamily="18" charset="0"/>
            </a:endParaRPr>
          </a:p>
          <a:p>
            <a:pPr marL="0" indent="0" defTabSz="358775" eaLnBrk="1" hangingPunct="1">
              <a:spcBef>
                <a:spcPct val="0"/>
              </a:spcBef>
              <a:buFontTx/>
              <a:buChar char="-"/>
            </a:pPr>
            <a:endParaRPr lang="de-DE" altLang="de-DE" sz="2000" dirty="0" smtClean="0">
              <a:solidFill>
                <a:srgbClr val="000066"/>
              </a:solidFill>
              <a:ea typeface="ヒラギノ角ゴ Pro W3"/>
              <a:cs typeface="ヒラギノ角ゴ Pro W3"/>
            </a:endParaRPr>
          </a:p>
          <a:p>
            <a:pPr marL="0" indent="0" defTabSz="358775" eaLnBrk="1" hangingPunct="1">
              <a:spcBef>
                <a:spcPct val="0"/>
              </a:spcBef>
              <a:buFontTx/>
              <a:buAutoNum type="arabicPeriod"/>
            </a:pPr>
            <a:endParaRPr lang="de-DE" altLang="de-DE" sz="2000" dirty="0" smtClean="0">
              <a:solidFill>
                <a:srgbClr val="000066"/>
              </a:solidFill>
              <a:ea typeface="ヒラギノ角ゴ Pro W3"/>
              <a:cs typeface="ヒラギノ角ゴ Pro W3"/>
            </a:endParaRPr>
          </a:p>
          <a:p>
            <a:pPr marL="0" indent="0" defTabSz="358775" eaLnBrk="1" hangingPunct="1">
              <a:spcBef>
                <a:spcPct val="0"/>
              </a:spcBef>
              <a:buFontTx/>
              <a:buAutoNum type="arabicPeriod"/>
            </a:pPr>
            <a:endParaRPr lang="de-DE" altLang="de-DE" sz="2000" dirty="0" smtClean="0">
              <a:solidFill>
                <a:srgbClr val="002060"/>
              </a:solidFill>
              <a:cs typeface="Times New Roman" pitchFamily="18" charset="0"/>
            </a:endParaRPr>
          </a:p>
        </p:txBody>
      </p:sp>
      <p:sp>
        <p:nvSpPr>
          <p:cNvPr id="2" name="Datumsplatzhalter 1"/>
          <p:cNvSpPr>
            <a:spLocks noGrp="1"/>
          </p:cNvSpPr>
          <p:nvPr>
            <p:ph type="dt" sz="half" idx="10"/>
          </p:nvPr>
        </p:nvSpPr>
        <p:spPr>
          <a:xfrm>
            <a:off x="457200" y="6309320"/>
            <a:ext cx="2133600" cy="365125"/>
          </a:xfrm>
        </p:spPr>
        <p:txBody>
          <a:bodyPr/>
          <a:lstStyle/>
          <a:p>
            <a:r>
              <a:rPr lang="de-DE" dirty="0"/>
              <a:t>28. Mai 2015</a:t>
            </a:r>
          </a:p>
        </p:txBody>
      </p:sp>
      <p:sp>
        <p:nvSpPr>
          <p:cNvPr id="3" name="Fußzeilenplatzhalter 2"/>
          <p:cNvSpPr>
            <a:spLocks noGrp="1"/>
          </p:cNvSpPr>
          <p:nvPr>
            <p:ph type="ftr" sz="quarter" idx="11"/>
          </p:nvPr>
        </p:nvSpPr>
        <p:spPr/>
        <p:txBody>
          <a:bodyPr/>
          <a:lstStyle/>
          <a:p>
            <a:r>
              <a:rPr lang="de-DE" smtClean="0"/>
              <a:t>Implementation KLP Wahlpflichtfächer</a:t>
            </a:r>
            <a:endParaRPr lang="de-DE" dirty="0"/>
          </a:p>
        </p:txBody>
      </p:sp>
      <p:sp>
        <p:nvSpPr>
          <p:cNvPr id="4" name="Foliennummernplatzhalter 3"/>
          <p:cNvSpPr>
            <a:spLocks noGrp="1"/>
          </p:cNvSpPr>
          <p:nvPr>
            <p:ph type="sldNum" sz="quarter" idx="12"/>
          </p:nvPr>
        </p:nvSpPr>
        <p:spPr/>
        <p:txBody>
          <a:bodyPr/>
          <a:lstStyle/>
          <a:p>
            <a:fld id="{8FA6C8AA-D676-4D6E-AE15-6BE2A8E803B3}" type="slidenum">
              <a:rPr lang="de-DE" smtClean="0"/>
              <a:pPr/>
              <a:t>2</a:t>
            </a:fld>
            <a:endParaRPr lang="de-DE" dirty="0"/>
          </a:p>
        </p:txBody>
      </p:sp>
    </p:spTree>
    <p:extLst>
      <p:ext uri="{BB962C8B-B14F-4D97-AF65-F5344CB8AC3E}">
        <p14:creationId xmlns:p14="http://schemas.microsoft.com/office/powerpoint/2010/main" val="32644862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altLang="de-DE" sz="1800" b="1" kern="0" dirty="0" smtClean="0">
                <a:solidFill>
                  <a:srgbClr val="E2001A"/>
                </a:solidFill>
                <a:latin typeface="Arial-BoldMT"/>
              </a:rPr>
              <a:t>Der </a:t>
            </a:r>
            <a:r>
              <a:rPr lang="de-DE" altLang="de-DE" sz="1800" b="1" kern="0" dirty="0">
                <a:solidFill>
                  <a:srgbClr val="E2001A"/>
                </a:solidFill>
                <a:latin typeface="Arial-BoldMT"/>
              </a:rPr>
              <a:t>neue </a:t>
            </a:r>
            <a:r>
              <a:rPr lang="de-DE" altLang="de-DE" sz="1800" b="1" kern="0" dirty="0" smtClean="0">
                <a:solidFill>
                  <a:srgbClr val="E2001A"/>
                </a:solidFill>
                <a:latin typeface="Arial-BoldMT"/>
              </a:rPr>
              <a:t>Kernlehrplan Musik als Schwerpunktfach im </a:t>
            </a:r>
            <a:r>
              <a:rPr lang="de-DE" altLang="de-DE" sz="1800" b="1" kern="0" dirty="0">
                <a:solidFill>
                  <a:srgbClr val="E2001A"/>
                </a:solidFill>
                <a:latin typeface="Arial-BoldMT"/>
              </a:rPr>
              <a:t>Überblick</a:t>
            </a:r>
            <a:br>
              <a:rPr lang="de-DE" altLang="de-DE" sz="1800" b="1" kern="0" dirty="0">
                <a:solidFill>
                  <a:srgbClr val="E2001A"/>
                </a:solidFill>
                <a:latin typeface="Arial-BoldMT"/>
              </a:rPr>
            </a:br>
            <a:r>
              <a:rPr lang="de-DE" altLang="de-DE" sz="1800" b="1" kern="0" dirty="0">
                <a:solidFill>
                  <a:srgbClr val="E2001A"/>
                </a:solidFill>
                <a:latin typeface="Arial-BoldMT"/>
              </a:rPr>
              <a:t/>
            </a:r>
            <a:br>
              <a:rPr lang="de-DE" altLang="de-DE" sz="1800" b="1" kern="0" dirty="0">
                <a:solidFill>
                  <a:srgbClr val="E2001A"/>
                </a:solidFill>
                <a:latin typeface="Arial-BoldMT"/>
              </a:rPr>
            </a:br>
            <a:r>
              <a:rPr lang="de-DE" altLang="de-DE" sz="1800" b="1" kern="0" dirty="0">
                <a:solidFill>
                  <a:srgbClr val="0070C0"/>
                </a:solidFill>
                <a:latin typeface="Arial-BoldMT"/>
                <a:ea typeface="ＭＳ Ｐゴシック" pitchFamily="34" charset="-128"/>
              </a:rPr>
              <a:t>Kompetenzbereich Produktion:</a:t>
            </a:r>
            <a:br>
              <a:rPr lang="de-DE" altLang="de-DE" sz="1800" b="1" kern="0" dirty="0">
                <a:solidFill>
                  <a:srgbClr val="0070C0"/>
                </a:solidFill>
                <a:latin typeface="Arial-BoldMT"/>
                <a:ea typeface="ＭＳ Ｐゴシック" pitchFamily="34" charset="-128"/>
              </a:rPr>
            </a:br>
            <a:r>
              <a:rPr lang="de-DE" sz="1800" dirty="0"/>
              <a:t>Musizieren und Gestalten sowie die szenische, choreografische und bildnerische Umsetzung von Musik</a:t>
            </a:r>
            <a:endParaRPr lang="de-DE" altLang="de-DE" sz="1800" b="1" kern="0" dirty="0" smtClean="0">
              <a:solidFill>
                <a:srgbClr val="000000"/>
              </a:solidFill>
              <a:latin typeface="Arial-BoldMT"/>
            </a:endParaRPr>
          </a:p>
          <a:p>
            <a:pPr marL="0" indent="0">
              <a:buNone/>
            </a:pPr>
            <a:endParaRPr lang="de-DE" altLang="de-DE" sz="1800" b="1" kern="0" dirty="0" smtClean="0">
              <a:solidFill>
                <a:srgbClr val="000000"/>
              </a:solidFill>
              <a:latin typeface="Arial-BoldMT"/>
            </a:endParaRPr>
          </a:p>
          <a:p>
            <a:pPr marL="0" indent="0">
              <a:buNone/>
            </a:pPr>
            <a:r>
              <a:rPr lang="de-DE" altLang="de-DE" sz="1800" b="1" kern="0" dirty="0">
                <a:solidFill>
                  <a:srgbClr val="0070C0"/>
                </a:solidFill>
                <a:latin typeface="Arial-BoldMT"/>
                <a:ea typeface="ＭＳ Ｐゴシック" pitchFamily="34" charset="-128"/>
              </a:rPr>
              <a:t>Kompetenzbereich Rezeption:</a:t>
            </a:r>
          </a:p>
          <a:p>
            <a:pPr marL="0" indent="0">
              <a:buNone/>
            </a:pPr>
            <a:r>
              <a:rPr lang="de-DE" altLang="de-DE" sz="1800" dirty="0"/>
              <a:t>Beschreiben, Analysieren und Deuten von </a:t>
            </a:r>
            <a:r>
              <a:rPr lang="de-DE" altLang="de-DE" sz="1800" dirty="0" smtClean="0"/>
              <a:t>Musik</a:t>
            </a:r>
          </a:p>
          <a:p>
            <a:pPr marL="0" indent="0">
              <a:buNone/>
            </a:pPr>
            <a:endParaRPr lang="de-DE" altLang="de-DE" sz="1800" dirty="0"/>
          </a:p>
          <a:p>
            <a:pPr marL="0" indent="0">
              <a:buNone/>
            </a:pPr>
            <a:r>
              <a:rPr lang="de-DE" altLang="de-DE" sz="1800" b="1" kern="0" dirty="0">
                <a:solidFill>
                  <a:srgbClr val="0070C0"/>
                </a:solidFill>
                <a:latin typeface="Arial-BoldMT"/>
                <a:ea typeface="ＭＳ Ｐゴシック" pitchFamily="34" charset="-128"/>
              </a:rPr>
              <a:t>Kompetenzbereich </a:t>
            </a:r>
            <a:r>
              <a:rPr lang="de-DE" altLang="de-DE" sz="1800" b="1" kern="0" dirty="0" smtClean="0">
                <a:solidFill>
                  <a:srgbClr val="0070C0"/>
                </a:solidFill>
                <a:latin typeface="Arial-BoldMT"/>
                <a:ea typeface="ＭＳ Ｐゴシック" pitchFamily="34" charset="-128"/>
              </a:rPr>
              <a:t>Reflexion</a:t>
            </a:r>
            <a:r>
              <a:rPr lang="de-DE" altLang="de-DE" sz="1800" b="1" kern="0" dirty="0">
                <a:solidFill>
                  <a:srgbClr val="0070C0"/>
                </a:solidFill>
                <a:latin typeface="Arial-BoldMT"/>
                <a:ea typeface="ＭＳ Ｐゴシック" pitchFamily="34" charset="-128"/>
              </a:rPr>
              <a:t>:</a:t>
            </a:r>
          </a:p>
          <a:p>
            <a:pPr marL="0" indent="0">
              <a:buNone/>
            </a:pPr>
            <a:r>
              <a:rPr lang="de-DE" sz="1800" dirty="0"/>
              <a:t>Erläutern und Beurteilen von Musik</a:t>
            </a:r>
          </a:p>
        </p:txBody>
      </p:sp>
      <p:sp>
        <p:nvSpPr>
          <p:cNvPr id="6" name="Foliennummernplatzhalter 5"/>
          <p:cNvSpPr>
            <a:spLocks noGrp="1"/>
          </p:cNvSpPr>
          <p:nvPr>
            <p:ph type="sldNum" sz="quarter" idx="12"/>
          </p:nvPr>
        </p:nvSpPr>
        <p:spPr/>
        <p:txBody>
          <a:bodyPr/>
          <a:lstStyle/>
          <a:p>
            <a:fld id="{8FA6C8AA-D676-4D6E-AE15-6BE2A8E803B3}" type="slidenum">
              <a:rPr lang="de-DE" smtClean="0"/>
              <a:pPr/>
              <a:t>20</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2303458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lnSpcReduction="10000"/>
          </a:bodyPr>
          <a:lstStyle/>
          <a:p>
            <a:pPr marL="0" indent="0">
              <a:buNone/>
            </a:pPr>
            <a:r>
              <a:rPr lang="de-DE" altLang="de-DE" sz="1800" b="1" kern="0" dirty="0">
                <a:solidFill>
                  <a:srgbClr val="E2001A"/>
                </a:solidFill>
                <a:latin typeface="Arial-BoldMT"/>
              </a:rPr>
              <a:t>Der neue Kernlehrplan Musik</a:t>
            </a:r>
            <a:r>
              <a:rPr lang="de-DE" altLang="de-DE" sz="1800" b="1" kern="0" dirty="0" smtClean="0">
                <a:solidFill>
                  <a:srgbClr val="E2001A"/>
                </a:solidFill>
                <a:latin typeface="Arial-BoldMT"/>
              </a:rPr>
              <a:t> </a:t>
            </a:r>
            <a:r>
              <a:rPr lang="de-DE" altLang="de-DE" sz="1800" b="1" kern="0" dirty="0">
                <a:solidFill>
                  <a:srgbClr val="E2001A"/>
                </a:solidFill>
                <a:latin typeface="Arial-BoldMT"/>
              </a:rPr>
              <a:t>als Schwerpunktfach im Überblick</a:t>
            </a:r>
            <a:endParaRPr lang="de-DE" altLang="de-DE" sz="1800" b="1" kern="0" dirty="0" smtClean="0">
              <a:solidFill>
                <a:srgbClr val="000000"/>
              </a:solidFill>
              <a:latin typeface="Arial-BoldMT"/>
              <a:ea typeface="ＭＳ Ｐゴシック" pitchFamily="34" charset="-128"/>
            </a:endParaRPr>
          </a:p>
          <a:p>
            <a:pPr marL="0" indent="0">
              <a:buNone/>
            </a:pPr>
            <a:r>
              <a:rPr lang="de-DE" altLang="de-DE" sz="1800" b="1" kern="0" dirty="0" smtClean="0">
                <a:solidFill>
                  <a:srgbClr val="000000"/>
                </a:solidFill>
                <a:latin typeface="Arial-BoldMT"/>
                <a:ea typeface="ＭＳ Ｐゴシック" pitchFamily="34" charset="-128"/>
              </a:rPr>
              <a:t>Inhaltsfelder </a:t>
            </a:r>
            <a:r>
              <a:rPr lang="de-DE" altLang="de-DE" sz="1800" b="1" kern="0" dirty="0">
                <a:solidFill>
                  <a:srgbClr val="000000"/>
                </a:solidFill>
                <a:latin typeface="Arial-BoldMT"/>
                <a:ea typeface="ＭＳ Ｐゴシック" pitchFamily="34" charset="-128"/>
              </a:rPr>
              <a:t>und </a:t>
            </a:r>
            <a:r>
              <a:rPr lang="de-DE" altLang="de-DE" sz="1800" b="1" kern="0" dirty="0" smtClean="0">
                <a:solidFill>
                  <a:srgbClr val="000000"/>
                </a:solidFill>
                <a:latin typeface="Arial-BoldMT"/>
                <a:ea typeface="ＭＳ Ｐゴシック" pitchFamily="34" charset="-128"/>
              </a:rPr>
              <a:t>inhaltliche </a:t>
            </a:r>
            <a:r>
              <a:rPr lang="de-DE" altLang="de-DE" sz="1800" b="1" kern="0" dirty="0">
                <a:solidFill>
                  <a:srgbClr val="000000"/>
                </a:solidFill>
                <a:latin typeface="Arial-BoldMT"/>
                <a:ea typeface="ＭＳ Ｐゴシック" pitchFamily="34" charset="-128"/>
              </a:rPr>
              <a:t>Schwerpunkte</a:t>
            </a:r>
            <a:br>
              <a:rPr lang="de-DE" altLang="de-DE" sz="1800" b="1" kern="0" dirty="0">
                <a:solidFill>
                  <a:srgbClr val="000000"/>
                </a:solidFill>
                <a:latin typeface="Arial-BoldMT"/>
                <a:ea typeface="ＭＳ Ｐゴシック" pitchFamily="34" charset="-128"/>
              </a:rPr>
            </a:br>
            <a:r>
              <a:rPr lang="de-DE" altLang="de-DE" sz="1800" b="1" kern="0" dirty="0">
                <a:solidFill>
                  <a:srgbClr val="000000"/>
                </a:solidFill>
                <a:latin typeface="Arial-BoldMT"/>
                <a:ea typeface="ＭＳ Ｐゴシック" pitchFamily="34" charset="-128"/>
              </a:rPr>
              <a:t/>
            </a:r>
            <a:br>
              <a:rPr lang="de-DE" altLang="de-DE" sz="1800" b="1" kern="0" dirty="0">
                <a:solidFill>
                  <a:srgbClr val="000000"/>
                </a:solidFill>
                <a:latin typeface="Arial-BoldMT"/>
                <a:ea typeface="ＭＳ Ｐゴシック" pitchFamily="34" charset="-128"/>
              </a:rPr>
            </a:br>
            <a:r>
              <a:rPr lang="de-DE" altLang="de-DE" sz="1800" b="1" kern="0" dirty="0">
                <a:solidFill>
                  <a:srgbClr val="0070C0"/>
                </a:solidFill>
                <a:latin typeface="Arial-BoldMT"/>
                <a:ea typeface="ＭＳ Ｐゴシック" pitchFamily="34" charset="-128"/>
              </a:rPr>
              <a:t>Bedeutungen von </a:t>
            </a:r>
            <a:r>
              <a:rPr lang="de-DE" altLang="de-DE" sz="1800" b="1" kern="0" dirty="0" smtClean="0">
                <a:solidFill>
                  <a:srgbClr val="0070C0"/>
                </a:solidFill>
                <a:latin typeface="Arial-BoldMT"/>
                <a:ea typeface="ＭＳ Ｐゴシック" pitchFamily="34" charset="-128"/>
              </a:rPr>
              <a:t>Musik</a:t>
            </a:r>
          </a:p>
          <a:p>
            <a:pPr marL="357188" indent="-357188">
              <a:buNone/>
            </a:pPr>
            <a:r>
              <a:rPr lang="de-DE" altLang="de-DE" sz="1800" kern="0" dirty="0" smtClean="0">
                <a:solidFill>
                  <a:srgbClr val="000000"/>
                </a:solidFill>
                <a:latin typeface="Arial-BoldMT"/>
                <a:ea typeface="ＭＳ Ｐゴシック" pitchFamily="34" charset="-128"/>
              </a:rPr>
              <a:t>-</a:t>
            </a:r>
            <a:r>
              <a:rPr lang="de-DE" altLang="de-DE" sz="1800" kern="0" dirty="0">
                <a:solidFill>
                  <a:srgbClr val="000000"/>
                </a:solidFill>
                <a:latin typeface="Arial-BoldMT"/>
                <a:ea typeface="ＭＳ Ｐゴシック" pitchFamily="34" charset="-128"/>
              </a:rPr>
              <a:t>	</a:t>
            </a:r>
            <a:r>
              <a:rPr lang="de-DE" altLang="de-DE" sz="1800" kern="0" dirty="0" smtClean="0">
                <a:solidFill>
                  <a:srgbClr val="000000"/>
                </a:solidFill>
                <a:latin typeface="Arial-BoldMT"/>
                <a:ea typeface="ＭＳ Ｐゴシック" pitchFamily="34" charset="-128"/>
              </a:rPr>
              <a:t>Musik </a:t>
            </a:r>
            <a:r>
              <a:rPr lang="de-DE" altLang="de-DE" sz="1800" kern="0" dirty="0">
                <a:solidFill>
                  <a:srgbClr val="000000"/>
                </a:solidFill>
                <a:latin typeface="Arial-BoldMT"/>
                <a:ea typeface="ＭＳ Ｐゴシック" pitchFamily="34" charset="-128"/>
              </a:rPr>
              <a:t>und Programm</a:t>
            </a:r>
          </a:p>
          <a:p>
            <a:pPr marL="357188" indent="-357188">
              <a:buNone/>
            </a:pPr>
            <a:r>
              <a:rPr lang="de-DE" altLang="de-DE" sz="1800" kern="0" dirty="0">
                <a:solidFill>
                  <a:srgbClr val="000000"/>
                </a:solidFill>
                <a:latin typeface="Arial-BoldMT"/>
                <a:ea typeface="ＭＳ Ｐゴシック" pitchFamily="34" charset="-128"/>
              </a:rPr>
              <a:t>-	Musik und Bewegung</a:t>
            </a:r>
          </a:p>
          <a:p>
            <a:pPr marL="357188" indent="-357188">
              <a:buNone/>
            </a:pPr>
            <a:r>
              <a:rPr lang="de-DE" altLang="de-DE" sz="1800" kern="0" dirty="0">
                <a:solidFill>
                  <a:srgbClr val="000000"/>
                </a:solidFill>
                <a:latin typeface="Arial-BoldMT"/>
                <a:ea typeface="ＭＳ Ｐゴシック" pitchFamily="34" charset="-128"/>
              </a:rPr>
              <a:t>-	Textgebundene Musik</a:t>
            </a:r>
          </a:p>
          <a:p>
            <a:pPr marL="0" indent="0">
              <a:buNone/>
            </a:pPr>
            <a:endParaRPr lang="de-DE" altLang="de-DE" sz="1800" b="1" kern="0" dirty="0" smtClean="0">
              <a:solidFill>
                <a:srgbClr val="000000"/>
              </a:solidFill>
              <a:latin typeface="Arial-BoldMT"/>
              <a:ea typeface="ＭＳ Ｐゴシック" pitchFamily="34" charset="-128"/>
            </a:endParaRPr>
          </a:p>
          <a:p>
            <a:pPr marL="0" indent="0">
              <a:buNone/>
            </a:pPr>
            <a:r>
              <a:rPr lang="de-DE" altLang="de-DE" sz="1800" b="1" kern="0" dirty="0">
                <a:solidFill>
                  <a:srgbClr val="0070C0"/>
                </a:solidFill>
                <a:latin typeface="Arial-BoldMT"/>
                <a:ea typeface="ＭＳ Ｐゴシック" pitchFamily="34" charset="-128"/>
              </a:rPr>
              <a:t>Entwicklungen von </a:t>
            </a:r>
            <a:r>
              <a:rPr lang="de-DE" altLang="de-DE" sz="1800" b="1" kern="0" dirty="0" smtClean="0">
                <a:solidFill>
                  <a:srgbClr val="0070C0"/>
                </a:solidFill>
                <a:latin typeface="Arial-BoldMT"/>
                <a:ea typeface="ＭＳ Ｐゴシック" pitchFamily="34" charset="-128"/>
              </a:rPr>
              <a:t>Musik</a:t>
            </a:r>
          </a:p>
          <a:p>
            <a:pPr marL="357188" indent="-357188">
              <a:buNone/>
            </a:pPr>
            <a:r>
              <a:rPr lang="de-DE" altLang="de-DE" sz="1800" kern="0" dirty="0" smtClean="0">
                <a:solidFill>
                  <a:srgbClr val="000000"/>
                </a:solidFill>
                <a:latin typeface="Arial-BoldMT"/>
                <a:ea typeface="ＭＳ Ｐゴシック" pitchFamily="34" charset="-128"/>
              </a:rPr>
              <a:t>-</a:t>
            </a:r>
            <a:r>
              <a:rPr lang="de-DE" altLang="de-DE" sz="1800" kern="0" dirty="0">
                <a:solidFill>
                  <a:srgbClr val="000000"/>
                </a:solidFill>
                <a:latin typeface="Arial-BoldMT"/>
                <a:ea typeface="ＭＳ Ｐゴシック" pitchFamily="34" charset="-128"/>
              </a:rPr>
              <a:t>	Musikinstrumente</a:t>
            </a:r>
          </a:p>
          <a:p>
            <a:pPr marL="357188" indent="-357188">
              <a:buNone/>
            </a:pPr>
            <a:r>
              <a:rPr lang="de-DE" altLang="de-DE" sz="1800" kern="0" dirty="0">
                <a:solidFill>
                  <a:srgbClr val="000000"/>
                </a:solidFill>
                <a:latin typeface="Arial-BoldMT"/>
                <a:ea typeface="ＭＳ Ｐゴシック" pitchFamily="34" charset="-128"/>
              </a:rPr>
              <a:t>-	Abendländische Kunstmusik</a:t>
            </a:r>
          </a:p>
          <a:p>
            <a:pPr>
              <a:buFontTx/>
              <a:buChar char="-"/>
            </a:pPr>
            <a:r>
              <a:rPr lang="de-DE" altLang="de-DE" sz="1800" kern="0" dirty="0" smtClean="0">
                <a:solidFill>
                  <a:srgbClr val="000000"/>
                </a:solidFill>
                <a:latin typeface="Arial-BoldMT"/>
                <a:ea typeface="ＭＳ Ｐゴシック" pitchFamily="34" charset="-128"/>
              </a:rPr>
              <a:t>Populäre </a:t>
            </a:r>
            <a:r>
              <a:rPr lang="de-DE" altLang="de-DE" sz="1800" kern="0" dirty="0">
                <a:solidFill>
                  <a:srgbClr val="000000"/>
                </a:solidFill>
                <a:latin typeface="Arial-BoldMT"/>
                <a:ea typeface="ＭＳ Ｐゴシック" pitchFamily="34" charset="-128"/>
              </a:rPr>
              <a:t>Musik des 20. </a:t>
            </a:r>
            <a:endParaRPr lang="de-DE" altLang="de-DE" sz="1800" kern="0" dirty="0" smtClean="0">
              <a:solidFill>
                <a:srgbClr val="000000"/>
              </a:solidFill>
              <a:latin typeface="Arial-BoldMT"/>
              <a:ea typeface="ＭＳ Ｐゴシック" pitchFamily="34" charset="-128"/>
            </a:endParaRPr>
          </a:p>
          <a:p>
            <a:pPr marL="400050" lvl="1" indent="0">
              <a:buNone/>
            </a:pPr>
            <a:r>
              <a:rPr lang="de-DE" altLang="de-DE" sz="1800" kern="0" dirty="0" smtClean="0">
                <a:solidFill>
                  <a:srgbClr val="000000"/>
                </a:solidFill>
                <a:latin typeface="Arial-BoldMT"/>
                <a:ea typeface="ＭＳ Ｐゴシック" pitchFamily="34" charset="-128"/>
              </a:rPr>
              <a:t>und </a:t>
            </a:r>
            <a:r>
              <a:rPr lang="de-DE" altLang="de-DE" sz="1800" kern="0" dirty="0">
                <a:solidFill>
                  <a:srgbClr val="000000"/>
                </a:solidFill>
                <a:latin typeface="Arial-BoldMT"/>
                <a:ea typeface="ＭＳ Ｐゴシック" pitchFamily="34" charset="-128"/>
              </a:rPr>
              <a:t>21. Jahrhunderts</a:t>
            </a:r>
          </a:p>
          <a:p>
            <a:pPr marL="357188" indent="-357188">
              <a:buNone/>
            </a:pPr>
            <a:r>
              <a:rPr lang="de-DE" altLang="de-DE" sz="1800" kern="0" dirty="0">
                <a:solidFill>
                  <a:srgbClr val="000000"/>
                </a:solidFill>
                <a:latin typeface="Arial-BoldMT"/>
                <a:ea typeface="ＭＳ Ｐゴシック" pitchFamily="34" charset="-128"/>
              </a:rPr>
              <a:t>-	Musik aus verschiedenen Zeiten</a:t>
            </a:r>
          </a:p>
          <a:p>
            <a:pPr marL="357188" indent="-357188">
              <a:buNone/>
            </a:pPr>
            <a:r>
              <a:rPr lang="de-DE" altLang="de-DE" sz="1800" kern="0" dirty="0">
                <a:solidFill>
                  <a:srgbClr val="000000"/>
                </a:solidFill>
                <a:latin typeface="Arial-BoldMT"/>
                <a:ea typeface="ＭＳ Ｐゴシック" pitchFamily="34" charset="-128"/>
              </a:rPr>
              <a:t>-	</a:t>
            </a:r>
            <a:r>
              <a:rPr lang="de-DE" altLang="de-DE" sz="1800" kern="0" dirty="0">
                <a:solidFill>
                  <a:srgbClr val="000000"/>
                </a:solidFill>
                <a:effectLst>
                  <a:glow rad="228600">
                    <a:schemeClr val="accent2">
                      <a:satMod val="175000"/>
                      <a:alpha val="40000"/>
                    </a:schemeClr>
                  </a:glow>
                </a:effectLst>
                <a:latin typeface="Arial-BoldMT"/>
                <a:ea typeface="ＭＳ Ｐゴシック" pitchFamily="34" charset="-128"/>
              </a:rPr>
              <a:t>Musikethnologische Aspekte</a:t>
            </a:r>
          </a:p>
        </p:txBody>
      </p:sp>
      <p:sp>
        <p:nvSpPr>
          <p:cNvPr id="6" name="Foliennummernplatzhalter 5"/>
          <p:cNvSpPr>
            <a:spLocks noGrp="1"/>
          </p:cNvSpPr>
          <p:nvPr>
            <p:ph type="sldNum" sz="quarter" idx="12"/>
          </p:nvPr>
        </p:nvSpPr>
        <p:spPr/>
        <p:txBody>
          <a:bodyPr/>
          <a:lstStyle/>
          <a:p>
            <a:fld id="{8FA6C8AA-D676-4D6E-AE15-6BE2A8E803B3}" type="slidenum">
              <a:rPr lang="de-DE" smtClean="0"/>
              <a:pPr/>
              <a:t>21</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5" name="Textfeld 4"/>
          <p:cNvSpPr txBox="1"/>
          <p:nvPr/>
        </p:nvSpPr>
        <p:spPr>
          <a:xfrm>
            <a:off x="4632576" y="2399977"/>
            <a:ext cx="3971872" cy="3693319"/>
          </a:xfrm>
          <a:prstGeom prst="rect">
            <a:avLst/>
          </a:prstGeom>
          <a:noFill/>
        </p:spPr>
        <p:txBody>
          <a:bodyPr wrap="square" rtlCol="0">
            <a:spAutoFit/>
          </a:bodyPr>
          <a:lstStyle/>
          <a:p>
            <a:r>
              <a:rPr lang="de-DE" b="1" kern="0" dirty="0">
                <a:solidFill>
                  <a:srgbClr val="0070C0"/>
                </a:solidFill>
                <a:latin typeface="Arial-BoldMT"/>
                <a:ea typeface="ＭＳ Ｐゴシック" pitchFamily="34" charset="-128"/>
              </a:rPr>
              <a:t>Verwendungen von Musik</a:t>
            </a:r>
          </a:p>
          <a:p>
            <a:pPr marL="357188" indent="-357188">
              <a:spcBef>
                <a:spcPct val="20000"/>
              </a:spcBef>
            </a:pPr>
            <a:r>
              <a:rPr lang="de-DE" kern="0" dirty="0" smtClean="0">
                <a:solidFill>
                  <a:srgbClr val="000000"/>
                </a:solidFill>
                <a:latin typeface="Arial-BoldMT"/>
                <a:ea typeface="ＭＳ Ｐゴシック" pitchFamily="34" charset="-128"/>
              </a:rPr>
              <a:t>-</a:t>
            </a:r>
            <a:r>
              <a:rPr lang="de-DE" kern="0" dirty="0">
                <a:solidFill>
                  <a:srgbClr val="000000"/>
                </a:solidFill>
                <a:latin typeface="Arial-BoldMT"/>
                <a:ea typeface="ＭＳ Ｐゴシック" pitchFamily="34" charset="-128"/>
              </a:rPr>
              <a:t>	Privater und öffentlicher Gebrauch</a:t>
            </a:r>
          </a:p>
          <a:p>
            <a:pPr marL="357188" indent="-357188">
              <a:spcBef>
                <a:spcPct val="20000"/>
              </a:spcBef>
            </a:pPr>
            <a:r>
              <a:rPr lang="de-DE" kern="0" dirty="0">
                <a:solidFill>
                  <a:srgbClr val="000000"/>
                </a:solidFill>
                <a:latin typeface="Arial-BoldMT"/>
                <a:ea typeface="ＭＳ Ｐゴシック" pitchFamily="34" charset="-128"/>
              </a:rPr>
              <a:t>-	Musik in medialen und ökonomischen Zusammenhängen</a:t>
            </a:r>
          </a:p>
          <a:p>
            <a:pPr marL="357188" indent="-357188">
              <a:spcBef>
                <a:spcPct val="20000"/>
              </a:spcBef>
            </a:pPr>
            <a:r>
              <a:rPr lang="de-DE" kern="0" dirty="0">
                <a:solidFill>
                  <a:srgbClr val="000000"/>
                </a:solidFill>
                <a:latin typeface="Arial-BoldMT"/>
                <a:ea typeface="ＭＳ Ｐゴシック" pitchFamily="34" charset="-128"/>
              </a:rPr>
              <a:t>-	Musik und Ritus</a:t>
            </a:r>
          </a:p>
          <a:p>
            <a:pPr marL="357188" indent="-357188">
              <a:spcBef>
                <a:spcPct val="20000"/>
              </a:spcBef>
            </a:pPr>
            <a:r>
              <a:rPr lang="de-DE" kern="0" dirty="0">
                <a:solidFill>
                  <a:srgbClr val="000000"/>
                </a:solidFill>
                <a:latin typeface="Arial-BoldMT"/>
                <a:ea typeface="ＭＳ Ｐゴシック" pitchFamily="34" charset="-128"/>
              </a:rPr>
              <a:t>-	Beeinflussung und Manipulation durch Musik</a:t>
            </a:r>
          </a:p>
          <a:p>
            <a:pPr marL="357188" indent="-357188">
              <a:spcBef>
                <a:spcPct val="20000"/>
              </a:spcBef>
            </a:pPr>
            <a:r>
              <a:rPr lang="de-DE" kern="0" dirty="0">
                <a:solidFill>
                  <a:srgbClr val="000000"/>
                </a:solidFill>
                <a:latin typeface="Arial-BoldMT"/>
                <a:ea typeface="ＭＳ Ｐゴシック" pitchFamily="34" charset="-128"/>
              </a:rPr>
              <a:t>-	Verbindungen mit anderen Künsten</a:t>
            </a:r>
          </a:p>
          <a:p>
            <a:endParaRPr lang="de-DE" dirty="0"/>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86891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2" end="12"/>
                                            </p:txEl>
                                          </p:spTgt>
                                        </p:tgtEl>
                                        <p:attrNameLst>
                                          <p:attrName>style.visibility</p:attrName>
                                        </p:attrNameLst>
                                      </p:cBhvr>
                                      <p:to>
                                        <p:strVal val="visible"/>
                                      </p:to>
                                    </p:set>
                                    <p:anim calcmode="lin" valueType="num">
                                      <p:cBhvr additive="base">
                                        <p:cTn id="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indent="0">
              <a:buNone/>
            </a:pPr>
            <a:r>
              <a:rPr lang="de-DE" altLang="de-DE" sz="1800" b="1" kern="0" dirty="0">
                <a:solidFill>
                  <a:srgbClr val="E2001A"/>
                </a:solidFill>
                <a:latin typeface="Arial-BoldMT"/>
              </a:rPr>
              <a:t>Der neue Kernlehrplan Musik</a:t>
            </a:r>
            <a:r>
              <a:rPr lang="de-DE" altLang="de-DE" sz="1800" b="1" kern="0" dirty="0" smtClean="0">
                <a:solidFill>
                  <a:srgbClr val="E2001A"/>
                </a:solidFill>
                <a:latin typeface="Arial-BoldMT"/>
              </a:rPr>
              <a:t> </a:t>
            </a:r>
            <a:r>
              <a:rPr lang="de-DE" altLang="de-DE" sz="1800" b="1" kern="0" dirty="0">
                <a:solidFill>
                  <a:srgbClr val="E2001A"/>
                </a:solidFill>
                <a:latin typeface="Arial-BoldMT"/>
              </a:rPr>
              <a:t>als Schwerpunktfach im Überblick</a:t>
            </a:r>
            <a:endParaRPr lang="de-DE" altLang="de-DE" sz="1800" b="1" kern="0" dirty="0">
              <a:solidFill>
                <a:srgbClr val="000000"/>
              </a:solidFill>
              <a:latin typeface="Arial-BoldMT"/>
              <a:ea typeface="ＭＳ Ｐゴシック" pitchFamily="34" charset="-128"/>
            </a:endParaRPr>
          </a:p>
          <a:p>
            <a:pPr marL="0" indent="0">
              <a:spcBef>
                <a:spcPts val="600"/>
              </a:spcBef>
              <a:buNone/>
            </a:pPr>
            <a:r>
              <a:rPr lang="de-DE" sz="1800" b="1" dirty="0" smtClean="0">
                <a:solidFill>
                  <a:srgbClr val="0070C0"/>
                </a:solidFill>
                <a:latin typeface="Arial"/>
                <a:ea typeface="Times New Roman"/>
              </a:rPr>
              <a:t>Besondere Merkmale des Musikunterrichts </a:t>
            </a:r>
            <a:r>
              <a:rPr lang="de-DE" sz="1800" b="1" dirty="0">
                <a:solidFill>
                  <a:srgbClr val="0070C0"/>
                </a:solidFill>
                <a:latin typeface="Arial"/>
                <a:ea typeface="Times New Roman"/>
              </a:rPr>
              <a:t>im </a:t>
            </a:r>
            <a:r>
              <a:rPr lang="de-DE" sz="1800" b="1" dirty="0" smtClean="0">
                <a:solidFill>
                  <a:srgbClr val="0070C0"/>
                </a:solidFill>
                <a:latin typeface="Arial"/>
                <a:ea typeface="Times New Roman"/>
              </a:rPr>
              <a:t>Wahlpflichtbereich:</a:t>
            </a:r>
          </a:p>
          <a:p>
            <a:pPr marL="0" indent="0">
              <a:spcBef>
                <a:spcPts val="0"/>
              </a:spcBef>
              <a:buNone/>
            </a:pPr>
            <a:endParaRPr lang="de-DE" sz="800" dirty="0" smtClean="0">
              <a:latin typeface="Arial"/>
              <a:ea typeface="Times New Roman"/>
            </a:endParaRPr>
          </a:p>
          <a:p>
            <a:r>
              <a:rPr lang="de-DE" sz="1800" dirty="0">
                <a:latin typeface="Arial"/>
                <a:ea typeface="Times New Roman"/>
              </a:rPr>
              <a:t>vertiefte und erweiterte Auseinandersetzung mit </a:t>
            </a:r>
            <a:r>
              <a:rPr lang="de-DE" sz="1800" dirty="0" smtClean="0">
                <a:latin typeface="Arial"/>
                <a:ea typeface="Times New Roman"/>
              </a:rPr>
              <a:t>Musik</a:t>
            </a:r>
            <a:endParaRPr lang="de-DE" sz="1800" dirty="0">
              <a:latin typeface="Arial"/>
              <a:ea typeface="Times New Roman"/>
            </a:endParaRPr>
          </a:p>
          <a:p>
            <a:r>
              <a:rPr lang="de-DE" sz="1800" dirty="0">
                <a:latin typeface="Arial"/>
                <a:ea typeface="Times New Roman"/>
              </a:rPr>
              <a:t>Ausweitung der </a:t>
            </a:r>
            <a:r>
              <a:rPr lang="de-DE" sz="1800" dirty="0" smtClean="0">
                <a:latin typeface="Arial"/>
                <a:ea typeface="Times New Roman"/>
              </a:rPr>
              <a:t>musikpraktischen </a:t>
            </a:r>
            <a:r>
              <a:rPr lang="de-DE" sz="1800" dirty="0">
                <a:latin typeface="Arial"/>
                <a:ea typeface="Times New Roman"/>
              </a:rPr>
              <a:t>Arbeit</a:t>
            </a:r>
          </a:p>
          <a:p>
            <a:r>
              <a:rPr lang="de-DE" sz="1800" dirty="0" smtClean="0">
                <a:latin typeface="Arial"/>
                <a:ea typeface="Times New Roman"/>
              </a:rPr>
              <a:t>Umfangreiche </a:t>
            </a:r>
            <a:r>
              <a:rPr lang="de-DE" sz="1800" dirty="0">
                <a:latin typeface="Arial"/>
                <a:ea typeface="Times New Roman"/>
              </a:rPr>
              <a:t>Gestaltungsvorhaben</a:t>
            </a:r>
          </a:p>
          <a:p>
            <a:r>
              <a:rPr lang="de-DE" sz="1800" dirty="0" smtClean="0">
                <a:latin typeface="Arial"/>
                <a:ea typeface="Times New Roman"/>
              </a:rPr>
              <a:t>Projektorientierter </a:t>
            </a:r>
            <a:r>
              <a:rPr lang="de-DE" sz="1800" dirty="0">
                <a:latin typeface="Arial"/>
                <a:ea typeface="Times New Roman"/>
              </a:rPr>
              <a:t>Unterricht</a:t>
            </a:r>
          </a:p>
          <a:p>
            <a:r>
              <a:rPr lang="de-DE" sz="1800" dirty="0">
                <a:latin typeface="Arial"/>
                <a:ea typeface="Times New Roman"/>
              </a:rPr>
              <a:t>Förderung der Selbständigkeit und Kreativität im Lernprozess </a:t>
            </a:r>
          </a:p>
          <a:p>
            <a:r>
              <a:rPr lang="de-DE" sz="1800" dirty="0">
                <a:latin typeface="Arial"/>
                <a:ea typeface="Times New Roman"/>
              </a:rPr>
              <a:t>Präsentation der </a:t>
            </a:r>
            <a:r>
              <a:rPr lang="de-DE" sz="1800" dirty="0" smtClean="0">
                <a:latin typeface="Arial"/>
                <a:ea typeface="Times New Roman"/>
              </a:rPr>
              <a:t>Unterrichtsergebnisse</a:t>
            </a:r>
            <a:endParaRPr lang="de-DE" sz="1800" dirty="0">
              <a:latin typeface="Arial"/>
              <a:ea typeface="Times New Roman"/>
            </a:endParaRPr>
          </a:p>
          <a:p>
            <a:r>
              <a:rPr lang="de-DE" sz="1800" dirty="0" smtClean="0">
                <a:latin typeface="Arial"/>
                <a:ea typeface="Times New Roman"/>
              </a:rPr>
              <a:t>Kulturelle </a:t>
            </a:r>
            <a:r>
              <a:rPr lang="de-DE" sz="1800" dirty="0">
                <a:latin typeface="Arial"/>
                <a:ea typeface="Times New Roman"/>
              </a:rPr>
              <a:t>Teilhabe und Mitgestaltung</a:t>
            </a:r>
          </a:p>
          <a:p>
            <a:r>
              <a:rPr lang="de-DE" sz="1800" dirty="0">
                <a:latin typeface="Arial"/>
                <a:ea typeface="Times New Roman"/>
              </a:rPr>
              <a:t>Öffnung von Schule</a:t>
            </a:r>
          </a:p>
          <a:p>
            <a:r>
              <a:rPr lang="de-DE" sz="1800" dirty="0">
                <a:latin typeface="Arial"/>
                <a:ea typeface="Times New Roman"/>
              </a:rPr>
              <a:t>Beitrag zur beruflichen Orientierung</a:t>
            </a:r>
          </a:p>
          <a:p>
            <a:r>
              <a:rPr lang="de-DE" sz="1800" dirty="0" smtClean="0">
                <a:latin typeface="Arial"/>
                <a:ea typeface="Times New Roman"/>
              </a:rPr>
              <a:t>Förderung der personalen </a:t>
            </a:r>
            <a:r>
              <a:rPr lang="de-DE" sz="1800" dirty="0">
                <a:latin typeface="Arial"/>
                <a:ea typeface="Times New Roman"/>
              </a:rPr>
              <a:t>und sozialen Kompetenzen </a:t>
            </a:r>
            <a:endParaRPr lang="de-DE" sz="1800" dirty="0" smtClean="0">
              <a:latin typeface="Arial"/>
              <a:ea typeface="Times New Roman"/>
            </a:endParaRPr>
          </a:p>
          <a:p>
            <a:endParaRPr lang="de-DE" sz="1800" dirty="0"/>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5" name="Foliennummernplatzhalter 4"/>
          <p:cNvSpPr>
            <a:spLocks noGrp="1"/>
          </p:cNvSpPr>
          <p:nvPr>
            <p:ph type="sldNum" sz="quarter" idx="12"/>
          </p:nvPr>
        </p:nvSpPr>
        <p:spPr/>
        <p:txBody>
          <a:bodyPr/>
          <a:lstStyle/>
          <a:p>
            <a:fld id="{8FA6C8AA-D676-4D6E-AE15-6BE2A8E803B3}" type="slidenum">
              <a:rPr lang="de-DE" smtClean="0"/>
              <a:pPr/>
              <a:t>22</a:t>
            </a:fld>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4091662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442138" y="1556792"/>
            <a:ext cx="8229600" cy="4176464"/>
          </a:xfrm>
          <a:prstGeom prst="rect">
            <a:avLst/>
          </a:prstGeom>
          <a:solidFill>
            <a:schemeClr val="accent1">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4" name="Foliennummernplatzhalter 3"/>
          <p:cNvSpPr>
            <a:spLocks noGrp="1"/>
          </p:cNvSpPr>
          <p:nvPr>
            <p:ph type="sldNum" sz="quarter" idx="12"/>
          </p:nvPr>
        </p:nvSpPr>
        <p:spPr/>
        <p:txBody>
          <a:bodyPr/>
          <a:lstStyle/>
          <a:p>
            <a:fld id="{8FA6C8AA-D676-4D6E-AE15-6BE2A8E803B3}" type="slidenum">
              <a:rPr lang="de-DE" smtClean="0"/>
              <a:pPr/>
              <a:t>23</a:t>
            </a:fld>
            <a:endParaRPr lang="de-DE"/>
          </a:p>
        </p:txBody>
      </p:sp>
      <p:sp>
        <p:nvSpPr>
          <p:cNvPr id="7" name="Inhaltsplatzhalter 2"/>
          <p:cNvSpPr txBox="1">
            <a:spLocks/>
          </p:cNvSpPr>
          <p:nvPr/>
        </p:nvSpPr>
        <p:spPr>
          <a:xfrm>
            <a:off x="442138" y="1772816"/>
            <a:ext cx="8229600" cy="4061048"/>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de-DE" altLang="de-DE" sz="1800" b="1" kern="0" smtClean="0">
                <a:solidFill>
                  <a:srgbClr val="E2001A"/>
                </a:solidFill>
                <a:latin typeface="Arial-BoldMT"/>
              </a:rPr>
              <a:t>Wichtige Kompetenzen </a:t>
            </a:r>
            <a:r>
              <a:rPr lang="de-DE" altLang="de-DE" sz="1800" b="1" kern="0" dirty="0" smtClean="0">
                <a:solidFill>
                  <a:srgbClr val="E2001A"/>
                </a:solidFill>
                <a:latin typeface="Arial-BoldMT"/>
              </a:rPr>
              <a:t>im Kernlehrplan Wahlpflichtfach Musik</a:t>
            </a:r>
          </a:p>
          <a:p>
            <a:pPr marL="0" indent="0">
              <a:buFont typeface="Arial" panose="020B0604020202020204" pitchFamily="34" charset="0"/>
              <a:buNone/>
            </a:pPr>
            <a:endParaRPr lang="de-DE" altLang="de-DE" sz="1800" b="1" kern="0" dirty="0" smtClean="0">
              <a:solidFill>
                <a:srgbClr val="000000"/>
              </a:solidFill>
              <a:latin typeface="Arial-BoldMT"/>
              <a:ea typeface="ＭＳ Ｐゴシック" pitchFamily="34" charset="-128"/>
            </a:endParaRPr>
          </a:p>
          <a:p>
            <a:r>
              <a:rPr lang="de-DE" sz="1800" dirty="0" smtClean="0">
                <a:latin typeface="Arial"/>
                <a:ea typeface="Times New Roman"/>
              </a:rPr>
              <a:t>Instrumentation </a:t>
            </a:r>
            <a:r>
              <a:rPr lang="de-DE" sz="1800" dirty="0">
                <a:latin typeface="Arial"/>
                <a:ea typeface="Times New Roman"/>
              </a:rPr>
              <a:t>und musikalische Strukturen unterschiedlicher </a:t>
            </a:r>
            <a:r>
              <a:rPr lang="de-DE" sz="1800" dirty="0" smtClean="0">
                <a:latin typeface="Arial"/>
                <a:ea typeface="Times New Roman"/>
              </a:rPr>
              <a:t>Beispiele </a:t>
            </a:r>
            <a:r>
              <a:rPr lang="de-DE" sz="1800" dirty="0">
                <a:effectLst>
                  <a:glow rad="228600">
                    <a:schemeClr val="accent3">
                      <a:satMod val="175000"/>
                      <a:alpha val="40000"/>
                    </a:schemeClr>
                  </a:glow>
                </a:effectLst>
                <a:latin typeface="Arial"/>
                <a:ea typeface="Times New Roman"/>
              </a:rPr>
              <a:t>ethnisch geprägter Musik </a:t>
            </a:r>
            <a:r>
              <a:rPr lang="de-DE" sz="1800" dirty="0">
                <a:latin typeface="Arial"/>
                <a:ea typeface="Times New Roman"/>
              </a:rPr>
              <a:t>experimentell erproben und in </a:t>
            </a:r>
            <a:r>
              <a:rPr lang="de-DE" sz="1800" dirty="0" smtClean="0">
                <a:latin typeface="Arial"/>
                <a:ea typeface="Times New Roman"/>
              </a:rPr>
              <a:t>eigenen </a:t>
            </a:r>
            <a:r>
              <a:rPr lang="de-DE" sz="1800" dirty="0">
                <a:latin typeface="Arial"/>
                <a:ea typeface="Times New Roman"/>
              </a:rPr>
              <a:t>Klanggestaltungen </a:t>
            </a:r>
            <a:r>
              <a:rPr lang="de-DE" sz="1800" dirty="0" smtClean="0">
                <a:latin typeface="Arial"/>
                <a:ea typeface="Times New Roman"/>
              </a:rPr>
              <a:t>einsetzen</a:t>
            </a:r>
          </a:p>
          <a:p>
            <a:r>
              <a:rPr lang="de-DE" sz="1800" dirty="0" smtClean="0">
                <a:latin typeface="Arial"/>
                <a:ea typeface="Times New Roman"/>
              </a:rPr>
              <a:t>Unterschiede </a:t>
            </a:r>
            <a:r>
              <a:rPr lang="de-DE" sz="1800" dirty="0">
                <a:latin typeface="Arial"/>
                <a:ea typeface="Times New Roman"/>
              </a:rPr>
              <a:t>und Gemeinsamkeiten von Beispielen </a:t>
            </a:r>
            <a:r>
              <a:rPr lang="de-DE" sz="1800" dirty="0">
                <a:effectLst>
                  <a:glow rad="228600">
                    <a:schemeClr val="accent3">
                      <a:satMod val="175000"/>
                      <a:alpha val="40000"/>
                    </a:schemeClr>
                  </a:glow>
                </a:effectLst>
                <a:latin typeface="Arial"/>
                <a:ea typeface="Times New Roman"/>
              </a:rPr>
              <a:t>ethnisch geprägter Musik </a:t>
            </a:r>
            <a:r>
              <a:rPr lang="de-DE" sz="1800" dirty="0" smtClean="0">
                <a:latin typeface="Arial"/>
                <a:ea typeface="Times New Roman"/>
              </a:rPr>
              <a:t>erläutern</a:t>
            </a:r>
          </a:p>
          <a:p>
            <a:r>
              <a:rPr lang="de-DE" sz="1800" dirty="0">
                <a:latin typeface="Arial"/>
                <a:ea typeface="Times New Roman"/>
              </a:rPr>
              <a:t>sich für eine </a:t>
            </a:r>
            <a:r>
              <a:rPr lang="de-DE" sz="1800" dirty="0">
                <a:effectLst>
                  <a:glow rad="228600">
                    <a:schemeClr val="accent3">
                      <a:satMod val="175000"/>
                      <a:alpha val="40000"/>
                    </a:schemeClr>
                  </a:glow>
                </a:effectLst>
                <a:latin typeface="Arial"/>
                <a:ea typeface="Times New Roman"/>
              </a:rPr>
              <a:t>Präsentationsform </a:t>
            </a:r>
            <a:r>
              <a:rPr lang="de-DE" sz="1800" dirty="0">
                <a:latin typeface="Arial"/>
                <a:ea typeface="Times New Roman"/>
              </a:rPr>
              <a:t>begründet entscheiden und ihre musikalischen und musikbezogenen </a:t>
            </a:r>
            <a:r>
              <a:rPr lang="de-DE" sz="1800" dirty="0">
                <a:effectLst>
                  <a:glow rad="228600">
                    <a:schemeClr val="accent3">
                      <a:satMod val="175000"/>
                      <a:alpha val="40000"/>
                    </a:schemeClr>
                  </a:glow>
                </a:effectLst>
                <a:latin typeface="Arial"/>
                <a:ea typeface="Times New Roman"/>
              </a:rPr>
              <a:t>Gestaltungen darbieten</a:t>
            </a:r>
          </a:p>
          <a:p>
            <a:endParaRPr lang="de-DE" sz="1800" dirty="0">
              <a:latin typeface="Arial"/>
              <a:ea typeface="Times New Roman"/>
            </a:endParaRPr>
          </a:p>
          <a:p>
            <a:r>
              <a:rPr lang="de-DE" sz="1800" dirty="0" smtClean="0">
                <a:effectLst>
                  <a:glow rad="228600">
                    <a:schemeClr val="accent3">
                      <a:satMod val="175000"/>
                      <a:alpha val="40000"/>
                    </a:schemeClr>
                  </a:glow>
                </a:effectLst>
                <a:latin typeface="Arial"/>
                <a:ea typeface="Times New Roman"/>
              </a:rPr>
              <a:t>musikalische </a:t>
            </a:r>
            <a:r>
              <a:rPr lang="de-DE" sz="1800" dirty="0">
                <a:effectLst>
                  <a:glow rad="228600">
                    <a:schemeClr val="accent3">
                      <a:satMod val="175000"/>
                      <a:alpha val="40000"/>
                    </a:schemeClr>
                  </a:glow>
                </a:effectLst>
                <a:latin typeface="Arial"/>
                <a:ea typeface="Times New Roman"/>
              </a:rPr>
              <a:t>und musikbezogene Fachinhalte in ihrer Relevanz für unterschiedliche Berufsbilder </a:t>
            </a:r>
            <a:r>
              <a:rPr lang="de-DE" sz="1800" dirty="0" smtClean="0">
                <a:effectLst>
                  <a:glow rad="228600">
                    <a:schemeClr val="accent3">
                      <a:satMod val="175000"/>
                      <a:alpha val="40000"/>
                    </a:schemeClr>
                  </a:glow>
                </a:effectLst>
                <a:latin typeface="Arial"/>
                <a:ea typeface="Times New Roman"/>
              </a:rPr>
              <a:t>überprüfen</a:t>
            </a:r>
          </a:p>
          <a:p>
            <a:r>
              <a:rPr lang="de-DE" sz="1800" dirty="0" smtClean="0">
                <a:effectLst>
                  <a:glow rad="228600">
                    <a:schemeClr val="accent3">
                      <a:satMod val="175000"/>
                      <a:alpha val="40000"/>
                    </a:schemeClr>
                  </a:glow>
                </a:effectLst>
                <a:latin typeface="Arial"/>
                <a:ea typeface="Times New Roman"/>
              </a:rPr>
              <a:t>unterschiedliche </a:t>
            </a:r>
            <a:r>
              <a:rPr lang="de-DE" sz="1800" dirty="0">
                <a:effectLst>
                  <a:glow rad="228600">
                    <a:schemeClr val="accent3">
                      <a:satMod val="175000"/>
                      <a:alpha val="40000"/>
                    </a:schemeClr>
                  </a:glow>
                </a:effectLst>
                <a:latin typeface="Arial"/>
                <a:ea typeface="Times New Roman"/>
              </a:rPr>
              <a:t>musikbezogene Berufsbilder im Hinblick auf das eigene Fähigkeits- und Interessenprofil bewerten (u.a. rollenkritisch bezogen auf Geschlechterstereotype)</a:t>
            </a:r>
            <a:endParaRPr lang="de-DE" sz="1800" dirty="0" smtClean="0">
              <a:latin typeface="Arial"/>
              <a:ea typeface="Times New Roman"/>
            </a:endParaRPr>
          </a:p>
          <a:p>
            <a:endParaRPr lang="de-DE" sz="1800" dirty="0" smtClean="0">
              <a:latin typeface="Arial"/>
              <a:ea typeface="Times New Roman"/>
            </a:endParaRPr>
          </a:p>
          <a:p>
            <a:endParaRPr lang="de-DE" sz="1800" dirty="0"/>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61354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 calcmode="lin" valueType="num">
                                      <p:cBhvr additive="base">
                                        <p:cTn id="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anim calcmode="lin" valueType="num">
                                      <p:cBhvr additive="base">
                                        <p:cTn id="1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 calcmode="lin" valueType="num">
                                      <p:cBhvr additive="base">
                                        <p:cTn id="1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anim calcmode="lin" valueType="num">
                                      <p:cBhvr additive="base">
                                        <p:cTn id="2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anim calcmode="lin" valueType="num">
                                      <p:cBhvr additive="base">
                                        <p:cTn id="2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altLang="de-DE" sz="1800" b="1" kern="0" dirty="0">
                <a:solidFill>
                  <a:srgbClr val="0070C0"/>
                </a:solidFill>
                <a:latin typeface="Arial-BoldMT"/>
                <a:ea typeface="ＭＳ Ｐゴシック" pitchFamily="34" charset="-128"/>
              </a:rPr>
              <a:t>Lernerfolgsüberprüfung und Leistungsbewertung</a:t>
            </a:r>
            <a:r>
              <a:rPr lang="de-DE" altLang="de-DE" sz="1800" b="1" kern="0" dirty="0">
                <a:solidFill>
                  <a:srgbClr val="E2001A"/>
                </a:solidFill>
                <a:latin typeface="Arial-BoldMT"/>
                <a:ea typeface="ＭＳ Ｐゴシック" pitchFamily="34" charset="-128"/>
              </a:rPr>
              <a:t/>
            </a:r>
            <a:br>
              <a:rPr lang="de-DE" altLang="de-DE" sz="1800" b="1" kern="0" dirty="0">
                <a:solidFill>
                  <a:srgbClr val="E2001A"/>
                </a:solidFill>
                <a:latin typeface="Arial-BoldMT"/>
                <a:ea typeface="ＭＳ Ｐゴシック" pitchFamily="34" charset="-128"/>
              </a:rPr>
            </a:br>
            <a:r>
              <a:rPr lang="de-DE" altLang="de-DE" sz="1800" b="1" kern="0" dirty="0">
                <a:solidFill>
                  <a:srgbClr val="E2001A"/>
                </a:solidFill>
                <a:latin typeface="Arial-BoldMT"/>
                <a:ea typeface="ＭＳ Ｐゴシック" pitchFamily="34" charset="-128"/>
              </a:rPr>
              <a:t/>
            </a:r>
            <a:br>
              <a:rPr lang="de-DE" altLang="de-DE" sz="1800" b="1" kern="0" dirty="0">
                <a:solidFill>
                  <a:srgbClr val="E2001A"/>
                </a:solidFill>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Kompetenzerwerb wird sowohl mittels </a:t>
            </a:r>
            <a:r>
              <a:rPr lang="de-DE" altLang="de-DE" sz="1800" b="1" kern="0" dirty="0" smtClean="0">
                <a:solidFill>
                  <a:srgbClr val="000000"/>
                </a:solidFill>
                <a:latin typeface="Arial-BoldMT"/>
                <a:ea typeface="ＭＳ Ｐゴシック" pitchFamily="34" charset="-128"/>
              </a:rPr>
              <a:t>Sonstiger </a:t>
            </a:r>
            <a:r>
              <a:rPr lang="de-DE" altLang="de-DE" sz="1800" b="1" kern="0" dirty="0">
                <a:solidFill>
                  <a:srgbClr val="000000"/>
                </a:solidFill>
                <a:latin typeface="Arial-BoldMT"/>
                <a:ea typeface="ＭＳ Ｐゴシック" pitchFamily="34" charset="-128"/>
              </a:rPr>
              <a:t>Leistungen im </a:t>
            </a:r>
            <a:r>
              <a:rPr lang="de-DE" altLang="de-DE" sz="1800" b="1" kern="0" dirty="0" smtClean="0">
                <a:solidFill>
                  <a:srgbClr val="000000"/>
                </a:solidFill>
                <a:latin typeface="Arial-BoldMT"/>
                <a:ea typeface="ＭＳ Ｐゴシック" pitchFamily="34" charset="-128"/>
              </a:rPr>
              <a:t>Unterricht </a:t>
            </a:r>
            <a:r>
              <a:rPr lang="de-DE" altLang="de-DE" sz="1800" kern="0" dirty="0" smtClean="0">
                <a:solidFill>
                  <a:srgbClr val="000000"/>
                </a:solidFill>
                <a:latin typeface="Arial-BoldMT"/>
                <a:ea typeface="ＭＳ Ｐゴシック" pitchFamily="34" charset="-128"/>
              </a:rPr>
              <a:t>als </a:t>
            </a:r>
            <a:r>
              <a:rPr lang="de-DE" altLang="de-DE" sz="1800" kern="0" dirty="0">
                <a:solidFill>
                  <a:srgbClr val="000000"/>
                </a:solidFill>
                <a:latin typeface="Arial-BoldMT"/>
                <a:ea typeface="ＭＳ Ｐゴシック" pitchFamily="34" charset="-128"/>
              </a:rPr>
              <a:t>auch in </a:t>
            </a:r>
            <a:r>
              <a:rPr lang="de-DE" altLang="de-DE" sz="1800" b="1" kern="0" dirty="0" smtClean="0">
                <a:solidFill>
                  <a:srgbClr val="000000"/>
                </a:solidFill>
                <a:latin typeface="Arial-BoldMT"/>
                <a:ea typeface="ＭＳ Ｐゴシック" pitchFamily="34" charset="-128"/>
              </a:rPr>
              <a:t>Schriftlichen </a:t>
            </a:r>
            <a:r>
              <a:rPr lang="de-DE" altLang="de-DE" sz="1800" b="1" kern="0" dirty="0">
                <a:solidFill>
                  <a:srgbClr val="000000"/>
                </a:solidFill>
                <a:latin typeface="Arial-BoldMT"/>
                <a:ea typeface="ＭＳ Ｐゴシック" pitchFamily="34" charset="-128"/>
              </a:rPr>
              <a:t>Arbeiten (Klassenarbeiten</a:t>
            </a:r>
            <a:r>
              <a:rPr lang="de-DE" altLang="de-DE" sz="1800" b="1" kern="0" dirty="0" smtClean="0">
                <a:solidFill>
                  <a:srgbClr val="000000"/>
                </a:solidFill>
                <a:latin typeface="Arial-BoldMT"/>
                <a:ea typeface="ＭＳ Ｐゴシック" pitchFamily="34" charset="-128"/>
              </a:rPr>
              <a:t>) </a:t>
            </a:r>
            <a:r>
              <a:rPr lang="de-DE" altLang="de-DE" sz="1800" kern="0" dirty="0" smtClean="0">
                <a:solidFill>
                  <a:srgbClr val="000000"/>
                </a:solidFill>
                <a:latin typeface="Arial-BoldMT"/>
                <a:ea typeface="ＭＳ Ｐゴシック" pitchFamily="34" charset="-128"/>
              </a:rPr>
              <a:t>überprüft</a:t>
            </a:r>
            <a:r>
              <a:rPr lang="de-DE" altLang="de-DE" sz="1800" kern="0" dirty="0">
                <a:solidFill>
                  <a:srgbClr val="000000"/>
                </a:solidFill>
                <a:latin typeface="Arial-BoldMT"/>
                <a:ea typeface="ＭＳ Ｐゴシック" pitchFamily="34" charset="-128"/>
              </a:rPr>
              <a:t>.</a:t>
            </a:r>
            <a:r>
              <a:rPr lang="de-DE" altLang="de-DE" sz="1800" b="1" kern="0" dirty="0">
                <a:solidFill>
                  <a:srgbClr val="000000"/>
                </a:solidFill>
                <a:latin typeface="Arial-BoldMT"/>
                <a:ea typeface="ＭＳ Ｐゴシック" pitchFamily="34" charset="-128"/>
              </a:rPr>
              <a:t/>
            </a:r>
            <a:br>
              <a:rPr lang="de-DE" altLang="de-DE" sz="1800" b="1" kern="0" dirty="0">
                <a:solidFill>
                  <a:srgbClr val="000000"/>
                </a:solidFill>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
            </a:r>
            <a:br>
              <a:rPr lang="de-DE" altLang="de-DE" sz="1800" kern="0" dirty="0">
                <a:solidFill>
                  <a:srgbClr val="000000"/>
                </a:solidFill>
                <a:latin typeface="Arial-BoldMT"/>
                <a:ea typeface="ＭＳ Ｐゴシック" pitchFamily="34" charset="-128"/>
              </a:rPr>
            </a:br>
            <a:r>
              <a:rPr lang="de-DE" altLang="de-DE" sz="1800" kern="0" dirty="0">
                <a:solidFill>
                  <a:srgbClr val="000000"/>
                </a:solidFill>
                <a:latin typeface="Arial-BoldMT"/>
                <a:ea typeface="ＭＳ Ｐゴシック" pitchFamily="34" charset="-128"/>
              </a:rPr>
              <a:t>Die Leistungsbewertung insgesamt bezieht sich auf die im </a:t>
            </a:r>
            <a:r>
              <a:rPr lang="de-DE" altLang="de-DE" sz="1800" kern="0" dirty="0" smtClean="0">
                <a:solidFill>
                  <a:srgbClr val="000000"/>
                </a:solidFill>
                <a:latin typeface="Arial-BoldMT"/>
                <a:ea typeface="ＭＳ Ｐゴシック" pitchFamily="34" charset="-128"/>
              </a:rPr>
              <a:t>Zusammenhang </a:t>
            </a:r>
            <a:r>
              <a:rPr lang="de-DE" altLang="de-DE" sz="1800" kern="0" dirty="0">
                <a:solidFill>
                  <a:srgbClr val="000000"/>
                </a:solidFill>
                <a:latin typeface="Arial-BoldMT"/>
                <a:ea typeface="ＭＳ Ｐゴシック" pitchFamily="34" charset="-128"/>
              </a:rPr>
              <a:t>mit dem Unterricht erworbenen </a:t>
            </a:r>
            <a:r>
              <a:rPr lang="de-DE" altLang="de-DE" sz="1800" kern="0" dirty="0" smtClean="0">
                <a:solidFill>
                  <a:srgbClr val="000000"/>
                </a:solidFill>
                <a:latin typeface="Arial-BoldMT"/>
                <a:ea typeface="ＭＳ Ｐゴシック" pitchFamily="34" charset="-128"/>
              </a:rPr>
              <a:t>Kompetenzen.</a:t>
            </a:r>
            <a:endParaRPr lang="de-DE" altLang="de-DE" sz="1800" kern="0" dirty="0">
              <a:solidFill>
                <a:srgbClr val="000000"/>
              </a:solidFill>
              <a:latin typeface="Arial-BoldMT"/>
              <a:ea typeface="ＭＳ Ｐゴシック" pitchFamily="34" charset="-128"/>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24</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6810159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556792"/>
            <a:ext cx="8229600" cy="4569371"/>
          </a:xfrm>
        </p:spPr>
        <p:txBody>
          <a:bodyPr>
            <a:normAutofit/>
          </a:bodyPr>
          <a:lstStyle/>
          <a:p>
            <a:pPr marL="0" indent="0">
              <a:spcBef>
                <a:spcPts val="1200"/>
              </a:spcBef>
              <a:spcAft>
                <a:spcPts val="600"/>
              </a:spcAft>
              <a:buNone/>
            </a:pPr>
            <a:r>
              <a:rPr lang="de-DE" sz="2400" dirty="0" smtClean="0"/>
              <a:t>Klassenarbeitstypen:</a:t>
            </a:r>
          </a:p>
          <a:p>
            <a:pPr marL="539750" indent="-357188">
              <a:buNone/>
            </a:pPr>
            <a:r>
              <a:rPr lang="de-DE" sz="1800" i="1" dirty="0"/>
              <a:t>I 	</a:t>
            </a:r>
            <a:r>
              <a:rPr lang="de-DE" sz="1800" i="1" dirty="0" smtClean="0"/>
              <a:t>Musikalische oder musikbezogene Gestaltung mit </a:t>
            </a:r>
            <a:r>
              <a:rPr lang="de-DE" sz="1800" i="1" dirty="0"/>
              <a:t>schriftlichen Erläuterungen</a:t>
            </a:r>
            <a:endParaRPr lang="de-DE" sz="1800" dirty="0"/>
          </a:p>
          <a:p>
            <a:pPr marL="539750" indent="0">
              <a:buNone/>
              <a:tabLst>
                <a:tab pos="895350" algn="l"/>
              </a:tabLst>
            </a:pPr>
            <a:r>
              <a:rPr lang="de-DE" sz="1800" i="1" dirty="0"/>
              <a:t>a)	ohne Präsentation</a:t>
            </a:r>
            <a:endParaRPr lang="de-DE" sz="1800" dirty="0"/>
          </a:p>
          <a:p>
            <a:pPr marL="539750" indent="0">
              <a:buNone/>
              <a:tabLst>
                <a:tab pos="895350" algn="l"/>
              </a:tabLst>
            </a:pPr>
            <a:r>
              <a:rPr lang="de-DE" sz="1800" i="1" dirty="0" smtClean="0"/>
              <a:t>b)	mit Präsentation</a:t>
            </a:r>
            <a:endParaRPr lang="de-DE" sz="2400" dirty="0"/>
          </a:p>
          <a:p>
            <a:pPr marL="0" indent="0">
              <a:buNone/>
            </a:pPr>
            <a:endParaRPr lang="de-DE" sz="1800" dirty="0" smtClean="0"/>
          </a:p>
          <a:p>
            <a:pPr marL="539750" indent="-357188">
              <a:buNone/>
            </a:pPr>
            <a:r>
              <a:rPr lang="de-DE" sz="1800" i="1" dirty="0"/>
              <a:t>II 	Analyse </a:t>
            </a:r>
            <a:r>
              <a:rPr lang="de-DE" sz="1800" i="1" dirty="0" smtClean="0"/>
              <a:t>und </a:t>
            </a:r>
            <a:r>
              <a:rPr lang="de-DE" sz="1800" i="1" dirty="0"/>
              <a:t>Deutung </a:t>
            </a:r>
            <a:r>
              <a:rPr lang="de-DE" sz="1800" i="1" dirty="0" smtClean="0"/>
              <a:t>von </a:t>
            </a:r>
            <a:r>
              <a:rPr lang="de-DE" sz="1800" i="1" dirty="0"/>
              <a:t>Musik oder </a:t>
            </a:r>
            <a:r>
              <a:rPr lang="de-DE" sz="1800" i="1" dirty="0" smtClean="0"/>
              <a:t>musikbezogenen Gestaltungen </a:t>
            </a:r>
            <a:r>
              <a:rPr lang="de-DE" sz="1800" i="1" dirty="0"/>
              <a:t>(</a:t>
            </a:r>
            <a:r>
              <a:rPr lang="de-DE" sz="1800" i="1" dirty="0" smtClean="0"/>
              <a:t>unter </a:t>
            </a:r>
            <a:r>
              <a:rPr lang="de-DE" sz="1800" i="1" dirty="0"/>
              <a:t>Einbeziehung von Texten</a:t>
            </a:r>
            <a:r>
              <a:rPr lang="de-DE" sz="1800" i="1" dirty="0" smtClean="0"/>
              <a:t>)</a:t>
            </a:r>
          </a:p>
          <a:p>
            <a:pPr marL="539750" indent="-357188">
              <a:buNone/>
            </a:pPr>
            <a:endParaRPr lang="de-DE" sz="1800" i="1" dirty="0"/>
          </a:p>
          <a:p>
            <a:pPr marL="182563" indent="0">
              <a:buNone/>
              <a:tabLst>
                <a:tab pos="895350" algn="l"/>
              </a:tabLst>
            </a:pPr>
            <a:r>
              <a:rPr lang="de-DE" sz="1800" dirty="0"/>
              <a:t>gleichwertige nicht schriftliche </a:t>
            </a:r>
            <a:r>
              <a:rPr lang="de-DE" sz="1800" dirty="0" smtClean="0"/>
              <a:t>Lernerfolgsüberprüfungen </a:t>
            </a:r>
            <a:r>
              <a:rPr lang="de-DE" sz="1800" i="1" dirty="0" smtClean="0"/>
              <a:t>einmal </a:t>
            </a:r>
            <a:r>
              <a:rPr lang="de-DE" sz="1800" i="1" dirty="0"/>
              <a:t>im Schuljahr</a:t>
            </a:r>
            <a:endParaRPr lang="de-DE" sz="1800" dirty="0" smtClean="0"/>
          </a:p>
          <a:p>
            <a:pPr marL="539750" indent="-357188">
              <a:buNone/>
              <a:tabLst>
                <a:tab pos="539750" algn="l"/>
              </a:tabLst>
            </a:pPr>
            <a:r>
              <a:rPr lang="de-DE" sz="1800" i="1" dirty="0"/>
              <a:t>•	Präsentation von umfangreichen gemeinschaftlichen musikalischen oder musikbezogenen Gestaltungsergebnissen ohne schriftliche </a:t>
            </a:r>
            <a:r>
              <a:rPr lang="de-DE" sz="1800" i="1" dirty="0" smtClean="0"/>
              <a:t>Erläuterung</a:t>
            </a:r>
            <a:endParaRPr lang="de-DE" sz="1800" i="1"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25</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2451347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altLang="de-DE" b="1" kern="0" dirty="0" smtClean="0">
              <a:solidFill>
                <a:srgbClr val="002060"/>
              </a:solidFill>
              <a:latin typeface="Arial"/>
              <a:cs typeface="Times New Roman" pitchFamily="18" charset="0"/>
            </a:endParaRPr>
          </a:p>
          <a:p>
            <a:pPr marL="0" indent="0" algn="ctr">
              <a:buNone/>
            </a:pPr>
            <a:r>
              <a:rPr lang="de-DE" altLang="de-DE" b="1" kern="0" dirty="0" smtClean="0">
                <a:solidFill>
                  <a:srgbClr val="002060"/>
                </a:solidFill>
                <a:latin typeface="Arial"/>
                <a:cs typeface="Times New Roman" pitchFamily="18" charset="0"/>
              </a:rPr>
              <a:t>TOP III</a:t>
            </a:r>
          </a:p>
          <a:p>
            <a:pPr marL="0" indent="0" algn="ctr">
              <a:buNone/>
            </a:pPr>
            <a:r>
              <a:rPr lang="de-DE" altLang="de-DE" b="1" kern="0" dirty="0" smtClean="0">
                <a:solidFill>
                  <a:srgbClr val="002060"/>
                </a:solidFill>
                <a:latin typeface="Arial"/>
                <a:cs typeface="Times New Roman" pitchFamily="18" charset="0"/>
              </a:rPr>
              <a:t> </a:t>
            </a:r>
          </a:p>
          <a:p>
            <a:pPr marL="0" indent="0" algn="ctr">
              <a:buNone/>
            </a:pPr>
            <a:r>
              <a:rPr lang="de-DE" altLang="de-DE" b="1" kern="0" dirty="0" smtClean="0">
                <a:solidFill>
                  <a:srgbClr val="002060"/>
                </a:solidFill>
                <a:latin typeface="Arial"/>
                <a:cs typeface="Times New Roman" pitchFamily="18" charset="0"/>
              </a:rPr>
              <a:t>Schulinterne </a:t>
            </a:r>
            <a:r>
              <a:rPr lang="de-DE" altLang="de-DE" b="1" kern="0" dirty="0">
                <a:solidFill>
                  <a:srgbClr val="002060"/>
                </a:solidFill>
                <a:latin typeface="Arial"/>
                <a:cs typeface="Times New Roman" pitchFamily="18" charset="0"/>
              </a:rPr>
              <a:t>Lehrpläne und Unterstützungsangebote</a:t>
            </a: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26</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47922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lnSpcReduction="10000"/>
          </a:bodyPr>
          <a:lstStyle/>
          <a:p>
            <a:pPr marL="0" lvl="0" indent="0" fontAlgn="base">
              <a:spcBef>
                <a:spcPct val="50000"/>
              </a:spcBef>
              <a:spcAft>
                <a:spcPct val="0"/>
              </a:spcAft>
              <a:buNone/>
            </a:pPr>
            <a:r>
              <a:rPr lang="de-DE" altLang="de-DE" sz="2400" b="1" dirty="0">
                <a:solidFill>
                  <a:srgbClr val="000099"/>
                </a:solidFill>
                <a:latin typeface="Arial" pitchFamily="34" charset="0"/>
              </a:rPr>
              <a:t>Aufgabe schulinterner Lehrpläne:</a:t>
            </a:r>
            <a:r>
              <a:rPr lang="de-DE" altLang="de-DE" sz="2400" dirty="0">
                <a:solidFill>
                  <a:srgbClr val="000099"/>
                </a:solidFill>
                <a:latin typeface="Arial" pitchFamily="34" charset="0"/>
              </a:rPr>
              <a:t> </a:t>
            </a:r>
          </a:p>
          <a:p>
            <a:pPr marL="0" lvl="0" indent="0" fontAlgn="base">
              <a:spcBef>
                <a:spcPct val="50000"/>
              </a:spcBef>
              <a:spcAft>
                <a:spcPct val="0"/>
              </a:spcAft>
              <a:buNone/>
            </a:pPr>
            <a:r>
              <a:rPr lang="de-DE" altLang="de-DE" sz="2000" b="1" dirty="0">
                <a:solidFill>
                  <a:srgbClr val="000099"/>
                </a:solidFill>
                <a:latin typeface="Arial" pitchFamily="34" charset="0"/>
              </a:rPr>
              <a:t>die verbindlichen Vorgaben der Kernlehrpläne auf die Situation der Schule bezogen konkretisieren und Freiräume ausgestalten</a:t>
            </a:r>
          </a:p>
          <a:p>
            <a:pPr marL="0" lvl="0" indent="0" fontAlgn="base">
              <a:spcBef>
                <a:spcPct val="50000"/>
              </a:spcBef>
              <a:spcAft>
                <a:spcPct val="0"/>
              </a:spcAft>
              <a:buNone/>
            </a:pPr>
            <a:endParaRPr lang="de-DE" altLang="de-DE" sz="2000" b="1" dirty="0">
              <a:solidFill>
                <a:srgbClr val="000099"/>
              </a:solidFill>
              <a:latin typeface="Arial" pitchFamily="34" charset="0"/>
            </a:endParaRPr>
          </a:p>
          <a:p>
            <a:pPr marL="0" lvl="0" indent="0" fontAlgn="base">
              <a:spcBef>
                <a:spcPct val="0"/>
              </a:spcBef>
              <a:spcAft>
                <a:spcPct val="0"/>
              </a:spcAft>
              <a:buNone/>
            </a:pPr>
            <a:r>
              <a:rPr lang="de-DE" altLang="de-DE" sz="1600" b="1" dirty="0">
                <a:solidFill>
                  <a:srgbClr val="000000"/>
                </a:solidFill>
                <a:latin typeface="Arial" pitchFamily="34" charset="0"/>
              </a:rPr>
              <a:t>Rechtliche Grundlagen</a:t>
            </a:r>
          </a:p>
          <a:p>
            <a:pPr marL="0" lvl="0" indent="0" fontAlgn="base">
              <a:spcBef>
                <a:spcPct val="0"/>
              </a:spcBef>
              <a:spcAft>
                <a:spcPct val="0"/>
              </a:spcAft>
              <a:buNone/>
            </a:pPr>
            <a:endParaRPr lang="de-DE" altLang="de-DE" sz="1600" b="1" dirty="0">
              <a:solidFill>
                <a:srgbClr val="000000"/>
              </a:solidFill>
              <a:latin typeface="Arial" pitchFamily="34" charset="0"/>
            </a:endParaRPr>
          </a:p>
          <a:p>
            <a:pPr marL="0" lvl="0" indent="0" fontAlgn="base">
              <a:spcBef>
                <a:spcPct val="0"/>
              </a:spcBef>
              <a:spcAft>
                <a:spcPct val="0"/>
              </a:spcAft>
              <a:buNone/>
            </a:pPr>
            <a:r>
              <a:rPr lang="de-DE" altLang="de-DE" sz="1600" b="1" dirty="0" err="1">
                <a:solidFill>
                  <a:srgbClr val="000000"/>
                </a:solidFill>
                <a:latin typeface="Arial" pitchFamily="34" charset="0"/>
              </a:rPr>
              <a:t>SchulG</a:t>
            </a:r>
            <a:r>
              <a:rPr lang="de-DE" altLang="de-DE" sz="1600" b="1" dirty="0">
                <a:solidFill>
                  <a:srgbClr val="000000"/>
                </a:solidFill>
                <a:latin typeface="Arial" pitchFamily="34" charset="0"/>
              </a:rPr>
              <a:t> § 29 - Unterrichtsvorgaben</a:t>
            </a:r>
            <a:endParaRPr lang="de-DE" altLang="de-DE" sz="1600" dirty="0">
              <a:solidFill>
                <a:srgbClr val="000000"/>
              </a:solidFill>
              <a:latin typeface="Arial" pitchFamily="34" charset="0"/>
            </a:endParaRPr>
          </a:p>
          <a:p>
            <a:pPr marL="0" lvl="0" indent="0" fontAlgn="base">
              <a:spcBef>
                <a:spcPct val="40000"/>
              </a:spcBef>
              <a:spcAft>
                <a:spcPct val="0"/>
              </a:spcAft>
              <a:buNone/>
            </a:pPr>
            <a:r>
              <a:rPr lang="de-DE" altLang="de-DE" sz="1600" dirty="0">
                <a:solidFill>
                  <a:srgbClr val="000000"/>
                </a:solidFill>
                <a:latin typeface="Arial" pitchFamily="34" charset="0"/>
              </a:rPr>
              <a:t>(1) Das </a:t>
            </a:r>
            <a:r>
              <a:rPr lang="de-DE" altLang="de-DE" sz="1600" b="1" dirty="0">
                <a:solidFill>
                  <a:srgbClr val="000000"/>
                </a:solidFill>
                <a:latin typeface="Arial" pitchFamily="34" charset="0"/>
              </a:rPr>
              <a:t>Ministerium</a:t>
            </a:r>
            <a:r>
              <a:rPr lang="de-DE" altLang="de-DE" sz="1600" dirty="0">
                <a:solidFill>
                  <a:srgbClr val="000000"/>
                </a:solidFill>
                <a:latin typeface="Arial" pitchFamily="34" charset="0"/>
              </a:rPr>
              <a:t> erlässt in der Regel schulformspezifische Vorgaben</a:t>
            </a:r>
          </a:p>
          <a:p>
            <a:pPr marL="0" lvl="0" indent="0" fontAlgn="base">
              <a:spcBef>
                <a:spcPct val="0"/>
              </a:spcBef>
              <a:spcAft>
                <a:spcPct val="0"/>
              </a:spcAft>
              <a:buNone/>
            </a:pPr>
            <a:r>
              <a:rPr lang="de-DE" altLang="de-DE" sz="1600" dirty="0">
                <a:solidFill>
                  <a:srgbClr val="000000"/>
                </a:solidFill>
                <a:latin typeface="Arial" pitchFamily="34" charset="0"/>
              </a:rPr>
              <a:t>für den Unterricht (Richtlinien, Rahmenvorgaben, Lehrpläne). Diese legen insbesondere die Ziele und Inhalte für die Bildungsgänge, Unterrichtsfächer und Lernbereiche fest und bestimmen die </a:t>
            </a:r>
            <a:r>
              <a:rPr lang="de-DE" altLang="de-DE" sz="1600" b="1" dirty="0">
                <a:solidFill>
                  <a:srgbClr val="000000"/>
                </a:solidFill>
                <a:latin typeface="Arial" pitchFamily="34" charset="0"/>
              </a:rPr>
              <a:t>erwarteten Lernergebnisse</a:t>
            </a:r>
            <a:r>
              <a:rPr lang="de-DE" altLang="de-DE" sz="1600" dirty="0">
                <a:solidFill>
                  <a:srgbClr val="000000"/>
                </a:solidFill>
                <a:latin typeface="Arial" pitchFamily="34" charset="0"/>
              </a:rPr>
              <a:t> (Bildungsstandards).</a:t>
            </a:r>
          </a:p>
          <a:p>
            <a:pPr marL="0" lvl="0" indent="0" fontAlgn="base">
              <a:spcBef>
                <a:spcPct val="40000"/>
              </a:spcBef>
              <a:spcAft>
                <a:spcPct val="0"/>
              </a:spcAft>
              <a:buNone/>
            </a:pPr>
            <a:r>
              <a:rPr lang="de-DE" altLang="de-DE" sz="1600" dirty="0">
                <a:solidFill>
                  <a:srgbClr val="000000"/>
                </a:solidFill>
                <a:latin typeface="Arial" pitchFamily="34" charset="0"/>
              </a:rPr>
              <a:t>(2) Die </a:t>
            </a:r>
            <a:r>
              <a:rPr lang="de-DE" altLang="de-DE" sz="1600" b="1" dirty="0">
                <a:solidFill>
                  <a:srgbClr val="000000"/>
                </a:solidFill>
                <a:latin typeface="Arial" pitchFamily="34" charset="0"/>
              </a:rPr>
              <a:t>Schulen</a:t>
            </a:r>
            <a:r>
              <a:rPr lang="de-DE" altLang="de-DE" sz="1600" dirty="0">
                <a:solidFill>
                  <a:srgbClr val="000000"/>
                </a:solidFill>
                <a:latin typeface="Arial" pitchFamily="34" charset="0"/>
              </a:rPr>
              <a:t> bestimmen auf der Grundlage der Unterrichtsvorgaben nach Absatz 1 in Verbindung mit ihrem Schulprogramm</a:t>
            </a:r>
            <a:r>
              <a:rPr lang="de-DE" altLang="de-DE" sz="1600" b="1" dirty="0">
                <a:solidFill>
                  <a:srgbClr val="000000"/>
                </a:solidFill>
                <a:latin typeface="Arial" pitchFamily="34" charset="0"/>
              </a:rPr>
              <a:t> schuleigene Unterrichtsvorgaben.</a:t>
            </a:r>
          </a:p>
          <a:p>
            <a:pPr marL="0" lvl="0" indent="0" fontAlgn="base">
              <a:spcBef>
                <a:spcPct val="40000"/>
              </a:spcBef>
              <a:spcAft>
                <a:spcPct val="0"/>
              </a:spcAft>
              <a:buNone/>
            </a:pPr>
            <a:r>
              <a:rPr lang="de-DE" altLang="de-DE" sz="1600" dirty="0">
                <a:solidFill>
                  <a:srgbClr val="000000"/>
                </a:solidFill>
                <a:latin typeface="Arial" pitchFamily="34" charset="0"/>
              </a:rPr>
              <a:t>(3) Unterrichtsvorgaben nach den Absätzen 1 und 2 sind so zu fassen,</a:t>
            </a:r>
          </a:p>
          <a:p>
            <a:pPr marL="0" lvl="0" indent="0" fontAlgn="base">
              <a:spcBef>
                <a:spcPct val="0"/>
              </a:spcBef>
              <a:spcAft>
                <a:spcPct val="0"/>
              </a:spcAft>
              <a:buNone/>
            </a:pPr>
            <a:r>
              <a:rPr lang="de-DE" altLang="de-DE" sz="1600" dirty="0">
                <a:solidFill>
                  <a:srgbClr val="000000"/>
                </a:solidFill>
                <a:latin typeface="Arial" pitchFamily="34" charset="0"/>
              </a:rPr>
              <a:t>dass für die Lehrerinnen und Lehrer ein</a:t>
            </a:r>
            <a:r>
              <a:rPr lang="de-DE" altLang="de-DE" sz="1600" b="1" dirty="0">
                <a:solidFill>
                  <a:srgbClr val="000000"/>
                </a:solidFill>
                <a:latin typeface="Arial" pitchFamily="34" charset="0"/>
              </a:rPr>
              <a:t> pädagogischer Gestaltungsspielraum </a:t>
            </a:r>
            <a:r>
              <a:rPr lang="de-DE" altLang="de-DE" sz="1600" dirty="0">
                <a:solidFill>
                  <a:srgbClr val="000000"/>
                </a:solidFill>
                <a:latin typeface="Arial" pitchFamily="34" charset="0"/>
              </a:rPr>
              <a:t>bleibt</a:t>
            </a:r>
            <a:r>
              <a:rPr lang="de-DE" altLang="de-DE" sz="1600" b="1" dirty="0">
                <a:solidFill>
                  <a:srgbClr val="000000"/>
                </a:solidFill>
                <a:latin typeface="Arial" pitchFamily="34" charset="0"/>
              </a:rPr>
              <a:t>.</a:t>
            </a:r>
          </a:p>
          <a:p>
            <a:pPr marL="0" indent="0">
              <a:buNone/>
            </a:pP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27</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491215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lvl="0" indent="0" fontAlgn="base">
              <a:spcBef>
                <a:spcPct val="50000"/>
              </a:spcBef>
              <a:spcAft>
                <a:spcPct val="0"/>
              </a:spcAft>
              <a:buNone/>
              <a:defRPr/>
            </a:pPr>
            <a:r>
              <a:rPr lang="de-DE" altLang="de-DE" sz="2400" b="1" dirty="0">
                <a:solidFill>
                  <a:srgbClr val="000099"/>
                </a:solidFill>
                <a:latin typeface="Arial" pitchFamily="34" charset="0"/>
              </a:rPr>
              <a:t>Aufgabe schulinterner Lehrpläne:</a:t>
            </a:r>
            <a:r>
              <a:rPr lang="de-DE" altLang="de-DE" sz="2800" dirty="0">
                <a:solidFill>
                  <a:srgbClr val="000099"/>
                </a:solidFill>
                <a:latin typeface="Arial" pitchFamily="34" charset="0"/>
              </a:rPr>
              <a:t> </a:t>
            </a:r>
          </a:p>
          <a:p>
            <a:pPr marL="0" indent="0" fontAlgn="base">
              <a:spcBef>
                <a:spcPct val="50000"/>
              </a:spcBef>
              <a:spcAft>
                <a:spcPct val="0"/>
              </a:spcAft>
              <a:buNone/>
              <a:defRPr/>
            </a:pPr>
            <a:r>
              <a:rPr lang="de-DE" altLang="de-DE" sz="2000" b="1" dirty="0">
                <a:solidFill>
                  <a:srgbClr val="000099"/>
                </a:solidFill>
                <a:latin typeface="Arial" pitchFamily="34" charset="0"/>
              </a:rPr>
              <a:t>die verbindlichen Vorgaben der Kernlehrpläne auf die Situation der Schule bezogen konkretisieren und Freiräume ausgestalten</a:t>
            </a:r>
          </a:p>
          <a:p>
            <a:pPr marL="0" lvl="0" indent="0" fontAlgn="base">
              <a:spcBef>
                <a:spcPct val="0"/>
              </a:spcBef>
              <a:spcAft>
                <a:spcPct val="0"/>
              </a:spcAft>
              <a:buNone/>
              <a:defRPr/>
            </a:pPr>
            <a:endParaRPr lang="de-DE" altLang="de-DE" sz="800" b="1" dirty="0">
              <a:solidFill>
                <a:srgbClr val="000000"/>
              </a:solidFill>
              <a:latin typeface="Arial" pitchFamily="34" charset="0"/>
            </a:endParaRPr>
          </a:p>
          <a:p>
            <a:pPr marL="0" lvl="0" indent="0" fontAlgn="base">
              <a:spcBef>
                <a:spcPct val="0"/>
              </a:spcBef>
              <a:spcAft>
                <a:spcPct val="0"/>
              </a:spcAft>
              <a:buNone/>
              <a:defRPr/>
            </a:pPr>
            <a:r>
              <a:rPr lang="de-DE" altLang="de-DE" sz="1600" b="1" dirty="0">
                <a:solidFill>
                  <a:srgbClr val="000000"/>
                </a:solidFill>
                <a:latin typeface="Arial" pitchFamily="34" charset="0"/>
              </a:rPr>
              <a:t>Rechtliche Grundlagen</a:t>
            </a:r>
          </a:p>
          <a:p>
            <a:pPr marL="0" lvl="0" indent="0" fontAlgn="base">
              <a:spcBef>
                <a:spcPct val="0"/>
              </a:spcBef>
              <a:spcAft>
                <a:spcPct val="0"/>
              </a:spcAft>
              <a:buNone/>
              <a:defRPr/>
            </a:pPr>
            <a:endParaRPr lang="de-DE" altLang="de-DE" sz="800" b="1" dirty="0">
              <a:solidFill>
                <a:srgbClr val="000000"/>
              </a:solidFill>
              <a:latin typeface="Arial" pitchFamily="34" charset="0"/>
            </a:endParaRPr>
          </a:p>
          <a:p>
            <a:pPr marL="0" lvl="0" indent="0" fontAlgn="base">
              <a:spcBef>
                <a:spcPct val="0"/>
              </a:spcBef>
              <a:spcAft>
                <a:spcPct val="0"/>
              </a:spcAft>
              <a:buNone/>
              <a:defRPr/>
            </a:pPr>
            <a:r>
              <a:rPr lang="de-DE" altLang="de-DE" sz="1600" b="1" dirty="0" err="1">
                <a:solidFill>
                  <a:srgbClr val="000000"/>
                </a:solidFill>
                <a:latin typeface="Arial" pitchFamily="34" charset="0"/>
              </a:rPr>
              <a:t>SchulG</a:t>
            </a:r>
            <a:r>
              <a:rPr lang="de-DE" altLang="de-DE" sz="1600" b="1" dirty="0">
                <a:solidFill>
                  <a:srgbClr val="000000"/>
                </a:solidFill>
                <a:latin typeface="Arial" pitchFamily="34" charset="0"/>
              </a:rPr>
              <a:t> § 70 </a:t>
            </a:r>
            <a:r>
              <a:rPr lang="de-DE" altLang="de-DE" sz="1600" dirty="0">
                <a:solidFill>
                  <a:srgbClr val="000000"/>
                </a:solidFill>
                <a:latin typeface="Arial" pitchFamily="34" charset="0"/>
              </a:rPr>
              <a:t>–</a:t>
            </a:r>
            <a:r>
              <a:rPr lang="de-DE" altLang="de-DE" sz="1600" b="1" dirty="0">
                <a:solidFill>
                  <a:srgbClr val="000000"/>
                </a:solidFill>
                <a:latin typeface="Arial" pitchFamily="34" charset="0"/>
              </a:rPr>
              <a:t> Fachkonferenz, Bildungskonferenz</a:t>
            </a:r>
          </a:p>
          <a:p>
            <a:pPr marL="0" lvl="0" indent="0" fontAlgn="base">
              <a:spcBef>
                <a:spcPct val="0"/>
              </a:spcBef>
              <a:spcAft>
                <a:spcPct val="0"/>
              </a:spcAft>
              <a:buNone/>
              <a:defRPr/>
            </a:pPr>
            <a:endParaRPr lang="de-DE" altLang="de-DE" sz="800" b="1" dirty="0">
              <a:solidFill>
                <a:srgbClr val="000000"/>
              </a:solidFill>
              <a:latin typeface="Arial" pitchFamily="34" charset="0"/>
            </a:endParaRPr>
          </a:p>
          <a:p>
            <a:pPr marL="0" lvl="0" indent="0" fontAlgn="base">
              <a:spcBef>
                <a:spcPct val="0"/>
              </a:spcBef>
              <a:spcAft>
                <a:spcPct val="0"/>
              </a:spcAft>
              <a:buNone/>
              <a:defRPr/>
            </a:pPr>
            <a:r>
              <a:rPr lang="de-DE" altLang="de-DE" sz="1600" dirty="0">
                <a:solidFill>
                  <a:srgbClr val="000000"/>
                </a:solidFill>
                <a:latin typeface="Arial" pitchFamily="34" charset="0"/>
              </a:rPr>
              <a:t>(3) Die </a:t>
            </a:r>
            <a:r>
              <a:rPr lang="de-DE" altLang="de-DE" sz="1600" b="1" dirty="0">
                <a:solidFill>
                  <a:srgbClr val="000000"/>
                </a:solidFill>
                <a:latin typeface="Arial" pitchFamily="34" charset="0"/>
              </a:rPr>
              <a:t>Fachkonferenz</a:t>
            </a:r>
            <a:r>
              <a:rPr lang="de-DE" altLang="de-DE" sz="1600" dirty="0">
                <a:solidFill>
                  <a:srgbClr val="000000"/>
                </a:solidFill>
                <a:latin typeface="Arial" pitchFamily="34" charset="0"/>
              </a:rPr>
              <a:t> </a:t>
            </a:r>
            <a:r>
              <a:rPr lang="de-DE" altLang="de-DE" sz="1600" b="1" dirty="0">
                <a:solidFill>
                  <a:srgbClr val="000000"/>
                </a:solidFill>
                <a:latin typeface="Arial" pitchFamily="34" charset="0"/>
              </a:rPr>
              <a:t>berät</a:t>
            </a:r>
            <a:r>
              <a:rPr lang="de-DE" altLang="de-DE" sz="1600" dirty="0">
                <a:solidFill>
                  <a:srgbClr val="000000"/>
                </a:solidFill>
                <a:latin typeface="Arial" pitchFamily="34" charset="0"/>
              </a:rPr>
              <a:t> über alle das Fach oder die Fachrichtung betreffenden Angelegenheiten einschließlich der Zusammenarbeit mit anderen Fächern. Sie trägt Verantwortung für die schulinterne Qualitätssicherung und </a:t>
            </a:r>
            <a:r>
              <a:rPr lang="de-DE" altLang="de-DE" sz="1600" dirty="0" smtClean="0">
                <a:solidFill>
                  <a:srgbClr val="000000"/>
                </a:solidFill>
                <a:latin typeface="Arial" pitchFamily="34" charset="0"/>
              </a:rPr>
              <a:t>-entwicklung </a:t>
            </a:r>
            <a:r>
              <a:rPr lang="de-DE" altLang="de-DE" sz="1600" dirty="0">
                <a:solidFill>
                  <a:srgbClr val="000000"/>
                </a:solidFill>
                <a:latin typeface="Arial" pitchFamily="34" charset="0"/>
              </a:rPr>
              <a:t>der fachlichen Arbeit und berät über Ziele, Arbeitspläne, Evaluationsmaßnahmen und </a:t>
            </a:r>
            <a:r>
              <a:rPr lang="de-DE" altLang="de-DE" sz="1600" dirty="0" smtClean="0">
                <a:solidFill>
                  <a:srgbClr val="000000"/>
                </a:solidFill>
                <a:latin typeface="Arial" pitchFamily="34" charset="0"/>
              </a:rPr>
              <a:t>-ergebnisse </a:t>
            </a:r>
            <a:r>
              <a:rPr lang="de-DE" altLang="de-DE" sz="1600" dirty="0">
                <a:solidFill>
                  <a:srgbClr val="000000"/>
                </a:solidFill>
                <a:latin typeface="Arial" pitchFamily="34" charset="0"/>
              </a:rPr>
              <a:t>und Rechenschaftslegung.</a:t>
            </a:r>
          </a:p>
          <a:p>
            <a:pPr marL="0" lvl="0" indent="0" fontAlgn="base">
              <a:spcBef>
                <a:spcPct val="0"/>
              </a:spcBef>
              <a:spcAft>
                <a:spcPct val="0"/>
              </a:spcAft>
              <a:buNone/>
              <a:defRPr/>
            </a:pPr>
            <a:endParaRPr lang="de-DE" altLang="de-DE" sz="800" dirty="0">
              <a:solidFill>
                <a:srgbClr val="000000"/>
              </a:solidFill>
              <a:latin typeface="Arial" pitchFamily="34" charset="0"/>
            </a:endParaRPr>
          </a:p>
          <a:p>
            <a:pPr marL="0" lvl="0" indent="0" fontAlgn="base">
              <a:spcBef>
                <a:spcPct val="0"/>
              </a:spcBef>
              <a:spcAft>
                <a:spcPct val="0"/>
              </a:spcAft>
              <a:buNone/>
              <a:defRPr/>
            </a:pPr>
            <a:r>
              <a:rPr lang="de-DE" altLang="de-DE" sz="1600" dirty="0">
                <a:solidFill>
                  <a:srgbClr val="000000"/>
                </a:solidFill>
                <a:latin typeface="Arial" pitchFamily="34" charset="0"/>
              </a:rPr>
              <a:t>(4) Die </a:t>
            </a:r>
            <a:r>
              <a:rPr lang="de-DE" altLang="de-DE" sz="1600" b="1" dirty="0">
                <a:solidFill>
                  <a:srgbClr val="000000"/>
                </a:solidFill>
                <a:latin typeface="Arial" pitchFamily="34" charset="0"/>
              </a:rPr>
              <a:t>Fachkonferenz entscheidet</a:t>
            </a:r>
            <a:r>
              <a:rPr lang="de-DE" altLang="de-DE" sz="1600" dirty="0">
                <a:solidFill>
                  <a:srgbClr val="000000"/>
                </a:solidFill>
                <a:latin typeface="Arial" pitchFamily="34" charset="0"/>
              </a:rPr>
              <a:t> in ihrem Fach insbesondere über</a:t>
            </a:r>
          </a:p>
          <a:p>
            <a:pPr marL="0" lvl="0" indent="0" fontAlgn="base">
              <a:spcBef>
                <a:spcPct val="0"/>
              </a:spcBef>
              <a:spcAft>
                <a:spcPct val="0"/>
              </a:spcAft>
              <a:buFontTx/>
              <a:buAutoNum type="arabicPeriod"/>
              <a:defRPr/>
            </a:pPr>
            <a:r>
              <a:rPr lang="de-DE" altLang="de-DE" sz="1600" dirty="0">
                <a:solidFill>
                  <a:srgbClr val="000000"/>
                </a:solidFill>
                <a:latin typeface="Arial" pitchFamily="34" charset="0"/>
              </a:rPr>
              <a:t>Grundsätze zur fachmethodischen und fachdidaktischen Arbeit</a:t>
            </a:r>
          </a:p>
          <a:p>
            <a:pPr marL="0" lvl="0" indent="0" fontAlgn="base">
              <a:spcBef>
                <a:spcPct val="0"/>
              </a:spcBef>
              <a:spcAft>
                <a:spcPct val="0"/>
              </a:spcAft>
              <a:buFontTx/>
              <a:buAutoNum type="arabicPeriod"/>
              <a:defRPr/>
            </a:pPr>
            <a:r>
              <a:rPr lang="de-DE" altLang="de-DE" sz="1600" dirty="0">
                <a:solidFill>
                  <a:srgbClr val="000000"/>
                </a:solidFill>
                <a:latin typeface="Arial" pitchFamily="34" charset="0"/>
              </a:rPr>
              <a:t>Grundsätze zur Leistungsbewertung</a:t>
            </a:r>
          </a:p>
          <a:p>
            <a:pPr marL="0" lvl="0" indent="0" fontAlgn="base">
              <a:spcBef>
                <a:spcPct val="0"/>
              </a:spcBef>
              <a:spcAft>
                <a:spcPct val="0"/>
              </a:spcAft>
              <a:buFontTx/>
              <a:buAutoNum type="arabicPeriod"/>
              <a:defRPr/>
            </a:pPr>
            <a:r>
              <a:rPr lang="de-DE" altLang="de-DE" sz="1600" dirty="0">
                <a:solidFill>
                  <a:srgbClr val="000000"/>
                </a:solidFill>
                <a:latin typeface="Arial" pitchFamily="34" charset="0"/>
              </a:rPr>
              <a:t>Vorschläge an die Lehrerkonferenz zur Einführung von Lernmitteln.</a:t>
            </a:r>
          </a:p>
          <a:p>
            <a:pPr marL="0" indent="0">
              <a:buNone/>
            </a:pP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28</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4187522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67544" y="1340768"/>
            <a:ext cx="8208912" cy="854968"/>
          </a:xfrm>
        </p:spPr>
        <p:txBody>
          <a:bodyPr/>
          <a:lstStyle/>
          <a:p>
            <a:r>
              <a:rPr lang="de-DE" sz="2400" dirty="0" smtClean="0"/>
              <a:t>Anforderungen an die Schulen angesichts kompetenzorientierter Kernlehrpläne</a:t>
            </a:r>
            <a:endParaRPr lang="de-DE" sz="2400" dirty="0"/>
          </a:p>
        </p:txBody>
      </p:sp>
      <p:sp>
        <p:nvSpPr>
          <p:cNvPr id="5" name="Inhaltsplatzhalter 4"/>
          <p:cNvSpPr>
            <a:spLocks noGrp="1"/>
          </p:cNvSpPr>
          <p:nvPr>
            <p:ph sz="half" idx="1"/>
          </p:nvPr>
        </p:nvSpPr>
        <p:spPr>
          <a:xfrm>
            <a:off x="457200" y="2348880"/>
            <a:ext cx="4038600" cy="3777283"/>
          </a:xfrm>
        </p:spPr>
        <p:txBody>
          <a:bodyPr/>
          <a:lstStyle/>
          <a:p>
            <a:pPr marL="0" lvl="0" indent="0" eaLnBrk="0" fontAlgn="base" hangingPunct="0">
              <a:spcAft>
                <a:spcPct val="0"/>
              </a:spcAft>
              <a:buNone/>
              <a:defRPr/>
            </a:pPr>
            <a:r>
              <a:rPr lang="de-DE" sz="2000" dirty="0">
                <a:solidFill>
                  <a:srgbClr val="000000"/>
                </a:solidFill>
                <a:latin typeface="Arial"/>
                <a:ea typeface="ヒラギノ角ゴ Pro W3" pitchFamily="-112" charset="-128"/>
              </a:rPr>
              <a:t>KLP:</a:t>
            </a:r>
          </a:p>
          <a:p>
            <a:pPr lvl="0" eaLnBrk="0" fontAlgn="base" hangingPunct="0">
              <a:spcAft>
                <a:spcPct val="0"/>
              </a:spcAft>
              <a:buFontTx/>
              <a:buChar char="•"/>
              <a:defRPr/>
            </a:pPr>
            <a:r>
              <a:rPr lang="de-DE" sz="1800" dirty="0">
                <a:solidFill>
                  <a:srgbClr val="000000"/>
                </a:solidFill>
                <a:latin typeface="Arial"/>
                <a:ea typeface="ヒラギノ角ゴ Pro W3" pitchFamily="-112" charset="-128"/>
              </a:rPr>
              <a:t>Vorgabe zu erreichender Kompetenzen </a:t>
            </a:r>
            <a:r>
              <a:rPr lang="de-DE" sz="1800" dirty="0" smtClean="0">
                <a:solidFill>
                  <a:srgbClr val="000000"/>
                </a:solidFill>
                <a:latin typeface="Arial"/>
                <a:ea typeface="ヒラギノ角ゴ Pro W3" pitchFamily="-112" charset="-128"/>
              </a:rPr>
              <a:t>…</a:t>
            </a:r>
            <a:endParaRPr lang="de-DE" sz="1800" dirty="0">
              <a:solidFill>
                <a:srgbClr val="000000"/>
              </a:solidFill>
              <a:latin typeface="Arial"/>
              <a:ea typeface="ヒラギノ角ゴ Pro W3" pitchFamily="-112" charset="-128"/>
            </a:endParaRPr>
          </a:p>
          <a:p>
            <a:pPr lvl="0" eaLnBrk="0" fontAlgn="base" hangingPunct="0">
              <a:spcAft>
                <a:spcPct val="0"/>
              </a:spcAft>
              <a:buFontTx/>
              <a:buChar char="•"/>
              <a:defRPr/>
            </a:pPr>
            <a:r>
              <a:rPr lang="de-DE" sz="1800" dirty="0">
                <a:solidFill>
                  <a:srgbClr val="000000"/>
                </a:solidFill>
                <a:latin typeface="Arial"/>
                <a:ea typeface="ヒラギノ角ゴ Pro W3" pitchFamily="-112" charset="-128"/>
              </a:rPr>
              <a:t>Beschränkung auf den Kernbereich fachlicher Anforderungen …</a:t>
            </a:r>
          </a:p>
          <a:p>
            <a:pPr lvl="0" eaLnBrk="0" fontAlgn="base" hangingPunct="0">
              <a:spcAft>
                <a:spcPct val="0"/>
              </a:spcAft>
              <a:buFontTx/>
              <a:buChar char="•"/>
              <a:defRPr/>
            </a:pPr>
            <a:r>
              <a:rPr lang="de-DE" sz="1800" dirty="0">
                <a:solidFill>
                  <a:srgbClr val="000000"/>
                </a:solidFill>
                <a:latin typeface="Arial"/>
                <a:ea typeface="ヒラギノ角ゴ Pro W3" pitchFamily="-112" charset="-128"/>
              </a:rPr>
              <a:t>Formulierung von Kompetenzerwartungen und inhaltlichen Schwerpunkten zu einem bestimmten Zeitpunkt eines Bildungsganges …</a:t>
            </a:r>
            <a:endParaRPr lang="de-DE" sz="1800" kern="0" dirty="0">
              <a:solidFill>
                <a:srgbClr val="000000"/>
              </a:solidFill>
              <a:latin typeface="Arial"/>
            </a:endParaRPr>
          </a:p>
          <a:p>
            <a:pPr marL="0" indent="0">
              <a:buNone/>
            </a:pPr>
            <a:endParaRPr lang="de-DE" dirty="0"/>
          </a:p>
        </p:txBody>
      </p:sp>
      <p:sp>
        <p:nvSpPr>
          <p:cNvPr id="6" name="Inhaltsplatzhalter 5"/>
          <p:cNvSpPr>
            <a:spLocks noGrp="1"/>
          </p:cNvSpPr>
          <p:nvPr>
            <p:ph sz="half" idx="2"/>
          </p:nvPr>
        </p:nvSpPr>
        <p:spPr>
          <a:xfrm>
            <a:off x="4648200" y="2348880"/>
            <a:ext cx="4038600" cy="3777283"/>
          </a:xfrm>
        </p:spPr>
        <p:txBody>
          <a:bodyPr/>
          <a:lstStyle/>
          <a:p>
            <a:pPr marL="176212" lvl="0" indent="0" eaLnBrk="0" fontAlgn="base" hangingPunct="0">
              <a:spcBef>
                <a:spcPct val="50000"/>
              </a:spcBef>
              <a:spcAft>
                <a:spcPct val="0"/>
              </a:spcAft>
              <a:buNone/>
              <a:defRPr/>
            </a:pPr>
            <a:r>
              <a:rPr lang="de-DE" sz="2000" dirty="0">
                <a:solidFill>
                  <a:srgbClr val="000000"/>
                </a:solidFill>
                <a:latin typeface="Arial"/>
                <a:ea typeface="ヒラギノ角ゴ Pro W3" pitchFamily="-112" charset="-128"/>
              </a:rPr>
              <a:t>Schule:</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didaktisch-pädagogische Prozesse in der Verantwortung der Schule</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Gestaltungsräume der Schulen</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Konkretisierung in unterrichtlichen Kontexten und Umsetzung in aufeinander abgestimmte Unterrichtsvorhaben (Progression, </a:t>
            </a:r>
            <a:r>
              <a:rPr lang="de-DE" sz="1800" dirty="0" err="1">
                <a:solidFill>
                  <a:srgbClr val="000000"/>
                </a:solidFill>
                <a:latin typeface="Arial"/>
                <a:ea typeface="ヒラギノ角ゴ Pro W3" pitchFamily="-112" charset="-128"/>
              </a:rPr>
              <a:t>Kumulativität</a:t>
            </a:r>
            <a:r>
              <a:rPr lang="de-DE" sz="1800" dirty="0">
                <a:solidFill>
                  <a:srgbClr val="000000"/>
                </a:solidFill>
                <a:latin typeface="Arial"/>
                <a:ea typeface="ヒラギノ角ゴ Pro W3" pitchFamily="-112" charset="-128"/>
              </a:rPr>
              <a:t>)</a:t>
            </a:r>
            <a:endParaRPr lang="de-DE" sz="1800" kern="0" dirty="0">
              <a:solidFill>
                <a:srgbClr val="000000"/>
              </a:solidFill>
              <a:latin typeface="Arial"/>
            </a:endParaRP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29</a:t>
            </a:fld>
            <a:endParaRPr lang="de-DE"/>
          </a:p>
        </p:txBody>
      </p:sp>
      <p:sp>
        <p:nvSpPr>
          <p:cNvPr id="9" name="Fußzeilenplatzhalter 8"/>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284093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altLang="de-DE" sz="2800" b="1" dirty="0">
                <a:solidFill>
                  <a:srgbClr val="002060"/>
                </a:solidFill>
                <a:cs typeface="Times New Roman" pitchFamily="18" charset="0"/>
              </a:rPr>
              <a:t>TOP </a:t>
            </a:r>
            <a:r>
              <a:rPr lang="de-DE" altLang="de-DE" sz="2800" b="1" dirty="0" smtClean="0">
                <a:solidFill>
                  <a:srgbClr val="002060"/>
                </a:solidFill>
                <a:cs typeface="Times New Roman" pitchFamily="18" charset="0"/>
              </a:rPr>
              <a:t>I</a:t>
            </a:r>
          </a:p>
          <a:p>
            <a:pPr marL="0" indent="0" algn="ctr">
              <a:buNone/>
            </a:pPr>
            <a:endParaRPr lang="de-DE" altLang="de-DE" sz="2800" b="1" dirty="0">
              <a:solidFill>
                <a:srgbClr val="002060"/>
              </a:solidFill>
              <a:cs typeface="Times New Roman" pitchFamily="18" charset="0"/>
            </a:endParaRPr>
          </a:p>
          <a:p>
            <a:pPr marL="0" indent="0" algn="ctr">
              <a:buNone/>
            </a:pPr>
            <a:r>
              <a:rPr lang="de-DE" altLang="de-DE" sz="2800" b="1" dirty="0" smtClean="0">
                <a:solidFill>
                  <a:srgbClr val="002060"/>
                </a:solidFill>
                <a:cs typeface="Times New Roman" pitchFamily="18" charset="0"/>
              </a:rPr>
              <a:t> </a:t>
            </a:r>
            <a:r>
              <a:rPr lang="de-DE" altLang="de-DE" b="1" dirty="0" smtClean="0">
                <a:solidFill>
                  <a:srgbClr val="002060"/>
                </a:solidFill>
                <a:cs typeface="Times New Roman" pitchFamily="18" charset="0"/>
              </a:rPr>
              <a:t>Einführende Informationen</a:t>
            </a:r>
            <a:endParaRPr lang="de-DE" altLang="de-DE" sz="2800" b="1" dirty="0" smtClean="0">
              <a:solidFill>
                <a:srgbClr val="002060"/>
              </a:solidFill>
              <a:cs typeface="Times New Roman" pitchFamily="18" charset="0"/>
            </a:endParaRPr>
          </a:p>
          <a:p>
            <a:pPr marL="0" indent="0" algn="ctr">
              <a:buNone/>
            </a:pPr>
            <a:endParaRPr lang="de-DE" altLang="de-DE" b="1" dirty="0">
              <a:solidFill>
                <a:srgbClr val="002060"/>
              </a:solidFill>
              <a:cs typeface="Times New Roman" pitchFamily="18" charset="0"/>
            </a:endParaRPr>
          </a:p>
          <a:p>
            <a:pPr marL="0" indent="0" algn="ctr">
              <a:buNone/>
            </a:pPr>
            <a:r>
              <a:rPr lang="de-DE" altLang="de-DE" sz="3600" b="1" dirty="0" smtClean="0">
                <a:solidFill>
                  <a:srgbClr val="002060"/>
                </a:solidFill>
                <a:cs typeface="Times New Roman" pitchFamily="18" charset="0"/>
              </a:rPr>
              <a:t>1. Kompetenzorientierung</a:t>
            </a:r>
            <a:endParaRPr lang="de-DE" altLang="de-DE" sz="3600" b="1" dirty="0">
              <a:solidFill>
                <a:srgbClr val="002060"/>
              </a:solidFill>
              <a:cs typeface="Times New Roman" pitchFamily="18" charset="0"/>
            </a:endParaRPr>
          </a:p>
          <a:p>
            <a:pPr marL="0" indent="0">
              <a:buNone/>
            </a:pPr>
            <a:endParaRPr lang="de-DE" dirty="0"/>
          </a:p>
        </p:txBody>
      </p:sp>
      <p:sp>
        <p:nvSpPr>
          <p:cNvPr id="5" name="Foliennummernplatzhalter 4"/>
          <p:cNvSpPr>
            <a:spLocks noGrp="1"/>
          </p:cNvSpPr>
          <p:nvPr>
            <p:ph type="sldNum" sz="quarter" idx="12"/>
          </p:nvPr>
        </p:nvSpPr>
        <p:spPr/>
        <p:txBody>
          <a:bodyPr/>
          <a:lstStyle/>
          <a:p>
            <a:fld id="{8FA6C8AA-D676-4D6E-AE15-6BE2A8E803B3}" type="slidenum">
              <a:rPr lang="de-DE" smtClean="0"/>
              <a:pPr/>
              <a:t>3</a:t>
            </a:fld>
            <a:endParaRPr lang="de-DE" dirty="0"/>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6"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0330800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67544" y="1340768"/>
            <a:ext cx="8208912" cy="854968"/>
          </a:xfrm>
        </p:spPr>
        <p:txBody>
          <a:bodyPr/>
          <a:lstStyle/>
          <a:p>
            <a:r>
              <a:rPr lang="de-DE" sz="2400" dirty="0" smtClean="0"/>
              <a:t>Anforderungen an die Schulen angesichts kompetenzorientierter Kernlehrpläne</a:t>
            </a:r>
            <a:endParaRPr lang="de-DE" sz="2400" dirty="0"/>
          </a:p>
        </p:txBody>
      </p:sp>
      <p:sp>
        <p:nvSpPr>
          <p:cNvPr id="5" name="Inhaltsplatzhalter 4"/>
          <p:cNvSpPr>
            <a:spLocks noGrp="1"/>
          </p:cNvSpPr>
          <p:nvPr>
            <p:ph sz="half" idx="1"/>
          </p:nvPr>
        </p:nvSpPr>
        <p:spPr>
          <a:xfrm>
            <a:off x="457200" y="2348880"/>
            <a:ext cx="4038600" cy="3777283"/>
          </a:xfrm>
        </p:spPr>
        <p:txBody>
          <a:bodyPr/>
          <a:lstStyle/>
          <a:p>
            <a:pPr marL="0" lvl="0" indent="0" eaLnBrk="0" fontAlgn="base" hangingPunct="0">
              <a:spcAft>
                <a:spcPct val="0"/>
              </a:spcAft>
              <a:buNone/>
              <a:defRPr/>
            </a:pPr>
            <a:r>
              <a:rPr lang="de-DE" sz="2000" dirty="0">
                <a:solidFill>
                  <a:srgbClr val="000000"/>
                </a:solidFill>
                <a:latin typeface="Arial"/>
                <a:ea typeface="ヒラギノ角ゴ Pro W3" pitchFamily="-112" charset="-128"/>
              </a:rPr>
              <a:t>KLP:</a:t>
            </a:r>
          </a:p>
          <a:p>
            <a:pPr lvl="0" eaLnBrk="0" fontAlgn="base" hangingPunct="0">
              <a:spcAft>
                <a:spcPct val="0"/>
              </a:spcAft>
              <a:buFontTx/>
              <a:buChar char="•"/>
              <a:defRPr/>
            </a:pPr>
            <a:r>
              <a:rPr lang="de-DE" sz="1800" kern="0" dirty="0">
                <a:solidFill>
                  <a:srgbClr val="000000"/>
                </a:solidFill>
                <a:latin typeface="Arial"/>
                <a:ea typeface="ヒラギノ角ゴ Pro W3" pitchFamily="-112" charset="-128"/>
              </a:rPr>
              <a:t>Festlegung des Umfangs von Kompetenzerwartungen und damit verbundener Fachkenntnisse </a:t>
            </a:r>
            <a:r>
              <a:rPr lang="de-DE" sz="1800" dirty="0">
                <a:solidFill>
                  <a:srgbClr val="000000"/>
                </a:solidFill>
                <a:latin typeface="Arial"/>
                <a:ea typeface="ヒラギノ角ゴ Pro W3" pitchFamily="-112" charset="-128"/>
              </a:rPr>
              <a:t>…</a:t>
            </a:r>
          </a:p>
          <a:p>
            <a:pPr lvl="0" eaLnBrk="0" fontAlgn="base" hangingPunct="0">
              <a:spcAft>
                <a:spcPct val="0"/>
              </a:spcAft>
              <a:buFontTx/>
              <a:buChar char="•"/>
              <a:defRPr/>
            </a:pPr>
            <a:r>
              <a:rPr lang="de-DE" sz="1800" kern="0" dirty="0">
                <a:solidFill>
                  <a:srgbClr val="000000"/>
                </a:solidFill>
                <a:latin typeface="Arial"/>
                <a:ea typeface="ヒラギノ角ゴ Pro W3" pitchFamily="-112" charset="-128"/>
              </a:rPr>
              <a:t>Aussagen zur Leistungserfassung und -bewertung</a:t>
            </a:r>
            <a:r>
              <a:rPr lang="de-DE" sz="1800" dirty="0">
                <a:solidFill>
                  <a:srgbClr val="000000"/>
                </a:solidFill>
                <a:latin typeface="Arial"/>
                <a:ea typeface="ヒラギノ角ゴ Pro W3" pitchFamily="-112" charset="-128"/>
              </a:rPr>
              <a:t> …</a:t>
            </a:r>
          </a:p>
          <a:p>
            <a:pPr marL="0" indent="0">
              <a:buNone/>
            </a:pPr>
            <a:endParaRPr lang="de-DE" dirty="0"/>
          </a:p>
        </p:txBody>
      </p:sp>
      <p:sp>
        <p:nvSpPr>
          <p:cNvPr id="6" name="Inhaltsplatzhalter 5"/>
          <p:cNvSpPr>
            <a:spLocks noGrp="1"/>
          </p:cNvSpPr>
          <p:nvPr>
            <p:ph sz="half" idx="2"/>
          </p:nvPr>
        </p:nvSpPr>
        <p:spPr>
          <a:xfrm>
            <a:off x="4648200" y="2348880"/>
            <a:ext cx="4038600" cy="3777283"/>
          </a:xfrm>
        </p:spPr>
        <p:txBody>
          <a:bodyPr/>
          <a:lstStyle/>
          <a:p>
            <a:pPr marL="176212" lvl="0" indent="0" eaLnBrk="0" fontAlgn="base" hangingPunct="0">
              <a:spcBef>
                <a:spcPct val="50000"/>
              </a:spcBef>
              <a:spcAft>
                <a:spcPct val="0"/>
              </a:spcAft>
              <a:buNone/>
              <a:defRPr/>
            </a:pPr>
            <a:r>
              <a:rPr lang="de-DE" sz="2000" dirty="0">
                <a:solidFill>
                  <a:srgbClr val="000000"/>
                </a:solidFill>
                <a:latin typeface="Arial"/>
                <a:ea typeface="ヒラギノ角ゴ Pro W3" pitchFamily="-112" charset="-128"/>
              </a:rPr>
              <a:t>Schule:</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a:t>
            </a:r>
            <a:r>
              <a:rPr lang="de-DE" sz="1800" kern="0" dirty="0">
                <a:solidFill>
                  <a:srgbClr val="000000"/>
                </a:solidFill>
                <a:latin typeface="Arial"/>
                <a:ea typeface="ヒラギノ角ゴ Pro W3" pitchFamily="-112" charset="-128"/>
              </a:rPr>
              <a:t>lerngruppen-adäquate Umsetzung und Konkretisierung </a:t>
            </a:r>
          </a:p>
          <a:p>
            <a:pPr marL="400050" lvl="0" indent="-223838" eaLnBrk="0" fontAlgn="base" hangingPunct="0">
              <a:spcBef>
                <a:spcPct val="50000"/>
              </a:spcBef>
              <a:spcAft>
                <a:spcPct val="0"/>
              </a:spcAft>
              <a:buFont typeface="Times" pitchFamily="18" charset="0"/>
              <a:buChar char="•"/>
              <a:defRPr/>
            </a:pPr>
            <a:r>
              <a:rPr lang="de-DE" sz="1800" dirty="0">
                <a:solidFill>
                  <a:srgbClr val="000000"/>
                </a:solidFill>
                <a:latin typeface="Arial"/>
                <a:ea typeface="ヒラギノ角ゴ Pro W3" pitchFamily="-112" charset="-128"/>
              </a:rPr>
              <a:t>… </a:t>
            </a:r>
            <a:r>
              <a:rPr lang="de-DE" sz="1800" kern="0" dirty="0">
                <a:solidFill>
                  <a:srgbClr val="000000"/>
                </a:solidFill>
                <a:latin typeface="Arial"/>
                <a:ea typeface="ヒラギノ角ゴ Pro W3" pitchFamily="-112" charset="-128"/>
              </a:rPr>
              <a:t>Vereinbarungen und Absprachen über Kriterien </a:t>
            </a:r>
          </a:p>
          <a:p>
            <a:pPr marL="400050" lvl="0" indent="-223838" eaLnBrk="0" fontAlgn="base" hangingPunct="0">
              <a:spcBef>
                <a:spcPct val="50000"/>
              </a:spcBef>
              <a:spcAft>
                <a:spcPct val="0"/>
              </a:spcAft>
              <a:buFont typeface="Times" pitchFamily="18" charset="0"/>
              <a:buChar char="•"/>
              <a:defRPr/>
            </a:pPr>
            <a:endParaRPr lang="de-DE" sz="1800" kern="0" dirty="0">
              <a:solidFill>
                <a:srgbClr val="000000"/>
              </a:solidFill>
              <a:latin typeface="Arial"/>
              <a:ea typeface="ヒラギノ角ゴ Pro W3" pitchFamily="-112" charset="-128"/>
            </a:endParaRPr>
          </a:p>
          <a:p>
            <a:pPr marL="400050" lvl="0" indent="-223838" eaLnBrk="0" fontAlgn="base" hangingPunct="0">
              <a:spcBef>
                <a:spcPct val="50000"/>
              </a:spcBef>
              <a:spcAft>
                <a:spcPct val="0"/>
              </a:spcAft>
              <a:buNone/>
              <a:defRPr/>
            </a:pPr>
            <a:r>
              <a:rPr lang="de-DE" sz="1800" kern="0" dirty="0">
                <a:solidFill>
                  <a:srgbClr val="000000"/>
                </a:solidFill>
                <a:latin typeface="Arial"/>
                <a:ea typeface="ヒラギノ角ゴ Pro W3" pitchFamily="-112" charset="-128"/>
                <a:sym typeface="Wingdings" pitchFamily="2" charset="2"/>
              </a:rPr>
              <a:t> </a:t>
            </a:r>
            <a:r>
              <a:rPr lang="de-DE" sz="1800" kern="0" dirty="0">
                <a:solidFill>
                  <a:srgbClr val="000000"/>
                </a:solidFill>
                <a:latin typeface="Arial"/>
                <a:ea typeface="ヒラギノ角ゴ Pro W3" pitchFamily="-112" charset="-128"/>
              </a:rPr>
              <a:t>Verpflichtung der </a:t>
            </a:r>
            <a:r>
              <a:rPr lang="de-DE" sz="1800" kern="0" dirty="0" smtClean="0">
                <a:solidFill>
                  <a:srgbClr val="000000"/>
                </a:solidFill>
                <a:latin typeface="Arial"/>
                <a:ea typeface="ヒラギノ角ゴ Pro W3" pitchFamily="-112" charset="-128"/>
              </a:rPr>
              <a:t>Schulen, </a:t>
            </a:r>
            <a:r>
              <a:rPr lang="de-DE" sz="1800" kern="0" dirty="0">
                <a:solidFill>
                  <a:srgbClr val="000000"/>
                </a:solidFill>
                <a:latin typeface="Arial"/>
                <a:ea typeface="ヒラギノ角ゴ Pro W3" pitchFamily="-112" charset="-128"/>
              </a:rPr>
              <a:t>schuleigene Curricula </a:t>
            </a:r>
            <a:r>
              <a:rPr lang="de-DE" sz="1800" kern="0" dirty="0" smtClean="0">
                <a:solidFill>
                  <a:srgbClr val="000000"/>
                </a:solidFill>
                <a:latin typeface="Arial"/>
                <a:ea typeface="ヒラギノ角ゴ Pro W3" pitchFamily="-112" charset="-128"/>
              </a:rPr>
              <a:t>(schulinterne Lehrpläne</a:t>
            </a:r>
            <a:r>
              <a:rPr lang="de-DE" sz="1800" kern="0" dirty="0">
                <a:solidFill>
                  <a:srgbClr val="000000"/>
                </a:solidFill>
                <a:latin typeface="Arial"/>
                <a:ea typeface="ヒラギノ角ゴ Pro W3" pitchFamily="-112" charset="-128"/>
              </a:rPr>
              <a:t>/ Arbeitspläne) zu erstellen laut Schulgesetz</a:t>
            </a: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30</a:t>
            </a:fld>
            <a:endParaRPr lang="de-DE"/>
          </a:p>
        </p:txBody>
      </p:sp>
      <p:sp>
        <p:nvSpPr>
          <p:cNvPr id="9" name="Fußzeilenplatzhalter 8"/>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1505449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20857" y="1872665"/>
            <a:ext cx="8102286" cy="3981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liennummernplatzhalter 3"/>
          <p:cNvSpPr>
            <a:spLocks noGrp="1"/>
          </p:cNvSpPr>
          <p:nvPr>
            <p:ph type="sldNum" sz="quarter" idx="12"/>
          </p:nvPr>
        </p:nvSpPr>
        <p:spPr/>
        <p:txBody>
          <a:bodyPr/>
          <a:lstStyle/>
          <a:p>
            <a:fld id="{8FA6C8AA-D676-4D6E-AE15-6BE2A8E803B3}" type="slidenum">
              <a:rPr lang="de-DE" smtClean="0"/>
              <a:pPr/>
              <a:t>31</a:t>
            </a:fld>
            <a:endParaRPr lang="de-DE"/>
          </a:p>
        </p:txBody>
      </p:sp>
      <p:sp>
        <p:nvSpPr>
          <p:cNvPr id="6" name="Textfeld 5"/>
          <p:cNvSpPr txBox="1"/>
          <p:nvPr/>
        </p:nvSpPr>
        <p:spPr>
          <a:xfrm>
            <a:off x="575862" y="1368095"/>
            <a:ext cx="7848872" cy="430887"/>
          </a:xfrm>
          <a:prstGeom prst="rect">
            <a:avLst/>
          </a:prstGeom>
          <a:noFill/>
        </p:spPr>
        <p:txBody>
          <a:bodyPr wrap="square" rtlCol="0">
            <a:spAutoFit/>
          </a:bodyPr>
          <a:lstStyle/>
          <a:p>
            <a:pPr marL="400050" indent="-400050" fontAlgn="base">
              <a:spcBef>
                <a:spcPct val="35000"/>
              </a:spcBef>
              <a:spcAft>
                <a:spcPct val="0"/>
              </a:spcAft>
              <a:defRPr/>
            </a:pPr>
            <a:r>
              <a:rPr lang="de-DE" sz="2200" b="1" dirty="0">
                <a:solidFill>
                  <a:srgbClr val="002060"/>
                </a:solidFill>
                <a:latin typeface="Arial" pitchFamily="34" charset="0"/>
                <a:ea typeface="ヒラギノ角ゴ Pro W3"/>
                <a:cs typeface="ヒラギノ角ゴ Pro W3"/>
              </a:rPr>
              <a:t>Struktur eines schulinternen Lehrplanes</a:t>
            </a:r>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6593630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323527" y="1412776"/>
            <a:ext cx="8352457" cy="552614"/>
          </a:xfrm>
        </p:spPr>
        <p:txBody>
          <a:bodyPr/>
          <a:lstStyle/>
          <a:p>
            <a:r>
              <a:rPr lang="de-DE" sz="2400" dirty="0" smtClean="0"/>
              <a:t>Übersichtsraster (Verteilung der Unterrichtsvorhaben)</a:t>
            </a:r>
            <a:endParaRPr lang="de-DE" sz="2400" dirty="0"/>
          </a:p>
        </p:txBody>
      </p:sp>
      <p:sp>
        <p:nvSpPr>
          <p:cNvPr id="8" name="Textplatzhalter 7"/>
          <p:cNvSpPr>
            <a:spLocks noGrp="1"/>
          </p:cNvSpPr>
          <p:nvPr>
            <p:ph type="body" idx="1"/>
          </p:nvPr>
        </p:nvSpPr>
        <p:spPr>
          <a:xfrm>
            <a:off x="323528" y="1925142"/>
            <a:ext cx="4104456" cy="495746"/>
          </a:xfrm>
        </p:spPr>
        <p:txBody>
          <a:bodyPr/>
          <a:lstStyle/>
          <a:p>
            <a:pPr algn="ctr">
              <a:spcBef>
                <a:spcPts val="0"/>
              </a:spcBef>
            </a:pPr>
            <a:r>
              <a:rPr lang="de-DE" dirty="0" smtClean="0"/>
              <a:t>Jahrgangsstufen 7-8</a:t>
            </a:r>
            <a:endParaRPr lang="de-DE" dirty="0"/>
          </a:p>
        </p:txBody>
      </p:sp>
      <p:sp>
        <p:nvSpPr>
          <p:cNvPr id="9" name="Inhaltsplatzhalter 8"/>
          <p:cNvSpPr>
            <a:spLocks noGrp="1"/>
          </p:cNvSpPr>
          <p:nvPr>
            <p:ph sz="half" idx="2"/>
          </p:nvPr>
        </p:nvSpPr>
        <p:spPr>
          <a:xfrm>
            <a:off x="323528" y="2420888"/>
            <a:ext cx="4104456" cy="3960440"/>
          </a:xfrm>
        </p:spPr>
        <p:txBody>
          <a:bodyPr>
            <a:normAutofit fontScale="92500" lnSpcReduction="20000"/>
          </a:bodyPr>
          <a:lstStyle/>
          <a:p>
            <a:pPr marL="182563" indent="-182563"/>
            <a:r>
              <a:rPr lang="de-DE" sz="1600" dirty="0"/>
              <a:t>“Was kann mein Instrument?” - Sounds und Spieltechniken als </a:t>
            </a:r>
            <a:r>
              <a:rPr lang="de-DE" sz="1600" dirty="0" smtClean="0"/>
              <a:t>Grundlage </a:t>
            </a:r>
            <a:r>
              <a:rPr lang="de-DE" sz="1600" dirty="0"/>
              <a:t>für Musikstile aktueller und </a:t>
            </a:r>
            <a:r>
              <a:rPr lang="de-DE" sz="1600" dirty="0" smtClean="0"/>
              <a:t>historischer Epochen</a:t>
            </a:r>
          </a:p>
          <a:p>
            <a:pPr marL="182563" indent="-182563"/>
            <a:r>
              <a:rPr lang="de-DE" sz="1600" dirty="0"/>
              <a:t>„Alles eine Frage der Technik?“ – </a:t>
            </a:r>
            <a:r>
              <a:rPr lang="de-DE" sz="1600" dirty="0" smtClean="0"/>
              <a:t>Entstehung </a:t>
            </a:r>
            <a:r>
              <a:rPr lang="de-DE" sz="1600" dirty="0"/>
              <a:t>und technische Aspekte von </a:t>
            </a:r>
            <a:r>
              <a:rPr lang="de-DE" sz="1600" dirty="0" smtClean="0"/>
              <a:t>Musikinstrumenten</a:t>
            </a:r>
          </a:p>
          <a:p>
            <a:pPr marL="182563" indent="-182563"/>
            <a:r>
              <a:rPr lang="de-DE" sz="1600" dirty="0"/>
              <a:t>„Als Reporter mit der Zeitmaschine unterwegs“ – fiktive Zeitungsartikel zu Events der klassischen Musik</a:t>
            </a:r>
          </a:p>
          <a:p>
            <a:pPr marL="182563" indent="-182563"/>
            <a:r>
              <a:rPr lang="de-DE" sz="1600" dirty="0" smtClean="0"/>
              <a:t>„</a:t>
            </a:r>
            <a:r>
              <a:rPr lang="de-DE" sz="1600" dirty="0"/>
              <a:t>Brauchen wir Instrumente?“ – </a:t>
            </a:r>
            <a:r>
              <a:rPr lang="de-DE" sz="1600" dirty="0" smtClean="0"/>
              <a:t>Musizieren </a:t>
            </a:r>
            <a:r>
              <a:rPr lang="de-DE" sz="1600" dirty="0"/>
              <a:t>mit </a:t>
            </a:r>
            <a:r>
              <a:rPr lang="de-DE" sz="1600" dirty="0" smtClean="0"/>
              <a:t>Alltagsgegenständen</a:t>
            </a:r>
          </a:p>
          <a:p>
            <a:pPr marL="182563" indent="-182563"/>
            <a:r>
              <a:rPr lang="de-DE" sz="1600" dirty="0"/>
              <a:t>„Spiel mal mir was in Rot!“ – </a:t>
            </a:r>
            <a:r>
              <a:rPr lang="de-DE" sz="1600" dirty="0" smtClean="0"/>
              <a:t>Synästhesie </a:t>
            </a:r>
            <a:r>
              <a:rPr lang="de-DE" sz="1600" dirty="0"/>
              <a:t>von Musik und </a:t>
            </a:r>
            <a:r>
              <a:rPr lang="de-DE" sz="1600" dirty="0" smtClean="0"/>
              <a:t>Kunst</a:t>
            </a:r>
          </a:p>
          <a:p>
            <a:pPr marL="182563" indent="-182563"/>
            <a:r>
              <a:rPr lang="de-DE" sz="1600" dirty="0"/>
              <a:t>„Endlich Bewegung!“ – Tanz im Wandel der Zeit</a:t>
            </a:r>
          </a:p>
          <a:p>
            <a:pPr marL="182563" indent="-182563"/>
            <a:r>
              <a:rPr lang="de-DE" sz="1600" dirty="0" smtClean="0"/>
              <a:t>Wie höre ich meine Musik </a:t>
            </a:r>
            <a:r>
              <a:rPr lang="de-DE" sz="1600" dirty="0"/>
              <a:t>- </a:t>
            </a:r>
            <a:r>
              <a:rPr lang="de-DE" sz="1600" dirty="0" smtClean="0"/>
              <a:t>Umgangsformen </a:t>
            </a:r>
            <a:r>
              <a:rPr lang="de-DE" sz="1600" dirty="0"/>
              <a:t>und </a:t>
            </a:r>
            <a:r>
              <a:rPr lang="de-DE" sz="1600" dirty="0" smtClean="0"/>
              <a:t>Hörgewohnheiten von </a:t>
            </a:r>
            <a:r>
              <a:rPr lang="de-DE" sz="1600" dirty="0"/>
              <a:t>Musik im Alltag </a:t>
            </a:r>
            <a:r>
              <a:rPr lang="de-DE" sz="1600" dirty="0" smtClean="0"/>
              <a:t>-</a:t>
            </a:r>
          </a:p>
          <a:p>
            <a:pPr marL="182563" indent="-182563"/>
            <a:r>
              <a:rPr lang="de-DE" sz="1600" dirty="0"/>
              <a:t>„Ihr wollt ein liebes Lied? Ihr kriegt ein Liebeslied!“ – Liebeslieder im Wandel der </a:t>
            </a:r>
            <a:r>
              <a:rPr lang="de-DE" sz="1600" dirty="0" smtClean="0"/>
              <a:t>Zeit</a:t>
            </a:r>
          </a:p>
          <a:p>
            <a:pPr marL="182563" indent="-182563"/>
            <a:r>
              <a:rPr lang="de-DE" sz="1600" dirty="0" smtClean="0"/>
              <a:t>...</a:t>
            </a:r>
            <a:endParaRPr lang="de-DE" sz="1600" dirty="0"/>
          </a:p>
        </p:txBody>
      </p:sp>
      <p:sp>
        <p:nvSpPr>
          <p:cNvPr id="11" name="Inhaltsplatzhalter 10"/>
          <p:cNvSpPr>
            <a:spLocks noGrp="1"/>
          </p:cNvSpPr>
          <p:nvPr>
            <p:ph sz="quarter" idx="4"/>
          </p:nvPr>
        </p:nvSpPr>
        <p:spPr>
          <a:xfrm>
            <a:off x="4427984" y="2420888"/>
            <a:ext cx="4248001" cy="3960440"/>
          </a:xfrm>
        </p:spPr>
        <p:txBody>
          <a:bodyPr>
            <a:normAutofit/>
          </a:bodyPr>
          <a:lstStyle/>
          <a:p>
            <a:pPr marL="182563" indent="-182563">
              <a:lnSpc>
                <a:spcPct val="90000"/>
              </a:lnSpc>
            </a:pPr>
            <a:r>
              <a:rPr lang="de-DE" sz="1500" dirty="0"/>
              <a:t>„Wär´ das nicht was für mich?“ – Berufsorientierende Begleitung des Betriebspraktikums</a:t>
            </a:r>
          </a:p>
          <a:p>
            <a:pPr marL="182563" indent="-182563">
              <a:lnSpc>
                <a:spcPct val="90000"/>
              </a:lnSpc>
            </a:pPr>
            <a:r>
              <a:rPr lang="de-DE" sz="1500" dirty="0"/>
              <a:t>„Stille Nacht  - so still?“ – Vergleich von traditioneller Brauchtumsmusik zu Hardrock-, Reggae- und </a:t>
            </a:r>
            <a:r>
              <a:rPr lang="de-DE" sz="1500" dirty="0" err="1"/>
              <a:t>HipHop</a:t>
            </a:r>
            <a:r>
              <a:rPr lang="de-DE" sz="1500" dirty="0"/>
              <a:t>- Interpretationen</a:t>
            </a:r>
          </a:p>
          <a:p>
            <a:pPr marL="182563" indent="-182563">
              <a:lnSpc>
                <a:spcPct val="90000"/>
              </a:lnSpc>
            </a:pPr>
            <a:r>
              <a:rPr lang="de-DE" sz="1500" dirty="0" smtClean="0"/>
              <a:t>„Musik verbindet!“ – </a:t>
            </a:r>
            <a:r>
              <a:rPr lang="de-DE" sz="1500" dirty="0"/>
              <a:t>Musik als zentrales Medium in religiösen und weltlichen Ritualen </a:t>
            </a:r>
            <a:endParaRPr lang="de-DE" sz="1500" dirty="0" smtClean="0"/>
          </a:p>
          <a:p>
            <a:pPr marL="182563" indent="-182563">
              <a:lnSpc>
                <a:spcPct val="90000"/>
              </a:lnSpc>
            </a:pPr>
            <a:r>
              <a:rPr lang="de-DE" sz="1500" dirty="0" smtClean="0"/>
              <a:t>„Das klingt aber anders!“ Kubanische Musik und </a:t>
            </a:r>
            <a:r>
              <a:rPr lang="de-DE" sz="1500" dirty="0" err="1" smtClean="0"/>
              <a:t>Klezmermusik</a:t>
            </a:r>
            <a:r>
              <a:rPr lang="de-DE" sz="1500" dirty="0" smtClean="0"/>
              <a:t> als Beispiele ethnisch geprägter Musik</a:t>
            </a:r>
            <a:endParaRPr lang="de-DE" sz="1500" dirty="0"/>
          </a:p>
          <a:p>
            <a:pPr marL="182563" indent="-182563">
              <a:lnSpc>
                <a:spcPct val="90000"/>
              </a:lnSpc>
            </a:pPr>
            <a:r>
              <a:rPr lang="de-DE" sz="1500" dirty="0"/>
              <a:t>Die Musik macht den </a:t>
            </a:r>
            <a:r>
              <a:rPr lang="de-DE" sz="1500" dirty="0" smtClean="0"/>
              <a:t>Film – Funktionen von Filmmusik</a:t>
            </a:r>
            <a:endParaRPr lang="de-DE" sz="1500" dirty="0"/>
          </a:p>
          <a:p>
            <a:pPr marL="182563" indent="-182563">
              <a:lnSpc>
                <a:spcPct val="90000"/>
              </a:lnSpc>
            </a:pPr>
            <a:r>
              <a:rPr lang="de-DE" sz="1500" dirty="0" smtClean="0"/>
              <a:t>„Warum kostet Musik Geld?“– Musik als Wirtschaftsfaktor und als Rechtsgut</a:t>
            </a:r>
            <a:endParaRPr lang="de-DE" sz="1500" dirty="0"/>
          </a:p>
          <a:p>
            <a:pPr marL="182563" indent="-182563">
              <a:lnSpc>
                <a:spcPct val="90000"/>
              </a:lnSpc>
            </a:pPr>
            <a:r>
              <a:rPr lang="de-DE" sz="1500" dirty="0"/>
              <a:t>...</a:t>
            </a:r>
          </a:p>
        </p:txBody>
      </p:sp>
      <p:sp>
        <p:nvSpPr>
          <p:cNvPr id="5" name="Foliennummernplatzhalter 4"/>
          <p:cNvSpPr>
            <a:spLocks noGrp="1"/>
          </p:cNvSpPr>
          <p:nvPr>
            <p:ph type="sldNum" sz="quarter" idx="12"/>
          </p:nvPr>
        </p:nvSpPr>
        <p:spPr/>
        <p:txBody>
          <a:bodyPr/>
          <a:lstStyle/>
          <a:p>
            <a:fld id="{8FA6C8AA-D676-4D6E-AE15-6BE2A8E803B3}" type="slidenum">
              <a:rPr lang="de-DE" smtClean="0"/>
              <a:pPr/>
              <a:t>32</a:t>
            </a:fld>
            <a:endParaRPr lang="de-DE"/>
          </a:p>
        </p:txBody>
      </p:sp>
      <p:sp>
        <p:nvSpPr>
          <p:cNvPr id="13" name="Textplatzhalter 9"/>
          <p:cNvSpPr txBox="1">
            <a:spLocks/>
          </p:cNvSpPr>
          <p:nvPr/>
        </p:nvSpPr>
        <p:spPr>
          <a:xfrm>
            <a:off x="4427984" y="1916832"/>
            <a:ext cx="4248001" cy="504056"/>
          </a:xfrm>
          <a:prstGeom prst="rect">
            <a:avLst/>
          </a:prstGeom>
          <a:solidFill>
            <a:schemeClr val="accent1">
              <a:lumMod val="40000"/>
              <a:lumOff val="60000"/>
            </a:schemeClr>
          </a:solidFill>
        </p:spPr>
        <p:txBody>
          <a:bodyPr vert="horz" lIns="91440" tIns="45720" rIns="91440" bIns="45720" rtlCol="0" anchor="b">
            <a:normAutofit/>
          </a:bodyPr>
          <a:lstStyle>
            <a:lvl1pPr marL="0" indent="0" algn="l" defTabSz="9144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600" b="1" kern="1200">
                <a:solidFill>
                  <a:schemeClr val="tx1"/>
                </a:solidFill>
                <a:latin typeface="+mn-lt"/>
                <a:ea typeface="+mn-ea"/>
                <a:cs typeface="+mn-cs"/>
              </a:defRPr>
            </a:lvl9pPr>
          </a:lstStyle>
          <a:p>
            <a:pPr algn="ctr">
              <a:spcBef>
                <a:spcPts val="0"/>
              </a:spcBef>
            </a:pPr>
            <a:r>
              <a:rPr lang="de-DE" dirty="0" smtClean="0"/>
              <a:t>Jahrgangsstufen 9-10</a:t>
            </a:r>
            <a:endParaRPr lang="de-DE" dirty="0"/>
          </a:p>
        </p:txBody>
      </p:sp>
      <p:sp>
        <p:nvSpPr>
          <p:cNvPr id="12" name="Fußzeilenplatzhalter 11"/>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8170178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p:txBody>
          <a:bodyPr>
            <a:normAutofit fontScale="92500" lnSpcReduction="20000"/>
          </a:bodyPr>
          <a:lstStyle/>
          <a:p>
            <a:r>
              <a:rPr lang="de-DE" dirty="0"/>
              <a:t>Unterrichtsvorhaben mit </a:t>
            </a:r>
            <a:r>
              <a:rPr lang="de-DE" dirty="0" smtClean="0"/>
              <a:t>musikpraktischem </a:t>
            </a:r>
            <a:r>
              <a:rPr lang="de-DE" dirty="0"/>
              <a:t>Schwerpunkt</a:t>
            </a:r>
          </a:p>
        </p:txBody>
      </p:sp>
      <p:sp>
        <p:nvSpPr>
          <p:cNvPr id="4" name="Inhaltsplatzhalter 3"/>
          <p:cNvSpPr>
            <a:spLocks noGrp="1"/>
          </p:cNvSpPr>
          <p:nvPr>
            <p:ph sz="half" idx="2"/>
          </p:nvPr>
        </p:nvSpPr>
        <p:spPr/>
        <p:txBody>
          <a:bodyPr>
            <a:normAutofit/>
          </a:bodyPr>
          <a:lstStyle/>
          <a:p>
            <a:r>
              <a:rPr lang="de-DE" dirty="0"/>
              <a:t>“Was kann mein Instrument?” - Sounds und Spieltechniken als Grund-lage für Musikstile aktueller und </a:t>
            </a:r>
            <a:r>
              <a:rPr lang="de-DE" dirty="0" smtClean="0"/>
              <a:t>historischer Epochen</a:t>
            </a:r>
          </a:p>
          <a:p>
            <a:endParaRPr lang="de-DE" dirty="0" smtClean="0"/>
          </a:p>
          <a:p>
            <a:r>
              <a:rPr lang="de-DE" dirty="0"/>
              <a:t>„Brauchen wir Instrumente?“ – Musizieren mit Alltagsgegenständen</a:t>
            </a:r>
          </a:p>
          <a:p>
            <a:endParaRPr lang="de-DE" dirty="0" smtClean="0"/>
          </a:p>
        </p:txBody>
      </p:sp>
      <p:sp>
        <p:nvSpPr>
          <p:cNvPr id="5" name="Textplatzhalter 4"/>
          <p:cNvSpPr>
            <a:spLocks noGrp="1"/>
          </p:cNvSpPr>
          <p:nvPr>
            <p:ph type="body" sz="quarter" idx="3"/>
          </p:nvPr>
        </p:nvSpPr>
        <p:spPr/>
        <p:txBody>
          <a:bodyPr>
            <a:normAutofit fontScale="92500" lnSpcReduction="20000"/>
          </a:bodyPr>
          <a:lstStyle/>
          <a:p>
            <a:r>
              <a:rPr lang="de-DE" dirty="0"/>
              <a:t>Unterrichtsvorhaben zur Vertiefung</a:t>
            </a:r>
          </a:p>
        </p:txBody>
      </p:sp>
      <p:sp>
        <p:nvSpPr>
          <p:cNvPr id="6" name="Inhaltsplatzhalter 5"/>
          <p:cNvSpPr>
            <a:spLocks noGrp="1"/>
          </p:cNvSpPr>
          <p:nvPr>
            <p:ph sz="quarter" idx="4"/>
          </p:nvPr>
        </p:nvSpPr>
        <p:spPr/>
        <p:txBody>
          <a:bodyPr/>
          <a:lstStyle/>
          <a:p>
            <a:r>
              <a:rPr lang="de-DE" dirty="0"/>
              <a:t>„Alles eine Frage der Technik?“ – </a:t>
            </a:r>
            <a:r>
              <a:rPr lang="de-DE" dirty="0" smtClean="0"/>
              <a:t>Entstehung </a:t>
            </a:r>
            <a:r>
              <a:rPr lang="de-DE" dirty="0"/>
              <a:t>und technische Aspekte von </a:t>
            </a:r>
            <a:r>
              <a:rPr lang="de-DE" dirty="0" smtClean="0"/>
              <a:t>Musikinstrumenten</a:t>
            </a:r>
          </a:p>
          <a:p>
            <a:endParaRPr lang="de-DE" dirty="0" smtClean="0"/>
          </a:p>
          <a:p>
            <a:r>
              <a:rPr lang="de-DE" dirty="0"/>
              <a:t>„Als Reporter mit der Zeitmaschine unterwegs“ – fiktive Zeitungsartikel zu Events der klassischen Musik</a:t>
            </a:r>
          </a:p>
          <a:p>
            <a:endParaRPr lang="de-DE" dirty="0" smtClean="0"/>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9" name="Foliennummernplatzhalter 8"/>
          <p:cNvSpPr>
            <a:spLocks noGrp="1"/>
          </p:cNvSpPr>
          <p:nvPr>
            <p:ph type="sldNum" sz="quarter" idx="12"/>
          </p:nvPr>
        </p:nvSpPr>
        <p:spPr/>
        <p:txBody>
          <a:bodyPr/>
          <a:lstStyle/>
          <a:p>
            <a:fld id="{8FA6C8AA-D676-4D6E-AE15-6BE2A8E803B3}" type="slidenum">
              <a:rPr lang="de-DE" smtClean="0"/>
              <a:pPr/>
              <a:t>33</a:t>
            </a:fld>
            <a:endParaRPr lang="de-DE"/>
          </a:p>
        </p:txBody>
      </p:sp>
      <p:sp>
        <p:nvSpPr>
          <p:cNvPr id="10" name="Pfeil nach rechts 9"/>
          <p:cNvSpPr/>
          <p:nvPr/>
        </p:nvSpPr>
        <p:spPr>
          <a:xfrm>
            <a:off x="4067944" y="2996952"/>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rechts 10"/>
          <p:cNvSpPr/>
          <p:nvPr/>
        </p:nvSpPr>
        <p:spPr>
          <a:xfrm rot="10800000">
            <a:off x="3923928" y="4653136"/>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Pfeil nach rechts 11"/>
          <p:cNvSpPr/>
          <p:nvPr/>
        </p:nvSpPr>
        <p:spPr>
          <a:xfrm rot="5400000">
            <a:off x="7740352" y="3717032"/>
            <a:ext cx="9361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79169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484784"/>
            <a:ext cx="8208912" cy="648072"/>
          </a:xfrm>
        </p:spPr>
        <p:txBody>
          <a:bodyPr/>
          <a:lstStyle/>
          <a:p>
            <a:pPr algn="l"/>
            <a:r>
              <a:rPr lang="de-DE" sz="1800" kern="0" dirty="0">
                <a:solidFill>
                  <a:srgbClr val="E2001A"/>
                </a:solidFill>
                <a:latin typeface="Arial-BoldMT"/>
                <a:ea typeface="ＭＳ Ｐゴシック" pitchFamily="34" charset="-128"/>
                <a:cs typeface="+mn-cs"/>
              </a:rPr>
              <a:t>Konstruktionsprinzipien für den schulinternen </a:t>
            </a:r>
            <a:r>
              <a:rPr lang="de-DE" sz="1800" kern="0" dirty="0" smtClean="0">
                <a:solidFill>
                  <a:srgbClr val="E2001A"/>
                </a:solidFill>
                <a:latin typeface="Arial-BoldMT"/>
                <a:ea typeface="ＭＳ Ｐゴシック" pitchFamily="34" charset="-128"/>
                <a:cs typeface="+mn-cs"/>
              </a:rPr>
              <a:t>Lehrplan - Unterrichtsvorhaben</a:t>
            </a:r>
            <a:endParaRPr lang="de-DE" sz="1800" kern="0" dirty="0">
              <a:solidFill>
                <a:srgbClr val="E2001A"/>
              </a:solidFill>
              <a:latin typeface="Arial-BoldMT"/>
              <a:ea typeface="ＭＳ Ｐゴシック" pitchFamily="34" charset="-128"/>
              <a:cs typeface="+mn-cs"/>
            </a:endParaRPr>
          </a:p>
        </p:txBody>
      </p:sp>
      <p:sp>
        <p:nvSpPr>
          <p:cNvPr id="3" name="Inhaltsplatzhalter 2"/>
          <p:cNvSpPr>
            <a:spLocks noGrp="1"/>
          </p:cNvSpPr>
          <p:nvPr>
            <p:ph idx="1"/>
          </p:nvPr>
        </p:nvSpPr>
        <p:spPr>
          <a:xfrm>
            <a:off x="457200" y="2204864"/>
            <a:ext cx="8229600" cy="3921299"/>
          </a:xfrm>
        </p:spPr>
        <p:txBody>
          <a:bodyPr>
            <a:normAutofit/>
          </a:bodyPr>
          <a:lstStyle/>
          <a:p>
            <a:r>
              <a:rPr lang="de-DE" sz="2000" dirty="0" smtClean="0"/>
              <a:t>Unterrichtsvorhaben sind nicht identisch mit Halbjahresthemen.</a:t>
            </a:r>
          </a:p>
          <a:p>
            <a:r>
              <a:rPr lang="de-DE" sz="2000" dirty="0" smtClean="0"/>
              <a:t>Unterrichtsvorhaben sind nicht identisch mit inhaltlichen Schwerpunkten des Kernlehrplans.</a:t>
            </a:r>
          </a:p>
          <a:p>
            <a:r>
              <a:rPr lang="de-DE" sz="2000" dirty="0" smtClean="0"/>
              <a:t>Unterrichtsvorhaben folgen einem problemorientierenden und motivierenden Thema.</a:t>
            </a:r>
          </a:p>
          <a:p>
            <a:r>
              <a:rPr lang="de-DE" sz="2000" dirty="0" smtClean="0"/>
              <a:t>Nachhaltiger Musikunterricht baut auf einem lebensweltlichen Bezug in der Erfahrungswelt der Schülerinnen und Schüler auf.</a:t>
            </a:r>
          </a:p>
          <a:p>
            <a:r>
              <a:rPr lang="de-DE" sz="2000" dirty="0"/>
              <a:t>Um die Kompetenzen des Kernlehrplans zu vertiefen, werden ausgewählte musikalische Werke in ihrer Vielfalt und Komplexität analysiert und reflektiert. Hierbei ist nicht der lebensweltliche Bezug vorrangig, sondern ihre Relevanz im Sinne des Kernlehrplans.</a:t>
            </a:r>
            <a:endParaRPr lang="de-DE" sz="2000" dirty="0" smtClean="0"/>
          </a:p>
          <a:p>
            <a:endParaRPr lang="de-DE" sz="2800" dirty="0" smtClean="0"/>
          </a:p>
          <a:p>
            <a:pPr marL="0" indent="0">
              <a:buNone/>
            </a:pP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34</a:t>
            </a:fld>
            <a:endParaRPr lang="de-DE" dirty="0"/>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7"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775411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2132856"/>
            <a:ext cx="8229600" cy="3993307"/>
          </a:xfrm>
        </p:spPr>
        <p:txBody>
          <a:bodyPr>
            <a:noAutofit/>
          </a:bodyPr>
          <a:lstStyle/>
          <a:p>
            <a:r>
              <a:rPr lang="de-DE" sz="2400" dirty="0" smtClean="0"/>
              <a:t>Die </a:t>
            </a:r>
            <a:r>
              <a:rPr lang="de-DE" sz="2400" b="1" dirty="0" smtClean="0"/>
              <a:t>Kompetenzen werden spiralcurricular entwickelt</a:t>
            </a:r>
            <a:r>
              <a:rPr lang="de-DE" sz="2400" dirty="0" smtClean="0"/>
              <a:t>; die Kompetenzerwartungen werden in verschiedenen Unterrichtsvorhaben aufgebaut.</a:t>
            </a:r>
          </a:p>
          <a:p>
            <a:pPr marL="0" indent="0">
              <a:buNone/>
            </a:pPr>
            <a:endParaRPr lang="de-DE" sz="1200" dirty="0" smtClean="0"/>
          </a:p>
          <a:p>
            <a:r>
              <a:rPr lang="de-DE" sz="2400" dirty="0" smtClean="0"/>
              <a:t>Die </a:t>
            </a:r>
            <a:r>
              <a:rPr lang="de-DE" sz="2400" b="1" dirty="0" smtClean="0"/>
              <a:t>übergeordneten Kompetenzen </a:t>
            </a:r>
            <a:r>
              <a:rPr lang="de-DE" sz="2400" dirty="0" smtClean="0"/>
              <a:t>werden in allen Jahrgangsstufen in </a:t>
            </a:r>
            <a:r>
              <a:rPr lang="de-DE" sz="2400" b="1" dirty="0" smtClean="0"/>
              <a:t>allen Inhaltsfeldern </a:t>
            </a:r>
            <a:r>
              <a:rPr lang="de-DE" sz="2400" dirty="0" smtClean="0"/>
              <a:t>erworben.</a:t>
            </a:r>
          </a:p>
          <a:p>
            <a:pPr marL="0" indent="0">
              <a:buNone/>
            </a:pPr>
            <a:endParaRPr lang="de-DE" sz="1200" dirty="0" smtClean="0"/>
          </a:p>
          <a:p>
            <a:r>
              <a:rPr lang="de-DE" sz="2400" dirty="0" smtClean="0"/>
              <a:t>Die im KLP aufgeführten verpflichtenden </a:t>
            </a:r>
            <a:r>
              <a:rPr lang="de-DE" sz="2400" b="1" dirty="0" smtClean="0"/>
              <a:t>inhaltlichen Schwerpunkte </a:t>
            </a:r>
            <a:r>
              <a:rPr lang="de-DE" sz="2400" dirty="0" smtClean="0"/>
              <a:t>müssen im Bezugsrahmen einer Phase </a:t>
            </a:r>
            <a:r>
              <a:rPr lang="de-DE" sz="2400" b="1" dirty="0" smtClean="0"/>
              <a:t>jeweils mindestens einmal </a:t>
            </a:r>
            <a:r>
              <a:rPr lang="de-DE" sz="2400" dirty="0" smtClean="0"/>
              <a:t>auftauchen.</a:t>
            </a:r>
          </a:p>
        </p:txBody>
      </p:sp>
      <p:sp>
        <p:nvSpPr>
          <p:cNvPr id="6" name="Foliennummernplatzhalter 5"/>
          <p:cNvSpPr>
            <a:spLocks noGrp="1"/>
          </p:cNvSpPr>
          <p:nvPr>
            <p:ph type="sldNum" sz="quarter" idx="12"/>
          </p:nvPr>
        </p:nvSpPr>
        <p:spPr/>
        <p:txBody>
          <a:bodyPr/>
          <a:lstStyle/>
          <a:p>
            <a:fld id="{8FA6C8AA-D676-4D6E-AE15-6BE2A8E803B3}" type="slidenum">
              <a:rPr lang="de-DE" smtClean="0"/>
              <a:pPr/>
              <a:t>35</a:t>
            </a:fld>
            <a:endParaRPr lang="de-DE" dirty="0"/>
          </a:p>
        </p:txBody>
      </p:sp>
      <p:sp>
        <p:nvSpPr>
          <p:cNvPr id="7" name="Titel 1"/>
          <p:cNvSpPr>
            <a:spLocks noGrp="1"/>
          </p:cNvSpPr>
          <p:nvPr>
            <p:ph type="title"/>
          </p:nvPr>
        </p:nvSpPr>
        <p:spPr>
          <a:xfrm>
            <a:off x="467544" y="1340768"/>
            <a:ext cx="8208912" cy="648072"/>
          </a:xfrm>
        </p:spPr>
        <p:txBody>
          <a:bodyPr/>
          <a:lstStyle/>
          <a:p>
            <a:pPr algn="l"/>
            <a:r>
              <a:rPr lang="de-DE" sz="1800" kern="0" dirty="0">
                <a:solidFill>
                  <a:srgbClr val="E2001A"/>
                </a:solidFill>
                <a:latin typeface="Arial-BoldMT"/>
                <a:ea typeface="ＭＳ Ｐゴシック" pitchFamily="34" charset="-128"/>
                <a:cs typeface="+mn-cs"/>
              </a:rPr>
              <a:t>Konstruktionsprinzipien für den schulinternen </a:t>
            </a:r>
            <a:r>
              <a:rPr lang="de-DE" sz="1800" kern="0" dirty="0" smtClean="0">
                <a:solidFill>
                  <a:srgbClr val="E2001A"/>
                </a:solidFill>
                <a:latin typeface="Arial-BoldMT"/>
                <a:ea typeface="ＭＳ Ｐゴシック" pitchFamily="34" charset="-128"/>
                <a:cs typeface="+mn-cs"/>
              </a:rPr>
              <a:t>Lehrplan – Kompetenzentwicklung</a:t>
            </a:r>
            <a:endParaRPr lang="de-DE" sz="1800" kern="0" dirty="0">
              <a:solidFill>
                <a:srgbClr val="E2001A"/>
              </a:solidFill>
              <a:latin typeface="Arial-BoldMT"/>
              <a:ea typeface="ＭＳ Ｐゴシック" pitchFamily="34" charset="-128"/>
              <a:cs typeface="+mn-cs"/>
            </a:endParaRPr>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1843864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988840"/>
            <a:ext cx="8229600" cy="4137323"/>
          </a:xfrm>
        </p:spPr>
        <p:txBody>
          <a:bodyPr>
            <a:normAutofit/>
          </a:bodyPr>
          <a:lstStyle/>
          <a:p>
            <a:endParaRPr lang="de-DE" sz="2400" dirty="0" smtClean="0"/>
          </a:p>
          <a:p>
            <a:r>
              <a:rPr lang="de-DE" sz="2400" dirty="0" smtClean="0"/>
              <a:t>Die Fachkonferenz trifft Absprachen zu didaktischen und methodischen Entscheidungen.</a:t>
            </a:r>
          </a:p>
          <a:p>
            <a:endParaRPr lang="de-DE" sz="2400" dirty="0" smtClean="0"/>
          </a:p>
          <a:p>
            <a:r>
              <a:rPr lang="de-DE" sz="2400" dirty="0" smtClean="0"/>
              <a:t>Die Fachkonferenz trifft gem. KLP Kap. 3 Absprachen zu Prinzipien und Formen der schriftlichen und mündlichen Leistungsüberprüfung und -beurteilung </a:t>
            </a:r>
          </a:p>
        </p:txBody>
      </p:sp>
      <p:sp>
        <p:nvSpPr>
          <p:cNvPr id="6" name="Foliennummernplatzhalter 5"/>
          <p:cNvSpPr>
            <a:spLocks noGrp="1"/>
          </p:cNvSpPr>
          <p:nvPr>
            <p:ph type="sldNum" sz="quarter" idx="12"/>
          </p:nvPr>
        </p:nvSpPr>
        <p:spPr/>
        <p:txBody>
          <a:bodyPr/>
          <a:lstStyle/>
          <a:p>
            <a:fld id="{8FA6C8AA-D676-4D6E-AE15-6BE2A8E803B3}" type="slidenum">
              <a:rPr lang="de-DE" smtClean="0"/>
              <a:pPr/>
              <a:t>36</a:t>
            </a:fld>
            <a:endParaRPr lang="de-DE"/>
          </a:p>
        </p:txBody>
      </p:sp>
      <p:sp>
        <p:nvSpPr>
          <p:cNvPr id="7" name="Titel 1"/>
          <p:cNvSpPr>
            <a:spLocks noGrp="1"/>
          </p:cNvSpPr>
          <p:nvPr>
            <p:ph type="title"/>
          </p:nvPr>
        </p:nvSpPr>
        <p:spPr>
          <a:xfrm>
            <a:off x="467544" y="1340768"/>
            <a:ext cx="8208912" cy="648072"/>
          </a:xfrm>
        </p:spPr>
        <p:txBody>
          <a:bodyPr/>
          <a:lstStyle/>
          <a:p>
            <a:pPr algn="l"/>
            <a:r>
              <a:rPr lang="de-DE" sz="1800" kern="0" dirty="0">
                <a:solidFill>
                  <a:srgbClr val="E2001A"/>
                </a:solidFill>
                <a:latin typeface="Arial-BoldMT"/>
                <a:ea typeface="ＭＳ Ｐゴシック" pitchFamily="34" charset="-128"/>
                <a:cs typeface="+mn-cs"/>
              </a:rPr>
              <a:t>Konstruktionsprinzipien für den schulinternen </a:t>
            </a:r>
            <a:r>
              <a:rPr lang="de-DE" sz="1800" kern="0" dirty="0" smtClean="0">
                <a:solidFill>
                  <a:srgbClr val="E2001A"/>
                </a:solidFill>
                <a:latin typeface="Arial-BoldMT"/>
                <a:ea typeface="ＭＳ Ｐゴシック" pitchFamily="34" charset="-128"/>
                <a:cs typeface="+mn-cs"/>
              </a:rPr>
              <a:t>Lehrplan – </a:t>
            </a:r>
            <a:br>
              <a:rPr lang="de-DE" sz="1800" kern="0" dirty="0" smtClean="0">
                <a:solidFill>
                  <a:srgbClr val="E2001A"/>
                </a:solidFill>
                <a:latin typeface="Arial-BoldMT"/>
                <a:ea typeface="ＭＳ Ｐゴシック" pitchFamily="34" charset="-128"/>
                <a:cs typeface="+mn-cs"/>
              </a:rPr>
            </a:br>
            <a:r>
              <a:rPr lang="de-DE" sz="1800" kern="0" dirty="0" smtClean="0">
                <a:solidFill>
                  <a:srgbClr val="E2001A"/>
                </a:solidFill>
                <a:latin typeface="Arial-BoldMT"/>
                <a:ea typeface="ＭＳ Ｐゴシック" pitchFamily="34" charset="-128"/>
                <a:cs typeface="+mn-cs"/>
              </a:rPr>
              <a:t>Absprachen der Fachkonferenz</a:t>
            </a:r>
            <a:endParaRPr lang="de-DE" sz="1800" kern="0" dirty="0">
              <a:solidFill>
                <a:srgbClr val="E2001A"/>
              </a:solidFill>
              <a:latin typeface="Arial-BoldMT"/>
              <a:ea typeface="ＭＳ Ｐゴシック" pitchFamily="34" charset="-128"/>
              <a:cs typeface="+mn-cs"/>
            </a:endParaRPr>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196228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8FA6C8AA-D676-4D6E-AE15-6BE2A8E803B3}" type="slidenum">
              <a:rPr lang="de-DE" smtClean="0"/>
              <a:pPr/>
              <a:t>37</a:t>
            </a:fld>
            <a:endParaRPr lang="de-DE"/>
          </a:p>
        </p:txBody>
      </p:sp>
      <p:sp>
        <p:nvSpPr>
          <p:cNvPr id="8" name="Titel 1"/>
          <p:cNvSpPr>
            <a:spLocks noGrp="1"/>
          </p:cNvSpPr>
          <p:nvPr>
            <p:ph type="title"/>
          </p:nvPr>
        </p:nvSpPr>
        <p:spPr>
          <a:xfrm>
            <a:off x="683568" y="1268760"/>
            <a:ext cx="5112568" cy="282573"/>
          </a:xfrm>
        </p:spPr>
        <p:txBody>
          <a:bodyPr/>
          <a:lstStyle/>
          <a:p>
            <a:pPr algn="l"/>
            <a:r>
              <a:rPr lang="de-DE" sz="1200" dirty="0" smtClean="0">
                <a:solidFill>
                  <a:srgbClr val="FF0000"/>
                </a:solidFill>
              </a:rPr>
              <a:t>Beispiel eines Schulinternen Lehrplans – Auswahl, 2. Ebene Konkretisierung</a:t>
            </a:r>
            <a:endParaRPr lang="de-DE" sz="1200" dirty="0">
              <a:solidFill>
                <a:srgbClr val="FF0000"/>
              </a:solidFill>
            </a:endParaRPr>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graphicFrame>
        <p:nvGraphicFramePr>
          <p:cNvPr id="11" name="Inhaltsplatzhalter 10"/>
          <p:cNvGraphicFramePr>
            <a:graphicFrameLocks noGrp="1"/>
          </p:cNvGraphicFramePr>
          <p:nvPr>
            <p:ph idx="1"/>
            <p:extLst>
              <p:ext uri="{D42A27DB-BD31-4B8C-83A1-F6EECF244321}">
                <p14:modId xmlns:p14="http://schemas.microsoft.com/office/powerpoint/2010/main" val="962774671"/>
              </p:ext>
            </p:extLst>
          </p:nvPr>
        </p:nvGraphicFramePr>
        <p:xfrm>
          <a:off x="457200" y="2285840"/>
          <a:ext cx="8229600" cy="3447415"/>
        </p:xfrm>
        <a:graphic>
          <a:graphicData uri="http://schemas.openxmlformats.org/drawingml/2006/table">
            <a:tbl>
              <a:tblPr/>
              <a:tblGrid>
                <a:gridCol w="1634147"/>
                <a:gridCol w="1740662"/>
                <a:gridCol w="2073657"/>
                <a:gridCol w="2781134"/>
              </a:tblGrid>
              <a:tr h="151077">
                <a:tc>
                  <a:txBody>
                    <a:bodyPr/>
                    <a:lstStyle/>
                    <a:p>
                      <a:pPr algn="just">
                        <a:spcAft>
                          <a:spcPts val="0"/>
                        </a:spcAft>
                        <a:tabLst>
                          <a:tab pos="666750" algn="l"/>
                        </a:tabLst>
                      </a:pPr>
                      <a:r>
                        <a:rPr lang="de-DE" sz="900" b="1" dirty="0">
                          <a:effectLst/>
                          <a:latin typeface="Arial"/>
                          <a:ea typeface="Times New Roman"/>
                        </a:rPr>
                        <a:t>Thema	</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a:spcAft>
                          <a:spcPts val="0"/>
                        </a:spcAft>
                      </a:pPr>
                      <a:r>
                        <a:rPr lang="de-DE" sz="900" b="1">
                          <a:effectLst/>
                          <a:latin typeface="Arial"/>
                          <a:ea typeface="Times New Roman"/>
                        </a:rPr>
                        <a:t>Inhaltsfelder</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a:spcAft>
                          <a:spcPts val="0"/>
                        </a:spcAft>
                      </a:pPr>
                      <a:r>
                        <a:rPr lang="de-DE" sz="900" b="1">
                          <a:effectLst/>
                          <a:latin typeface="Arial"/>
                          <a:ea typeface="Times New Roman"/>
                        </a:rPr>
                        <a:t>Inhaltliche Schwerpunkte</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a:spcAft>
                          <a:spcPts val="0"/>
                        </a:spcAft>
                      </a:pPr>
                      <a:r>
                        <a:rPr lang="de-DE" sz="900" b="1">
                          <a:effectLst/>
                          <a:latin typeface="Arial"/>
                          <a:ea typeface="Times New Roman"/>
                        </a:rPr>
                        <a:t>Mögliche Konkretisierung</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r>
              <a:tr h="3296338">
                <a:tc>
                  <a:txBody>
                    <a:bodyPr/>
                    <a:lstStyle/>
                    <a:p>
                      <a:pPr algn="just">
                        <a:spcBef>
                          <a:spcPts val="600"/>
                        </a:spcBef>
                        <a:spcAft>
                          <a:spcPts val="0"/>
                        </a:spcAft>
                        <a:tabLst>
                          <a:tab pos="1079500" algn="ctr"/>
                        </a:tabLst>
                      </a:pPr>
                      <a:r>
                        <a:rPr lang="de-DE" sz="400" b="1">
                          <a:solidFill>
                            <a:srgbClr val="FF0000"/>
                          </a:solidFill>
                          <a:effectLst/>
                          <a:latin typeface="Arial"/>
                          <a:ea typeface="Times New Roman"/>
                        </a:rPr>
                        <a:t> </a:t>
                      </a:r>
                      <a:endParaRPr lang="de-DE" sz="1100">
                        <a:effectLst/>
                        <a:latin typeface="Times New Roman"/>
                        <a:ea typeface="Calibri"/>
                      </a:endParaRPr>
                    </a:p>
                    <a:p>
                      <a:pPr>
                        <a:spcBef>
                          <a:spcPts val="600"/>
                        </a:spcBef>
                        <a:spcAft>
                          <a:spcPts val="0"/>
                        </a:spcAft>
                        <a:tabLst>
                          <a:tab pos="1079500" algn="ctr"/>
                        </a:tabLst>
                      </a:pPr>
                      <a:r>
                        <a:rPr lang="de-DE" sz="900" b="1">
                          <a:effectLst/>
                          <a:latin typeface="Arial"/>
                          <a:ea typeface="Times New Roman"/>
                        </a:rPr>
                        <a:t>Die Musik macht den Film</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600"/>
                        </a:spcBef>
                        <a:spcAft>
                          <a:spcPts val="0"/>
                        </a:spcAft>
                        <a:tabLst>
                          <a:tab pos="1079500" algn="ctr"/>
                        </a:tabLst>
                      </a:pPr>
                      <a:r>
                        <a:rPr lang="de-DE" sz="400" dirty="0">
                          <a:effectLst/>
                          <a:latin typeface="Arial"/>
                          <a:ea typeface="Times New Roman"/>
                        </a:rPr>
                        <a:t> </a:t>
                      </a:r>
                      <a:endParaRPr lang="de-DE" sz="1100" dirty="0">
                        <a:effectLst/>
                        <a:latin typeface="Times New Roman"/>
                        <a:ea typeface="Calibri"/>
                      </a:endParaRPr>
                    </a:p>
                    <a:p>
                      <a:pPr marL="182563" indent="0">
                        <a:spcBef>
                          <a:spcPts val="600"/>
                        </a:spcBef>
                        <a:spcAft>
                          <a:spcPts val="0"/>
                        </a:spcAft>
                        <a:tabLst>
                          <a:tab pos="1079500" algn="ctr"/>
                        </a:tabLst>
                      </a:pPr>
                      <a:r>
                        <a:rPr lang="de-DE" sz="1100" dirty="0">
                          <a:effectLst/>
                          <a:latin typeface="Arial"/>
                          <a:ea typeface="Calibri"/>
                        </a:rPr>
                        <a:t> </a:t>
                      </a:r>
                      <a:r>
                        <a:rPr lang="de-DE" sz="900" dirty="0">
                          <a:effectLst/>
                          <a:latin typeface="Arial"/>
                          <a:ea typeface="Calibri"/>
                        </a:rPr>
                        <a:t>Bedeutungen von Musik</a:t>
                      </a:r>
                      <a:endParaRPr lang="de-DE" sz="1100" dirty="0">
                        <a:effectLst/>
                        <a:latin typeface="Times New Roman"/>
                        <a:ea typeface="Calibri"/>
                      </a:endParaRPr>
                    </a:p>
                    <a:p>
                      <a:pPr marL="182563" indent="0">
                        <a:spcBef>
                          <a:spcPts val="600"/>
                        </a:spcBef>
                        <a:spcAft>
                          <a:spcPts val="0"/>
                        </a:spcAft>
                        <a:tabLst>
                          <a:tab pos="1079500" algn="ctr"/>
                        </a:tabLst>
                      </a:pPr>
                      <a:r>
                        <a:rPr lang="de-DE" sz="900" dirty="0">
                          <a:effectLst/>
                          <a:latin typeface="Arial"/>
                          <a:ea typeface="Calibri"/>
                        </a:rPr>
                        <a:t> Entwicklungen von Musik</a:t>
                      </a:r>
                      <a:endParaRPr lang="de-DE" sz="1100" dirty="0">
                        <a:effectLst/>
                        <a:latin typeface="Times New Roman"/>
                        <a:ea typeface="Calibri"/>
                      </a:endParaRPr>
                    </a:p>
                    <a:p>
                      <a:pPr marL="182563" indent="0" algn="just">
                        <a:spcBef>
                          <a:spcPts val="600"/>
                        </a:spcBef>
                        <a:spcAft>
                          <a:spcPts val="0"/>
                        </a:spcAft>
                        <a:tabLst>
                          <a:tab pos="1079500" algn="ctr"/>
                        </a:tabLst>
                      </a:pPr>
                      <a:r>
                        <a:rPr lang="de-DE" sz="1100" dirty="0">
                          <a:effectLst/>
                          <a:latin typeface="Arial"/>
                          <a:ea typeface="Calibri"/>
                        </a:rPr>
                        <a:t> </a:t>
                      </a:r>
                      <a:r>
                        <a:rPr lang="de-DE" sz="900" dirty="0">
                          <a:effectLst/>
                          <a:latin typeface="Arial"/>
                          <a:ea typeface="Calibri"/>
                        </a:rPr>
                        <a:t>Verwendungen von Musik</a:t>
                      </a:r>
                      <a:r>
                        <a:rPr lang="de-DE" sz="900" dirty="0">
                          <a:effectLst/>
                          <a:latin typeface="Arial"/>
                          <a:ea typeface="Times New Roman"/>
                        </a:rPr>
                        <a:t> </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DE" sz="400" dirty="0">
                          <a:effectLst/>
                          <a:latin typeface="Arial"/>
                          <a:ea typeface="Times New Roman"/>
                        </a:rPr>
                        <a:t> </a:t>
                      </a:r>
                      <a:endParaRPr lang="de-DE" sz="1100" dirty="0">
                        <a:effectLst/>
                        <a:latin typeface="Times New Roman"/>
                        <a:ea typeface="Calibri"/>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Musik und Programm</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Musikinstrumente</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Populäre Musik des 20. und 21. Jahrhunderts</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Musik aus verschiedenen Zeiten</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Privater und öffentlicher Gebrauch</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Musik in medialen und ökonomischen Zusammenhängen</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Verbindungen mit anderen Künsten</a:t>
                      </a:r>
                      <a:endParaRPr lang="de-DE" sz="1100" dirty="0">
                        <a:effectLst/>
                        <a:latin typeface="Times New Roman"/>
                        <a:ea typeface="Calibri"/>
                        <a:cs typeface="Times New Roman"/>
                      </a:endParaRPr>
                    </a:p>
                    <a:p>
                      <a:pPr marL="342900" lvl="0" indent="-342900" algn="just">
                        <a:spcBef>
                          <a:spcPts val="600"/>
                        </a:spcBef>
                        <a:spcAft>
                          <a:spcPts val="0"/>
                        </a:spcAft>
                        <a:buSzPts val="1200"/>
                        <a:buFont typeface="Arial"/>
                        <a:buChar char="-"/>
                        <a:tabLst>
                          <a:tab pos="299720" algn="l"/>
                          <a:tab pos="1079500" algn="ctr"/>
                        </a:tabLst>
                      </a:pPr>
                      <a:r>
                        <a:rPr lang="de-DE" sz="900" dirty="0">
                          <a:effectLst/>
                          <a:latin typeface="Arial"/>
                          <a:ea typeface="Times New Roman"/>
                          <a:cs typeface="Times New Roman"/>
                        </a:rPr>
                        <a:t>Beeinflussung und Manipulation durch Musik</a:t>
                      </a:r>
                      <a:endParaRPr lang="de-DE" sz="1100" dirty="0">
                        <a:effectLst/>
                        <a:latin typeface="Times New Roman"/>
                        <a:ea typeface="Calibri"/>
                        <a:cs typeface="Times New Roman"/>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spcAft>
                          <a:spcPts val="0"/>
                        </a:spcAft>
                      </a:pPr>
                      <a:r>
                        <a:rPr lang="de-DE" sz="900" dirty="0">
                          <a:effectLst/>
                          <a:latin typeface="Arial"/>
                          <a:ea typeface="Times New Roman"/>
                        </a:rPr>
                        <a:t> </a:t>
                      </a:r>
                      <a:endParaRPr lang="de-DE" sz="1100" dirty="0">
                        <a:effectLst/>
                        <a:latin typeface="Times New Roman"/>
                        <a:ea typeface="Calibri"/>
                      </a:endParaRPr>
                    </a:p>
                    <a:p>
                      <a:pPr marL="342900" lvl="0" indent="-342900">
                        <a:lnSpc>
                          <a:spcPct val="150000"/>
                        </a:lnSpc>
                        <a:spcAft>
                          <a:spcPts val="0"/>
                        </a:spcAft>
                        <a:buSzPts val="1000"/>
                        <a:buFont typeface="Symbol"/>
                        <a:buChar char=""/>
                        <a:tabLst>
                          <a:tab pos="457200" algn="l"/>
                        </a:tabLst>
                      </a:pPr>
                      <a:r>
                        <a:rPr lang="de-DE" sz="900" dirty="0">
                          <a:solidFill>
                            <a:schemeClr val="tx1"/>
                          </a:solidFill>
                          <a:effectLst/>
                          <a:latin typeface="Arial"/>
                          <a:ea typeface="Times New Roman"/>
                        </a:rPr>
                        <a:t>Entwicklung der Filmmusik (genetisch- historische Betrachtung)</a:t>
                      </a:r>
                      <a:endParaRPr lang="de-DE" sz="1100" dirty="0">
                        <a:solidFill>
                          <a:schemeClr val="tx1"/>
                        </a:solidFill>
                        <a:effectLst/>
                        <a:latin typeface="Times New Roman"/>
                        <a:ea typeface="Calibri"/>
                      </a:endParaRPr>
                    </a:p>
                    <a:p>
                      <a:pPr marL="342900" lvl="0" indent="-342900" algn="l" defTabSz="914400" rtl="0" eaLnBrk="1" latinLnBrk="0" hangingPunct="1">
                        <a:lnSpc>
                          <a:spcPct val="150000"/>
                        </a:lnSpc>
                        <a:spcAft>
                          <a:spcPts val="0"/>
                        </a:spcAft>
                        <a:buSzPts val="1000"/>
                        <a:buFont typeface="Symbol"/>
                        <a:buChar char=""/>
                        <a:tabLst>
                          <a:tab pos="457200" algn="l"/>
                        </a:tabLst>
                      </a:pPr>
                      <a:r>
                        <a:rPr lang="de-DE" sz="900" kern="1200" dirty="0">
                          <a:solidFill>
                            <a:schemeClr val="tx1"/>
                          </a:solidFill>
                          <a:effectLst/>
                          <a:latin typeface="Arial"/>
                          <a:ea typeface="Times New Roman"/>
                          <a:cs typeface="+mn-cs"/>
                        </a:rPr>
                        <a:t>Vertonung eines Stummfilmes (Beispiel: Zorn Zorns Filmmusik zu „Das Kabinett des Dr. </a:t>
                      </a:r>
                      <a:r>
                        <a:rPr lang="de-DE" sz="900" kern="1200" dirty="0" err="1">
                          <a:solidFill>
                            <a:schemeClr val="tx1"/>
                          </a:solidFill>
                          <a:effectLst/>
                          <a:latin typeface="Arial"/>
                          <a:ea typeface="Times New Roman"/>
                          <a:cs typeface="+mn-cs"/>
                        </a:rPr>
                        <a:t>Caligary</a:t>
                      </a:r>
                      <a:r>
                        <a:rPr lang="de-DE" sz="900" kern="1200" dirty="0">
                          <a:solidFill>
                            <a:schemeClr val="tx1"/>
                          </a:solidFill>
                          <a:effectLst/>
                          <a:latin typeface="Arial"/>
                          <a:ea typeface="Times New Roman"/>
                          <a:cs typeface="+mn-cs"/>
                        </a:rPr>
                        <a:t>“)</a:t>
                      </a:r>
                    </a:p>
                    <a:p>
                      <a:pPr marL="342900" lvl="0" indent="-342900">
                        <a:lnSpc>
                          <a:spcPct val="150000"/>
                        </a:lnSpc>
                        <a:spcAft>
                          <a:spcPts val="0"/>
                        </a:spcAft>
                        <a:buSzPts val="1000"/>
                        <a:buFont typeface="Symbol"/>
                        <a:buChar char=""/>
                        <a:tabLst>
                          <a:tab pos="457200" algn="l"/>
                        </a:tabLst>
                      </a:pPr>
                      <a:r>
                        <a:rPr lang="de-DE" sz="900" dirty="0">
                          <a:effectLst/>
                          <a:latin typeface="Arial"/>
                          <a:ea typeface="Times New Roman"/>
                        </a:rPr>
                        <a:t>Produktion eines Werbetrailers</a:t>
                      </a:r>
                      <a:endParaRPr lang="de-DE" sz="1100" dirty="0">
                        <a:effectLst/>
                        <a:latin typeface="Times New Roman"/>
                        <a:ea typeface="Calibri"/>
                      </a:endParaRPr>
                    </a:p>
                    <a:p>
                      <a:pPr marL="342900" lvl="0" indent="-342900">
                        <a:lnSpc>
                          <a:spcPct val="150000"/>
                        </a:lnSpc>
                        <a:spcAft>
                          <a:spcPts val="0"/>
                        </a:spcAft>
                        <a:buSzPts val="1000"/>
                        <a:buFont typeface="Symbol"/>
                        <a:buChar char=""/>
                        <a:tabLst>
                          <a:tab pos="457200" algn="l"/>
                        </a:tabLst>
                      </a:pPr>
                      <a:r>
                        <a:rPr lang="de-DE" sz="900" dirty="0">
                          <a:effectLst/>
                          <a:latin typeface="Arial"/>
                          <a:ea typeface="Times New Roman"/>
                        </a:rPr>
                        <a:t>Analyse von Filmmusiken, z.B.:</a:t>
                      </a:r>
                      <a:endParaRPr lang="de-DE" sz="1100" dirty="0">
                        <a:effectLst/>
                        <a:latin typeface="Times New Roman"/>
                        <a:ea typeface="Calibri"/>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"2001 - a </a:t>
                      </a:r>
                      <a:r>
                        <a:rPr lang="de-DE" sz="900" dirty="0" err="1">
                          <a:effectLst/>
                          <a:latin typeface="Arial"/>
                          <a:ea typeface="Times New Roman"/>
                          <a:cs typeface="Times New Roman"/>
                        </a:rPr>
                        <a:t>space</a:t>
                      </a:r>
                      <a:r>
                        <a:rPr lang="de-DE" sz="900" dirty="0">
                          <a:effectLst/>
                          <a:latin typeface="Arial"/>
                          <a:ea typeface="Times New Roman"/>
                          <a:cs typeface="Times New Roman"/>
                        </a:rPr>
                        <a:t> </a:t>
                      </a:r>
                      <a:r>
                        <a:rPr lang="de-DE" sz="900" dirty="0" err="1">
                          <a:effectLst/>
                          <a:latin typeface="Arial"/>
                          <a:ea typeface="Times New Roman"/>
                          <a:cs typeface="Times New Roman"/>
                        </a:rPr>
                        <a:t>odyssey</a:t>
                      </a:r>
                      <a:r>
                        <a:rPr lang="de-DE" sz="900" dirty="0">
                          <a:effectLst/>
                          <a:latin typeface="Arial"/>
                          <a:ea typeface="Times New Roman"/>
                          <a:cs typeface="Times New Roman"/>
                        </a:rPr>
                        <a:t>"</a:t>
                      </a:r>
                      <a:endParaRPr lang="de-DE" sz="1100" dirty="0">
                        <a:effectLst/>
                        <a:latin typeface="Times New Roman"/>
                        <a:ea typeface="Calibri"/>
                        <a:cs typeface="Times New Roman"/>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Robin Hood (1991)</a:t>
                      </a:r>
                      <a:endParaRPr lang="de-DE" sz="1100" dirty="0">
                        <a:effectLst/>
                        <a:latin typeface="Times New Roman"/>
                        <a:ea typeface="Calibri"/>
                        <a:cs typeface="Times New Roman"/>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Fantasia (</a:t>
                      </a:r>
                      <a:r>
                        <a:rPr lang="de-DE" sz="900" dirty="0" err="1">
                          <a:effectLst/>
                          <a:latin typeface="Arial"/>
                          <a:ea typeface="Times New Roman"/>
                          <a:cs typeface="Times New Roman"/>
                        </a:rPr>
                        <a:t>Dissney</a:t>
                      </a:r>
                      <a:r>
                        <a:rPr lang="de-DE" sz="900" dirty="0">
                          <a:effectLst/>
                          <a:latin typeface="Arial"/>
                          <a:ea typeface="Times New Roman"/>
                          <a:cs typeface="Times New Roman"/>
                        </a:rPr>
                        <a:t> – 1940)</a:t>
                      </a:r>
                      <a:endParaRPr lang="de-DE" sz="1100" dirty="0">
                        <a:effectLst/>
                        <a:latin typeface="Times New Roman"/>
                        <a:ea typeface="Calibri"/>
                        <a:cs typeface="Times New Roman"/>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Psycho (1960)</a:t>
                      </a:r>
                      <a:endParaRPr lang="de-DE" sz="1100" dirty="0">
                        <a:effectLst/>
                        <a:latin typeface="Times New Roman"/>
                        <a:ea typeface="Calibri"/>
                        <a:cs typeface="Times New Roman"/>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Star </a:t>
                      </a:r>
                      <a:r>
                        <a:rPr lang="de-DE" sz="900" dirty="0" err="1">
                          <a:effectLst/>
                          <a:latin typeface="Arial"/>
                          <a:ea typeface="Times New Roman"/>
                          <a:cs typeface="Times New Roman"/>
                        </a:rPr>
                        <a:t>Wars</a:t>
                      </a:r>
                      <a:endParaRPr lang="de-DE" sz="1100" dirty="0">
                        <a:effectLst/>
                        <a:latin typeface="Times New Roman"/>
                        <a:ea typeface="Calibri"/>
                        <a:cs typeface="Times New Roman"/>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Die Vögel  (1963)</a:t>
                      </a:r>
                      <a:endParaRPr lang="de-DE" sz="1100" dirty="0">
                        <a:effectLst/>
                        <a:latin typeface="Times New Roman"/>
                        <a:ea typeface="Calibri"/>
                        <a:cs typeface="Times New Roman"/>
                      </a:endParaRPr>
                    </a:p>
                    <a:p>
                      <a:pPr marL="742950" lvl="1" indent="-285750">
                        <a:lnSpc>
                          <a:spcPct val="150000"/>
                        </a:lnSpc>
                        <a:spcAft>
                          <a:spcPts val="0"/>
                        </a:spcAft>
                        <a:buSzPts val="1000"/>
                        <a:buFont typeface="Courier New"/>
                        <a:buChar char="o"/>
                        <a:tabLst>
                          <a:tab pos="914400" algn="l"/>
                        </a:tabLst>
                      </a:pPr>
                      <a:r>
                        <a:rPr lang="de-DE" sz="900" dirty="0">
                          <a:effectLst/>
                          <a:latin typeface="Arial"/>
                          <a:ea typeface="Times New Roman"/>
                          <a:cs typeface="Times New Roman"/>
                        </a:rPr>
                        <a:t>Spiel mir das Lied vom Tod (1968)</a:t>
                      </a:r>
                      <a:endParaRPr lang="de-DE" sz="1100" dirty="0">
                        <a:effectLst/>
                        <a:latin typeface="Times New Roman"/>
                        <a:ea typeface="Calibri"/>
                        <a:cs typeface="Times New Roman"/>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1476" y="2492896"/>
            <a:ext cx="228600" cy="228600"/>
          </a:xfrm>
          <a:prstGeom prst="rect">
            <a:avLst/>
          </a:prstGeom>
          <a:solidFill>
            <a:srgbClr val="FFFFFF"/>
          </a:solidFill>
        </p:spPr>
      </p:pic>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1476" y="2780928"/>
            <a:ext cx="228600" cy="228600"/>
          </a:xfrm>
          <a:prstGeom prst="rect">
            <a:avLst/>
          </a:prstGeom>
          <a:solidFill>
            <a:srgbClr val="FFFFFF"/>
          </a:solidFill>
        </p:spPr>
      </p:pic>
      <p:pic>
        <p:nvPicPr>
          <p:cNvPr id="2049"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1476" y="3068960"/>
            <a:ext cx="228600" cy="228600"/>
          </a:xfrm>
          <a:prstGeom prst="rect">
            <a:avLst/>
          </a:prstGeom>
          <a:solidFill>
            <a:srgbClr val="FFFFFF"/>
          </a:solidFill>
        </p:spPr>
      </p:pic>
      <p:sp>
        <p:nvSpPr>
          <p:cNvPr id="12" name="Rectangle 4"/>
          <p:cNvSpPr>
            <a:spLocks noChangeArrowheads="1"/>
          </p:cNvSpPr>
          <p:nvPr/>
        </p:nvSpPr>
        <p:spPr bwMode="auto">
          <a:xfrm>
            <a:off x="251520" y="1718900"/>
            <a:ext cx="84249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1079500" algn="ctr"/>
              </a:tabLst>
              <a:defRPr>
                <a:solidFill>
                  <a:schemeClr val="tx1"/>
                </a:solidFill>
                <a:latin typeface="Arial" pitchFamily="34" charset="0"/>
                <a:cs typeface="Arial" pitchFamily="34" charset="0"/>
              </a:defRPr>
            </a:lvl1pPr>
            <a:lvl2pPr fontAlgn="base">
              <a:spcBef>
                <a:spcPct val="0"/>
              </a:spcBef>
              <a:spcAft>
                <a:spcPct val="0"/>
              </a:spcAft>
              <a:tabLst>
                <a:tab pos="1079500" algn="ctr"/>
              </a:tabLst>
              <a:defRPr>
                <a:solidFill>
                  <a:schemeClr val="tx1"/>
                </a:solidFill>
                <a:latin typeface="Arial" pitchFamily="34" charset="0"/>
                <a:cs typeface="Arial" pitchFamily="34" charset="0"/>
              </a:defRPr>
            </a:lvl2pPr>
            <a:lvl3pPr fontAlgn="base">
              <a:spcBef>
                <a:spcPct val="0"/>
              </a:spcBef>
              <a:spcAft>
                <a:spcPct val="0"/>
              </a:spcAft>
              <a:tabLst>
                <a:tab pos="1079500" algn="ctr"/>
              </a:tabLst>
              <a:defRPr>
                <a:solidFill>
                  <a:schemeClr val="tx1"/>
                </a:solidFill>
                <a:latin typeface="Arial" pitchFamily="34" charset="0"/>
                <a:cs typeface="Arial" pitchFamily="34" charset="0"/>
              </a:defRPr>
            </a:lvl3pPr>
            <a:lvl4pPr fontAlgn="base">
              <a:spcBef>
                <a:spcPct val="0"/>
              </a:spcBef>
              <a:spcAft>
                <a:spcPct val="0"/>
              </a:spcAft>
              <a:tabLst>
                <a:tab pos="1079500" algn="ctr"/>
              </a:tabLst>
              <a:defRPr>
                <a:solidFill>
                  <a:schemeClr val="tx1"/>
                </a:solidFill>
                <a:latin typeface="Arial" pitchFamily="34" charset="0"/>
                <a:cs typeface="Arial" pitchFamily="34" charset="0"/>
              </a:defRPr>
            </a:lvl4pPr>
            <a:lvl5pPr fontAlgn="base">
              <a:spcBef>
                <a:spcPct val="0"/>
              </a:spcBef>
              <a:spcAft>
                <a:spcPct val="0"/>
              </a:spcAft>
              <a:tabLst>
                <a:tab pos="1079500" algn="ctr"/>
              </a:tabLst>
              <a:defRPr>
                <a:solidFill>
                  <a:schemeClr val="tx1"/>
                </a:solidFill>
                <a:latin typeface="Arial" pitchFamily="34" charset="0"/>
                <a:cs typeface="Arial" pitchFamily="34" charset="0"/>
              </a:defRPr>
            </a:lvl5pPr>
            <a:lvl6pPr fontAlgn="base">
              <a:spcBef>
                <a:spcPct val="0"/>
              </a:spcBef>
              <a:spcAft>
                <a:spcPct val="0"/>
              </a:spcAft>
              <a:tabLst>
                <a:tab pos="1079500" algn="ctr"/>
              </a:tabLst>
              <a:defRPr>
                <a:solidFill>
                  <a:schemeClr val="tx1"/>
                </a:solidFill>
                <a:latin typeface="Arial" pitchFamily="34" charset="0"/>
                <a:cs typeface="Arial" pitchFamily="34" charset="0"/>
              </a:defRPr>
            </a:lvl6pPr>
            <a:lvl7pPr fontAlgn="base">
              <a:spcBef>
                <a:spcPct val="0"/>
              </a:spcBef>
              <a:spcAft>
                <a:spcPct val="0"/>
              </a:spcAft>
              <a:tabLst>
                <a:tab pos="1079500" algn="ctr"/>
              </a:tabLst>
              <a:defRPr>
                <a:solidFill>
                  <a:schemeClr val="tx1"/>
                </a:solidFill>
                <a:latin typeface="Arial" pitchFamily="34" charset="0"/>
                <a:cs typeface="Arial" pitchFamily="34" charset="0"/>
              </a:defRPr>
            </a:lvl7pPr>
            <a:lvl8pPr fontAlgn="base">
              <a:spcBef>
                <a:spcPct val="0"/>
              </a:spcBef>
              <a:spcAft>
                <a:spcPct val="0"/>
              </a:spcAft>
              <a:tabLst>
                <a:tab pos="1079500" algn="ctr"/>
              </a:tabLst>
              <a:defRPr>
                <a:solidFill>
                  <a:schemeClr val="tx1"/>
                </a:solidFill>
                <a:latin typeface="Arial" pitchFamily="34" charset="0"/>
                <a:cs typeface="Arial" pitchFamily="34" charset="0"/>
              </a:defRPr>
            </a:lvl8pPr>
            <a:lvl9pPr fontAlgn="base">
              <a:spcBef>
                <a:spcPct val="0"/>
              </a:spcBef>
              <a:spcAft>
                <a:spcPct val="0"/>
              </a:spcAft>
              <a:tabLst>
                <a:tab pos="1079500" algn="ctr"/>
              </a:tabLst>
              <a:defRPr>
                <a:solidFill>
                  <a:schemeClr val="tx1"/>
                </a:solidFill>
                <a:latin typeface="Arial" pitchFamily="34" charset="0"/>
                <a:cs typeface="Arial" pitchFamily="34" charset="0"/>
              </a:defRPr>
            </a:lvl9pPr>
          </a:lstStyle>
          <a:p>
            <a:pPr marL="0" marR="0" lvl="0" indent="228600" algn="just" defTabSz="914400" rtl="0" eaLnBrk="1" fontAlgn="base" latinLnBrk="0" hangingPunct="1">
              <a:lnSpc>
                <a:spcPct val="100000"/>
              </a:lnSpc>
              <a:spcBef>
                <a:spcPct val="0"/>
              </a:spcBef>
              <a:spcAft>
                <a:spcPct val="0"/>
              </a:spcAft>
              <a:buClrTx/>
              <a:buSzTx/>
              <a:buFontTx/>
              <a:buNone/>
              <a:tabLst>
                <a:tab pos="1079500" algn="ctr"/>
              </a:tabLst>
            </a:pPr>
            <a:r>
              <a:rPr kumimoji="0" lang="de-DE" altLang="de-DE"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Jahrgangsstufe 9-10:  Unterrichtsvorhaben </a:t>
            </a:r>
            <a:r>
              <a:rPr lang="de-DE" altLang="de-DE" sz="1200" b="1" i="1" dirty="0">
                <a:ea typeface="Times New Roman" pitchFamily="18" charset="0"/>
              </a:rPr>
              <a:t>V</a:t>
            </a:r>
            <a:r>
              <a:rPr kumimoji="0" lang="de-DE" altLang="de-DE"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Umfang: </a:t>
            </a:r>
            <a:r>
              <a:rPr kumimoji="0" lang="de-DE" altLang="de-DE" sz="1200" b="1" i="1" u="none" strike="noStrike" cap="none" normalizeH="0" baseline="0" dirty="0" smtClean="0">
                <a:ln>
                  <a:noFill/>
                </a:ln>
                <a:effectLst/>
                <a:latin typeface="Arial" pitchFamily="34" charset="0"/>
                <a:ea typeface="Times New Roman" pitchFamily="18" charset="0"/>
                <a:cs typeface="Arial" pitchFamily="34" charset="0"/>
              </a:rPr>
              <a:t>3</a:t>
            </a:r>
            <a:r>
              <a:rPr kumimoji="0" lang="de-DE" altLang="de-DE"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 Stunden</a:t>
            </a: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8069205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38</a:t>
            </a:fld>
            <a:endParaRPr lang="de-DE"/>
          </a:p>
        </p:txBody>
      </p:sp>
      <p:sp>
        <p:nvSpPr>
          <p:cNvPr id="10" name="Text Box 4"/>
          <p:cNvSpPr txBox="1">
            <a:spLocks noChangeArrowheads="1"/>
          </p:cNvSpPr>
          <p:nvPr/>
        </p:nvSpPr>
        <p:spPr bwMode="auto">
          <a:xfrm>
            <a:off x="1825625" y="1835150"/>
            <a:ext cx="3544888"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endParaRPr lang="de-DE"/>
          </a:p>
        </p:txBody>
      </p:sp>
      <p:graphicFrame>
        <p:nvGraphicFramePr>
          <p:cNvPr id="12" name="Inhaltsplatzhalter 11"/>
          <p:cNvGraphicFramePr>
            <a:graphicFrameLocks noGrp="1"/>
          </p:cNvGraphicFramePr>
          <p:nvPr>
            <p:ph idx="1"/>
            <p:extLst>
              <p:ext uri="{D42A27DB-BD31-4B8C-83A1-F6EECF244321}">
                <p14:modId xmlns:p14="http://schemas.microsoft.com/office/powerpoint/2010/main" val="1389061159"/>
              </p:ext>
            </p:extLst>
          </p:nvPr>
        </p:nvGraphicFramePr>
        <p:xfrm>
          <a:off x="539552" y="1628800"/>
          <a:ext cx="8229600" cy="2491122"/>
        </p:xfrm>
        <a:graphic>
          <a:graphicData uri="http://schemas.openxmlformats.org/drawingml/2006/table">
            <a:tbl>
              <a:tblPr/>
              <a:tblGrid>
                <a:gridCol w="4069952"/>
                <a:gridCol w="4159648"/>
              </a:tblGrid>
              <a:tr h="2382857">
                <a:tc>
                  <a:txBody>
                    <a:bodyPr/>
                    <a:lstStyle/>
                    <a:p>
                      <a:pPr>
                        <a:lnSpc>
                          <a:spcPct val="115000"/>
                        </a:lnSpc>
                        <a:spcAft>
                          <a:spcPts val="1000"/>
                        </a:spcAft>
                      </a:pPr>
                      <a:r>
                        <a:rPr lang="de-DE" sz="900" b="1">
                          <a:effectLst/>
                          <a:latin typeface="Arial"/>
                          <a:ea typeface="Calibri"/>
                        </a:rPr>
                        <a:t>Strukturen von Musik:</a:t>
                      </a:r>
                      <a:endParaRPr lang="de-DE" sz="1100">
                        <a:effectLst/>
                        <a:latin typeface="Times New Roman"/>
                        <a:ea typeface="Calibri"/>
                      </a:endParaRPr>
                    </a:p>
                    <a:p>
                      <a:pPr>
                        <a:lnSpc>
                          <a:spcPct val="115000"/>
                        </a:lnSpc>
                        <a:spcAft>
                          <a:spcPts val="1000"/>
                        </a:spcAft>
                      </a:pPr>
                      <a:r>
                        <a:rPr lang="de-DE" sz="900" b="1">
                          <a:effectLst/>
                          <a:latin typeface="Arial"/>
                          <a:ea typeface="Calibri"/>
                        </a:rPr>
                        <a:t>Rhythmik:</a:t>
                      </a:r>
                      <a:r>
                        <a:rPr lang="de-DE" sz="900">
                          <a:effectLst/>
                          <a:latin typeface="Arial"/>
                          <a:ea typeface="Calibri"/>
                        </a:rPr>
                        <a:t> Takt, Metrum, Rhythmus, Grundschlag, Beat, Puls, Taktarten, Pattern, Beat-Offbeat, Synkope, Call &amp; Response</a:t>
                      </a:r>
                      <a:endParaRPr lang="de-DE" sz="1100">
                        <a:effectLst/>
                        <a:latin typeface="Times New Roman"/>
                        <a:ea typeface="Calibri"/>
                      </a:endParaRPr>
                    </a:p>
                    <a:p>
                      <a:pPr>
                        <a:lnSpc>
                          <a:spcPct val="115000"/>
                        </a:lnSpc>
                        <a:spcAft>
                          <a:spcPts val="1000"/>
                        </a:spcAft>
                      </a:pPr>
                      <a:r>
                        <a:rPr lang="de-DE" sz="900" b="1">
                          <a:effectLst/>
                          <a:latin typeface="Arial"/>
                          <a:ea typeface="Calibri"/>
                        </a:rPr>
                        <a:t>Melodik:</a:t>
                      </a:r>
                      <a:r>
                        <a:rPr lang="de-DE" sz="900">
                          <a:effectLst/>
                          <a:latin typeface="Arial"/>
                          <a:ea typeface="Calibri"/>
                        </a:rPr>
                        <a:t>  Dur, Moll, Phrase, Periode, Motiv, Motivverarbeitungen, Thema, </a:t>
                      </a:r>
                      <a:endParaRPr lang="de-DE" sz="1100">
                        <a:effectLst/>
                        <a:latin typeface="Times New Roman"/>
                        <a:ea typeface="Calibri"/>
                      </a:endParaRPr>
                    </a:p>
                    <a:p>
                      <a:pPr>
                        <a:lnSpc>
                          <a:spcPct val="115000"/>
                        </a:lnSpc>
                        <a:spcAft>
                          <a:spcPts val="1000"/>
                        </a:spcAft>
                      </a:pPr>
                      <a:r>
                        <a:rPr lang="de-DE" sz="900" b="1">
                          <a:effectLst/>
                          <a:latin typeface="Arial"/>
                          <a:ea typeface="Calibri"/>
                        </a:rPr>
                        <a:t>Harmonik:</a:t>
                      </a:r>
                      <a:r>
                        <a:rPr lang="de-DE" sz="900">
                          <a:effectLst/>
                          <a:latin typeface="Arial"/>
                          <a:ea typeface="Calibri"/>
                        </a:rPr>
                        <a:t> </a:t>
                      </a:r>
                      <a:r>
                        <a:rPr lang="de-DE" sz="900" b="1">
                          <a:effectLst/>
                          <a:latin typeface="Arial"/>
                          <a:ea typeface="Calibri"/>
                        </a:rPr>
                        <a:t> </a:t>
                      </a:r>
                      <a:r>
                        <a:rPr lang="de-DE" sz="900">
                          <a:effectLst/>
                          <a:latin typeface="Arial"/>
                          <a:ea typeface="Calibri"/>
                        </a:rPr>
                        <a:t>Konsonanz-Dissonanz, </a:t>
                      </a:r>
                      <a:endParaRPr lang="de-DE" sz="1100">
                        <a:effectLst/>
                        <a:latin typeface="Times New Roman"/>
                        <a:ea typeface="Calibri"/>
                      </a:endParaRPr>
                    </a:p>
                    <a:p>
                      <a:pPr>
                        <a:lnSpc>
                          <a:spcPct val="115000"/>
                        </a:lnSpc>
                        <a:spcAft>
                          <a:spcPts val="1000"/>
                        </a:spcAft>
                      </a:pPr>
                      <a:r>
                        <a:rPr lang="de-DE" sz="900" b="1">
                          <a:effectLst/>
                          <a:latin typeface="Arial"/>
                          <a:ea typeface="Calibri"/>
                        </a:rPr>
                        <a:t>Dynamik / Artikulation</a:t>
                      </a:r>
                      <a:r>
                        <a:rPr lang="de-DE" sz="900">
                          <a:effectLst/>
                          <a:latin typeface="Arial"/>
                          <a:ea typeface="Calibri"/>
                        </a:rPr>
                        <a:t>: Graduelle Abstufungen, fließende Übergänge, Akzente, Betonungen, Artikulation (legato, staccato, pizzicato, sostenuto, portato), Phrasierung, Bindung</a:t>
                      </a:r>
                      <a:endParaRPr lang="de-DE" sz="1100">
                        <a:effectLst/>
                        <a:latin typeface="Times New Roman"/>
                        <a:ea typeface="Calibri"/>
                      </a:endParaRPr>
                    </a:p>
                    <a:p>
                      <a:pPr>
                        <a:lnSpc>
                          <a:spcPct val="115000"/>
                        </a:lnSpc>
                        <a:spcAft>
                          <a:spcPts val="1000"/>
                        </a:spcAft>
                      </a:pPr>
                      <a:r>
                        <a:rPr lang="de-DE" sz="900" b="1">
                          <a:effectLst/>
                          <a:latin typeface="Arial"/>
                          <a:ea typeface="Calibri"/>
                        </a:rPr>
                        <a:t>Klangfarbe</a:t>
                      </a:r>
                      <a:r>
                        <a:rPr lang="de-DE" sz="900">
                          <a:effectLst/>
                          <a:latin typeface="Arial"/>
                          <a:ea typeface="Calibri"/>
                        </a:rPr>
                        <a:t>: Instrumentenkunde, Instrumenten-Symbolik, Typische Ensemble- und Orchester-Besetzungen, Stimm-Register (Bass, Bariton, Tenor, Alt, Mezzosopran, Sopran), Stimmgestaltung des Pop (Rap, </a:t>
                      </a:r>
                      <a:r>
                        <a:rPr lang="en-US" sz="900">
                          <a:effectLst/>
                          <a:latin typeface="Arial"/>
                          <a:ea typeface="Calibri"/>
                        </a:rPr>
                        <a:t>Shouting</a:t>
                      </a:r>
                      <a:r>
                        <a:rPr lang="de-DE" sz="900">
                          <a:effectLst/>
                          <a:latin typeface="Arial"/>
                          <a:ea typeface="Calibri"/>
                        </a:rPr>
                        <a:t>) </a:t>
                      </a:r>
                      <a:endParaRPr lang="de-DE" sz="1100">
                        <a:effectLst/>
                        <a:latin typeface="Times New Roman"/>
                        <a:ea typeface="Calibri"/>
                      </a:endParaRPr>
                    </a:p>
                  </a:txBody>
                  <a:tcPr marL="60524" marR="60524" marT="60524" marB="60524">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de-DE" sz="900" b="1" dirty="0">
                          <a:effectLst/>
                          <a:latin typeface="Arial"/>
                          <a:ea typeface="Calibri"/>
                        </a:rPr>
                        <a:t>Bereich der Formaspekte: </a:t>
                      </a:r>
                      <a:endParaRPr lang="de-DE" sz="1100" dirty="0">
                        <a:effectLst/>
                        <a:latin typeface="Times New Roman"/>
                        <a:ea typeface="Calibri"/>
                      </a:endParaRPr>
                    </a:p>
                    <a:p>
                      <a:pPr marL="342900" lvl="0" indent="-342900">
                        <a:lnSpc>
                          <a:spcPct val="115000"/>
                        </a:lnSpc>
                        <a:spcAft>
                          <a:spcPts val="1000"/>
                        </a:spcAft>
                        <a:buFont typeface="Symbol"/>
                        <a:buChar char=""/>
                      </a:pPr>
                      <a:r>
                        <a:rPr lang="de-DE" sz="900" dirty="0">
                          <a:effectLst/>
                          <a:latin typeface="Arial"/>
                        </a:rPr>
                        <a:t>Form-Prinzipien (Reihungs- / Entwicklungsform, Wiederholung, Kontrast, Abwandlung, Homophonie, Polyphonie)</a:t>
                      </a:r>
                      <a:endParaRPr lang="de-DE" sz="900" dirty="0">
                        <a:effectLst/>
                        <a:latin typeface="Times New Roman"/>
                      </a:endParaRPr>
                    </a:p>
                    <a:p>
                      <a:pPr marL="342900" lvl="0" indent="-342900">
                        <a:lnSpc>
                          <a:spcPct val="115000"/>
                        </a:lnSpc>
                        <a:spcAft>
                          <a:spcPts val="1000"/>
                        </a:spcAft>
                        <a:buFont typeface="Symbol"/>
                        <a:buChar char=""/>
                      </a:pPr>
                      <a:r>
                        <a:rPr lang="de-DE" sz="900" dirty="0">
                          <a:effectLst/>
                          <a:latin typeface="Arial"/>
                        </a:rPr>
                        <a:t>Formtypen</a:t>
                      </a:r>
                      <a:r>
                        <a:rPr lang="en-US" sz="900" dirty="0">
                          <a:effectLst/>
                          <a:latin typeface="Arial"/>
                        </a:rPr>
                        <a:t> (</a:t>
                      </a:r>
                      <a:r>
                        <a:rPr lang="de-DE" sz="900" dirty="0">
                          <a:effectLst/>
                          <a:latin typeface="Arial"/>
                        </a:rPr>
                        <a:t>Liedform</a:t>
                      </a:r>
                      <a:r>
                        <a:rPr lang="en-US" sz="900" dirty="0">
                          <a:effectLst/>
                          <a:latin typeface="Arial"/>
                        </a:rPr>
                        <a:t>, Song, </a:t>
                      </a:r>
                      <a:r>
                        <a:rPr lang="de-DE" sz="900" dirty="0">
                          <a:effectLst/>
                          <a:latin typeface="Arial"/>
                        </a:rPr>
                        <a:t>Symphonie</a:t>
                      </a:r>
                      <a:r>
                        <a:rPr lang="en-US" sz="900" dirty="0">
                          <a:effectLst/>
                          <a:latin typeface="Arial"/>
                        </a:rPr>
                        <a:t>, Rondo, </a:t>
                      </a:r>
                      <a:r>
                        <a:rPr lang="de-DE" sz="900" dirty="0">
                          <a:effectLst/>
                          <a:latin typeface="Arial"/>
                        </a:rPr>
                        <a:t>Variationen, Melodram</a:t>
                      </a:r>
                      <a:r>
                        <a:rPr lang="en-US" sz="900" dirty="0">
                          <a:effectLst/>
                          <a:latin typeface="Arial"/>
                        </a:rPr>
                        <a:t>, Jingle)</a:t>
                      </a:r>
                      <a:endParaRPr lang="de-DE" sz="900" dirty="0">
                        <a:effectLst/>
                        <a:latin typeface="Times New Roman"/>
                      </a:endParaRPr>
                    </a:p>
                    <a:p>
                      <a:pPr marL="342900" lvl="0" indent="-342900">
                        <a:lnSpc>
                          <a:spcPct val="115000"/>
                        </a:lnSpc>
                        <a:spcAft>
                          <a:spcPts val="1000"/>
                        </a:spcAft>
                        <a:buFont typeface="Symbol"/>
                        <a:buChar char=""/>
                      </a:pPr>
                      <a:r>
                        <a:rPr lang="de-DE" sz="900" dirty="0">
                          <a:effectLst/>
                          <a:latin typeface="Arial"/>
                        </a:rPr>
                        <a:t>Bereich der Notationsformen: grafische Notation</a:t>
                      </a:r>
                      <a:endParaRPr lang="de-DE" sz="900" dirty="0">
                        <a:effectLst/>
                        <a:latin typeface="Times New Roman"/>
                      </a:endParaRPr>
                    </a:p>
                    <a:p>
                      <a:pPr algn="just">
                        <a:spcAft>
                          <a:spcPts val="0"/>
                        </a:spcAft>
                      </a:pPr>
                      <a:r>
                        <a:rPr lang="de-DE" sz="900" b="1" dirty="0">
                          <a:effectLst/>
                          <a:latin typeface="Arial"/>
                          <a:ea typeface="Calibri"/>
                        </a:rPr>
                        <a:t>Fachvokabular</a:t>
                      </a:r>
                      <a:r>
                        <a:rPr lang="de-DE" sz="900" dirty="0">
                          <a:effectLst/>
                          <a:latin typeface="Arial"/>
                          <a:ea typeface="Calibri"/>
                        </a:rPr>
                        <a:t>: Metrum, Grundschlag, </a:t>
                      </a:r>
                      <a:r>
                        <a:rPr lang="de-DE" sz="900" dirty="0" err="1">
                          <a:effectLst/>
                          <a:latin typeface="Arial"/>
                          <a:ea typeface="Calibri"/>
                        </a:rPr>
                        <a:t>Zählzeit</a:t>
                      </a:r>
                      <a:r>
                        <a:rPr lang="de-DE" sz="900" dirty="0">
                          <a:effectLst/>
                          <a:latin typeface="Arial"/>
                          <a:ea typeface="Calibri"/>
                        </a:rPr>
                        <a:t>, Takt, Auftakt, Taktstriche, Rhythmus, Melodie, Begleitung, Strophe, Refrain, Sequenz, sequenzieren, Periode, Thema, Intro, Zwischenspiel, Satz, Solo, Tutti, Percussion,</a:t>
                      </a:r>
                      <a:endParaRPr lang="de-DE" sz="1100" dirty="0">
                        <a:effectLst/>
                        <a:latin typeface="Times New Roman"/>
                        <a:ea typeface="Calibri"/>
                      </a:endParaRPr>
                    </a:p>
                  </a:txBody>
                  <a:tcPr marL="60524" marR="60524" marT="60524" marB="60524">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965382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nhaltsplatzhalter 6"/>
          <p:cNvGraphicFramePr>
            <a:graphicFrameLocks noGrp="1"/>
          </p:cNvGraphicFramePr>
          <p:nvPr>
            <p:ph idx="1"/>
            <p:extLst>
              <p:ext uri="{D42A27DB-BD31-4B8C-83A1-F6EECF244321}">
                <p14:modId xmlns:p14="http://schemas.microsoft.com/office/powerpoint/2010/main" val="2019526517"/>
              </p:ext>
            </p:extLst>
          </p:nvPr>
        </p:nvGraphicFramePr>
        <p:xfrm>
          <a:off x="457200" y="2186781"/>
          <a:ext cx="8229599" cy="3098779"/>
        </p:xfrm>
        <a:graphic>
          <a:graphicData uri="http://schemas.openxmlformats.org/drawingml/2006/table">
            <a:tbl>
              <a:tblPr/>
              <a:tblGrid>
                <a:gridCol w="2347952"/>
                <a:gridCol w="1908061"/>
                <a:gridCol w="2065525"/>
                <a:gridCol w="1908061"/>
              </a:tblGrid>
              <a:tr h="268996">
                <a:tc>
                  <a:txBody>
                    <a:bodyPr/>
                    <a:lstStyle/>
                    <a:p>
                      <a:pPr algn="just">
                        <a:spcAft>
                          <a:spcPts val="0"/>
                        </a:spcAft>
                      </a:pPr>
                      <a:r>
                        <a:rPr lang="de-DE" sz="900" b="1" dirty="0">
                          <a:effectLst/>
                          <a:latin typeface="Arial"/>
                          <a:ea typeface="Times New Roman"/>
                        </a:rPr>
                        <a:t>Methodische/ didaktische Zugänge</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a:spcAft>
                          <a:spcPts val="0"/>
                        </a:spcAft>
                      </a:pPr>
                      <a:r>
                        <a:rPr lang="de-DE" sz="900" b="1">
                          <a:effectLst/>
                          <a:latin typeface="Arial"/>
                          <a:ea typeface="Times New Roman"/>
                        </a:rPr>
                        <a:t>Lernmittel/ Lernorte</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a:spcAft>
                          <a:spcPts val="0"/>
                        </a:spcAft>
                      </a:pPr>
                      <a:r>
                        <a:rPr lang="de-DE" sz="900" b="1">
                          <a:effectLst/>
                          <a:latin typeface="Arial"/>
                          <a:ea typeface="Times New Roman"/>
                        </a:rPr>
                        <a:t>Fachübergreifende Kooperationen / außerschulische Partner</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c>
                  <a:txBody>
                    <a:bodyPr/>
                    <a:lstStyle/>
                    <a:p>
                      <a:pPr algn="just">
                        <a:spcAft>
                          <a:spcPts val="0"/>
                        </a:spcAft>
                      </a:pPr>
                      <a:r>
                        <a:rPr lang="de-DE" sz="900" b="1">
                          <a:effectLst/>
                          <a:latin typeface="Arial"/>
                          <a:ea typeface="Times New Roman"/>
                        </a:rPr>
                        <a:t>Feedback/</a:t>
                      </a:r>
                      <a:endParaRPr lang="de-DE" sz="1100">
                        <a:effectLst/>
                        <a:latin typeface="Times New Roman"/>
                        <a:ea typeface="Calibri"/>
                      </a:endParaRPr>
                    </a:p>
                    <a:p>
                      <a:pPr algn="just">
                        <a:spcAft>
                          <a:spcPts val="0"/>
                        </a:spcAft>
                      </a:pPr>
                      <a:r>
                        <a:rPr lang="de-DE" sz="900" b="1">
                          <a:effectLst/>
                          <a:latin typeface="Arial"/>
                          <a:ea typeface="Times New Roman"/>
                        </a:rPr>
                        <a:t>Leistungsbewertung</a:t>
                      </a:r>
                      <a:endParaRPr lang="de-DE" sz="110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CC"/>
                    </a:solidFill>
                  </a:tcPr>
                </a:tc>
              </a:tr>
              <a:tr h="2824459">
                <a:tc>
                  <a:txBody>
                    <a:bodyPr/>
                    <a:lstStyle/>
                    <a:p>
                      <a:pPr marL="342900" lvl="0" indent="-342900" algn="just" defTabSz="914400" rtl="0" eaLnBrk="1" latinLnBrk="0" hangingPunct="1">
                        <a:spcBef>
                          <a:spcPts val="600"/>
                        </a:spcBef>
                        <a:spcAft>
                          <a:spcPts val="0"/>
                        </a:spcAft>
                        <a:buFont typeface="Symbol"/>
                        <a:buChar char=""/>
                        <a:tabLst>
                          <a:tab pos="342265" algn="l"/>
                        </a:tabLst>
                      </a:pPr>
                      <a:r>
                        <a:rPr lang="de-DE" sz="900" kern="1200" dirty="0">
                          <a:solidFill>
                            <a:schemeClr val="tx1"/>
                          </a:solidFill>
                          <a:effectLst/>
                          <a:latin typeface="Arial"/>
                          <a:ea typeface="Times New Roman"/>
                          <a:cs typeface="+mn-cs"/>
                        </a:rPr>
                        <a:t>Musizierpraxis</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Entwicklung der Filmmusik in </a:t>
                      </a:r>
                      <a:r>
                        <a:rPr lang="de-DE" sz="900" kern="1200" dirty="0" err="1">
                          <a:solidFill>
                            <a:schemeClr val="tx1"/>
                          </a:solidFill>
                          <a:effectLst/>
                          <a:latin typeface="Arial"/>
                          <a:ea typeface="Times New Roman"/>
                          <a:cs typeface="+mn-cs"/>
                        </a:rPr>
                        <a:t>arbeitstteiliger</a:t>
                      </a:r>
                      <a:r>
                        <a:rPr lang="de-DE" sz="900" kern="1200" dirty="0">
                          <a:solidFill>
                            <a:schemeClr val="tx1"/>
                          </a:solidFill>
                          <a:effectLst/>
                          <a:latin typeface="Arial"/>
                          <a:ea typeface="Times New Roman"/>
                          <a:cs typeface="+mn-cs"/>
                        </a:rPr>
                        <a:t> GA erarbeiten</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Analyse von ausgewählten Filmmusiken </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Erarbeitung eines Kriterienkataloges zur Filmanalyse</a:t>
                      </a:r>
                    </a:p>
                    <a:p>
                      <a:pPr marL="342900" lvl="0" indent="-342900" algn="just" defTabSz="914400" rtl="0" eaLnBrk="1" latinLnBrk="0" hangingPunct="1">
                        <a:spcAft>
                          <a:spcPts val="0"/>
                        </a:spcAft>
                        <a:buFont typeface="Symbol"/>
                        <a:buChar char=""/>
                        <a:tabLst>
                          <a:tab pos="342265" algn="l"/>
                        </a:tabLst>
                      </a:pPr>
                      <a:r>
                        <a:rPr lang="de-DE" sz="900" kern="1200" dirty="0" err="1">
                          <a:solidFill>
                            <a:schemeClr val="tx1"/>
                          </a:solidFill>
                          <a:effectLst/>
                          <a:latin typeface="Arial"/>
                          <a:ea typeface="Times New Roman"/>
                          <a:cs typeface="+mn-cs"/>
                        </a:rPr>
                        <a:t>Verklanglichung</a:t>
                      </a:r>
                      <a:r>
                        <a:rPr lang="de-DE" sz="900" kern="1200" dirty="0">
                          <a:solidFill>
                            <a:schemeClr val="tx1"/>
                          </a:solidFill>
                          <a:effectLst/>
                          <a:latin typeface="Arial"/>
                          <a:ea typeface="Times New Roman"/>
                          <a:cs typeface="+mn-cs"/>
                        </a:rPr>
                        <a:t> vorgegebener Filmszenen mit Instrumenten</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Erstellung von Klangcollagen am PC zu Filmszenen (Programm  </a:t>
                      </a:r>
                      <a:r>
                        <a:rPr lang="de-DE" sz="900" kern="1200" dirty="0" err="1">
                          <a:solidFill>
                            <a:schemeClr val="tx1"/>
                          </a:solidFill>
                          <a:effectLst/>
                          <a:latin typeface="Arial"/>
                          <a:ea typeface="Times New Roman"/>
                          <a:cs typeface="+mn-cs"/>
                        </a:rPr>
                        <a:t>MuseScore</a:t>
                      </a:r>
                      <a:r>
                        <a:rPr lang="de-DE" sz="900" kern="1200" dirty="0">
                          <a:solidFill>
                            <a:schemeClr val="tx1"/>
                          </a:solidFill>
                          <a:effectLst/>
                          <a:latin typeface="Arial"/>
                          <a:ea typeface="Times New Roman"/>
                          <a:cs typeface="+mn-cs"/>
                        </a:rPr>
                        <a:t>)</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Produktion eines Filmtrailers </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Internetrecherche zum Thema  ökonomische Zusammenhänge in der Filmindustrie  (GEMA, Urheberrecht)</a:t>
                      </a:r>
                    </a:p>
                    <a:p>
                      <a:pPr marL="342265">
                        <a:spcAft>
                          <a:spcPts val="600"/>
                        </a:spcAft>
                        <a:tabLst>
                          <a:tab pos="342265" algn="l"/>
                        </a:tabLst>
                      </a:pPr>
                      <a:r>
                        <a:rPr lang="de-DE" sz="900" kern="50" dirty="0">
                          <a:effectLst/>
                          <a:latin typeface="Arial"/>
                          <a:ea typeface="SimSun"/>
                        </a:rPr>
                        <a:t> </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900" b="1" dirty="0">
                          <a:effectLst/>
                          <a:latin typeface="Arial"/>
                          <a:ea typeface="Times New Roman"/>
                        </a:rPr>
                        <a:t> </a:t>
                      </a:r>
                      <a:endParaRPr lang="de-DE" sz="1100" dirty="0">
                        <a:effectLst/>
                        <a:latin typeface="Times New Roman"/>
                        <a:ea typeface="Calibri"/>
                      </a:endParaRPr>
                    </a:p>
                    <a:p>
                      <a:pPr algn="just">
                        <a:spcAft>
                          <a:spcPts val="0"/>
                        </a:spcAft>
                      </a:pPr>
                      <a:r>
                        <a:rPr lang="de-DE" sz="900" b="1" dirty="0">
                          <a:effectLst/>
                          <a:latin typeface="Arial"/>
                          <a:ea typeface="Times New Roman"/>
                        </a:rPr>
                        <a:t>Lernmittel</a:t>
                      </a:r>
                      <a:endParaRPr lang="de-DE" sz="1100" dirty="0">
                        <a:effectLst/>
                        <a:latin typeface="Times New Roman"/>
                        <a:ea typeface="Calibri"/>
                      </a:endParaRPr>
                    </a:p>
                    <a:p>
                      <a:pPr marL="342900" lvl="0" indent="-342900" algn="just">
                        <a:spcAft>
                          <a:spcPts val="0"/>
                        </a:spcAft>
                        <a:buFont typeface="Symbol"/>
                        <a:buChar char=""/>
                      </a:pPr>
                      <a:r>
                        <a:rPr lang="de-DE" sz="900" dirty="0">
                          <a:effectLst/>
                          <a:latin typeface="Arial"/>
                          <a:ea typeface="Times New Roman"/>
                        </a:rPr>
                        <a:t>PC / Internet</a:t>
                      </a:r>
                      <a:endParaRPr lang="de-DE" sz="1100" dirty="0">
                        <a:effectLst/>
                        <a:latin typeface="Times New Roman"/>
                        <a:ea typeface="Calibri"/>
                      </a:endParaRPr>
                    </a:p>
                    <a:p>
                      <a:pPr algn="just">
                        <a:spcAft>
                          <a:spcPts val="0"/>
                        </a:spcAft>
                      </a:pPr>
                      <a:r>
                        <a:rPr lang="de-DE" sz="900" b="1" dirty="0">
                          <a:effectLst/>
                          <a:latin typeface="Arial"/>
                          <a:ea typeface="Times New Roman"/>
                        </a:rPr>
                        <a:t> </a:t>
                      </a:r>
                      <a:endParaRPr lang="de-DE" sz="1100" dirty="0">
                        <a:effectLst/>
                        <a:latin typeface="Times New Roman"/>
                        <a:ea typeface="Calibri"/>
                      </a:endParaRPr>
                    </a:p>
                    <a:p>
                      <a:pPr marL="92710" indent="-92710" algn="just">
                        <a:spcAft>
                          <a:spcPts val="0"/>
                        </a:spcAft>
                        <a:tabLst>
                          <a:tab pos="185420" algn="l"/>
                        </a:tabLst>
                      </a:pPr>
                      <a:r>
                        <a:rPr lang="de-DE" sz="900" b="1" dirty="0">
                          <a:effectLst/>
                          <a:latin typeface="Arial"/>
                          <a:ea typeface="Times New Roman"/>
                        </a:rPr>
                        <a:t>Lernorte</a:t>
                      </a:r>
                      <a:endParaRPr lang="de-DE" sz="1100" dirty="0">
                        <a:effectLst/>
                        <a:latin typeface="Times New Roman"/>
                        <a:ea typeface="Calibri"/>
                      </a:endParaRPr>
                    </a:p>
                    <a:p>
                      <a:pPr marL="342900" lvl="0" indent="-342900" algn="just">
                        <a:spcAft>
                          <a:spcPts val="0"/>
                        </a:spcAft>
                        <a:buFont typeface="Symbol"/>
                        <a:buChar char=""/>
                      </a:pPr>
                      <a:r>
                        <a:rPr lang="de-DE" sz="900" dirty="0">
                          <a:effectLst/>
                          <a:latin typeface="Arial"/>
                          <a:ea typeface="Times New Roman"/>
                        </a:rPr>
                        <a:t>Musikraum</a:t>
                      </a:r>
                      <a:endParaRPr lang="de-DE" sz="1100" dirty="0">
                        <a:effectLst/>
                        <a:latin typeface="Times New Roman"/>
                        <a:ea typeface="Calibri"/>
                      </a:endParaRPr>
                    </a:p>
                    <a:p>
                      <a:pPr marL="342900" lvl="0" indent="-342900" algn="just">
                        <a:spcAft>
                          <a:spcPts val="0"/>
                        </a:spcAft>
                        <a:buFont typeface="Symbol"/>
                        <a:buChar char=""/>
                      </a:pPr>
                      <a:r>
                        <a:rPr lang="de-DE" sz="900" dirty="0">
                          <a:effectLst/>
                          <a:latin typeface="Arial"/>
                          <a:ea typeface="Times New Roman"/>
                        </a:rPr>
                        <a:t>Computerraum</a:t>
                      </a:r>
                      <a:endParaRPr lang="de-DE" sz="1100" dirty="0">
                        <a:effectLst/>
                        <a:latin typeface="Times New Roman"/>
                        <a:ea typeface="Calibri"/>
                      </a:endParaRPr>
                    </a:p>
                    <a:p>
                      <a:pPr marL="457200" algn="just">
                        <a:spcAft>
                          <a:spcPts val="0"/>
                        </a:spcAft>
                      </a:pPr>
                      <a:r>
                        <a:rPr lang="de-DE" sz="900" dirty="0">
                          <a:effectLst/>
                          <a:latin typeface="Arial"/>
                          <a:ea typeface="Times New Roman"/>
                        </a:rPr>
                        <a:t> </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de-DE" sz="900" b="1" dirty="0">
                          <a:effectLst/>
                          <a:latin typeface="Arial"/>
                          <a:ea typeface="Times New Roman"/>
                        </a:rPr>
                        <a:t> </a:t>
                      </a:r>
                      <a:endParaRPr lang="de-DE" sz="1100" dirty="0">
                        <a:effectLst/>
                        <a:latin typeface="Times New Roman"/>
                        <a:ea typeface="Calibri"/>
                      </a:endParaRPr>
                    </a:p>
                    <a:p>
                      <a:pPr algn="just">
                        <a:spcAft>
                          <a:spcPts val="0"/>
                        </a:spcAft>
                      </a:pPr>
                      <a:r>
                        <a:rPr lang="de-DE" sz="900" b="1" dirty="0">
                          <a:effectLst/>
                          <a:latin typeface="Arial"/>
                          <a:ea typeface="Times New Roman"/>
                        </a:rPr>
                        <a:t>Fachübergreifende Kooperationen</a:t>
                      </a:r>
                      <a:endParaRPr lang="de-DE" sz="1100" dirty="0">
                        <a:effectLst/>
                        <a:latin typeface="Times New Roman"/>
                        <a:ea typeface="Calibri"/>
                      </a:endParaRP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Deutsch</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Englisch</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Kunst</a:t>
                      </a:r>
                    </a:p>
                    <a:p>
                      <a:pPr marL="90170" algn="just">
                        <a:spcAft>
                          <a:spcPts val="0"/>
                        </a:spcAft>
                        <a:tabLst>
                          <a:tab pos="180340" algn="l"/>
                        </a:tabLst>
                      </a:pPr>
                      <a:r>
                        <a:rPr lang="de-DE" sz="900" b="1" dirty="0">
                          <a:effectLst/>
                          <a:latin typeface="Arial"/>
                          <a:ea typeface="Times New Roman"/>
                        </a:rPr>
                        <a:t> </a:t>
                      </a:r>
                      <a:endParaRPr lang="de-DE" sz="1100" dirty="0">
                        <a:effectLst/>
                        <a:latin typeface="Times New Roman"/>
                        <a:ea typeface="Calibri"/>
                      </a:endParaRPr>
                    </a:p>
                    <a:p>
                      <a:pPr marL="90170" algn="just">
                        <a:spcAft>
                          <a:spcPts val="0"/>
                        </a:spcAft>
                        <a:tabLst>
                          <a:tab pos="180340" algn="l"/>
                        </a:tabLst>
                      </a:pPr>
                      <a:r>
                        <a:rPr lang="de-DE" sz="900" b="1" dirty="0">
                          <a:effectLst/>
                          <a:latin typeface="Arial"/>
                          <a:ea typeface="Times New Roman"/>
                        </a:rPr>
                        <a:t>außerschulische Partner</a:t>
                      </a:r>
                      <a:endParaRPr lang="de-DE" sz="1100" dirty="0">
                        <a:effectLst/>
                        <a:latin typeface="Times New Roman"/>
                        <a:ea typeface="Calibri"/>
                      </a:endParaRP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Filmstudio</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Eventfilmer</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Werbeagentur</a:t>
                      </a:r>
                    </a:p>
                    <a:p>
                      <a:pPr marL="457200" algn="just">
                        <a:spcAft>
                          <a:spcPts val="0"/>
                        </a:spcAft>
                        <a:tabLst>
                          <a:tab pos="180340" algn="l"/>
                        </a:tabLst>
                      </a:pPr>
                      <a:r>
                        <a:rPr lang="de-DE" sz="900" dirty="0">
                          <a:effectLst/>
                          <a:latin typeface="Arial"/>
                          <a:ea typeface="Times New Roman"/>
                        </a:rPr>
                        <a:t> </a:t>
                      </a:r>
                      <a:endParaRPr lang="de-DE" sz="1100" dirty="0">
                        <a:effectLst/>
                        <a:latin typeface="Times New Roman"/>
                        <a:ea typeface="Calibri"/>
                      </a:endParaRPr>
                    </a:p>
                    <a:p>
                      <a:pPr marL="318770" algn="just">
                        <a:spcAft>
                          <a:spcPts val="0"/>
                        </a:spcAft>
                        <a:tabLst>
                          <a:tab pos="180340" algn="l"/>
                        </a:tabLst>
                      </a:pPr>
                      <a:r>
                        <a:rPr lang="de-DE" sz="900" dirty="0">
                          <a:effectLst/>
                          <a:latin typeface="Arial"/>
                          <a:ea typeface="Times New Roman"/>
                        </a:rPr>
                        <a:t> </a:t>
                      </a:r>
                      <a:endParaRPr lang="de-DE" sz="1100" dirty="0">
                        <a:effectLst/>
                        <a:latin typeface="Times New Roman"/>
                        <a:ea typeface="Calibri"/>
                      </a:endParaRPr>
                    </a:p>
                    <a:p>
                      <a:pPr marL="318770" algn="just">
                        <a:spcAft>
                          <a:spcPts val="0"/>
                        </a:spcAft>
                        <a:tabLst>
                          <a:tab pos="180340" algn="l"/>
                        </a:tabLst>
                      </a:pPr>
                      <a:r>
                        <a:rPr lang="de-DE" sz="900" dirty="0">
                          <a:effectLst/>
                          <a:latin typeface="Arial"/>
                          <a:ea typeface="Times New Roman"/>
                        </a:rPr>
                        <a:t> </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just">
                        <a:spcAft>
                          <a:spcPts val="0"/>
                        </a:spcAft>
                        <a:tabLst>
                          <a:tab pos="185420" algn="l"/>
                        </a:tabLst>
                      </a:pPr>
                      <a:r>
                        <a:rPr lang="de-DE" sz="900" dirty="0">
                          <a:effectLst/>
                          <a:latin typeface="Arial"/>
                          <a:ea typeface="Times New Roman"/>
                        </a:rPr>
                        <a:t> </a:t>
                      </a:r>
                      <a:endParaRPr lang="de-DE" sz="1100" dirty="0">
                        <a:effectLst/>
                        <a:latin typeface="Times New Roman"/>
                        <a:ea typeface="Calibri"/>
                      </a:endParaRP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Portfolio</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Gestaltungsergebnisse</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Bewertung von Präsentationen</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Schülerreferate</a:t>
                      </a:r>
                    </a:p>
                    <a:p>
                      <a:pPr marL="342900" lvl="0" indent="-342900" algn="just" defTabSz="914400" rtl="0" eaLnBrk="1" latinLnBrk="0" hangingPunct="1">
                        <a:spcAft>
                          <a:spcPts val="0"/>
                        </a:spcAft>
                        <a:buFont typeface="Symbol"/>
                        <a:buChar char=""/>
                        <a:tabLst>
                          <a:tab pos="342265" algn="l"/>
                        </a:tabLst>
                      </a:pPr>
                      <a:r>
                        <a:rPr lang="de-DE" sz="900" kern="1200" dirty="0">
                          <a:solidFill>
                            <a:schemeClr val="tx1"/>
                          </a:solidFill>
                          <a:effectLst/>
                          <a:latin typeface="Arial"/>
                          <a:ea typeface="Times New Roman"/>
                          <a:cs typeface="+mn-cs"/>
                        </a:rPr>
                        <a:t>Gegenseitiges Feedback</a:t>
                      </a:r>
                    </a:p>
                    <a:p>
                      <a:pPr marL="342900" lvl="0" indent="-342900" algn="just" defTabSz="914400" rtl="0" eaLnBrk="1" latinLnBrk="0" hangingPunct="1">
                        <a:spcAft>
                          <a:spcPts val="0"/>
                        </a:spcAft>
                        <a:buFont typeface="Symbol"/>
                        <a:buChar char=""/>
                        <a:tabLst>
                          <a:tab pos="342265" algn="l"/>
                        </a:tabLst>
                      </a:pPr>
                      <a:r>
                        <a:rPr lang="de-DE" sz="900" kern="1200" dirty="0" smtClean="0">
                          <a:solidFill>
                            <a:schemeClr val="tx1"/>
                          </a:solidFill>
                          <a:effectLst/>
                          <a:latin typeface="Arial"/>
                          <a:ea typeface="Times New Roman"/>
                          <a:cs typeface="+mn-cs"/>
                        </a:rPr>
                        <a:t>Klassenarbeit Typ I: Filmmusik zu einer Filmsequenz</a:t>
                      </a:r>
                      <a:endParaRPr lang="de-DE" sz="900" kern="1200" dirty="0">
                        <a:solidFill>
                          <a:schemeClr val="tx1"/>
                        </a:solidFill>
                        <a:effectLst/>
                        <a:latin typeface="Arial"/>
                        <a:ea typeface="Times New Roman"/>
                        <a:cs typeface="+mn-cs"/>
                      </a:endParaRPr>
                    </a:p>
                    <a:p>
                      <a:pPr marL="457200" algn="just">
                        <a:spcAft>
                          <a:spcPts val="0"/>
                        </a:spcAft>
                        <a:tabLst>
                          <a:tab pos="185420" algn="l"/>
                        </a:tabLst>
                      </a:pPr>
                      <a:r>
                        <a:rPr lang="de-DE" sz="900" dirty="0">
                          <a:effectLst/>
                          <a:latin typeface="Arial"/>
                          <a:ea typeface="Times New Roman"/>
                        </a:rPr>
                        <a:t> </a:t>
                      </a:r>
                      <a:endParaRPr lang="de-DE" sz="1100" dirty="0">
                        <a:effectLst/>
                        <a:latin typeface="Times New Roman"/>
                        <a:ea typeface="Calibri"/>
                      </a:endParaRPr>
                    </a:p>
                  </a:txBody>
                  <a:tcPr marL="60524" marR="60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5" name="Foliennummernplatzhalter 4"/>
          <p:cNvSpPr>
            <a:spLocks noGrp="1"/>
          </p:cNvSpPr>
          <p:nvPr>
            <p:ph type="sldNum" sz="quarter" idx="12"/>
          </p:nvPr>
        </p:nvSpPr>
        <p:spPr/>
        <p:txBody>
          <a:bodyPr/>
          <a:lstStyle/>
          <a:p>
            <a:fld id="{8FA6C8AA-D676-4D6E-AE15-6BE2A8E803B3}" type="slidenum">
              <a:rPr lang="de-DE" smtClean="0"/>
              <a:pPr/>
              <a:t>39</a:t>
            </a:fld>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4056321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pPr marL="0" lvl="0" indent="0">
              <a:buNone/>
            </a:pPr>
            <a:r>
              <a:rPr lang="de-DE" altLang="de-DE" b="1" dirty="0">
                <a:solidFill>
                  <a:srgbClr val="002060"/>
                </a:solidFill>
                <a:cs typeface="Times New Roman" pitchFamily="18" charset="0"/>
              </a:rPr>
              <a:t>Kompetenzorientierung</a:t>
            </a:r>
          </a:p>
          <a:p>
            <a:pPr marL="0" lvl="0" indent="0" fontAlgn="base">
              <a:spcBef>
                <a:spcPct val="0"/>
              </a:spcBef>
              <a:spcAft>
                <a:spcPct val="0"/>
              </a:spcAft>
              <a:buNone/>
            </a:pPr>
            <a:endParaRPr lang="de-DE" sz="1800" dirty="0">
              <a:solidFill>
                <a:srgbClr val="000099"/>
              </a:solidFill>
              <a:latin typeface="Arial" pitchFamily="34" charset="0"/>
              <a:ea typeface="ヒラギノ角ゴ Pro W3" pitchFamily="-112" charset="-128"/>
            </a:endParaRPr>
          </a:p>
          <a:p>
            <a:pPr marL="0" lvl="0" indent="0" fontAlgn="base">
              <a:spcBef>
                <a:spcPct val="0"/>
              </a:spcBef>
              <a:spcAft>
                <a:spcPct val="0"/>
              </a:spcAft>
              <a:buNone/>
            </a:pPr>
            <a:r>
              <a:rPr lang="de-DE" sz="1800" dirty="0" smtClean="0">
                <a:solidFill>
                  <a:srgbClr val="000099"/>
                </a:solidFill>
                <a:latin typeface="Arial" pitchFamily="34" charset="0"/>
                <a:ea typeface="ヒラギノ角ゴ Pro W3" pitchFamily="-112" charset="-128"/>
              </a:rPr>
              <a:t>Von </a:t>
            </a:r>
            <a:r>
              <a:rPr lang="de-DE" sz="1800" dirty="0">
                <a:solidFill>
                  <a:srgbClr val="000099"/>
                </a:solidFill>
                <a:latin typeface="Arial" pitchFamily="34" charset="0"/>
                <a:ea typeface="ヒラギノ角ゴ Pro W3" pitchFamily="-112" charset="-128"/>
              </a:rPr>
              <a:t>der</a:t>
            </a:r>
            <a:r>
              <a:rPr lang="de-DE" sz="2000" b="1" dirty="0">
                <a:solidFill>
                  <a:srgbClr val="000099"/>
                </a:solidFill>
                <a:latin typeface="Arial" pitchFamily="34" charset="0"/>
                <a:ea typeface="ヒラギノ角ゴ Pro W3" pitchFamily="-112" charset="-128"/>
              </a:rPr>
              <a:t> </a:t>
            </a:r>
          </a:p>
          <a:p>
            <a:pPr marL="0" lvl="0" indent="0" fontAlgn="base">
              <a:spcBef>
                <a:spcPct val="0"/>
              </a:spcBef>
              <a:spcAft>
                <a:spcPct val="0"/>
              </a:spcAft>
              <a:buNone/>
            </a:pPr>
            <a:r>
              <a:rPr lang="de-DE" sz="2000" b="1" u="sng" dirty="0">
                <a:solidFill>
                  <a:srgbClr val="000099"/>
                </a:solidFill>
                <a:latin typeface="Arial" pitchFamily="34" charset="0"/>
                <a:ea typeface="ヒラギノ角ゴ Pro W3" pitchFamily="-112" charset="-128"/>
              </a:rPr>
              <a:t>Input-Steuerung und „Stofforientierung“</a:t>
            </a:r>
          </a:p>
          <a:p>
            <a:pPr marL="0" lvl="0" indent="0" fontAlgn="base">
              <a:spcBef>
                <a:spcPct val="40000"/>
              </a:spcBef>
              <a:spcAft>
                <a:spcPct val="0"/>
              </a:spcAft>
              <a:buNone/>
            </a:pPr>
            <a:r>
              <a:rPr lang="de-DE" sz="2000" dirty="0">
                <a:solidFill>
                  <a:srgbClr val="000000"/>
                </a:solidFill>
                <a:latin typeface="Arial" pitchFamily="34" charset="0"/>
                <a:ea typeface="ヒラギノ角ゴ Pro W3" pitchFamily="-112" charset="-128"/>
              </a:rPr>
              <a:t>Was soll am Ende dieses Bildungsabschnitts </a:t>
            </a:r>
            <a:br>
              <a:rPr lang="de-DE" sz="2000" dirty="0">
                <a:solidFill>
                  <a:srgbClr val="000000"/>
                </a:solidFill>
                <a:latin typeface="Arial" pitchFamily="34" charset="0"/>
                <a:ea typeface="ヒラギノ角ゴ Pro W3" pitchFamily="-112" charset="-128"/>
              </a:rPr>
            </a:br>
            <a:r>
              <a:rPr lang="de-DE" sz="2000" b="1" dirty="0">
                <a:solidFill>
                  <a:srgbClr val="000000"/>
                </a:solidFill>
                <a:latin typeface="Arial" pitchFamily="34" charset="0"/>
                <a:ea typeface="ヒラギノ角ゴ Pro W3" pitchFamily="-112" charset="-128"/>
              </a:rPr>
              <a:t>durchgenommen</a:t>
            </a:r>
            <a:r>
              <a:rPr lang="de-DE" sz="2000" dirty="0">
                <a:solidFill>
                  <a:srgbClr val="000000"/>
                </a:solidFill>
                <a:latin typeface="Arial" pitchFamily="34" charset="0"/>
                <a:ea typeface="ヒラギノ角ゴ Pro W3" pitchFamily="-112" charset="-128"/>
              </a:rPr>
              <a:t> und behandelt worden sein?</a:t>
            </a:r>
          </a:p>
          <a:p>
            <a:pPr marL="0" lvl="0" indent="0" fontAlgn="base">
              <a:spcBef>
                <a:spcPct val="0"/>
              </a:spcBef>
              <a:spcAft>
                <a:spcPct val="0"/>
              </a:spcAft>
              <a:buNone/>
            </a:pPr>
            <a:endParaRPr lang="de-DE" sz="2000" dirty="0">
              <a:solidFill>
                <a:srgbClr val="000000"/>
              </a:solidFill>
              <a:latin typeface="Arial" pitchFamily="34" charset="0"/>
              <a:ea typeface="ヒラギノ角ゴ Pro W3" pitchFamily="-112" charset="-128"/>
            </a:endParaRPr>
          </a:p>
          <a:p>
            <a:pPr marL="0" lvl="0" indent="0" fontAlgn="base">
              <a:spcBef>
                <a:spcPct val="0"/>
              </a:spcBef>
              <a:spcAft>
                <a:spcPct val="0"/>
              </a:spcAft>
              <a:buNone/>
            </a:pPr>
            <a:r>
              <a:rPr lang="de-DE" sz="1600" dirty="0">
                <a:solidFill>
                  <a:srgbClr val="000099"/>
                </a:solidFill>
                <a:latin typeface="Arial" pitchFamily="34" charset="0"/>
                <a:ea typeface="ヒラギノ角ゴ Pro W3" pitchFamily="-112" charset="-128"/>
              </a:rPr>
              <a:t>zur</a:t>
            </a:r>
          </a:p>
          <a:p>
            <a:pPr marL="0" lvl="0" indent="0" fontAlgn="base">
              <a:spcBef>
                <a:spcPct val="0"/>
              </a:spcBef>
              <a:spcAft>
                <a:spcPct val="0"/>
              </a:spcAft>
              <a:buNone/>
            </a:pPr>
            <a:endParaRPr lang="de-DE" sz="2000" dirty="0">
              <a:solidFill>
                <a:srgbClr val="000000"/>
              </a:solidFill>
              <a:latin typeface="Arial" pitchFamily="34" charset="0"/>
              <a:ea typeface="ヒラギノ角ゴ Pro W3" pitchFamily="-112" charset="-128"/>
            </a:endParaRPr>
          </a:p>
          <a:p>
            <a:pPr marL="0" lvl="0" indent="0" fontAlgn="base">
              <a:spcBef>
                <a:spcPct val="0"/>
              </a:spcBef>
              <a:spcAft>
                <a:spcPct val="0"/>
              </a:spcAft>
              <a:buNone/>
            </a:pPr>
            <a:r>
              <a:rPr lang="de-DE" sz="2000" b="1" u="sng" dirty="0">
                <a:solidFill>
                  <a:srgbClr val="000099"/>
                </a:solidFill>
                <a:latin typeface="Arial" pitchFamily="34" charset="0"/>
                <a:ea typeface="ヒラギノ角ゴ Pro W3" pitchFamily="-112" charset="-128"/>
              </a:rPr>
              <a:t>Ergebnis- bzw. „Output-Steuerung“ und </a:t>
            </a:r>
            <a:br>
              <a:rPr lang="de-DE" sz="2000" b="1" u="sng" dirty="0">
                <a:solidFill>
                  <a:srgbClr val="000099"/>
                </a:solidFill>
                <a:latin typeface="Arial" pitchFamily="34" charset="0"/>
                <a:ea typeface="ヒラギノ角ゴ Pro W3" pitchFamily="-112" charset="-128"/>
              </a:rPr>
            </a:br>
            <a:r>
              <a:rPr lang="de-DE" sz="2000" b="1" u="sng" dirty="0">
                <a:solidFill>
                  <a:srgbClr val="000099"/>
                </a:solidFill>
                <a:latin typeface="Arial" pitchFamily="34" charset="0"/>
                <a:ea typeface="ヒラギノ角ゴ Pro W3" pitchFamily="-112" charset="-128"/>
              </a:rPr>
              <a:t>Kompetenzorientierung</a:t>
            </a:r>
          </a:p>
          <a:p>
            <a:pPr marL="0" lvl="0" indent="0" fontAlgn="base">
              <a:spcBef>
                <a:spcPct val="40000"/>
              </a:spcBef>
              <a:spcAft>
                <a:spcPct val="0"/>
              </a:spcAft>
              <a:buNone/>
            </a:pPr>
            <a:r>
              <a:rPr lang="de-DE" sz="2000" dirty="0">
                <a:solidFill>
                  <a:srgbClr val="000000"/>
                </a:solidFill>
                <a:latin typeface="Arial" pitchFamily="34" charset="0"/>
                <a:ea typeface="ヒラギノ角ゴ Pro W3" pitchFamily="-112" charset="-128"/>
              </a:rPr>
              <a:t>Was </a:t>
            </a:r>
            <a:r>
              <a:rPr lang="de-DE" sz="2000">
                <a:solidFill>
                  <a:srgbClr val="000000"/>
                </a:solidFill>
                <a:latin typeface="Arial" pitchFamily="34" charset="0"/>
                <a:ea typeface="ヒラギノ角ゴ Pro W3" pitchFamily="-112" charset="-128"/>
              </a:rPr>
              <a:t>sollen Schülerinnen und Schüler </a:t>
            </a:r>
            <a:r>
              <a:rPr lang="de-DE" sz="2000" dirty="0" smtClean="0">
                <a:solidFill>
                  <a:srgbClr val="000000"/>
                </a:solidFill>
                <a:latin typeface="Arial" pitchFamily="34" charset="0"/>
                <a:ea typeface="ヒラギノ角ゴ Pro W3" pitchFamily="-112" charset="-128"/>
              </a:rPr>
              <a:t>am </a:t>
            </a:r>
            <a:r>
              <a:rPr lang="de-DE" sz="2000" dirty="0">
                <a:solidFill>
                  <a:srgbClr val="000000"/>
                </a:solidFill>
                <a:latin typeface="Arial" pitchFamily="34" charset="0"/>
                <a:ea typeface="ヒラギノ角ゴ Pro W3" pitchFamily="-112" charset="-128"/>
              </a:rPr>
              <a:t/>
            </a:r>
            <a:br>
              <a:rPr lang="de-DE" sz="2000" dirty="0">
                <a:solidFill>
                  <a:srgbClr val="000000"/>
                </a:solidFill>
                <a:latin typeface="Arial" pitchFamily="34" charset="0"/>
                <a:ea typeface="ヒラギノ角ゴ Pro W3" pitchFamily="-112" charset="-128"/>
              </a:rPr>
            </a:br>
            <a:r>
              <a:rPr lang="de-DE" sz="2000" dirty="0">
                <a:solidFill>
                  <a:srgbClr val="000000"/>
                </a:solidFill>
                <a:latin typeface="Arial" pitchFamily="34" charset="0"/>
                <a:ea typeface="ヒラギノ角ゴ Pro W3" pitchFamily="-112" charset="-128"/>
              </a:rPr>
              <a:t>Ende eines Bildungsabschnitts </a:t>
            </a:r>
            <a:r>
              <a:rPr lang="de-DE" sz="2000" b="1" dirty="0">
                <a:solidFill>
                  <a:srgbClr val="000000"/>
                </a:solidFill>
                <a:latin typeface="Arial" pitchFamily="34" charset="0"/>
                <a:ea typeface="ヒラギノ角ゴ Pro W3" pitchFamily="-112" charset="-128"/>
              </a:rPr>
              <a:t>können</a:t>
            </a:r>
            <a:r>
              <a:rPr lang="de-DE" sz="2000" dirty="0">
                <a:solidFill>
                  <a:srgbClr val="000000"/>
                </a:solidFill>
                <a:latin typeface="Arial" pitchFamily="34" charset="0"/>
                <a:ea typeface="ヒラギノ角ゴ Pro W3" pitchFamily="-112" charset="-128"/>
              </a:rPr>
              <a:t>?</a:t>
            </a:r>
          </a:p>
          <a:p>
            <a:pPr marL="0" indent="0">
              <a:buNone/>
            </a:pPr>
            <a:endParaRPr lang="de-DE"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4</a:t>
            </a:fld>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24505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744216"/>
            <a:ext cx="8229600" cy="4565104"/>
          </a:xfrm>
        </p:spPr>
        <p:txBody>
          <a:bodyPr>
            <a:noAutofit/>
          </a:bodyPr>
          <a:lstStyle/>
          <a:p>
            <a:pPr marL="0" indent="0">
              <a:spcBef>
                <a:spcPts val="0"/>
              </a:spcBef>
              <a:spcAft>
                <a:spcPts val="1000"/>
              </a:spcAft>
              <a:buNone/>
            </a:pPr>
            <a:r>
              <a:rPr lang="de-DE" sz="1400" b="1" dirty="0" smtClean="0">
                <a:ea typeface="Calibri"/>
                <a:cs typeface="Times New Roman"/>
              </a:rPr>
              <a:t>Klassenarbeit </a:t>
            </a:r>
            <a:r>
              <a:rPr lang="de-DE" sz="1400" b="1" dirty="0">
                <a:ea typeface="Calibri"/>
                <a:cs typeface="Times New Roman"/>
              </a:rPr>
              <a:t>im </a:t>
            </a:r>
            <a:r>
              <a:rPr lang="de-DE" sz="1400" b="1" dirty="0" smtClean="0">
                <a:ea typeface="Calibri"/>
                <a:cs typeface="Times New Roman"/>
              </a:rPr>
              <a:t>Wahlpflichtfach Musik Klasse 10 </a:t>
            </a:r>
            <a:r>
              <a:rPr lang="de-DE" sz="1400" b="1" dirty="0">
                <a:ea typeface="Calibri"/>
                <a:cs typeface="Times New Roman"/>
              </a:rPr>
              <a:t>zum Thema „</a:t>
            </a:r>
            <a:r>
              <a:rPr lang="de-DE" sz="1400" b="1" dirty="0" smtClean="0">
                <a:ea typeface="Calibri"/>
                <a:cs typeface="Times New Roman"/>
              </a:rPr>
              <a:t>Thema: Die </a:t>
            </a:r>
            <a:r>
              <a:rPr lang="de-DE" sz="1400" b="1" dirty="0">
                <a:ea typeface="Calibri"/>
                <a:cs typeface="Times New Roman"/>
              </a:rPr>
              <a:t>Oper </a:t>
            </a:r>
            <a:r>
              <a:rPr lang="de-DE" sz="1400" b="1" dirty="0" smtClean="0">
                <a:ea typeface="Calibri"/>
                <a:cs typeface="Times New Roman"/>
              </a:rPr>
              <a:t>Carmen </a:t>
            </a:r>
            <a:r>
              <a:rPr lang="de-DE" sz="1400" b="1" dirty="0">
                <a:ea typeface="Calibri"/>
                <a:cs typeface="Times New Roman"/>
              </a:rPr>
              <a:t>von Georges </a:t>
            </a:r>
            <a:r>
              <a:rPr lang="de-DE" sz="1400" b="1" dirty="0" smtClean="0">
                <a:ea typeface="Calibri"/>
                <a:cs typeface="Times New Roman"/>
              </a:rPr>
              <a:t>Bizet“ </a:t>
            </a:r>
          </a:p>
          <a:p>
            <a:pPr marL="0" indent="0">
              <a:spcBef>
                <a:spcPts val="0"/>
              </a:spcBef>
              <a:buNone/>
            </a:pPr>
            <a:r>
              <a:rPr lang="de-DE" sz="1400" b="1" dirty="0">
                <a:ea typeface="Calibri"/>
                <a:cs typeface="Times New Roman"/>
              </a:rPr>
              <a:t>Material:	</a:t>
            </a:r>
            <a:r>
              <a:rPr lang="de-DE" sz="1400" dirty="0">
                <a:ea typeface="Calibri"/>
                <a:cs typeface="Times New Roman"/>
              </a:rPr>
              <a:t>CD mit der </a:t>
            </a:r>
            <a:r>
              <a:rPr lang="de-DE" sz="1400" dirty="0" smtClean="0">
                <a:ea typeface="Calibri"/>
                <a:cs typeface="Times New Roman"/>
              </a:rPr>
              <a:t>Ouvertüre</a:t>
            </a:r>
          </a:p>
          <a:p>
            <a:pPr marL="895350" indent="0">
              <a:spcBef>
                <a:spcPts val="0"/>
              </a:spcBef>
              <a:buNone/>
            </a:pPr>
            <a:r>
              <a:rPr lang="de-DE" sz="1400" dirty="0" smtClean="0">
                <a:ea typeface="Calibri"/>
                <a:cs typeface="Times New Roman"/>
              </a:rPr>
              <a:t>Notation </a:t>
            </a:r>
            <a:r>
              <a:rPr lang="de-DE" sz="1400" dirty="0">
                <a:ea typeface="Calibri"/>
                <a:cs typeface="Times New Roman"/>
              </a:rPr>
              <a:t>der Themen A (T. 1 bis 8), B (T. 55 bis 62), C (T. 121 bis 130) aus </a:t>
            </a:r>
            <a:r>
              <a:rPr lang="de-DE" sz="1400" dirty="0" smtClean="0">
                <a:ea typeface="Calibri"/>
                <a:cs typeface="Times New Roman"/>
              </a:rPr>
              <a:t>der Ouvertüre</a:t>
            </a:r>
          </a:p>
          <a:p>
            <a:pPr marL="895350" indent="0">
              <a:spcBef>
                <a:spcPts val="0"/>
              </a:spcBef>
              <a:buNone/>
            </a:pPr>
            <a:r>
              <a:rPr lang="de-DE" sz="1400" dirty="0" smtClean="0">
                <a:ea typeface="Calibri"/>
                <a:cs typeface="Times New Roman"/>
              </a:rPr>
              <a:t>Computer </a:t>
            </a:r>
            <a:r>
              <a:rPr lang="de-DE" sz="1400" dirty="0">
                <a:ea typeface="Calibri"/>
                <a:cs typeface="Times New Roman"/>
              </a:rPr>
              <a:t>und eingeführtes Notenschreibprogramm</a:t>
            </a:r>
          </a:p>
          <a:p>
            <a:pPr marL="0" indent="0">
              <a:spcBef>
                <a:spcPts val="0"/>
              </a:spcBef>
              <a:buNone/>
            </a:pPr>
            <a:endParaRPr lang="de-DE" sz="1400" b="1" dirty="0" smtClean="0">
              <a:ea typeface="Calibri"/>
              <a:cs typeface="Times New Roman"/>
            </a:endParaRPr>
          </a:p>
          <a:p>
            <a:pPr marL="0" indent="0">
              <a:spcBef>
                <a:spcPts val="0"/>
              </a:spcBef>
              <a:buNone/>
            </a:pPr>
            <a:r>
              <a:rPr lang="de-DE" sz="1400" b="1" dirty="0" smtClean="0">
                <a:ea typeface="Calibri"/>
                <a:cs typeface="Times New Roman"/>
              </a:rPr>
              <a:t>Aufgaben:</a:t>
            </a:r>
          </a:p>
          <a:p>
            <a:pPr marL="0" indent="0">
              <a:spcBef>
                <a:spcPts val="0"/>
              </a:spcBef>
              <a:buNone/>
            </a:pPr>
            <a:endParaRPr lang="de-DE" sz="1400" b="1" dirty="0">
              <a:ea typeface="Calibri"/>
              <a:cs typeface="Times New Roman"/>
            </a:endParaRPr>
          </a:p>
          <a:p>
            <a:pPr marL="265113" indent="-265113">
              <a:spcBef>
                <a:spcPts val="0"/>
              </a:spcBef>
              <a:buNone/>
            </a:pPr>
            <a:r>
              <a:rPr lang="de-DE" sz="1400" dirty="0" smtClean="0">
                <a:ea typeface="Calibri"/>
                <a:cs typeface="Times New Roman"/>
              </a:rPr>
              <a:t>1</a:t>
            </a:r>
            <a:r>
              <a:rPr lang="de-DE" sz="1400" dirty="0">
                <a:ea typeface="Calibri"/>
                <a:cs typeface="Times New Roman"/>
              </a:rPr>
              <a:t>.	Wie viele Komponisten hat auch Bizet die Ouvertüre (von ihm Einleitung genannt) zum Schluss komponiert. Sie ist eine Art Zusammenfassung der wichtigsten Gedanken. Höre die Einleitung jetzt!</a:t>
            </a:r>
          </a:p>
          <a:p>
            <a:pPr marL="539750" indent="-265113">
              <a:spcBef>
                <a:spcPts val="600"/>
              </a:spcBef>
              <a:buNone/>
            </a:pPr>
            <a:r>
              <a:rPr lang="de-DE" sz="1400" dirty="0" smtClean="0">
                <a:ea typeface="Calibri"/>
                <a:cs typeface="Times New Roman"/>
              </a:rPr>
              <a:t>a</a:t>
            </a:r>
            <a:r>
              <a:rPr lang="de-DE" sz="1400" dirty="0">
                <a:ea typeface="Calibri"/>
                <a:cs typeface="Times New Roman"/>
              </a:rPr>
              <a:t>.	Du hast die Noten von drei wichtigen Themen vorliegen (A, B, C), die in der musikalischen Einleitung verwendet werden. Welches ist das Schicksalsthema Carmens, das Torerolied, der Stierkämpfermarsch?</a:t>
            </a:r>
          </a:p>
          <a:p>
            <a:pPr marL="539750" indent="-265113">
              <a:spcBef>
                <a:spcPts val="600"/>
              </a:spcBef>
              <a:buNone/>
            </a:pPr>
            <a:r>
              <a:rPr lang="de-DE" sz="1400" dirty="0" smtClean="0">
                <a:ea typeface="Calibri"/>
                <a:cs typeface="Times New Roman"/>
              </a:rPr>
              <a:t>b</a:t>
            </a:r>
            <a:r>
              <a:rPr lang="de-DE" sz="1400" dirty="0">
                <a:ea typeface="Calibri"/>
                <a:cs typeface="Times New Roman"/>
              </a:rPr>
              <a:t>. Beschreibe ihre unterschiedliche Wirkung auf dich möglichst genau!</a:t>
            </a:r>
          </a:p>
          <a:p>
            <a:pPr marL="539750" indent="-265113">
              <a:spcBef>
                <a:spcPts val="600"/>
              </a:spcBef>
              <a:buNone/>
            </a:pPr>
            <a:r>
              <a:rPr lang="de-DE" sz="1400" dirty="0" smtClean="0">
                <a:ea typeface="Calibri"/>
                <a:cs typeface="Times New Roman"/>
              </a:rPr>
              <a:t>c</a:t>
            </a:r>
            <a:r>
              <a:rPr lang="de-DE" sz="1400" dirty="0">
                <a:ea typeface="Calibri"/>
                <a:cs typeface="Times New Roman"/>
              </a:rPr>
              <a:t>. Woran erkennt man die Themen? Beschreibe dazu - nach dem Hören und dem Notenbild - jeweils ein bis drei Parameter pro Thema, die wesentlich für seine musikalische Gestaltung sind.</a:t>
            </a:r>
          </a:p>
          <a:p>
            <a:pPr marL="539750" indent="-265113">
              <a:spcBef>
                <a:spcPts val="600"/>
              </a:spcBef>
              <a:buNone/>
            </a:pPr>
            <a:r>
              <a:rPr lang="de-DE" sz="1400" dirty="0" smtClean="0">
                <a:ea typeface="Calibri"/>
                <a:cs typeface="Times New Roman"/>
              </a:rPr>
              <a:t>d</a:t>
            </a:r>
            <a:r>
              <a:rPr lang="de-DE" sz="1400" dirty="0">
                <a:ea typeface="Calibri"/>
                <a:cs typeface="Times New Roman"/>
              </a:rPr>
              <a:t>.  (Zusatzaufgabe) Stell dir vor, im letzten Akt hätte Carmen plötzlich eine innere Wandlung vollzogen und sich auf Josés Werben eingelassen. Komponiere dazu ein „Liebesthema“, das aus dem Schicksalsthema entwickelt oder frei erfunden werden kann. Erläutere mit einigen Sätzen deine Überlegungen zur Komposition.</a:t>
            </a:r>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6" name="Foliennummernplatzhalter 5"/>
          <p:cNvSpPr>
            <a:spLocks noGrp="1"/>
          </p:cNvSpPr>
          <p:nvPr>
            <p:ph type="sldNum" sz="quarter" idx="12"/>
          </p:nvPr>
        </p:nvSpPr>
        <p:spPr/>
        <p:txBody>
          <a:bodyPr/>
          <a:lstStyle/>
          <a:p>
            <a:fld id="{8FA6C8AA-D676-4D6E-AE15-6BE2A8E803B3}" type="slidenum">
              <a:rPr lang="de-DE" smtClean="0"/>
              <a:pPr/>
              <a:t>40</a:t>
            </a:fld>
            <a:endParaRPr lang="de-DE"/>
          </a:p>
        </p:txBody>
      </p:sp>
      <p:sp>
        <p:nvSpPr>
          <p:cNvPr id="2" name="Textfeld 1"/>
          <p:cNvSpPr txBox="1"/>
          <p:nvPr/>
        </p:nvSpPr>
        <p:spPr>
          <a:xfrm>
            <a:off x="1691680" y="1342509"/>
            <a:ext cx="5256584" cy="369332"/>
          </a:xfrm>
          <a:prstGeom prst="rect">
            <a:avLst/>
          </a:prstGeom>
          <a:noFill/>
        </p:spPr>
        <p:txBody>
          <a:bodyPr wrap="square" rtlCol="0">
            <a:spAutoFit/>
          </a:bodyPr>
          <a:lstStyle/>
          <a:p>
            <a:r>
              <a:rPr lang="de-DE" b="1" dirty="0">
                <a:solidFill>
                  <a:srgbClr val="0070C0"/>
                </a:solidFill>
              </a:rPr>
              <a:t>Beispiel einer </a:t>
            </a:r>
            <a:r>
              <a:rPr lang="de-DE" b="1" dirty="0" smtClean="0">
                <a:solidFill>
                  <a:srgbClr val="0070C0"/>
                </a:solidFill>
              </a:rPr>
              <a:t>Klassenarbeit im Wahlpflichtfach Musik</a:t>
            </a:r>
            <a:endParaRPr lang="de-DE" b="1" dirty="0">
              <a:solidFill>
                <a:srgbClr val="0070C0"/>
              </a:solidFill>
            </a:endParaRPr>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9803774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844824"/>
            <a:ext cx="8229600" cy="4281339"/>
          </a:xfrm>
        </p:spPr>
        <p:txBody>
          <a:bodyPr/>
          <a:lstStyle/>
          <a:p>
            <a:endParaRPr lang="de-DE" dirty="0"/>
          </a:p>
        </p:txBody>
      </p:sp>
      <p:sp>
        <p:nvSpPr>
          <p:cNvPr id="4" name="Fußzeilenplatzhalter 3"/>
          <p:cNvSpPr>
            <a:spLocks noGrp="1"/>
          </p:cNvSpPr>
          <p:nvPr>
            <p:ph type="ftr" sz="quarter" idx="11"/>
          </p:nvPr>
        </p:nvSpPr>
        <p:spPr/>
        <p:txBody>
          <a:bodyPr/>
          <a:lstStyle/>
          <a:p>
            <a:r>
              <a:rPr lang="de-DE" smtClean="0"/>
              <a:t>Implementation KLP Wahlpflichtfächer</a:t>
            </a:r>
            <a:endParaRPr lang="de-DE"/>
          </a:p>
        </p:txBody>
      </p:sp>
      <p:sp>
        <p:nvSpPr>
          <p:cNvPr id="5" name="Foliennummernplatzhalter 4"/>
          <p:cNvSpPr>
            <a:spLocks noGrp="1"/>
          </p:cNvSpPr>
          <p:nvPr>
            <p:ph type="sldNum" sz="quarter" idx="12"/>
          </p:nvPr>
        </p:nvSpPr>
        <p:spPr/>
        <p:txBody>
          <a:bodyPr/>
          <a:lstStyle/>
          <a:p>
            <a:fld id="{8FA6C8AA-D676-4D6E-AE15-6BE2A8E803B3}" type="slidenum">
              <a:rPr lang="de-DE" smtClean="0"/>
              <a:pPr/>
              <a:t>41</a:t>
            </a:fld>
            <a:endParaRPr lang="de-DE"/>
          </a:p>
        </p:txBody>
      </p:sp>
      <p:sp>
        <p:nvSpPr>
          <p:cNvPr id="7" name="Inhaltsplatzhalter 2"/>
          <p:cNvSpPr txBox="1">
            <a:spLocks/>
          </p:cNvSpPr>
          <p:nvPr/>
        </p:nvSpPr>
        <p:spPr>
          <a:xfrm>
            <a:off x="457200" y="1916832"/>
            <a:ext cx="8229600" cy="4392488"/>
          </a:xfrm>
          <a:prstGeom prst="rect">
            <a:avLst/>
          </a:prstGeom>
          <a:solidFill>
            <a:schemeClr val="accent1">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buFont typeface="Arial" panose="020B0604020202020204" pitchFamily="34" charset="0"/>
              <a:buAutoNum type="arabicPeriod" startAt="2"/>
            </a:pPr>
            <a:r>
              <a:rPr lang="de-DE" sz="1400" dirty="0" smtClean="0">
                <a:ea typeface="Calibri"/>
                <a:cs typeface="Times New Roman"/>
              </a:rPr>
              <a:t>Du hast durch einen Film, die Besichtigung des Opernhauses und den Besuch einer Vorstellung auch verschiedene Berufsbilder kennen gelernt.</a:t>
            </a:r>
          </a:p>
          <a:p>
            <a:pPr>
              <a:spcBef>
                <a:spcPts val="0"/>
              </a:spcBef>
              <a:buFont typeface="Arial" panose="020B0604020202020204" pitchFamily="34" charset="0"/>
              <a:buAutoNum type="arabicPeriod" startAt="2"/>
            </a:pPr>
            <a:endParaRPr lang="de-DE" sz="1400" dirty="0" smtClean="0">
              <a:ea typeface="Calibri"/>
              <a:cs typeface="Times New Roman"/>
            </a:endParaRPr>
          </a:p>
          <a:p>
            <a:pPr marL="265113" indent="-265113">
              <a:spcBef>
                <a:spcPts val="0"/>
              </a:spcBef>
              <a:buFont typeface="Arial" panose="020B0604020202020204" pitchFamily="34" charset="0"/>
              <a:buNone/>
            </a:pPr>
            <a:r>
              <a:rPr lang="de-DE" sz="1400" dirty="0" smtClean="0">
                <a:ea typeface="Calibri"/>
                <a:cs typeface="Times New Roman"/>
              </a:rPr>
              <a:t>	a) Welchen dieser Berufe könntest du dir für dich am ehesten vorstellen?</a:t>
            </a:r>
          </a:p>
          <a:p>
            <a:pPr marL="447675" indent="0">
              <a:spcBef>
                <a:spcPts val="0"/>
              </a:spcBef>
              <a:buFont typeface="Arial" panose="020B0604020202020204" pitchFamily="34" charset="0"/>
              <a:buNone/>
            </a:pPr>
            <a:r>
              <a:rPr lang="de-DE" sz="1400" dirty="0" smtClean="0">
                <a:ea typeface="Calibri"/>
                <a:cs typeface="Times New Roman"/>
              </a:rPr>
              <a:t>Beschreibe dazu, </a:t>
            </a:r>
          </a:p>
          <a:p>
            <a:pPr marL="712788" indent="-265113" defTabSz="712788">
              <a:spcBef>
                <a:spcPts val="0"/>
              </a:spcBef>
              <a:buFont typeface="Arial" panose="020B0604020202020204" pitchFamily="34" charset="0"/>
              <a:buNone/>
            </a:pPr>
            <a:r>
              <a:rPr lang="de-DE" sz="1400" dirty="0" smtClean="0">
                <a:ea typeface="Calibri"/>
                <a:cs typeface="Times New Roman"/>
              </a:rPr>
              <a:t>•	welche Tätigkeiten in diesem Beruf ausgeführt werden,   </a:t>
            </a:r>
          </a:p>
          <a:p>
            <a:pPr marL="712788" indent="-265113" defTabSz="712788">
              <a:spcBef>
                <a:spcPts val="0"/>
              </a:spcBef>
              <a:buFont typeface="Arial" panose="020B0604020202020204" pitchFamily="34" charset="0"/>
              <a:buNone/>
            </a:pPr>
            <a:r>
              <a:rPr lang="de-DE" sz="1400" dirty="0" smtClean="0">
                <a:ea typeface="Calibri"/>
                <a:cs typeface="Times New Roman"/>
              </a:rPr>
              <a:t>•	welche Qualifikationen dafür notwendig sind und </a:t>
            </a:r>
          </a:p>
          <a:p>
            <a:pPr marL="712788" indent="-265113" defTabSz="712788">
              <a:spcBef>
                <a:spcPts val="0"/>
              </a:spcBef>
              <a:buFont typeface="Arial" panose="020B0604020202020204" pitchFamily="34" charset="0"/>
              <a:buNone/>
            </a:pPr>
            <a:r>
              <a:rPr lang="de-DE" sz="1400" dirty="0" smtClean="0">
                <a:ea typeface="Calibri"/>
                <a:cs typeface="Times New Roman"/>
              </a:rPr>
              <a:t>•	welche deiner Stärken du dabei am besten einsetzen könntest. </a:t>
            </a:r>
          </a:p>
          <a:p>
            <a:pPr marL="265113" indent="-265113">
              <a:spcBef>
                <a:spcPts val="0"/>
              </a:spcBef>
              <a:buFont typeface="Arial" panose="020B0604020202020204" pitchFamily="34" charset="0"/>
              <a:buNone/>
            </a:pPr>
            <a:endParaRPr lang="de-DE" sz="1400" dirty="0" smtClean="0">
              <a:ea typeface="Calibri"/>
              <a:cs typeface="Times New Roman"/>
            </a:endParaRPr>
          </a:p>
          <a:p>
            <a:pPr marL="539750" indent="-265113">
              <a:spcBef>
                <a:spcPts val="0"/>
              </a:spcBef>
              <a:buFont typeface="Arial" panose="020B0604020202020204" pitchFamily="34" charset="0"/>
              <a:buNone/>
            </a:pPr>
            <a:r>
              <a:rPr lang="de-DE" sz="1400" dirty="0" smtClean="0">
                <a:ea typeface="Calibri"/>
                <a:cs typeface="Times New Roman"/>
              </a:rPr>
              <a:t>b) Welcher der dort ausgeübten Berufe wäre auf keinen Fall etwas für dich und warum?</a:t>
            </a:r>
          </a:p>
          <a:p>
            <a:pPr marL="539750" indent="-265113">
              <a:spcBef>
                <a:spcPts val="0"/>
              </a:spcBef>
              <a:buFont typeface="Arial" panose="020B0604020202020204" pitchFamily="34" charset="0"/>
              <a:buNone/>
            </a:pPr>
            <a:endParaRPr lang="de-DE" sz="1400" dirty="0">
              <a:ea typeface="Calibri"/>
              <a:cs typeface="Times New Roman"/>
            </a:endParaRPr>
          </a:p>
          <a:p>
            <a:pPr marL="539750" indent="-265113">
              <a:spcBef>
                <a:spcPts val="0"/>
              </a:spcBef>
              <a:buFont typeface="Arial" panose="020B0604020202020204" pitchFamily="34" charset="0"/>
              <a:buNone/>
            </a:pPr>
            <a:endParaRPr lang="de-DE" sz="1400" dirty="0" smtClean="0">
              <a:ea typeface="Calibri"/>
              <a:cs typeface="Times New Roman"/>
            </a:endParaRPr>
          </a:p>
        </p:txBody>
      </p:sp>
      <p:sp>
        <p:nvSpPr>
          <p:cNvPr id="8" name="Textfeld 7"/>
          <p:cNvSpPr txBox="1"/>
          <p:nvPr/>
        </p:nvSpPr>
        <p:spPr>
          <a:xfrm>
            <a:off x="1691680" y="1342509"/>
            <a:ext cx="5256584" cy="369332"/>
          </a:xfrm>
          <a:prstGeom prst="rect">
            <a:avLst/>
          </a:prstGeom>
          <a:noFill/>
        </p:spPr>
        <p:txBody>
          <a:bodyPr wrap="square" rtlCol="0">
            <a:spAutoFit/>
          </a:bodyPr>
          <a:lstStyle/>
          <a:p>
            <a:r>
              <a:rPr lang="de-DE" b="1" dirty="0">
                <a:solidFill>
                  <a:srgbClr val="0070C0"/>
                </a:solidFill>
              </a:rPr>
              <a:t>Beispiel einer </a:t>
            </a:r>
            <a:r>
              <a:rPr lang="de-DE" b="1" dirty="0" smtClean="0">
                <a:solidFill>
                  <a:srgbClr val="0070C0"/>
                </a:solidFill>
              </a:rPr>
              <a:t>Klassenarbeit im Wahlpflichtfach Musik</a:t>
            </a:r>
            <a:endParaRPr lang="de-DE" b="1" dirty="0">
              <a:solidFill>
                <a:srgbClr val="0070C0"/>
              </a:solidFill>
            </a:endParaRPr>
          </a:p>
        </p:txBody>
      </p:sp>
      <p:graphicFrame>
        <p:nvGraphicFramePr>
          <p:cNvPr id="9" name="Objekt 8"/>
          <p:cNvGraphicFramePr>
            <a:graphicFrameLocks noChangeAspect="1"/>
          </p:cNvGraphicFramePr>
          <p:nvPr>
            <p:extLst>
              <p:ext uri="{D42A27DB-BD31-4B8C-83A1-F6EECF244321}">
                <p14:modId xmlns:p14="http://schemas.microsoft.com/office/powerpoint/2010/main" val="3789649828"/>
              </p:ext>
            </p:extLst>
          </p:nvPr>
        </p:nvGraphicFramePr>
        <p:xfrm>
          <a:off x="827584" y="4437112"/>
          <a:ext cx="2146300" cy="1684337"/>
        </p:xfrm>
        <a:graphic>
          <a:graphicData uri="http://schemas.openxmlformats.org/presentationml/2006/ole">
            <mc:AlternateContent xmlns:mc="http://schemas.openxmlformats.org/markup-compatibility/2006">
              <mc:Choice xmlns:v="urn:schemas-microsoft-com:vml" Requires="v">
                <p:oleObj spid="_x0000_s1032" name="Dokument" r:id="rId4" imgW="2152624" imgH="1818736" progId="Word.Document.12">
                  <p:embed/>
                </p:oleObj>
              </mc:Choice>
              <mc:Fallback>
                <p:oleObj name="Dokument" r:id="rId4" imgW="2152624" imgH="1818736" progId="Word.Document.12">
                  <p:embed/>
                  <p:pic>
                    <p:nvPicPr>
                      <p:cNvPr id="0" name=""/>
                      <p:cNvPicPr/>
                      <p:nvPr/>
                    </p:nvPicPr>
                    <p:blipFill>
                      <a:blip r:embed="rId5"/>
                      <a:stretch>
                        <a:fillRect/>
                      </a:stretch>
                    </p:blipFill>
                    <p:spPr>
                      <a:xfrm>
                        <a:off x="827584" y="4437112"/>
                        <a:ext cx="2146300" cy="1684337"/>
                      </a:xfrm>
                      <a:prstGeom prst="rect">
                        <a:avLst/>
                      </a:prstGeom>
                    </p:spPr>
                  </p:pic>
                </p:oleObj>
              </mc:Fallback>
            </mc:AlternateContent>
          </a:graphicData>
        </a:graphic>
      </p:graphicFrame>
      <p:sp>
        <p:nvSpPr>
          <p:cNvPr id="10"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639724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916832"/>
            <a:ext cx="749628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liennummernplatzhalter 4"/>
          <p:cNvSpPr>
            <a:spLocks noGrp="1"/>
          </p:cNvSpPr>
          <p:nvPr>
            <p:ph type="sldNum" sz="quarter" idx="12"/>
          </p:nvPr>
        </p:nvSpPr>
        <p:spPr/>
        <p:txBody>
          <a:bodyPr/>
          <a:lstStyle/>
          <a:p>
            <a:fld id="{8FA6C8AA-D676-4D6E-AE15-6BE2A8E803B3}" type="slidenum">
              <a:rPr lang="de-DE" smtClean="0"/>
              <a:pPr/>
              <a:t>42</a:t>
            </a:fld>
            <a:endParaRPr lang="de-DE"/>
          </a:p>
        </p:txBody>
      </p:sp>
      <p:sp>
        <p:nvSpPr>
          <p:cNvPr id="6" name="Textfeld 5"/>
          <p:cNvSpPr txBox="1"/>
          <p:nvPr/>
        </p:nvSpPr>
        <p:spPr>
          <a:xfrm>
            <a:off x="683568" y="1419456"/>
            <a:ext cx="7200800" cy="430887"/>
          </a:xfrm>
          <a:prstGeom prst="rect">
            <a:avLst/>
          </a:prstGeom>
          <a:noFill/>
        </p:spPr>
        <p:txBody>
          <a:bodyPr wrap="square" rtlCol="0">
            <a:spAutoFit/>
          </a:bodyPr>
          <a:lstStyle/>
          <a:p>
            <a:pPr marL="400050" indent="-400050" fontAlgn="base">
              <a:spcBef>
                <a:spcPct val="35000"/>
              </a:spcBef>
              <a:spcAft>
                <a:spcPct val="0"/>
              </a:spcAft>
              <a:defRPr/>
            </a:pPr>
            <a:r>
              <a:rPr lang="de-DE" sz="2200" b="1" dirty="0">
                <a:solidFill>
                  <a:srgbClr val="002060"/>
                </a:solidFill>
                <a:latin typeface="Arial" pitchFamily="34" charset="0"/>
                <a:ea typeface="ヒラギノ角ゴ Pro W3"/>
                <a:cs typeface="ヒラギノ角ゴ Pro W3"/>
              </a:rPr>
              <a:t>Unterstützungsangebote - Lehrplannavigator</a:t>
            </a:r>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7008133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altLang="de-DE" b="1" dirty="0" smtClean="0">
                <a:solidFill>
                  <a:srgbClr val="002060"/>
                </a:solidFill>
                <a:cs typeface="Times New Roman" pitchFamily="18" charset="0"/>
              </a:rPr>
              <a:t>TOP IV</a:t>
            </a:r>
          </a:p>
          <a:p>
            <a:pPr marL="0" indent="0" algn="ctr">
              <a:buNone/>
            </a:pPr>
            <a:endParaRPr lang="de-DE" altLang="de-DE" sz="1200" b="1" dirty="0">
              <a:solidFill>
                <a:srgbClr val="002060"/>
              </a:solidFill>
              <a:cs typeface="Times New Roman" pitchFamily="18" charset="0"/>
            </a:endParaRPr>
          </a:p>
          <a:p>
            <a:pPr marL="0" indent="0" algn="ctr">
              <a:spcBef>
                <a:spcPts val="0"/>
              </a:spcBef>
              <a:spcAft>
                <a:spcPts val="600"/>
              </a:spcAft>
              <a:buNone/>
            </a:pPr>
            <a:r>
              <a:rPr lang="de-DE" altLang="de-DE" b="1" dirty="0">
                <a:solidFill>
                  <a:srgbClr val="002060"/>
                </a:solidFill>
                <a:cs typeface="Times New Roman" pitchFamily="18" charset="0"/>
              </a:rPr>
              <a:t> </a:t>
            </a:r>
            <a:r>
              <a:rPr lang="de-DE" altLang="de-DE" b="1" dirty="0" smtClean="0">
                <a:solidFill>
                  <a:srgbClr val="002060"/>
                </a:solidFill>
                <a:cs typeface="Times New Roman" pitchFamily="18" charset="0"/>
              </a:rPr>
              <a:t>Arbeitsgruppen (integriert in TOP I –III)</a:t>
            </a:r>
            <a:endParaRPr lang="de-DE" altLang="de-DE" b="1" dirty="0">
              <a:solidFill>
                <a:srgbClr val="002060"/>
              </a:solidFill>
              <a:cs typeface="Times New Roman" pitchFamily="18" charset="0"/>
            </a:endParaRPr>
          </a:p>
          <a:p>
            <a:r>
              <a:rPr lang="de-DE" dirty="0" smtClean="0">
                <a:solidFill>
                  <a:srgbClr val="FF0000"/>
                </a:solidFill>
              </a:rPr>
              <a:t>Entwicklung eines konkretisierten Unterrichtsvorhabens auf Basis von Lehrplankompetenzen</a:t>
            </a:r>
          </a:p>
          <a:p>
            <a:r>
              <a:rPr lang="de-DE" dirty="0" smtClean="0">
                <a:solidFill>
                  <a:srgbClr val="FF0000"/>
                </a:solidFill>
              </a:rPr>
              <a:t>Erstellung einer Klassenarbeit zu einem Thema des schulinternen Lehrplans</a:t>
            </a:r>
            <a:endParaRPr lang="de-DE" dirty="0">
              <a:solidFill>
                <a:srgbClr val="FF0000"/>
              </a:solidFill>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43</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36871978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endParaRPr lang="de-DE" dirty="0" smtClean="0"/>
          </a:p>
          <a:p>
            <a:pPr marL="0" indent="0" algn="ctr">
              <a:buNone/>
            </a:pPr>
            <a:endParaRPr lang="de-DE" dirty="0"/>
          </a:p>
          <a:p>
            <a:pPr marL="0" indent="0" algn="ctr">
              <a:buNone/>
            </a:pPr>
            <a:endParaRPr lang="de-DE" dirty="0" smtClean="0"/>
          </a:p>
          <a:p>
            <a:pPr marL="0" indent="0" algn="ctr">
              <a:buNone/>
            </a:pPr>
            <a:r>
              <a:rPr lang="de-DE" dirty="0" smtClean="0"/>
              <a:t>Vielen Dank für Ihre Aufmerksamkeit!</a:t>
            </a:r>
          </a:p>
          <a:p>
            <a:pPr marL="0" indent="0" algn="ctr">
              <a:buNone/>
            </a:pPr>
            <a:endParaRPr lang="de-DE" dirty="0"/>
          </a:p>
          <a:p>
            <a:pPr marL="0" indent="0" algn="ctr">
              <a:buNone/>
            </a:pPr>
            <a:r>
              <a:rPr lang="de-DE" dirty="0" smtClean="0"/>
              <a:t>Noch auftretende Fragen bitte an:</a:t>
            </a:r>
          </a:p>
          <a:p>
            <a:pPr marL="0" indent="0" algn="ctr">
              <a:buNone/>
            </a:pPr>
            <a:r>
              <a:rPr lang="de-DE" dirty="0" smtClean="0"/>
              <a:t>axel.sohnius@qua-lis.nrw.de</a:t>
            </a:r>
            <a:endParaRPr lang="de-DE" dirty="0"/>
          </a:p>
        </p:txBody>
      </p:sp>
      <p:sp>
        <p:nvSpPr>
          <p:cNvPr id="6" name="Foliennummernplatzhalter 5"/>
          <p:cNvSpPr>
            <a:spLocks noGrp="1"/>
          </p:cNvSpPr>
          <p:nvPr>
            <p:ph type="sldNum" sz="quarter" idx="12"/>
          </p:nvPr>
        </p:nvSpPr>
        <p:spPr/>
        <p:txBody>
          <a:bodyPr/>
          <a:lstStyle/>
          <a:p>
            <a:fld id="{8FA6C8AA-D676-4D6E-AE15-6BE2A8E803B3}" type="slidenum">
              <a:rPr lang="de-DE" smtClean="0"/>
              <a:pPr/>
              <a:t>44</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80096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rafik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l="-4999" t="8421" r="-607" b="54451"/>
          <a:stretch>
            <a:fillRect/>
          </a:stretch>
        </p:blipFill>
        <p:spPr bwMode="auto">
          <a:xfrm rot="9443165">
            <a:off x="1692275" y="1677988"/>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4"/>
          <p:cNvSpPr txBox="1">
            <a:spLocks noChangeArrowheads="1"/>
          </p:cNvSpPr>
          <p:nvPr/>
        </p:nvSpPr>
        <p:spPr bwMode="auto">
          <a:xfrm>
            <a:off x="323528" y="1628800"/>
            <a:ext cx="3276600" cy="6461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de-DE" altLang="de-DE" sz="1800" b="1" i="0" u="none" strike="noStrike" kern="0" cap="none" spc="0" normalizeH="0" baseline="0" noProof="0" dirty="0">
                <a:ln>
                  <a:noFill/>
                </a:ln>
                <a:solidFill>
                  <a:srgbClr val="0070C0"/>
                </a:solidFill>
                <a:effectLst/>
                <a:uLnTx/>
                <a:uFillTx/>
                <a:latin typeface="Arial" pitchFamily="34" charset="0"/>
              </a:rPr>
              <a:t>Steuerungsverständnis alter Lehrpläne</a:t>
            </a:r>
          </a:p>
        </p:txBody>
      </p:sp>
      <p:pic>
        <p:nvPicPr>
          <p:cNvPr id="6" name="Picture 2" descr="grafik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l="-4999" t="8421" r="-607" b="54451"/>
          <a:stretch>
            <a:fillRect/>
          </a:stretch>
        </p:blipFill>
        <p:spPr bwMode="auto">
          <a:xfrm rot="20243165">
            <a:off x="2133600" y="3806825"/>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p:nvSpPr>
        <p:spPr bwMode="auto">
          <a:xfrm>
            <a:off x="5063175" y="2447926"/>
            <a:ext cx="2176463" cy="1053082"/>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fontAlgn="base">
              <a:spcBef>
                <a:spcPct val="0"/>
              </a:spcBef>
              <a:spcAft>
                <a:spcPct val="0"/>
              </a:spcAft>
              <a:buFontTx/>
              <a:buNone/>
            </a:pPr>
            <a:r>
              <a:rPr lang="de-DE" altLang="de-DE" sz="1800" dirty="0">
                <a:solidFill>
                  <a:srgbClr val="000000"/>
                </a:solidFill>
                <a:ea typeface="ヒラギノ角ゴ Pro W3"/>
                <a:cs typeface="ヒラギノ角ゴ Pro W3"/>
              </a:rPr>
              <a:t>Lernergebnisse</a:t>
            </a:r>
            <a:br>
              <a:rPr lang="de-DE" altLang="de-DE" sz="1800" dirty="0">
                <a:solidFill>
                  <a:srgbClr val="000000"/>
                </a:solidFill>
                <a:ea typeface="ヒラギノ角ゴ Pro W3"/>
                <a:cs typeface="ヒラギノ角ゴ Pro W3"/>
              </a:rPr>
            </a:br>
            <a:r>
              <a:rPr lang="de-DE" altLang="de-DE" sz="1800" dirty="0" smtClean="0">
                <a:solidFill>
                  <a:srgbClr val="000000"/>
                </a:solidFill>
                <a:ea typeface="ヒラギノ角ゴ Pro W3"/>
                <a:cs typeface="ヒラギノ角ゴ Pro W3"/>
              </a:rPr>
              <a:t>Lernerfolg</a:t>
            </a:r>
          </a:p>
          <a:p>
            <a:pPr algn="ctr" fontAlgn="base">
              <a:spcBef>
                <a:spcPct val="0"/>
              </a:spcBef>
              <a:spcAft>
                <a:spcPct val="0"/>
              </a:spcAft>
              <a:buFontTx/>
              <a:buNone/>
            </a:pPr>
            <a:r>
              <a:rPr lang="de-DE" altLang="de-DE" sz="1800" dirty="0" smtClean="0">
                <a:solidFill>
                  <a:srgbClr val="FF0000"/>
                </a:solidFill>
                <a:ea typeface="ヒラギノ角ゴ Pro W3"/>
                <a:cs typeface="ヒラギノ角ゴ Pro W3"/>
              </a:rPr>
              <a:t>Kompetenzen</a:t>
            </a:r>
            <a:endParaRPr lang="de-DE" altLang="de-DE" sz="1800" dirty="0">
              <a:solidFill>
                <a:srgbClr val="FF0000"/>
              </a:solidFill>
              <a:ea typeface="ヒラギノ角ゴ Pro W3"/>
              <a:cs typeface="ヒラギノ角ゴ Pro W3"/>
            </a:endParaRPr>
          </a:p>
        </p:txBody>
      </p:sp>
      <p:grpSp>
        <p:nvGrpSpPr>
          <p:cNvPr id="8" name="Group 9"/>
          <p:cNvGrpSpPr>
            <a:grpSpLocks/>
          </p:cNvGrpSpPr>
          <p:nvPr/>
        </p:nvGrpSpPr>
        <p:grpSpPr bwMode="auto">
          <a:xfrm>
            <a:off x="1404243" y="2447925"/>
            <a:ext cx="3024188" cy="3651250"/>
            <a:chOff x="1066" y="1117"/>
            <a:chExt cx="1905" cy="2619"/>
          </a:xfrm>
        </p:grpSpPr>
        <p:sp>
          <p:nvSpPr>
            <p:cNvPr id="9" name="Rectangle 10"/>
            <p:cNvSpPr>
              <a:spLocks noChangeArrowheads="1"/>
            </p:cNvSpPr>
            <p:nvPr/>
          </p:nvSpPr>
          <p:spPr bwMode="auto">
            <a:xfrm>
              <a:off x="1066" y="1117"/>
              <a:ext cx="1905" cy="249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de-DE" altLang="de-DE" sz="1800" b="0" i="0" u="none" strike="noStrike" kern="0" cap="none" spc="0" normalizeH="0" baseline="0" noProof="0">
                <a:ln>
                  <a:noFill/>
                </a:ln>
                <a:solidFill>
                  <a:srgbClr val="000000"/>
                </a:solidFill>
                <a:effectLst/>
                <a:uLnTx/>
                <a:uFillTx/>
                <a:latin typeface="Arial" pitchFamily="34" charset="0"/>
                <a:ea typeface="ヒラギノ角ゴ Pro W3"/>
                <a:cs typeface="ヒラギノ角ゴ Pro W3"/>
              </a:endParaRPr>
            </a:p>
          </p:txBody>
        </p:sp>
        <p:sp>
          <p:nvSpPr>
            <p:cNvPr id="10" name="Text Box 11"/>
            <p:cNvSpPr txBox="1">
              <a:spLocks noChangeArrowheads="1"/>
            </p:cNvSpPr>
            <p:nvPr/>
          </p:nvSpPr>
          <p:spPr bwMode="auto">
            <a:xfrm>
              <a:off x="1662" y="3493"/>
              <a:ext cx="624" cy="24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de-DE" altLang="de-DE" sz="1600" b="0" i="0" u="none" strike="noStrike" kern="0" cap="none" spc="0" normalizeH="0" baseline="0" noProof="0">
                  <a:ln>
                    <a:noFill/>
                  </a:ln>
                  <a:solidFill>
                    <a:srgbClr val="0070C0"/>
                  </a:solidFill>
                  <a:effectLst/>
                  <a:uLnTx/>
                  <a:uFillTx/>
                  <a:latin typeface="Arial" pitchFamily="34" charset="0"/>
                  <a:ea typeface="ヒラギノ角ゴ Pro W3"/>
                  <a:cs typeface="ヒラギノ角ゴ Pro W3"/>
                </a:rPr>
                <a:t>Fokus</a:t>
              </a:r>
              <a:endParaRPr kumimoji="0" lang="de-DE" altLang="de-DE" sz="2400" b="1" i="0" u="none" strike="noStrike" kern="0" cap="none" spc="0" normalizeH="0" baseline="0" noProof="0">
                <a:ln>
                  <a:noFill/>
                </a:ln>
                <a:solidFill>
                  <a:srgbClr val="0070C0"/>
                </a:solidFill>
                <a:effectLst/>
                <a:uLnTx/>
                <a:uFillTx/>
                <a:latin typeface="Arial" pitchFamily="34" charset="0"/>
                <a:ea typeface="ヒラギノ角ゴ Pro W3"/>
                <a:cs typeface="ヒラギノ角ゴ Pro W3"/>
              </a:endParaRPr>
            </a:p>
          </p:txBody>
        </p:sp>
      </p:grpSp>
      <p:sp>
        <p:nvSpPr>
          <p:cNvPr id="11" name="Rectangle 6"/>
          <p:cNvSpPr>
            <a:spLocks noChangeArrowheads="1"/>
          </p:cNvSpPr>
          <p:nvPr/>
        </p:nvSpPr>
        <p:spPr bwMode="auto">
          <a:xfrm>
            <a:off x="1475681" y="4149725"/>
            <a:ext cx="2881312" cy="9366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fontAlgn="base">
              <a:spcBef>
                <a:spcPct val="0"/>
              </a:spcBef>
              <a:spcAft>
                <a:spcPct val="0"/>
              </a:spcAft>
              <a:buFontTx/>
              <a:buNone/>
            </a:pPr>
            <a:r>
              <a:rPr lang="de-DE" altLang="de-DE" sz="1800">
                <a:solidFill>
                  <a:srgbClr val="000000"/>
                </a:solidFill>
                <a:ea typeface="ヒラギノ角ゴ Pro W3"/>
                <a:cs typeface="ヒラギノ角ゴ Pro W3"/>
              </a:rPr>
              <a:t>durchzunehmender </a:t>
            </a:r>
            <a:br>
              <a:rPr lang="de-DE" altLang="de-DE" sz="1800">
                <a:solidFill>
                  <a:srgbClr val="000000"/>
                </a:solidFill>
                <a:ea typeface="ヒラギノ角ゴ Pro W3"/>
                <a:cs typeface="ヒラギノ角ゴ Pro W3"/>
              </a:rPr>
            </a:br>
            <a:r>
              <a:rPr lang="de-DE" altLang="de-DE" sz="1800">
                <a:solidFill>
                  <a:srgbClr val="0070C0"/>
                </a:solidFill>
                <a:ea typeface="ヒラギノ角ゴ Pro W3"/>
                <a:cs typeface="ヒラギノ角ゴ Pro W3"/>
              </a:rPr>
              <a:t>Stoff</a:t>
            </a:r>
            <a:r>
              <a:rPr lang="de-DE" altLang="de-DE" sz="1800">
                <a:solidFill>
                  <a:srgbClr val="000000"/>
                </a:solidFill>
                <a:ea typeface="ヒラギノ角ゴ Pro W3"/>
                <a:cs typeface="ヒラギノ角ゴ Pro W3"/>
              </a:rPr>
              <a:t> als unterrichtliches </a:t>
            </a:r>
            <a:br>
              <a:rPr lang="de-DE" altLang="de-DE" sz="1800">
                <a:solidFill>
                  <a:srgbClr val="000000"/>
                </a:solidFill>
                <a:ea typeface="ヒラギノ角ゴ Pro W3"/>
                <a:cs typeface="ヒラギノ角ゴ Pro W3"/>
              </a:rPr>
            </a:br>
            <a:r>
              <a:rPr lang="de-DE" altLang="de-DE" sz="1800">
                <a:solidFill>
                  <a:srgbClr val="000000"/>
                </a:solidFill>
                <a:ea typeface="ヒラギノ角ゴ Pro W3"/>
                <a:cs typeface="ヒラギノ角ゴ Pro W3"/>
              </a:rPr>
              <a:t>Angebot</a:t>
            </a:r>
          </a:p>
        </p:txBody>
      </p:sp>
      <p:grpSp>
        <p:nvGrpSpPr>
          <p:cNvPr id="12" name="Group 8"/>
          <p:cNvGrpSpPr>
            <a:grpSpLocks/>
          </p:cNvGrpSpPr>
          <p:nvPr/>
        </p:nvGrpSpPr>
        <p:grpSpPr bwMode="auto">
          <a:xfrm>
            <a:off x="4592438" y="1492820"/>
            <a:ext cx="3155950" cy="4016375"/>
            <a:chOff x="1066" y="966"/>
            <a:chExt cx="2141" cy="2767"/>
          </a:xfrm>
        </p:grpSpPr>
        <p:sp>
          <p:nvSpPr>
            <p:cNvPr id="13" name="Rectangle 9"/>
            <p:cNvSpPr>
              <a:spLocks noChangeArrowheads="1"/>
            </p:cNvSpPr>
            <p:nvPr/>
          </p:nvSpPr>
          <p:spPr bwMode="auto">
            <a:xfrm>
              <a:off x="1066" y="966"/>
              <a:ext cx="2141" cy="264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de-DE" altLang="de-DE" sz="1800" b="0" i="0" u="none" strike="noStrike" kern="0" cap="none" spc="0" normalizeH="0" baseline="0" noProof="0">
                <a:ln>
                  <a:noFill/>
                </a:ln>
                <a:solidFill>
                  <a:srgbClr val="000000"/>
                </a:solidFill>
                <a:effectLst/>
                <a:uLnTx/>
                <a:uFillTx/>
                <a:latin typeface="Arial" pitchFamily="34" charset="0"/>
              </a:endParaRPr>
            </a:p>
          </p:txBody>
        </p:sp>
        <p:sp>
          <p:nvSpPr>
            <p:cNvPr id="14" name="Text Box 10"/>
            <p:cNvSpPr txBox="1">
              <a:spLocks noChangeArrowheads="1"/>
            </p:cNvSpPr>
            <p:nvPr/>
          </p:nvSpPr>
          <p:spPr bwMode="auto">
            <a:xfrm>
              <a:off x="1877" y="3500"/>
              <a:ext cx="654" cy="23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de-DE" altLang="de-DE" sz="1600" b="0" i="0" u="none" strike="noStrike" kern="0" cap="none" spc="0" normalizeH="0" baseline="0" noProof="0">
                  <a:ln>
                    <a:noFill/>
                  </a:ln>
                  <a:solidFill>
                    <a:srgbClr val="CD0921"/>
                  </a:solidFill>
                  <a:effectLst/>
                  <a:uLnTx/>
                  <a:uFillTx/>
                  <a:latin typeface="Arial" pitchFamily="34" charset="0"/>
                  <a:ea typeface="ヒラギノ角ゴ Pro W3"/>
                  <a:cs typeface="ヒラギノ角ゴ Pro W3"/>
                </a:rPr>
                <a:t>Fokus</a:t>
              </a:r>
              <a:endParaRPr kumimoji="0" lang="de-DE" altLang="de-DE" sz="2400" b="1" i="0" u="none" strike="noStrike" kern="0" cap="none" spc="0" normalizeH="0" baseline="0" noProof="0">
                <a:ln>
                  <a:noFill/>
                </a:ln>
                <a:solidFill>
                  <a:srgbClr val="000000"/>
                </a:solidFill>
                <a:effectLst/>
                <a:uLnTx/>
                <a:uFillTx/>
                <a:latin typeface="Arial" pitchFamily="34" charset="0"/>
                <a:ea typeface="ヒラギノ角ゴ Pro W3"/>
                <a:cs typeface="ヒラギノ角ゴ Pro W3"/>
              </a:endParaRPr>
            </a:p>
          </p:txBody>
        </p:sp>
      </p:grpSp>
      <p:sp>
        <p:nvSpPr>
          <p:cNvPr id="15" name="Textfeld 14"/>
          <p:cNvSpPr txBox="1">
            <a:spLocks noChangeArrowheads="1"/>
          </p:cNvSpPr>
          <p:nvPr/>
        </p:nvSpPr>
        <p:spPr bwMode="auto">
          <a:xfrm>
            <a:off x="5364088" y="5429250"/>
            <a:ext cx="3455368" cy="646331"/>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sz="2100">
                <a:solidFill>
                  <a:schemeClr val="tx1"/>
                </a:solidFill>
                <a:latin typeface="Arial" pitchFamily="34" charset="0"/>
              </a:defRPr>
            </a:lvl1pPr>
            <a:lvl2pPr marL="742950" indent="-285750" eaLnBrk="0" hangingPunct="0">
              <a:spcBef>
                <a:spcPct val="20000"/>
              </a:spcBef>
              <a:buChar char="–"/>
              <a:defRPr sz="2100">
                <a:solidFill>
                  <a:schemeClr val="tx1"/>
                </a:solidFill>
                <a:latin typeface="Arial" pitchFamily="34" charset="0"/>
              </a:defRPr>
            </a:lvl2pPr>
            <a:lvl3pPr marL="1143000" indent="-228600" eaLnBrk="0" hangingPunct="0">
              <a:spcBef>
                <a:spcPct val="20000"/>
              </a:spcBef>
              <a:buChar char="•"/>
              <a:defRPr sz="21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de-DE" altLang="de-DE" sz="1800" b="1" i="0" u="none" strike="noStrike" kern="0" cap="none" spc="0" normalizeH="0" baseline="0" noProof="0" dirty="0">
                <a:ln>
                  <a:noFill/>
                </a:ln>
                <a:solidFill>
                  <a:srgbClr val="FF0000"/>
                </a:solidFill>
                <a:effectLst/>
                <a:uLnTx/>
                <a:uFillTx/>
                <a:latin typeface="Arial" pitchFamily="34" charset="0"/>
              </a:rPr>
              <a:t>Steuerungsverständnis neuer 	           Kernlehrpläne</a:t>
            </a:r>
          </a:p>
        </p:txBody>
      </p:sp>
      <p:sp>
        <p:nvSpPr>
          <p:cNvPr id="18" name="Foliennummernplatzhalter 17"/>
          <p:cNvSpPr>
            <a:spLocks noGrp="1"/>
          </p:cNvSpPr>
          <p:nvPr>
            <p:ph type="sldNum" sz="quarter" idx="12"/>
          </p:nvPr>
        </p:nvSpPr>
        <p:spPr/>
        <p:txBody>
          <a:bodyPr/>
          <a:lstStyle/>
          <a:p>
            <a:fld id="{8FA6C8AA-D676-4D6E-AE15-6BE2A8E803B3}" type="slidenum">
              <a:rPr lang="de-DE" smtClean="0"/>
              <a:pPr/>
              <a:t>5</a:t>
            </a:fld>
            <a:endParaRPr lang="de-DE"/>
          </a:p>
        </p:txBody>
      </p:sp>
      <p:sp>
        <p:nvSpPr>
          <p:cNvPr id="3" name="Fußzeilenplatzhalter 2"/>
          <p:cNvSpPr>
            <a:spLocks noGrp="1"/>
          </p:cNvSpPr>
          <p:nvPr>
            <p:ph type="ftr" sz="quarter" idx="11"/>
          </p:nvPr>
        </p:nvSpPr>
        <p:spPr/>
        <p:txBody>
          <a:bodyPr/>
          <a:lstStyle/>
          <a:p>
            <a:r>
              <a:rPr lang="de-DE" smtClean="0"/>
              <a:t>Implementation KLP Wahlpflichtfächer</a:t>
            </a:r>
            <a:endParaRPr lang="de-DE"/>
          </a:p>
        </p:txBody>
      </p:sp>
      <p:sp>
        <p:nvSpPr>
          <p:cNvPr id="1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137802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lvl="0" indent="0" algn="ctr" fontAlgn="base">
              <a:spcBef>
                <a:spcPct val="50000"/>
              </a:spcBef>
              <a:spcAft>
                <a:spcPct val="0"/>
              </a:spcAft>
              <a:buNone/>
            </a:pPr>
            <a:endParaRPr lang="de-DE" sz="2000" b="1" dirty="0" smtClean="0">
              <a:solidFill>
                <a:srgbClr val="000066"/>
              </a:solidFill>
              <a:latin typeface="Times New Roman" pitchFamily="18" charset="0"/>
              <a:ea typeface="ヒラギノ角ゴ Pro W3" pitchFamily="-112" charset="-128"/>
              <a:cs typeface="Arial" pitchFamily="34" charset="0"/>
            </a:endParaRPr>
          </a:p>
          <a:p>
            <a:pPr marL="0" lvl="0" indent="0" algn="ctr" fontAlgn="base">
              <a:spcBef>
                <a:spcPct val="50000"/>
              </a:spcBef>
              <a:spcAft>
                <a:spcPct val="0"/>
              </a:spcAft>
              <a:buNone/>
            </a:pPr>
            <a:endParaRPr lang="de-DE" sz="2000" b="1" dirty="0">
              <a:solidFill>
                <a:srgbClr val="000066"/>
              </a:solidFill>
              <a:latin typeface="Times New Roman" pitchFamily="18" charset="0"/>
              <a:ea typeface="ヒラギノ角ゴ Pro W3" pitchFamily="-112" charset="-128"/>
              <a:cs typeface="Arial" pitchFamily="34" charset="0"/>
            </a:endParaRPr>
          </a:p>
          <a:p>
            <a:pPr marL="0" lvl="0" indent="0" algn="ctr" fontAlgn="base">
              <a:spcBef>
                <a:spcPct val="50000"/>
              </a:spcBef>
              <a:spcAft>
                <a:spcPct val="0"/>
              </a:spcAft>
              <a:buNone/>
            </a:pPr>
            <a:endParaRPr lang="de-DE" sz="2000" b="1" dirty="0" smtClean="0">
              <a:solidFill>
                <a:srgbClr val="000066"/>
              </a:solidFill>
              <a:latin typeface="Times New Roman" pitchFamily="18" charset="0"/>
              <a:ea typeface="ヒラギノ角ゴ Pro W3" pitchFamily="-112" charset="-128"/>
              <a:cs typeface="Arial" pitchFamily="34" charset="0"/>
            </a:endParaRPr>
          </a:p>
          <a:p>
            <a:pPr marL="0" lvl="0" indent="0" algn="ctr" fontAlgn="base">
              <a:spcBef>
                <a:spcPct val="50000"/>
              </a:spcBef>
              <a:spcAft>
                <a:spcPct val="0"/>
              </a:spcAft>
              <a:buNone/>
            </a:pPr>
            <a:r>
              <a:rPr lang="de-DE" sz="2400" b="1" dirty="0" smtClean="0">
                <a:solidFill>
                  <a:srgbClr val="000066"/>
                </a:solidFill>
                <a:latin typeface="Calibri" panose="020F0502020204030204" pitchFamily="34" charset="0"/>
                <a:ea typeface="ヒラギノ角ゴ Pro W3" pitchFamily="-112" charset="-128"/>
                <a:cs typeface="Arial" pitchFamily="34" charset="0"/>
              </a:rPr>
              <a:t>Eine </a:t>
            </a:r>
            <a:r>
              <a:rPr lang="de-DE" sz="2400" b="1" dirty="0">
                <a:solidFill>
                  <a:srgbClr val="000066"/>
                </a:solidFill>
                <a:latin typeface="Calibri" panose="020F0502020204030204" pitchFamily="34" charset="0"/>
                <a:ea typeface="ヒラギノ角ゴ Pro W3" pitchFamily="-112" charset="-128"/>
                <a:cs typeface="Arial" pitchFamily="34" charset="0"/>
              </a:rPr>
              <a:t>Kompetenz ist eine Disposition, die dazu befähigt, </a:t>
            </a:r>
            <a:br>
              <a:rPr lang="de-DE" sz="2400" b="1" dirty="0">
                <a:solidFill>
                  <a:srgbClr val="000066"/>
                </a:solidFill>
                <a:latin typeface="Calibri" panose="020F0502020204030204" pitchFamily="34" charset="0"/>
                <a:ea typeface="ヒラギノ角ゴ Pro W3" pitchFamily="-112" charset="-128"/>
                <a:cs typeface="Arial" pitchFamily="34" charset="0"/>
              </a:rPr>
            </a:br>
            <a:r>
              <a:rPr lang="de-DE" sz="2400" b="1" dirty="0">
                <a:solidFill>
                  <a:srgbClr val="000066"/>
                </a:solidFill>
                <a:latin typeface="Calibri" panose="020F0502020204030204" pitchFamily="34" charset="0"/>
                <a:ea typeface="ヒラギノ角ゴ Pro W3" pitchFamily="-112" charset="-128"/>
                <a:cs typeface="Arial" pitchFamily="34" charset="0"/>
              </a:rPr>
              <a:t>variable Anforderungssituationen in einem bestimmten Lern- oder Handlungsbereich erfolgreich und verantwortlich zu bewältigen.</a:t>
            </a:r>
          </a:p>
          <a:p>
            <a:pPr marL="0" indent="0">
              <a:buNone/>
            </a:pPr>
            <a:endParaRPr lang="de-DE" sz="3600" dirty="0"/>
          </a:p>
        </p:txBody>
      </p:sp>
      <p:sp>
        <p:nvSpPr>
          <p:cNvPr id="7" name="Foliennummernplatzhalter 6"/>
          <p:cNvSpPr>
            <a:spLocks noGrp="1"/>
          </p:cNvSpPr>
          <p:nvPr>
            <p:ph type="sldNum" sz="quarter" idx="12"/>
          </p:nvPr>
        </p:nvSpPr>
        <p:spPr/>
        <p:txBody>
          <a:bodyPr/>
          <a:lstStyle/>
          <a:p>
            <a:fld id="{8FA6C8AA-D676-4D6E-AE15-6BE2A8E803B3}" type="slidenum">
              <a:rPr lang="de-DE" smtClean="0"/>
              <a:pPr/>
              <a:t>6</a:t>
            </a:fld>
            <a:endParaRPr lang="de-DE"/>
          </a:p>
        </p:txBody>
      </p:sp>
      <p:sp>
        <p:nvSpPr>
          <p:cNvPr id="5" name="Fußzeilenplatzhalter 4"/>
          <p:cNvSpPr>
            <a:spLocks noGrp="1"/>
          </p:cNvSpPr>
          <p:nvPr>
            <p:ph type="ftr" sz="quarter" idx="11"/>
          </p:nvPr>
        </p:nvSpPr>
        <p:spPr/>
        <p:txBody>
          <a:bodyPr/>
          <a:lstStyle/>
          <a:p>
            <a:r>
              <a:rPr lang="de-DE" smtClean="0"/>
              <a:t>Implementation KLP Wahlpflichtfächer</a:t>
            </a:r>
            <a:endParaRPr lang="de-DE"/>
          </a:p>
        </p:txBody>
      </p:sp>
      <p:sp>
        <p:nvSpPr>
          <p:cNvPr id="8"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4119103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Kompetenzen</a:t>
            </a:r>
          </a:p>
          <a:p>
            <a:pPr marL="0" indent="0">
              <a:buNone/>
            </a:pPr>
            <a:endParaRPr lang="de-DE" dirty="0"/>
          </a:p>
        </p:txBody>
      </p:sp>
      <p:sp>
        <p:nvSpPr>
          <p:cNvPr id="4" name="Rectangle 5"/>
          <p:cNvSpPr>
            <a:spLocks noChangeArrowheads="1"/>
          </p:cNvSpPr>
          <p:nvPr/>
        </p:nvSpPr>
        <p:spPr bwMode="auto">
          <a:xfrm>
            <a:off x="457200" y="2271713"/>
            <a:ext cx="81470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61950" indent="-279400" defTabSz="203200" fontAlgn="base">
              <a:spcBef>
                <a:spcPct val="0"/>
              </a:spcBef>
              <a:spcAft>
                <a:spcPct val="0"/>
              </a:spcAft>
              <a:buFontTx/>
              <a:buChar char="•"/>
            </a:pPr>
            <a:r>
              <a:rPr lang="de-DE" sz="2000" dirty="0">
                <a:solidFill>
                  <a:srgbClr val="000000"/>
                </a:solidFill>
                <a:latin typeface="Arial" pitchFamily="34" charset="0"/>
                <a:ea typeface="ヒラギノ角ゴ Pro W3" pitchFamily="-112" charset="-128"/>
                <a:cs typeface="Arial" pitchFamily="34" charset="0"/>
              </a:rPr>
              <a:t>benennen individuelle fachspezifische Fähigkeiten und Fertigkeiten einer Person (keine reinen Unterrichtsinhalte)</a:t>
            </a:r>
          </a:p>
        </p:txBody>
      </p:sp>
      <p:sp>
        <p:nvSpPr>
          <p:cNvPr id="5" name="Rectangle 12"/>
          <p:cNvSpPr>
            <a:spLocks noChangeArrowheads="1"/>
          </p:cNvSpPr>
          <p:nvPr/>
        </p:nvSpPr>
        <p:spPr bwMode="auto">
          <a:xfrm>
            <a:off x="457200" y="3057525"/>
            <a:ext cx="7910513" cy="701675"/>
          </a:xfrm>
          <a:prstGeom prst="rect">
            <a:avLst/>
          </a:prstGeom>
          <a:noFill/>
          <a:ln w="9525">
            <a:noFill/>
            <a:miter lim="800000"/>
            <a:headEnd/>
            <a:tailEnd/>
          </a:ln>
          <a:effectLst>
            <a:prstShdw prst="shdw17" dist="17961" dir="2700000">
              <a:srgbClr val="ACACAC">
                <a:gamma/>
                <a:shade val="60000"/>
                <a:invGamma/>
              </a:srgbClr>
            </a:prstShdw>
          </a:effectLst>
        </p:spPr>
        <p:txBody>
          <a:bodyPr>
            <a:spAutoFit/>
          </a:bodyPr>
          <a:lstStyle/>
          <a:p>
            <a:pPr marL="361950" marR="0" lvl="0" indent="-276225" defTabSz="374650" eaLnBrk="1" fontAlgn="base" latinLnBrk="0" hangingPunct="1">
              <a:lnSpc>
                <a:spcPct val="100000"/>
              </a:lnSpc>
              <a:spcBef>
                <a:spcPct val="50000"/>
              </a:spcBef>
              <a:spcAft>
                <a:spcPct val="0"/>
              </a:spcAft>
              <a:buClrTx/>
              <a:buSzTx/>
              <a:buFontTx/>
              <a:buChar char="•"/>
              <a:tabLst/>
              <a:defRPr/>
            </a:pPr>
            <a:r>
              <a:rPr kumimoji="0" lang="de-DE" sz="2000" b="0" i="0" u="none" strike="noStrike" kern="0" cap="none" spc="0" normalizeH="0" baseline="0" noProof="0" dirty="0">
                <a:ln>
                  <a:noFill/>
                </a:ln>
                <a:solidFill>
                  <a:srgbClr val="000000"/>
                </a:solidFill>
                <a:effectLst/>
                <a:uLnTx/>
                <a:uFillTx/>
                <a:latin typeface="Arial" pitchFamily="34" charset="0"/>
                <a:ea typeface="ヒラギノ角ゴ Pro W3" pitchFamily="-112" charset="-128"/>
                <a:cs typeface="Arial" pitchFamily="34" charset="0"/>
              </a:rPr>
              <a:t>werden in einem längeren Entwicklungsprozess erworben (sind nicht identisch mit Stundenzielen)</a:t>
            </a:r>
          </a:p>
        </p:txBody>
      </p:sp>
      <p:sp>
        <p:nvSpPr>
          <p:cNvPr id="6" name="Rectangle 13"/>
          <p:cNvSpPr>
            <a:spLocks noChangeArrowheads="1"/>
          </p:cNvSpPr>
          <p:nvPr/>
        </p:nvSpPr>
        <p:spPr bwMode="auto">
          <a:xfrm>
            <a:off x="374650" y="3838575"/>
            <a:ext cx="8229600" cy="701675"/>
          </a:xfrm>
          <a:prstGeom prst="rect">
            <a:avLst/>
          </a:prstGeom>
          <a:noFill/>
          <a:ln w="9525">
            <a:noFill/>
            <a:miter lim="800000"/>
            <a:headEnd/>
            <a:tailEnd/>
          </a:ln>
          <a:effectLst>
            <a:prstShdw prst="shdw17" dist="17961" dir="2700000">
              <a:srgbClr val="ACACAC">
                <a:gamma/>
                <a:shade val="60000"/>
                <a:invGamma/>
              </a:srgbClr>
            </a:prstShdw>
          </a:effectLst>
        </p:spPr>
        <p:txBody>
          <a:bodyPr>
            <a:spAutoFit/>
          </a:bodyPr>
          <a:lstStyle/>
          <a:p>
            <a:pPr marL="447675" marR="0" lvl="0" indent="-260350" defTabSz="476250" eaLnBrk="1" fontAlgn="base" latinLnBrk="0" hangingPunct="1">
              <a:lnSpc>
                <a:spcPct val="100000"/>
              </a:lnSpc>
              <a:spcBef>
                <a:spcPct val="50000"/>
              </a:spcBef>
              <a:spcAft>
                <a:spcPct val="0"/>
              </a:spcAft>
              <a:buClrTx/>
              <a:buSzTx/>
              <a:buFontTx/>
              <a:buChar char="•"/>
              <a:tabLst/>
              <a:defRPr/>
            </a:pPr>
            <a:r>
              <a:rPr kumimoji="0" lang="de-DE" sz="2000" b="0" i="0" u="none" strike="noStrike" kern="0" cap="none" spc="0" normalizeH="0" baseline="0" noProof="0" dirty="0">
                <a:ln>
                  <a:noFill/>
                </a:ln>
                <a:solidFill>
                  <a:srgbClr val="000000"/>
                </a:solidFill>
                <a:effectLst/>
                <a:uLnTx/>
                <a:uFillTx/>
                <a:latin typeface="Arial" pitchFamily="34" charset="0"/>
                <a:ea typeface="ヒラギノ角ゴ Pro W3" pitchFamily="-112" charset="-128"/>
                <a:cs typeface="Arial" pitchFamily="34" charset="0"/>
              </a:rPr>
              <a:t>sind Grundlage für das selbstständige Lösen von Problemen und für das Hervorbringen von Neuem</a:t>
            </a:r>
          </a:p>
        </p:txBody>
      </p:sp>
      <p:sp>
        <p:nvSpPr>
          <p:cNvPr id="7" name="Rectangle 14"/>
          <p:cNvSpPr>
            <a:spLocks noChangeArrowheads="1"/>
          </p:cNvSpPr>
          <p:nvPr/>
        </p:nvSpPr>
        <p:spPr bwMode="auto">
          <a:xfrm>
            <a:off x="374650" y="4676775"/>
            <a:ext cx="6931025" cy="396875"/>
          </a:xfrm>
          <a:prstGeom prst="rect">
            <a:avLst/>
          </a:prstGeom>
          <a:noFill/>
          <a:ln w="9525">
            <a:noFill/>
            <a:miter lim="800000"/>
            <a:headEnd/>
            <a:tailEnd/>
          </a:ln>
          <a:effectLst>
            <a:prstShdw prst="shdw17" dist="17961" dir="2700000">
              <a:srgbClr val="ACACAC">
                <a:gamma/>
                <a:shade val="60000"/>
                <a:invGamma/>
              </a:srgbClr>
            </a:prstShdw>
          </a:effectLst>
        </p:spPr>
        <p:txBody>
          <a:bodyPr>
            <a:spAutoFit/>
          </a:bodyPr>
          <a:lstStyle/>
          <a:p>
            <a:pPr marL="447675" marR="0" lvl="0" indent="-260350" defTabSz="476250" eaLnBrk="1" fontAlgn="base" latinLnBrk="0" hangingPunct="1">
              <a:lnSpc>
                <a:spcPct val="100000"/>
              </a:lnSpc>
              <a:spcBef>
                <a:spcPct val="50000"/>
              </a:spcBef>
              <a:spcAft>
                <a:spcPct val="0"/>
              </a:spcAft>
              <a:buClrTx/>
              <a:buSzTx/>
              <a:buFontTx/>
              <a:buChar char="•"/>
              <a:tabLst/>
              <a:defRPr/>
            </a:pPr>
            <a:r>
              <a:rPr kumimoji="0" lang="de-DE" sz="2000" b="0" i="0" u="none" strike="noStrike" kern="0" cap="none" spc="0" normalizeH="0" baseline="0" noProof="0" dirty="0">
                <a:ln>
                  <a:noFill/>
                </a:ln>
                <a:solidFill>
                  <a:srgbClr val="000000"/>
                </a:solidFill>
                <a:effectLst/>
                <a:uLnTx/>
                <a:uFillTx/>
                <a:latin typeface="Arial" pitchFamily="34" charset="0"/>
                <a:ea typeface="ヒラギノ角ゴ Pro W3" pitchFamily="-112" charset="-128"/>
                <a:cs typeface="Arial" pitchFamily="34" charset="0"/>
              </a:rPr>
              <a:t>sind stärkenorientiert (nicht defizitorientiert)</a:t>
            </a:r>
          </a:p>
        </p:txBody>
      </p:sp>
      <p:sp>
        <p:nvSpPr>
          <p:cNvPr id="10" name="Foliennummernplatzhalter 9"/>
          <p:cNvSpPr>
            <a:spLocks noGrp="1"/>
          </p:cNvSpPr>
          <p:nvPr>
            <p:ph type="sldNum" sz="quarter" idx="12"/>
          </p:nvPr>
        </p:nvSpPr>
        <p:spPr/>
        <p:txBody>
          <a:bodyPr/>
          <a:lstStyle/>
          <a:p>
            <a:fld id="{8FA6C8AA-D676-4D6E-AE15-6BE2A8E803B3}" type="slidenum">
              <a:rPr lang="de-DE" smtClean="0"/>
              <a:pPr/>
              <a:t>7</a:t>
            </a:fld>
            <a:endParaRPr lang="de-DE"/>
          </a:p>
        </p:txBody>
      </p:sp>
      <p:sp>
        <p:nvSpPr>
          <p:cNvPr id="11" name="Fußzeilenplatzhalter 10"/>
          <p:cNvSpPr>
            <a:spLocks noGrp="1"/>
          </p:cNvSpPr>
          <p:nvPr>
            <p:ph type="ftr" sz="quarter" idx="11"/>
          </p:nvPr>
        </p:nvSpPr>
        <p:spPr/>
        <p:txBody>
          <a:bodyPr/>
          <a:lstStyle/>
          <a:p>
            <a:r>
              <a:rPr lang="de-DE" smtClean="0"/>
              <a:t>Implementation KLP Wahlpflichtfächer</a:t>
            </a:r>
            <a:endParaRPr lang="de-DE"/>
          </a:p>
        </p:txBody>
      </p:sp>
      <p:sp>
        <p:nvSpPr>
          <p:cNvPr id="13"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896955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400050" indent="-400050" algn="ctr" fontAlgn="base">
              <a:spcBef>
                <a:spcPct val="35000"/>
              </a:spcBef>
              <a:spcAft>
                <a:spcPct val="0"/>
              </a:spcAft>
              <a:buNone/>
              <a:defRPr/>
            </a:pPr>
            <a:r>
              <a:rPr lang="de-DE" sz="2200" b="1" dirty="0">
                <a:solidFill>
                  <a:srgbClr val="002060"/>
                </a:solidFill>
                <a:latin typeface="Arial" pitchFamily="34" charset="0"/>
                <a:ea typeface="ヒラギノ角ゴ Pro W3"/>
                <a:cs typeface="ヒラギノ角ゴ Pro W3"/>
              </a:rPr>
              <a:t>Kompetenzerwartungen als Ausgangspunkt für die Planung</a:t>
            </a:r>
          </a:p>
          <a:p>
            <a:pPr marL="0" indent="0">
              <a:buNone/>
            </a:pPr>
            <a:endParaRPr lang="de-DE" sz="1800" dirty="0"/>
          </a:p>
        </p:txBody>
      </p:sp>
      <p:sp>
        <p:nvSpPr>
          <p:cNvPr id="4" name="Text Box 3"/>
          <p:cNvSpPr txBox="1">
            <a:spLocks noChangeArrowheads="1"/>
          </p:cNvSpPr>
          <p:nvPr/>
        </p:nvSpPr>
        <p:spPr bwMode="auto">
          <a:xfrm>
            <a:off x="467544" y="2204864"/>
            <a:ext cx="7777162"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9875" indent="-269875"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50000"/>
              </a:spcBef>
              <a:spcAft>
                <a:spcPct val="0"/>
              </a:spcAft>
              <a:buFontTx/>
              <a:buChar char="•"/>
            </a:pPr>
            <a:r>
              <a:rPr lang="de-DE" sz="2000" b="1" dirty="0">
                <a:solidFill>
                  <a:srgbClr val="000000"/>
                </a:solidFill>
                <a:ea typeface="ヒラギノ角ゴ Pro W3" pitchFamily="-112" charset="-128"/>
              </a:rPr>
              <a:t>Welche Kompetenzen</a:t>
            </a:r>
            <a:r>
              <a:rPr lang="de-DE" sz="2000" dirty="0">
                <a:solidFill>
                  <a:srgbClr val="000000"/>
                </a:solidFill>
                <a:ea typeface="ヒラギノ角ゴ Pro W3" pitchFamily="-112" charset="-128"/>
              </a:rPr>
              <a:t> sollen bis zum Ende des Bildungsabschnitts entwickelt werden (KLP-Vorgabe, schulinterner Lehrplan)? </a:t>
            </a:r>
          </a:p>
          <a:p>
            <a:pPr fontAlgn="base">
              <a:spcBef>
                <a:spcPct val="20000"/>
              </a:spcBef>
              <a:spcAft>
                <a:spcPct val="0"/>
              </a:spcAft>
            </a:pPr>
            <a:r>
              <a:rPr lang="de-DE" sz="2000" dirty="0">
                <a:solidFill>
                  <a:srgbClr val="000000"/>
                </a:solidFill>
                <a:ea typeface="ヒラギノ角ゴ Pro W3" pitchFamily="-112" charset="-128"/>
              </a:rPr>
              <a:t>	Worauf konzentrieren wir uns zunächst?</a:t>
            </a:r>
          </a:p>
          <a:p>
            <a:pPr fontAlgn="base">
              <a:spcBef>
                <a:spcPct val="50000"/>
              </a:spcBef>
              <a:spcAft>
                <a:spcPct val="0"/>
              </a:spcAft>
              <a:buFontTx/>
              <a:buChar char="•"/>
            </a:pPr>
            <a:r>
              <a:rPr lang="de-DE" sz="2000" b="1" dirty="0">
                <a:solidFill>
                  <a:srgbClr val="000000"/>
                </a:solidFill>
                <a:ea typeface="ヒラギノ角ゴ Pro W3" pitchFamily="-112" charset="-128"/>
              </a:rPr>
              <a:t>Welcher Inhalt / welche </a:t>
            </a:r>
            <a:r>
              <a:rPr lang="de-DE" sz="2000" b="1" dirty="0" smtClean="0">
                <a:solidFill>
                  <a:srgbClr val="000000"/>
                </a:solidFill>
                <a:ea typeface="ヒラギノ角ゴ Pro W3" pitchFamily="-112" charset="-128"/>
              </a:rPr>
              <a:t>Gegenstände sind </a:t>
            </a:r>
            <a:r>
              <a:rPr lang="de-DE" sz="2000" b="1" dirty="0">
                <a:solidFill>
                  <a:srgbClr val="000000"/>
                </a:solidFill>
                <a:ea typeface="ヒラギノ角ゴ Pro W3" pitchFamily="-112" charset="-128"/>
              </a:rPr>
              <a:t>geeignet</a:t>
            </a:r>
            <a:r>
              <a:rPr lang="de-DE" sz="2000" dirty="0">
                <a:solidFill>
                  <a:srgbClr val="000000"/>
                </a:solidFill>
                <a:ea typeface="ヒラギノ角ゴ Pro W3" pitchFamily="-112" charset="-128"/>
              </a:rPr>
              <a:t>, um dieses Können (diese Kompetenzen) zu entwickeln? </a:t>
            </a:r>
            <a:r>
              <a:rPr lang="de-DE" sz="2000" dirty="0" smtClean="0">
                <a:solidFill>
                  <a:srgbClr val="000000"/>
                </a:solidFill>
                <a:ea typeface="ヒラギノ角ゴ Pro W3" pitchFamily="-112" charset="-128"/>
              </a:rPr>
              <a:t>                  </a:t>
            </a:r>
            <a:r>
              <a:rPr lang="de-DE" sz="2000" b="1" dirty="0" smtClean="0">
                <a:solidFill>
                  <a:srgbClr val="000000"/>
                </a:solidFill>
                <a:ea typeface="ヒラギノ角ゴ Pro W3" pitchFamily="-112" charset="-128"/>
              </a:rPr>
              <a:t>+</a:t>
            </a:r>
            <a:r>
              <a:rPr lang="de-DE" sz="2000" dirty="0" smtClean="0">
                <a:solidFill>
                  <a:srgbClr val="000000"/>
                </a:solidFill>
                <a:ea typeface="ヒラギノ角ゴ Pro W3" pitchFamily="-112" charset="-128"/>
              </a:rPr>
              <a:t> </a:t>
            </a:r>
            <a:r>
              <a:rPr lang="de-DE" sz="2000" b="1" dirty="0">
                <a:solidFill>
                  <a:srgbClr val="000000"/>
                </a:solidFill>
                <a:ea typeface="ヒラギノ角ゴ Pro W3" pitchFamily="-112" charset="-128"/>
              </a:rPr>
              <a:t>In welchen</a:t>
            </a:r>
            <a:r>
              <a:rPr lang="de-DE" sz="2000" dirty="0">
                <a:solidFill>
                  <a:srgbClr val="000000"/>
                </a:solidFill>
                <a:ea typeface="ヒラギノ角ゴ Pro W3" pitchFamily="-112" charset="-128"/>
              </a:rPr>
              <a:t> </a:t>
            </a:r>
            <a:r>
              <a:rPr lang="de-DE" sz="2000" b="1" dirty="0">
                <a:solidFill>
                  <a:srgbClr val="000000"/>
                </a:solidFill>
                <a:ea typeface="ヒラギノ角ゴ Pro W3" pitchFamily="-112" charset="-128"/>
              </a:rPr>
              <a:t>Anwendungs- und Handlungssituationen</a:t>
            </a:r>
            <a:r>
              <a:rPr lang="de-DE" sz="2000" dirty="0">
                <a:solidFill>
                  <a:srgbClr val="000000"/>
                </a:solidFill>
                <a:ea typeface="ヒラギノ角ゴ Pro W3" pitchFamily="-112" charset="-128"/>
              </a:rPr>
              <a:t> ist die Kompetenz relevant? </a:t>
            </a:r>
          </a:p>
          <a:p>
            <a:pPr fontAlgn="base">
              <a:spcBef>
                <a:spcPct val="50000"/>
              </a:spcBef>
              <a:spcAft>
                <a:spcPct val="0"/>
              </a:spcAft>
              <a:buFontTx/>
              <a:buChar char="•"/>
            </a:pPr>
            <a:r>
              <a:rPr lang="de-DE" sz="2000" dirty="0">
                <a:solidFill>
                  <a:srgbClr val="000000"/>
                </a:solidFill>
                <a:ea typeface="ヒラギノ角ゴ Pro W3" pitchFamily="-112" charset="-128"/>
              </a:rPr>
              <a:t>Wie muss auf dieser Grundlage die </a:t>
            </a:r>
            <a:r>
              <a:rPr lang="de-DE" sz="2000" b="1" dirty="0">
                <a:solidFill>
                  <a:srgbClr val="000000"/>
                </a:solidFill>
                <a:ea typeface="ヒラギノ角ゴ Pro W3" pitchFamily="-112" charset="-128"/>
              </a:rPr>
              <a:t>Erwerbs- bzw. Lernsituation</a:t>
            </a:r>
            <a:r>
              <a:rPr lang="de-DE" sz="2000" dirty="0">
                <a:solidFill>
                  <a:srgbClr val="000000"/>
                </a:solidFill>
                <a:ea typeface="ヒラギノ角ゴ Pro W3" pitchFamily="-112" charset="-128"/>
              </a:rPr>
              <a:t> gestaltet sein?  </a:t>
            </a:r>
          </a:p>
        </p:txBody>
      </p:sp>
      <p:sp>
        <p:nvSpPr>
          <p:cNvPr id="7" name="Foliennummernplatzhalter 6"/>
          <p:cNvSpPr>
            <a:spLocks noGrp="1"/>
          </p:cNvSpPr>
          <p:nvPr>
            <p:ph type="sldNum" sz="quarter" idx="12"/>
          </p:nvPr>
        </p:nvSpPr>
        <p:spPr/>
        <p:txBody>
          <a:bodyPr/>
          <a:lstStyle/>
          <a:p>
            <a:fld id="{8FA6C8AA-D676-4D6E-AE15-6BE2A8E803B3}" type="slidenum">
              <a:rPr lang="de-DE" smtClean="0"/>
              <a:pPr/>
              <a:t>8</a:t>
            </a:fld>
            <a:endParaRPr lang="de-DE"/>
          </a:p>
        </p:txBody>
      </p:sp>
      <p:sp>
        <p:nvSpPr>
          <p:cNvPr id="8" name="Fußzeilenplatzhalter 7"/>
          <p:cNvSpPr>
            <a:spLocks noGrp="1"/>
          </p:cNvSpPr>
          <p:nvPr>
            <p:ph type="ftr" sz="quarter" idx="11"/>
          </p:nvPr>
        </p:nvSpPr>
        <p:spPr/>
        <p:txBody>
          <a:bodyPr/>
          <a:lstStyle/>
          <a:p>
            <a:r>
              <a:rPr lang="de-DE" smtClean="0"/>
              <a:t>Implementation KLP Wahlpflichtfächer</a:t>
            </a:r>
            <a:endParaRPr lang="de-DE"/>
          </a:p>
        </p:txBody>
      </p:sp>
      <p:sp>
        <p:nvSpPr>
          <p:cNvPr id="10"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252745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lgn="ctr">
              <a:buNone/>
            </a:pPr>
            <a:r>
              <a:rPr lang="de-DE" sz="2800" b="1" dirty="0" smtClean="0">
                <a:solidFill>
                  <a:srgbClr val="002060"/>
                </a:solidFill>
                <a:cs typeface="Times New Roman" pitchFamily="18" charset="0"/>
              </a:rPr>
              <a:t>TOP I</a:t>
            </a:r>
          </a:p>
          <a:p>
            <a:pPr marL="0" indent="0" algn="ctr">
              <a:buNone/>
            </a:pPr>
            <a:endParaRPr lang="de-DE" sz="2800" b="1" dirty="0" smtClean="0">
              <a:solidFill>
                <a:srgbClr val="002060"/>
              </a:solidFill>
              <a:cs typeface="Times New Roman" pitchFamily="18" charset="0"/>
            </a:endParaRPr>
          </a:p>
          <a:p>
            <a:pPr marL="0" indent="0" algn="ctr">
              <a:buNone/>
            </a:pPr>
            <a:r>
              <a:rPr lang="de-DE" b="1" dirty="0" smtClean="0">
                <a:solidFill>
                  <a:srgbClr val="002060"/>
                </a:solidFill>
                <a:cs typeface="Times New Roman" pitchFamily="18" charset="0"/>
              </a:rPr>
              <a:t>Einführende Informationen</a:t>
            </a:r>
          </a:p>
          <a:p>
            <a:pPr marL="0" indent="0" algn="ctr">
              <a:buNone/>
            </a:pPr>
            <a:endParaRPr lang="de-DE" b="1" dirty="0">
              <a:solidFill>
                <a:srgbClr val="002060"/>
              </a:solidFill>
              <a:cs typeface="Times New Roman" pitchFamily="18" charset="0"/>
            </a:endParaRPr>
          </a:p>
          <a:p>
            <a:pPr marL="0" indent="0" algn="ctr">
              <a:buNone/>
            </a:pPr>
            <a:r>
              <a:rPr lang="de-DE" sz="3600" b="1" dirty="0" smtClean="0">
                <a:solidFill>
                  <a:srgbClr val="002060"/>
                </a:solidFill>
                <a:cs typeface="Times New Roman" pitchFamily="18" charset="0"/>
              </a:rPr>
              <a:t>2. Kompetenzorientierte Kernlehrpläne</a:t>
            </a:r>
            <a:endParaRPr lang="de-DE" sz="3600" b="1" dirty="0">
              <a:solidFill>
                <a:srgbClr val="002060"/>
              </a:solidFill>
              <a:cs typeface="Times New Roman" pitchFamily="18" charset="0"/>
            </a:endParaRPr>
          </a:p>
        </p:txBody>
      </p:sp>
      <p:sp>
        <p:nvSpPr>
          <p:cNvPr id="6" name="Foliennummernplatzhalter 5"/>
          <p:cNvSpPr>
            <a:spLocks noGrp="1"/>
          </p:cNvSpPr>
          <p:nvPr>
            <p:ph type="sldNum" sz="quarter" idx="12"/>
          </p:nvPr>
        </p:nvSpPr>
        <p:spPr/>
        <p:txBody>
          <a:bodyPr/>
          <a:lstStyle/>
          <a:p>
            <a:fld id="{8FA6C8AA-D676-4D6E-AE15-6BE2A8E803B3}" type="slidenum">
              <a:rPr lang="de-DE" smtClean="0"/>
              <a:pPr/>
              <a:t>9</a:t>
            </a:fld>
            <a:endParaRPr lang="de-DE"/>
          </a:p>
        </p:txBody>
      </p:sp>
      <p:sp>
        <p:nvSpPr>
          <p:cNvPr id="7" name="Fußzeilenplatzhalter 6"/>
          <p:cNvSpPr>
            <a:spLocks noGrp="1"/>
          </p:cNvSpPr>
          <p:nvPr>
            <p:ph type="ftr" sz="quarter" idx="11"/>
          </p:nvPr>
        </p:nvSpPr>
        <p:spPr/>
        <p:txBody>
          <a:bodyPr/>
          <a:lstStyle/>
          <a:p>
            <a:r>
              <a:rPr lang="de-DE" smtClean="0"/>
              <a:t>Implementation KLP Wahlpflichtfächer</a:t>
            </a:r>
            <a:endParaRPr lang="de-DE"/>
          </a:p>
        </p:txBody>
      </p:sp>
      <p:sp>
        <p:nvSpPr>
          <p:cNvPr id="9" name="Datumsplatzhalter 1"/>
          <p:cNvSpPr>
            <a:spLocks noGrp="1"/>
          </p:cNvSpPr>
          <p:nvPr>
            <p:ph type="dt" sz="half" idx="10"/>
          </p:nvPr>
        </p:nvSpPr>
        <p:spPr>
          <a:xfrm>
            <a:off x="457200" y="6356350"/>
            <a:ext cx="2133600" cy="365125"/>
          </a:xfrm>
        </p:spPr>
        <p:txBody>
          <a:bodyPr/>
          <a:lstStyle/>
          <a:p>
            <a:r>
              <a:rPr lang="de-DE" dirty="0"/>
              <a:t>28. Mai 2015</a:t>
            </a:r>
          </a:p>
        </p:txBody>
      </p:sp>
    </p:spTree>
    <p:extLst>
      <p:ext uri="{BB962C8B-B14F-4D97-AF65-F5344CB8AC3E}">
        <p14:creationId xmlns:p14="http://schemas.microsoft.com/office/powerpoint/2010/main" val="4230434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QUA-LiS_Vorlage_weiss">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2373</Words>
  <Application>Microsoft Office PowerPoint</Application>
  <PresentationFormat>Bildschirmpräsentation (4:3)</PresentationFormat>
  <Paragraphs>556</Paragraphs>
  <Slides>44</Slides>
  <Notes>14</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44</vt:i4>
      </vt:variant>
    </vt:vector>
  </HeadingPairs>
  <TitlesOfParts>
    <vt:vector size="47" baseType="lpstr">
      <vt:lpstr>Larissa</vt:lpstr>
      <vt:lpstr>QUA-LiS_Vorlage_weiss</vt:lpstr>
      <vt:lpstr>Dokument</vt:lpstr>
      <vt:lpstr>Neue Kernlehrpläne für den Wahlpflichtbereich der Realschule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Inhaltsübersicht Kernlehrplan Musik im Wahlpflichtbereich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Anforderungen an die Schulen angesichts kompetenzorientierter Kernlehrpläne</vt:lpstr>
      <vt:lpstr>Anforderungen an die Schulen angesichts kompetenzorientierter Kernlehrpläne</vt:lpstr>
      <vt:lpstr>PowerPoint-Präsentation</vt:lpstr>
      <vt:lpstr>Übersichtsraster (Verteilung der Unterrichtsvorhaben)</vt:lpstr>
      <vt:lpstr>PowerPoint-Präsentation</vt:lpstr>
      <vt:lpstr>Konstruktionsprinzipien für den schulinternen Lehrplan - Unterrichtsvorhaben</vt:lpstr>
      <vt:lpstr>Konstruktionsprinzipien für den schulinternen Lehrplan – Kompetenzentwicklung</vt:lpstr>
      <vt:lpstr>Konstruktionsprinzipien für den schulinternen Lehrplan –  Absprachen der Fachkonferenz</vt:lpstr>
      <vt:lpstr>Beispiel eines Schulinternen Lehrplans – Auswahl, 2. Ebene Konkretisierung</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MSW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Probst, Thomas</dc:creator>
  <cp:lastModifiedBy>Sohnius, Axel</cp:lastModifiedBy>
  <cp:revision>114</cp:revision>
  <cp:lastPrinted>2015-05-27T07:32:59Z</cp:lastPrinted>
  <dcterms:created xsi:type="dcterms:W3CDTF">2014-07-21T11:47:50Z</dcterms:created>
  <dcterms:modified xsi:type="dcterms:W3CDTF">2015-06-01T05:49:26Z</dcterms:modified>
</cp:coreProperties>
</file>