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45"/>
  </p:notesMasterIdLst>
  <p:sldIdLst>
    <p:sldId id="329" r:id="rId3"/>
    <p:sldId id="257" r:id="rId4"/>
    <p:sldId id="258" r:id="rId5"/>
    <p:sldId id="260" r:id="rId6"/>
    <p:sldId id="261" r:id="rId7"/>
    <p:sldId id="263" r:id="rId8"/>
    <p:sldId id="264" r:id="rId9"/>
    <p:sldId id="265" r:id="rId10"/>
    <p:sldId id="266" r:id="rId11"/>
    <p:sldId id="337" r:id="rId12"/>
    <p:sldId id="270" r:id="rId13"/>
    <p:sldId id="335" r:id="rId14"/>
    <p:sldId id="334" r:id="rId15"/>
    <p:sldId id="328" r:id="rId16"/>
    <p:sldId id="283" r:id="rId17"/>
    <p:sldId id="284" r:id="rId18"/>
    <p:sldId id="285" r:id="rId19"/>
    <p:sldId id="286" r:id="rId20"/>
    <p:sldId id="336" r:id="rId21"/>
    <p:sldId id="287" r:id="rId22"/>
    <p:sldId id="295" r:id="rId23"/>
    <p:sldId id="339" r:id="rId24"/>
    <p:sldId id="340" r:id="rId25"/>
    <p:sldId id="298" r:id="rId26"/>
    <p:sldId id="299" r:id="rId27"/>
    <p:sldId id="310" r:id="rId28"/>
    <p:sldId id="311" r:id="rId29"/>
    <p:sldId id="312" r:id="rId30"/>
    <p:sldId id="313" r:id="rId31"/>
    <p:sldId id="314" r:id="rId32"/>
    <p:sldId id="315" r:id="rId33"/>
    <p:sldId id="316" r:id="rId34"/>
    <p:sldId id="318" r:id="rId35"/>
    <p:sldId id="319" r:id="rId36"/>
    <p:sldId id="320" r:id="rId37"/>
    <p:sldId id="321" r:id="rId38"/>
    <p:sldId id="324" r:id="rId39"/>
    <p:sldId id="338" r:id="rId40"/>
    <p:sldId id="331" r:id="rId41"/>
    <p:sldId id="317" r:id="rId42"/>
    <p:sldId id="307" r:id="rId43"/>
    <p:sldId id="308" r:id="rId4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asgoehmann" initials="t" lastIdx="11" clrIdx="0"/>
  <p:cmAuthor id="1" name="Probst, Thomas" initials="PT" lastIdx="2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73" autoAdjust="0"/>
    <p:restoredTop sz="90340" autoAdjust="0"/>
  </p:normalViewPr>
  <p:slideViewPr>
    <p:cSldViewPr>
      <p:cViewPr>
        <p:scale>
          <a:sx n="81" d="100"/>
          <a:sy n="81" d="100"/>
        </p:scale>
        <p:origin x="-2946" y="-8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80322E-3D0B-4323-B48B-EFA62065CB37}" type="datetimeFigureOut">
              <a:rPr lang="de-DE" smtClean="0"/>
              <a:pPr/>
              <a:t>19.03.2015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DB7A22-0731-457E-93D8-9D8E8F69F2B4}" type="slidenum">
              <a:rPr lang="de-DE" smtClean="0"/>
              <a:pPr/>
              <a:t>‹Nr.›</a:t>
            </a:fld>
            <a:endParaRPr lang="de-DE"/>
          </a:p>
        </p:txBody>
      </p:sp>
    </p:spTree>
    <p:extLst>
      <p:ext uri="{BB962C8B-B14F-4D97-AF65-F5344CB8AC3E}">
        <p14:creationId xmlns:p14="http://schemas.microsoft.com/office/powerpoint/2010/main" val="236347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a:t>
            </a:fld>
            <a:endParaRPr lang="de-DE"/>
          </a:p>
        </p:txBody>
      </p:sp>
    </p:spTree>
    <p:extLst>
      <p:ext uri="{BB962C8B-B14F-4D97-AF65-F5344CB8AC3E}">
        <p14:creationId xmlns:p14="http://schemas.microsoft.com/office/powerpoint/2010/main" val="14173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Erläuterung der Abweichungen vom KLP Kunst im Pflichtbereich</a:t>
            </a:r>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23</a:t>
            </a:fld>
            <a:endParaRPr lang="de-DE"/>
          </a:p>
        </p:txBody>
      </p:sp>
    </p:spTree>
    <p:extLst>
      <p:ext uri="{BB962C8B-B14F-4D97-AF65-F5344CB8AC3E}">
        <p14:creationId xmlns:p14="http://schemas.microsoft.com/office/powerpoint/2010/main" val="325157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24</a:t>
            </a:fld>
            <a:endParaRPr lang="de-DE"/>
          </a:p>
        </p:txBody>
      </p:sp>
    </p:spTree>
    <p:extLst>
      <p:ext uri="{BB962C8B-B14F-4D97-AF65-F5344CB8AC3E}">
        <p14:creationId xmlns:p14="http://schemas.microsoft.com/office/powerpoint/2010/main" val="1023998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25</a:t>
            </a:fld>
            <a:endParaRPr lang="de-DE"/>
          </a:p>
        </p:txBody>
      </p:sp>
    </p:spTree>
    <p:extLst>
      <p:ext uri="{BB962C8B-B14F-4D97-AF65-F5344CB8AC3E}">
        <p14:creationId xmlns:p14="http://schemas.microsoft.com/office/powerpoint/2010/main" val="2817264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33</a:t>
            </a:fld>
            <a:endParaRPr lang="de-DE"/>
          </a:p>
        </p:txBody>
      </p:sp>
    </p:spTree>
    <p:extLst>
      <p:ext uri="{BB962C8B-B14F-4D97-AF65-F5344CB8AC3E}">
        <p14:creationId xmlns:p14="http://schemas.microsoft.com/office/powerpoint/2010/main" val="2553782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36</a:t>
            </a:fld>
            <a:endParaRPr lang="de-DE"/>
          </a:p>
        </p:txBody>
      </p:sp>
    </p:spTree>
    <p:extLst>
      <p:ext uri="{BB962C8B-B14F-4D97-AF65-F5344CB8AC3E}">
        <p14:creationId xmlns:p14="http://schemas.microsoft.com/office/powerpoint/2010/main" val="360656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7</a:t>
            </a:fld>
            <a:endParaRPr lang="de-DE"/>
          </a:p>
        </p:txBody>
      </p:sp>
    </p:spTree>
    <p:extLst>
      <p:ext uri="{BB962C8B-B14F-4D97-AF65-F5344CB8AC3E}">
        <p14:creationId xmlns:p14="http://schemas.microsoft.com/office/powerpoint/2010/main" val="388355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8</a:t>
            </a:fld>
            <a:endParaRPr lang="de-DE"/>
          </a:p>
        </p:txBody>
      </p:sp>
    </p:spTree>
    <p:extLst>
      <p:ext uri="{BB962C8B-B14F-4D97-AF65-F5344CB8AC3E}">
        <p14:creationId xmlns:p14="http://schemas.microsoft.com/office/powerpoint/2010/main" val="2751196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11</a:t>
            </a:fld>
            <a:endParaRPr lang="de-DE"/>
          </a:p>
        </p:txBody>
      </p:sp>
    </p:spTree>
    <p:extLst>
      <p:ext uri="{BB962C8B-B14F-4D97-AF65-F5344CB8AC3E}">
        <p14:creationId xmlns:p14="http://schemas.microsoft.com/office/powerpoint/2010/main" val="59054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2800" b="1" dirty="0" smtClean="0">
                <a:solidFill>
                  <a:srgbClr val="000000"/>
                </a:solidFill>
                <a:latin typeface="Arial"/>
              </a:rPr>
              <a:t>REALSCHULE:</a:t>
            </a:r>
            <a:r>
              <a:rPr lang="de-DE" sz="2800" b="1" baseline="0" dirty="0" smtClean="0">
                <a:solidFill>
                  <a:srgbClr val="000000"/>
                </a:solidFill>
                <a:latin typeface="Arial"/>
              </a:rPr>
              <a:t> </a:t>
            </a:r>
          </a:p>
          <a:p>
            <a:r>
              <a:rPr lang="de-DE" sz="2800" b="1" dirty="0" smtClean="0">
                <a:solidFill>
                  <a:srgbClr val="000000"/>
                </a:solidFill>
                <a:latin typeface="Arial"/>
              </a:rPr>
              <a:t>Im Wahlpflichtunterricht ab Klasse 7 kann die Schule neben der fortgeführten zweiten Fremdsprache Schwerpunkte in Naturwissenschaften/Technik, Sozialwissenschaften und Musik/Kunst mit jeweils einem Schwerpunktfach anbieten. [APO SI §15 (3)]</a:t>
            </a:r>
            <a:endParaRPr lang="de-DE" sz="2800" dirty="0" smtClean="0">
              <a:solidFill>
                <a:srgbClr val="000000"/>
              </a:solidFill>
              <a:latin typeface="Arial"/>
            </a:endParaRPr>
          </a:p>
          <a:p>
            <a:pPr algn="just"/>
            <a:r>
              <a:rPr lang="de-DE" sz="1200" dirty="0" smtClean="0">
                <a:solidFill>
                  <a:srgbClr val="000000"/>
                </a:solidFill>
                <a:latin typeface="Arial"/>
              </a:rPr>
              <a:t>15.3.3 Der Wahlpflichtunterricht umfasst neben der fortgeführten zweiten Fremdsprache </a:t>
            </a:r>
          </a:p>
          <a:p>
            <a:r>
              <a:rPr lang="de-DE" sz="1200" dirty="0" smtClean="0">
                <a:solidFill>
                  <a:srgbClr val="000000"/>
                </a:solidFill>
                <a:latin typeface="Arial"/>
              </a:rPr>
              <a:t>im naturwissenschaftlich-technischen Schwerpunkt das Schwerpunktfach Physik oder Chemie oder Biologie oder Technik oder Informatik, </a:t>
            </a:r>
          </a:p>
          <a:p>
            <a:r>
              <a:rPr lang="de-DE" sz="1200" dirty="0" smtClean="0">
                <a:solidFill>
                  <a:srgbClr val="000000"/>
                </a:solidFill>
                <a:latin typeface="Arial"/>
              </a:rPr>
              <a:t>im sozialwissenschaftlichen Schwerpunkt das Schwerpunktfach Sozialwissenschaften oder Politik/Ökonomische Grundbildung, </a:t>
            </a:r>
          </a:p>
          <a:p>
            <a:r>
              <a:rPr lang="de-DE" sz="1200" dirty="0" smtClean="0">
                <a:solidFill>
                  <a:srgbClr val="000000"/>
                </a:solidFill>
                <a:latin typeface="Arial"/>
              </a:rPr>
              <a:t>im musisch-künstlerischen Schwerpunkt das Schwerpunktfach Kunst oder Musik. {VV zu §15]</a:t>
            </a:r>
          </a:p>
          <a:p>
            <a:endParaRPr lang="de-DE" sz="1200" dirty="0" smtClean="0">
              <a:solidFill>
                <a:srgbClr val="000000"/>
              </a:solidFill>
              <a:latin typeface="Arial"/>
            </a:endParaRPr>
          </a:p>
          <a:p>
            <a:pPr algn="just"/>
            <a:r>
              <a:rPr lang="de-DE" sz="1200" dirty="0" smtClean="0">
                <a:solidFill>
                  <a:srgbClr val="000000"/>
                </a:solidFill>
                <a:latin typeface="Arial"/>
              </a:rPr>
              <a:t>15.3.4 Ist das Schwerpunktfach gleichzeitig Fach der Stundentafel (Biologie, Chemie, Physik, Kunst oder Musik), nimmt die Schülerin oder der Schüler daran allein im Wahlpflichtunterricht teil. Die dadurch frei gewordene Stundenzahl wird auf die verbliebenen Fächer des Lernbereichs aufgeteilt. [VV zu §15]</a:t>
            </a:r>
          </a:p>
          <a:p>
            <a:pPr algn="just"/>
            <a:endParaRPr lang="de-DE" sz="1200" dirty="0" smtClean="0">
              <a:solidFill>
                <a:srgbClr val="000000"/>
              </a:solidFill>
              <a:latin typeface="Aria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de-DE" sz="1200" b="1" dirty="0" smtClean="0">
                <a:solidFill>
                  <a:srgbClr val="000000"/>
                </a:solidFill>
                <a:latin typeface="Arial"/>
              </a:rPr>
              <a:t>Klassenarbeiten werden in den Fächern Deutsch, Mathematik, Englisch, in der zweiten und in der dritten Fremdsprache sowie in den Schwerpunktfächern des Wahlpflichtunterrichts geschrieben. [APO S I §15 (5)]</a:t>
            </a:r>
            <a:endParaRPr lang="de-DE" dirty="0" smtClean="0"/>
          </a:p>
        </p:txBody>
      </p:sp>
      <p:sp>
        <p:nvSpPr>
          <p:cNvPr id="4" name="Foliennummernplatzhalter 3"/>
          <p:cNvSpPr>
            <a:spLocks noGrp="1"/>
          </p:cNvSpPr>
          <p:nvPr>
            <p:ph type="sldNum" sz="quarter" idx="10"/>
          </p:nvPr>
        </p:nvSpPr>
        <p:spPr/>
        <p:txBody>
          <a:bodyPr/>
          <a:lstStyle/>
          <a:p>
            <a:fld id="{3ADB7A22-0731-457E-93D8-9D8E8F69F2B4}" type="slidenum">
              <a:rPr lang="de-DE" smtClean="0"/>
              <a:pPr/>
              <a:t>13</a:t>
            </a:fld>
            <a:endParaRPr lang="de-DE"/>
          </a:p>
        </p:txBody>
      </p:sp>
    </p:spTree>
    <p:extLst>
      <p:ext uri="{BB962C8B-B14F-4D97-AF65-F5344CB8AC3E}">
        <p14:creationId xmlns:p14="http://schemas.microsoft.com/office/powerpoint/2010/main" val="1337381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15</a:t>
            </a:fld>
            <a:endParaRPr lang="de-DE"/>
          </a:p>
        </p:txBody>
      </p:sp>
    </p:spTree>
    <p:extLst>
      <p:ext uri="{BB962C8B-B14F-4D97-AF65-F5344CB8AC3E}">
        <p14:creationId xmlns:p14="http://schemas.microsoft.com/office/powerpoint/2010/main" val="2611544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18</a:t>
            </a:fld>
            <a:endParaRPr lang="de-DE"/>
          </a:p>
        </p:txBody>
      </p:sp>
    </p:spTree>
    <p:extLst>
      <p:ext uri="{BB962C8B-B14F-4D97-AF65-F5344CB8AC3E}">
        <p14:creationId xmlns:p14="http://schemas.microsoft.com/office/powerpoint/2010/main" val="859139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20</a:t>
            </a:fld>
            <a:endParaRPr lang="de-DE"/>
          </a:p>
        </p:txBody>
      </p:sp>
    </p:spTree>
    <p:extLst>
      <p:ext uri="{BB962C8B-B14F-4D97-AF65-F5344CB8AC3E}">
        <p14:creationId xmlns:p14="http://schemas.microsoft.com/office/powerpoint/2010/main" val="255981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21</a:t>
            </a:fld>
            <a:endParaRPr lang="de-DE"/>
          </a:p>
        </p:txBody>
      </p:sp>
    </p:spTree>
    <p:extLst>
      <p:ext uri="{BB962C8B-B14F-4D97-AF65-F5344CB8AC3E}">
        <p14:creationId xmlns:p14="http://schemas.microsoft.com/office/powerpoint/2010/main" val="309977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145230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xx.yy.2015</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197462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xx.yy.2015</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18093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smtClean="0">
                <a:solidFill>
                  <a:prstClr val="black">
                    <a:tint val="75000"/>
                  </a:prstClr>
                </a:solidFill>
              </a:rPr>
              <a:t>11. März 2015</a:t>
            </a:r>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02172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smtClean="0"/>
              <a:t>Textmasterformat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76489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099769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4183514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8"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1365141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10"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520574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6"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155301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5"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329338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633002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8"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1538977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010512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268705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11. März 2015</a:t>
            </a:r>
            <a:endParaRPr lang="de-DE" dirty="0"/>
          </a:p>
        </p:txBody>
      </p:sp>
    </p:spTree>
    <p:extLst>
      <p:ext uri="{BB962C8B-B14F-4D97-AF65-F5344CB8AC3E}">
        <p14:creationId xmlns:p14="http://schemas.microsoft.com/office/powerpoint/2010/main" val="347319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xx.yy.2015</a:t>
            </a:r>
            <a:endParaRPr lang="de-DE"/>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422931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xx.yy.2015</a:t>
            </a:r>
            <a:endParaRPr lang="de-DE"/>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9" name="Foliennummernplatzhalter 8"/>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055118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smtClean="0"/>
              <a:t>xx.yy.2015</a:t>
            </a:r>
            <a:endParaRPr lang="de-DE"/>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4072815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xx.yy.2015</a:t>
            </a:r>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4" name="Foliennummernplatzhalter 3"/>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2048278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xx.yy.2015</a:t>
            </a:r>
            <a:endParaRPr lang="de-DE"/>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72051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xx.yy.2015</a:t>
            </a:r>
            <a:endParaRPr lang="de-DE"/>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2329927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00200"/>
            <a:ext cx="8229600" cy="4525963"/>
          </a:xfrm>
          <a:prstGeom prst="rect">
            <a:avLst/>
          </a:prstGeom>
          <a:solidFill>
            <a:schemeClr val="accent1">
              <a:lumMod val="40000"/>
              <a:lumOff val="60000"/>
            </a:schemeClr>
          </a:solidFill>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smtClean="0"/>
              <a:t>xx.yy.2015</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Implementation KLP Wahlpflichtfächer</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6C8AA-D676-4D6E-AE15-6BE2A8E803B3}" type="slidenum">
              <a:rPr lang="de-DE" smtClean="0"/>
              <a:pPr/>
              <a:t>‹Nr.›</a:t>
            </a:fld>
            <a:endParaRPr lang="de-DE"/>
          </a:p>
        </p:txBody>
      </p:sp>
      <p:sp>
        <p:nvSpPr>
          <p:cNvPr id="7" name="Titelplatzhalter 1"/>
          <p:cNvSpPr txBox="1">
            <a:spLocks/>
          </p:cNvSpPr>
          <p:nvPr userDrawn="1"/>
        </p:nvSpPr>
        <p:spPr>
          <a:xfrm>
            <a:off x="609600" y="427038"/>
            <a:ext cx="309830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1800" kern="1200">
                <a:solidFill>
                  <a:schemeClr val="tx1"/>
                </a:solidFill>
                <a:latin typeface="+mj-lt"/>
                <a:ea typeface="+mj-ea"/>
                <a:cs typeface="+mj-cs"/>
              </a:defRPr>
            </a:lvl1pPr>
          </a:lstStyle>
          <a:p>
            <a:pPr algn="l">
              <a:spcAft>
                <a:spcPts val="0"/>
              </a:spcAft>
            </a:pPr>
            <a:r>
              <a:rPr lang="de-DE" sz="1400" b="1" dirty="0" smtClean="0">
                <a:effectLst/>
                <a:latin typeface="+mj-lt"/>
                <a:ea typeface="Calibri"/>
                <a:cs typeface="Times New Roman"/>
              </a:rPr>
              <a:t>Kernlehrplanentwicklung </a:t>
            </a:r>
            <a:r>
              <a:rPr lang="de-DE" sz="1400" b="1" dirty="0" smtClean="0">
                <a:solidFill>
                  <a:srgbClr val="FF0000"/>
                </a:solidFill>
                <a:effectLst/>
                <a:latin typeface="+mj-lt"/>
                <a:ea typeface="Calibri"/>
                <a:cs typeface="Times New Roman"/>
              </a:rPr>
              <a:t>N</a:t>
            </a:r>
            <a:r>
              <a:rPr lang="de-DE" sz="1400" b="1" dirty="0" smtClean="0">
                <a:solidFill>
                  <a:srgbClr val="7F7F7F"/>
                </a:solidFill>
                <a:effectLst/>
                <a:latin typeface="+mj-lt"/>
                <a:ea typeface="Calibri"/>
                <a:cs typeface="Times New Roman"/>
              </a:rPr>
              <a:t>R</a:t>
            </a:r>
            <a:r>
              <a:rPr lang="de-DE" sz="1400" b="1" dirty="0" smtClean="0">
                <a:solidFill>
                  <a:srgbClr val="00B050"/>
                </a:solidFill>
                <a:effectLst/>
                <a:latin typeface="+mj-lt"/>
                <a:ea typeface="Calibri"/>
                <a:cs typeface="Times New Roman"/>
              </a:rPr>
              <a:t>W</a:t>
            </a:r>
            <a:endParaRPr lang="de-DE" sz="1200" dirty="0" smtClean="0">
              <a:effectLst/>
              <a:latin typeface="+mj-lt"/>
              <a:ea typeface="Calibri"/>
              <a:cs typeface="Times New Roman"/>
            </a:endParaRPr>
          </a:p>
          <a:p>
            <a:pPr algn="l">
              <a:spcAft>
                <a:spcPts val="0"/>
              </a:spcAft>
            </a:pPr>
            <a:r>
              <a:rPr lang="de-DE" sz="1400" dirty="0" smtClean="0">
                <a:effectLst/>
                <a:latin typeface="+mj-lt"/>
                <a:ea typeface="Calibri"/>
                <a:cs typeface="Times New Roman"/>
              </a:rPr>
              <a:t>Fächer des Wahlpflichtbereichs in </a:t>
            </a:r>
          </a:p>
          <a:p>
            <a:pPr algn="l">
              <a:spcAft>
                <a:spcPts val="0"/>
              </a:spcAft>
            </a:pPr>
            <a:r>
              <a:rPr lang="de-DE" sz="1400" dirty="0" smtClean="0">
                <a:effectLst/>
                <a:latin typeface="+mj-lt"/>
                <a:ea typeface="Calibri"/>
                <a:cs typeface="Times New Roman"/>
              </a:rPr>
              <a:t>Realschulen</a:t>
            </a:r>
            <a:r>
              <a:rPr lang="de-DE" sz="1400" baseline="0" dirty="0" smtClean="0">
                <a:effectLst/>
                <a:latin typeface="+mj-lt"/>
                <a:ea typeface="Calibri"/>
                <a:cs typeface="Times New Roman"/>
              </a:rPr>
              <a:t> und Gesamtschulen</a:t>
            </a:r>
            <a:endParaRPr lang="de-DE" sz="1200" dirty="0">
              <a:effectLst/>
              <a:latin typeface="+mj-lt"/>
              <a:ea typeface="Calibri"/>
              <a:cs typeface="Times New Roman"/>
            </a:endParaRPr>
          </a:p>
        </p:txBody>
      </p:sp>
      <p:sp>
        <p:nvSpPr>
          <p:cNvPr id="8" name="Titelplatzhalter 1"/>
          <p:cNvSpPr txBox="1">
            <a:spLocks/>
          </p:cNvSpPr>
          <p:nvPr userDrawn="1"/>
        </p:nvSpPr>
        <p:spPr>
          <a:xfrm>
            <a:off x="4704694" y="362958"/>
            <a:ext cx="310668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1800" kern="1200">
                <a:solidFill>
                  <a:schemeClr val="tx1"/>
                </a:solidFill>
                <a:latin typeface="+mj-lt"/>
                <a:ea typeface="+mj-ea"/>
                <a:cs typeface="+mj-cs"/>
              </a:defRPr>
            </a:lvl1pPr>
          </a:lstStyle>
          <a:p>
            <a:pPr algn="l"/>
            <a:r>
              <a:rPr lang="de-DE" sz="1400" kern="1200" dirty="0" smtClean="0">
                <a:solidFill>
                  <a:schemeClr val="tx1"/>
                </a:solidFill>
                <a:effectLst/>
                <a:latin typeface="+mj-lt"/>
                <a:ea typeface="+mj-ea"/>
                <a:cs typeface="+mj-cs"/>
              </a:rPr>
              <a:t>Qualitäts- und </a:t>
            </a:r>
            <a:r>
              <a:rPr lang="de-DE" sz="1400" kern="1200" dirty="0" err="1" smtClean="0">
                <a:solidFill>
                  <a:schemeClr val="tx1"/>
                </a:solidFill>
                <a:effectLst/>
                <a:latin typeface="+mj-lt"/>
                <a:ea typeface="+mj-ea"/>
                <a:cs typeface="+mj-cs"/>
              </a:rPr>
              <a:t>UnterstützungsAgentur</a:t>
            </a:r>
            <a:r>
              <a:rPr lang="de-DE" sz="1400" kern="1200" dirty="0" smtClean="0">
                <a:solidFill>
                  <a:schemeClr val="tx1"/>
                </a:solidFill>
                <a:effectLst/>
                <a:latin typeface="+mj-lt"/>
                <a:ea typeface="+mj-ea"/>
                <a:cs typeface="+mj-cs"/>
              </a:rPr>
              <a:t> –</a:t>
            </a:r>
          </a:p>
          <a:p>
            <a:pPr algn="l"/>
            <a:r>
              <a:rPr lang="de-DE" sz="1400" kern="1200" dirty="0" smtClean="0">
                <a:solidFill>
                  <a:schemeClr val="tx1"/>
                </a:solidFill>
                <a:effectLst/>
                <a:latin typeface="+mj-lt"/>
                <a:ea typeface="+mj-ea"/>
                <a:cs typeface="+mj-cs"/>
              </a:rPr>
              <a:t>Landesinstitut für Schule NRW</a:t>
            </a:r>
            <a:endParaRPr lang="de-DE" sz="1400" kern="1200" dirty="0">
              <a:solidFill>
                <a:schemeClr val="tx1"/>
              </a:solidFill>
              <a:effectLst/>
              <a:latin typeface="+mj-lt"/>
              <a:ea typeface="+mj-ea"/>
              <a:cs typeface="+mj-cs"/>
            </a:endParaRPr>
          </a:p>
        </p:txBody>
      </p:sp>
      <p:pic>
        <p:nvPicPr>
          <p:cNvPr id="10" name="Grafik 9"/>
          <p:cNvPicPr/>
          <p:nvPr userDrawn="1"/>
        </p:nvPicPr>
        <p:blipFill>
          <a:blip r:embed="rId13" cstate="print">
            <a:extLst>
              <a:ext uri="{28A0092B-C50C-407E-A947-70E740481C1C}">
                <a14:useLocalDpi xmlns:a14="http://schemas.microsoft.com/office/drawing/2010/main" val="0"/>
              </a:ext>
            </a:extLst>
          </a:blip>
          <a:srcRect l="80264"/>
          <a:stretch>
            <a:fillRect/>
          </a:stretch>
        </p:blipFill>
        <p:spPr bwMode="auto">
          <a:xfrm>
            <a:off x="7812360" y="623888"/>
            <a:ext cx="721995" cy="749300"/>
          </a:xfrm>
          <a:prstGeom prst="rect">
            <a:avLst/>
          </a:prstGeom>
          <a:noFill/>
        </p:spPr>
      </p:pic>
    </p:spTree>
    <p:extLst>
      <p:ext uri="{BB962C8B-B14F-4D97-AF65-F5344CB8AC3E}">
        <p14:creationId xmlns:p14="http://schemas.microsoft.com/office/powerpoint/2010/main" val="3988517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lang="de-DE" sz="1100" b="1" kern="1200" smtClean="0">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511045" cy="720080"/>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2.jpeg"/>
          <p:cNvPicPr/>
          <p:nvPr/>
        </p:nvPicPr>
        <p:blipFill>
          <a:blip r:embed="rId14" cstate="print"/>
          <a:stretch>
            <a:fillRect/>
          </a:stretch>
        </p:blipFill>
        <p:spPr>
          <a:xfrm>
            <a:off x="6516215" y="269321"/>
            <a:ext cx="2129319" cy="792088"/>
          </a:xfrm>
          <a:prstGeom prst="rect">
            <a:avLst/>
          </a:prstGeom>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7" name="Datumsplatzhalter 1"/>
          <p:cNvSpPr>
            <a:spLocks noGrp="1"/>
          </p:cNvSpPr>
          <p:nvPr>
            <p:ph type="dt" sz="half" idx="2"/>
          </p:nvPr>
        </p:nvSpPr>
        <p:spPr>
          <a:xfrm>
            <a:off x="457200" y="6356350"/>
            <a:ext cx="2133600" cy="365125"/>
          </a:xfrm>
          <a:prstGeom prst="rect">
            <a:avLst/>
          </a:prstGeom>
        </p:spPr>
        <p:txBody>
          <a:bodyPr/>
          <a:lstStyle/>
          <a:p>
            <a:r>
              <a:rPr lang="de-DE" dirty="0" smtClean="0"/>
              <a:t>11. März 2015</a:t>
            </a:r>
            <a:endParaRPr lang="de-DE" dirty="0"/>
          </a:p>
        </p:txBody>
      </p:sp>
    </p:spTree>
    <p:extLst>
      <p:ext uri="{BB962C8B-B14F-4D97-AF65-F5344CB8AC3E}">
        <p14:creationId xmlns:p14="http://schemas.microsoft.com/office/powerpoint/2010/main" val="3606460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de-DE" sz="3200" b="1" dirty="0"/>
              <a:t>Neue Kernlehrpläne für den</a:t>
            </a:r>
            <a:br>
              <a:rPr lang="de-DE" sz="3200" b="1" dirty="0"/>
            </a:br>
            <a:r>
              <a:rPr lang="de-DE" sz="3200" b="1" dirty="0" smtClean="0"/>
              <a:t>Wahlpflichtbereich der Realschule</a:t>
            </a:r>
            <a:endParaRPr lang="de-DE" b="1" dirty="0"/>
          </a:p>
        </p:txBody>
      </p:sp>
      <p:sp>
        <p:nvSpPr>
          <p:cNvPr id="3" name="Untertitel 2"/>
          <p:cNvSpPr>
            <a:spLocks noGrp="1"/>
          </p:cNvSpPr>
          <p:nvPr>
            <p:ph type="subTitle" idx="1"/>
          </p:nvPr>
        </p:nvSpPr>
        <p:spPr>
          <a:xfrm>
            <a:off x="683568" y="3717032"/>
            <a:ext cx="7776864" cy="1752600"/>
          </a:xfrm>
        </p:spPr>
        <p:txBody>
          <a:bodyPr/>
          <a:lstStyle/>
          <a:p>
            <a:r>
              <a:rPr lang="de-DE" b="1" dirty="0"/>
              <a:t>Implementationsauftaktveranstaltung</a:t>
            </a:r>
          </a:p>
          <a:p>
            <a:r>
              <a:rPr lang="de-DE" b="1" dirty="0" smtClean="0">
                <a:solidFill>
                  <a:schemeClr val="tx2">
                    <a:lumMod val="60000"/>
                    <a:lumOff val="40000"/>
                  </a:schemeClr>
                </a:solidFill>
              </a:rPr>
              <a:t>Wahlpflichtfach K U N S T</a:t>
            </a:r>
          </a:p>
          <a:p>
            <a:r>
              <a:rPr lang="de-DE" b="1" dirty="0" smtClean="0">
                <a:solidFill>
                  <a:schemeClr val="accent6"/>
                </a:solidFill>
              </a:rPr>
              <a:t>Soest, 28. Mai 2015</a:t>
            </a:r>
            <a:endParaRPr lang="de-DE" b="1" dirty="0">
              <a:solidFill>
                <a:schemeClr val="accent6"/>
              </a:solidFill>
            </a:endParaRPr>
          </a:p>
        </p:txBody>
      </p:sp>
    </p:spTree>
    <p:extLst>
      <p:ext uri="{BB962C8B-B14F-4D97-AF65-F5344CB8AC3E}">
        <p14:creationId xmlns:p14="http://schemas.microsoft.com/office/powerpoint/2010/main" val="4071752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Struktur </a:t>
            </a:r>
            <a:r>
              <a:rPr lang="de-DE" sz="2200" b="1" dirty="0" smtClean="0">
                <a:solidFill>
                  <a:srgbClr val="002060"/>
                </a:solidFill>
                <a:latin typeface="Arial" pitchFamily="34" charset="0"/>
                <a:ea typeface="ヒラギノ角ゴ Pro W3"/>
                <a:cs typeface="ヒラギノ角ゴ Pro W3"/>
              </a:rPr>
              <a:t>der Kernlehrpläne</a:t>
            </a:r>
            <a:endParaRPr lang="de-DE" sz="2200" b="1" dirty="0">
              <a:solidFill>
                <a:srgbClr val="002060"/>
              </a:solidFill>
              <a:latin typeface="Arial" pitchFamily="34" charset="0"/>
              <a:ea typeface="ヒラギノ角ゴ Pro W3"/>
              <a:cs typeface="ヒラギノ角ゴ Pro W3"/>
            </a:endParaRPr>
          </a:p>
          <a:p>
            <a:pPr marL="0" indent="0">
              <a:buNone/>
            </a:pPr>
            <a:endParaRPr lang="de-DE" dirty="0"/>
          </a:p>
        </p:txBody>
      </p:sp>
      <p:sp>
        <p:nvSpPr>
          <p:cNvPr id="4" name="Text Box 8"/>
          <p:cNvSpPr txBox="1">
            <a:spLocks noChangeArrowheads="1"/>
          </p:cNvSpPr>
          <p:nvPr/>
        </p:nvSpPr>
        <p:spPr bwMode="auto">
          <a:xfrm>
            <a:off x="3005163" y="5211763"/>
            <a:ext cx="3713162" cy="841375"/>
          </a:xfrm>
          <a:prstGeom prst="rect">
            <a:avLst/>
          </a:prstGeom>
          <a:gradFill rotWithShape="1">
            <a:gsLst>
              <a:gs pos="0">
                <a:srgbClr val="FFCC00">
                  <a:alpha val="65000"/>
                </a:srgbClr>
              </a:gs>
              <a:gs pos="100000">
                <a:srgbClr val="CCFFFF"/>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Kompetenzerwartungen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(Verknüpfung von Prozessen und Gegenständen)</a:t>
            </a:r>
          </a:p>
        </p:txBody>
      </p:sp>
      <p:sp>
        <p:nvSpPr>
          <p:cNvPr id="5" name="Text Box 10"/>
          <p:cNvSpPr txBox="1">
            <a:spLocks noChangeArrowheads="1"/>
          </p:cNvSpPr>
          <p:nvPr/>
        </p:nvSpPr>
        <p:spPr bwMode="auto">
          <a:xfrm>
            <a:off x="1500213" y="3800476"/>
            <a:ext cx="2305050" cy="576262"/>
          </a:xfrm>
          <a:prstGeom prst="rect">
            <a:avLst/>
          </a:prstGeom>
          <a:solidFill>
            <a:srgbClr val="FFCC00"/>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Kompetenzbereiche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(Prozesse)</a:t>
            </a:r>
          </a:p>
        </p:txBody>
      </p:sp>
      <p:sp>
        <p:nvSpPr>
          <p:cNvPr id="6" name="Text Box 11"/>
          <p:cNvSpPr txBox="1">
            <a:spLocks noChangeArrowheads="1"/>
          </p:cNvSpPr>
          <p:nvPr/>
        </p:nvSpPr>
        <p:spPr bwMode="auto">
          <a:xfrm>
            <a:off x="2771800" y="2390776"/>
            <a:ext cx="4176713" cy="792162"/>
          </a:xfrm>
          <a:prstGeom prst="rect">
            <a:avLst/>
          </a:prstGeom>
          <a:gradFill rotWithShape="1">
            <a:gsLst>
              <a:gs pos="0">
                <a:srgbClr val="CCFFFF"/>
              </a:gs>
              <a:gs pos="100000">
                <a:srgbClr val="FFCC00"/>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Übergreifende fachliche Kompetenz</a:t>
            </a:r>
          </a:p>
        </p:txBody>
      </p:sp>
      <p:sp>
        <p:nvSpPr>
          <p:cNvPr id="7" name="Line 12"/>
          <p:cNvSpPr>
            <a:spLocks noChangeShapeType="1"/>
          </p:cNvSpPr>
          <p:nvPr/>
        </p:nvSpPr>
        <p:spPr bwMode="auto">
          <a:xfrm flipH="1">
            <a:off x="2700363" y="3470276"/>
            <a:ext cx="2162175" cy="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8" name="Line 13"/>
          <p:cNvSpPr>
            <a:spLocks noChangeShapeType="1"/>
          </p:cNvSpPr>
          <p:nvPr/>
        </p:nvSpPr>
        <p:spPr bwMode="auto">
          <a:xfrm>
            <a:off x="4859363" y="3470276"/>
            <a:ext cx="2232025"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9" name="Line 15"/>
          <p:cNvSpPr>
            <a:spLocks noChangeShapeType="1"/>
          </p:cNvSpPr>
          <p:nvPr/>
        </p:nvSpPr>
        <p:spPr bwMode="auto">
          <a:xfrm flipH="1">
            <a:off x="7086625" y="3470276"/>
            <a:ext cx="15875" cy="322262"/>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0" name="Line 16"/>
          <p:cNvSpPr>
            <a:spLocks noChangeShapeType="1"/>
          </p:cNvSpPr>
          <p:nvPr/>
        </p:nvSpPr>
        <p:spPr bwMode="auto">
          <a:xfrm>
            <a:off x="2705125" y="4427538"/>
            <a:ext cx="12700" cy="35560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1" name="Line 18"/>
          <p:cNvSpPr>
            <a:spLocks noChangeShapeType="1"/>
          </p:cNvSpPr>
          <p:nvPr/>
        </p:nvSpPr>
        <p:spPr bwMode="auto">
          <a:xfrm>
            <a:off x="2700363" y="4779962"/>
            <a:ext cx="2163762" cy="15876"/>
          </a:xfrm>
          <a:prstGeom prst="line">
            <a:avLst/>
          </a:prstGeom>
          <a:noFill/>
          <a:ln w="25400">
            <a:solidFill>
              <a:srgbClr val="FFCC00"/>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2" name="Line 19"/>
          <p:cNvSpPr>
            <a:spLocks noChangeShapeType="1"/>
          </p:cNvSpPr>
          <p:nvPr/>
        </p:nvSpPr>
        <p:spPr bwMode="auto">
          <a:xfrm flipH="1" flipV="1">
            <a:off x="4864125" y="4795838"/>
            <a:ext cx="2222500" cy="25400"/>
          </a:xfrm>
          <a:prstGeom prst="line">
            <a:avLst/>
          </a:prstGeom>
          <a:noFill/>
          <a:ln w="25400">
            <a:solidFill>
              <a:srgbClr val="66CCFF"/>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3" name="Text Box 21"/>
          <p:cNvSpPr txBox="1">
            <a:spLocks noChangeArrowheads="1"/>
          </p:cNvSpPr>
          <p:nvPr/>
        </p:nvSpPr>
        <p:spPr bwMode="auto">
          <a:xfrm>
            <a:off x="5953150" y="3787776"/>
            <a:ext cx="2286000" cy="576262"/>
          </a:xfrm>
          <a:prstGeom prst="rect">
            <a:avLst/>
          </a:prstGeom>
          <a:solidFill>
            <a:srgbClr val="CCFFFF"/>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Inhaltsfelder</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(Gegenstände)</a:t>
            </a:r>
          </a:p>
        </p:txBody>
      </p:sp>
      <p:sp>
        <p:nvSpPr>
          <p:cNvPr id="16" name="Foliennummernplatzhalter 15"/>
          <p:cNvSpPr>
            <a:spLocks noGrp="1"/>
          </p:cNvSpPr>
          <p:nvPr>
            <p:ph type="sldNum" sz="quarter" idx="12"/>
          </p:nvPr>
        </p:nvSpPr>
        <p:spPr/>
        <p:txBody>
          <a:bodyPr/>
          <a:lstStyle/>
          <a:p>
            <a:fld id="{8FA6C8AA-D676-4D6E-AE15-6BE2A8E803B3}" type="slidenum">
              <a:rPr lang="de-DE" smtClean="0"/>
              <a:pPr/>
              <a:t>10</a:t>
            </a:fld>
            <a:endParaRPr lang="de-DE"/>
          </a:p>
        </p:txBody>
      </p:sp>
      <p:sp>
        <p:nvSpPr>
          <p:cNvPr id="17" name="Line 7"/>
          <p:cNvSpPr>
            <a:spLocks noChangeShapeType="1"/>
          </p:cNvSpPr>
          <p:nvPr/>
        </p:nvSpPr>
        <p:spPr bwMode="auto">
          <a:xfrm>
            <a:off x="4876266" y="3195638"/>
            <a:ext cx="0" cy="304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8" name="Line 14"/>
          <p:cNvSpPr>
            <a:spLocks noChangeShapeType="1"/>
          </p:cNvSpPr>
          <p:nvPr/>
        </p:nvSpPr>
        <p:spPr bwMode="auto">
          <a:xfrm>
            <a:off x="2717266" y="3482976"/>
            <a:ext cx="4762" cy="309562"/>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9" name="Line 17"/>
          <p:cNvSpPr>
            <a:spLocks noChangeShapeType="1"/>
          </p:cNvSpPr>
          <p:nvPr/>
        </p:nvSpPr>
        <p:spPr bwMode="auto">
          <a:xfrm>
            <a:off x="7090828" y="4427538"/>
            <a:ext cx="12700" cy="393700"/>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cxnSp>
        <p:nvCxnSpPr>
          <p:cNvPr id="20" name="Gerade Verbindung mit Pfeil 19"/>
          <p:cNvCxnSpPr/>
          <p:nvPr/>
        </p:nvCxnSpPr>
        <p:spPr>
          <a:xfrm flipH="1">
            <a:off x="4878647" y="4808538"/>
            <a:ext cx="2381" cy="415925"/>
          </a:xfrm>
          <a:prstGeom prst="straightConnector1">
            <a:avLst/>
          </a:prstGeom>
          <a:noFill/>
          <a:ln w="28575" cap="flat" cmpd="sng" algn="ctr">
            <a:solidFill>
              <a:srgbClr val="000000">
                <a:alpha val="92000"/>
              </a:srgbClr>
            </a:solidFill>
            <a:prstDash val="solid"/>
            <a:tailEnd type="arrow"/>
          </a:ln>
          <a:effectLst/>
        </p:spPr>
      </p:cxnSp>
      <p:sp>
        <p:nvSpPr>
          <p:cNvPr id="21" name="Fußzeilenplatzhalter 20"/>
          <p:cNvSpPr>
            <a:spLocks noGrp="1"/>
          </p:cNvSpPr>
          <p:nvPr>
            <p:ph type="ftr" sz="quarter" idx="11"/>
          </p:nvPr>
        </p:nvSpPr>
        <p:spPr/>
        <p:txBody>
          <a:bodyPr/>
          <a:lstStyle/>
          <a:p>
            <a:r>
              <a:rPr lang="de-DE" smtClean="0"/>
              <a:t>Implementation KLP Wahlpflichtfächer</a:t>
            </a:r>
            <a:endParaRPr lang="de-DE"/>
          </a:p>
        </p:txBody>
      </p:sp>
      <p:sp>
        <p:nvSpPr>
          <p:cNvPr id="23"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54535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normAutofit lnSpcReduction="10000"/>
          </a:bodyPr>
          <a:lstStyle/>
          <a:p>
            <a:pPr marL="400050" lvl="0" indent="-400050" fontAlgn="base">
              <a:spcBef>
                <a:spcPct val="35000"/>
              </a:spcBef>
              <a:spcAft>
                <a:spcPct val="0"/>
              </a:spcAft>
              <a:buNone/>
              <a:defRPr/>
            </a:pPr>
            <a:r>
              <a:rPr lang="de-DE" sz="2400" b="1" dirty="0">
                <a:solidFill>
                  <a:srgbClr val="002060"/>
                </a:solidFill>
                <a:latin typeface="Arial" pitchFamily="34" charset="0"/>
                <a:ea typeface="ヒラギノ角ゴ Pro W3"/>
                <a:cs typeface="ヒラギノ角ゴ Pro W3"/>
              </a:rPr>
              <a:t>Zusammenfassung der zentralen Merkmale</a:t>
            </a:r>
            <a:endParaRPr lang="de-DE" sz="2400" dirty="0">
              <a:solidFill>
                <a:srgbClr val="002060"/>
              </a:solidFill>
              <a:latin typeface="Arial" pitchFamily="34" charset="0"/>
              <a:ea typeface="ヒラギノ角ゴ Pro W3"/>
              <a:cs typeface="ヒラギノ角ゴ Pro W3"/>
            </a:endParaRP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standardorientiert</a:t>
            </a:r>
            <a:r>
              <a:rPr lang="de-DE" sz="1950" i="1" dirty="0">
                <a:solidFill>
                  <a:srgbClr val="000000"/>
                </a:solidFill>
                <a:latin typeface="Arial" pitchFamily="34" charset="0"/>
                <a:ea typeface="ヒラギノ角ゴ Pro W3"/>
                <a:cs typeface="ヒラギノ角ゴ Pro W3"/>
              </a:rPr>
              <a:t>:</a:t>
            </a:r>
            <a:r>
              <a:rPr lang="de-DE" sz="1950" dirty="0">
                <a:solidFill>
                  <a:srgbClr val="000000"/>
                </a:solidFill>
                <a:latin typeface="Arial" pitchFamily="34" charset="0"/>
                <a:ea typeface="ヒラギノ角ゴ Pro W3"/>
                <a:cs typeface="ヒラギノ角ゴ Pro W3"/>
              </a:rPr>
              <a:t> </a:t>
            </a:r>
            <a:r>
              <a:rPr lang="de-DE" sz="1950" dirty="0">
                <a:latin typeface="Arial" pitchFamily="34" charset="0"/>
                <a:ea typeface="ヒラギノ角ゴ Pro W3"/>
                <a:cs typeface="ヒラギノ角ゴ Pro W3"/>
              </a:rPr>
              <a:t>Kernlehrpläne greifen die Bildungsstandards </a:t>
            </a:r>
            <a:r>
              <a:rPr lang="de-DE" sz="1950" dirty="0" smtClean="0">
                <a:latin typeface="Arial" pitchFamily="34" charset="0"/>
                <a:ea typeface="ヒラギノ角ゴ Pro W3"/>
                <a:cs typeface="ヒラギノ角ゴ Pro W3"/>
              </a:rPr>
              <a:t>vollständig </a:t>
            </a:r>
            <a:r>
              <a:rPr lang="de-DE" sz="1950" dirty="0">
                <a:latin typeface="Arial" pitchFamily="34" charset="0"/>
                <a:ea typeface="ヒラギノ角ゴ Pro W3"/>
                <a:cs typeface="ヒラギノ角ゴ Pro W3"/>
              </a:rPr>
              <a:t>auf bzw.</a:t>
            </a:r>
            <a:r>
              <a:rPr lang="de-DE" sz="1950" dirty="0">
                <a:solidFill>
                  <a:schemeClr val="bg1">
                    <a:lumMod val="50000"/>
                  </a:schemeClr>
                </a:solidFill>
                <a:latin typeface="Arial" pitchFamily="34" charset="0"/>
                <a:ea typeface="ヒラギノ角ゴ Pro W3"/>
                <a:cs typeface="ヒラギノ角ゴ Pro W3"/>
              </a:rPr>
              <a:t> </a:t>
            </a:r>
            <a:r>
              <a:rPr lang="de-DE" sz="1950" dirty="0">
                <a:solidFill>
                  <a:srgbClr val="000000"/>
                </a:solidFill>
                <a:latin typeface="Arial" pitchFamily="34" charset="0"/>
                <a:ea typeface="ヒラギノ角ゴ Pro W3"/>
                <a:cs typeface="ヒラギノ角ゴ Pro W3"/>
              </a:rPr>
              <a:t>definieren Standards (zu erreichende Ziele).</a:t>
            </a: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kompetenzorientiert:</a:t>
            </a:r>
            <a:r>
              <a:rPr lang="de-DE" sz="1950" dirty="0">
                <a:solidFill>
                  <a:srgbClr val="000000"/>
                </a:solidFill>
                <a:latin typeface="Arial" pitchFamily="34" charset="0"/>
                <a:ea typeface="ヒラギノ角ゴ Pro W3"/>
                <a:cs typeface="ヒラギノ角ゴ Pro W3"/>
              </a:rPr>
              <a:t> Kernlehrpläne bestehen aus fachbezogenen </a:t>
            </a:r>
            <a:r>
              <a:rPr lang="de-DE" sz="1950" dirty="0" smtClean="0">
                <a:solidFill>
                  <a:srgbClr val="000000"/>
                </a:solidFill>
                <a:latin typeface="Arial" pitchFamily="34" charset="0"/>
                <a:ea typeface="ヒラギノ角ゴ Pro W3"/>
                <a:cs typeface="ヒラギノ角ゴ Pro W3"/>
              </a:rPr>
              <a:t>Kompetenzerwartungen</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err="1">
                <a:solidFill>
                  <a:srgbClr val="000000"/>
                </a:solidFill>
                <a:latin typeface="Arial" pitchFamily="34" charset="0"/>
                <a:ea typeface="ヒラギノ角ゴ Pro W3"/>
                <a:cs typeface="ヒラギノ角ゴ Pro W3"/>
              </a:rPr>
              <a:t>outputorientiert</a:t>
            </a:r>
            <a:r>
              <a:rPr lang="de-DE" sz="1950" b="1" i="1" dirty="0">
                <a:solidFill>
                  <a:srgbClr val="000000"/>
                </a:solidFill>
                <a:latin typeface="Arial" pitchFamily="34" charset="0"/>
                <a:ea typeface="ヒラギノ角ゴ Pro W3"/>
                <a:cs typeface="ヒラギノ角ゴ Pro W3"/>
              </a:rPr>
              <a:t>:</a:t>
            </a:r>
            <a:r>
              <a:rPr lang="de-DE" sz="1950" dirty="0">
                <a:solidFill>
                  <a:srgbClr val="000000"/>
                </a:solidFill>
                <a:latin typeface="Arial" pitchFamily="34" charset="0"/>
                <a:ea typeface="ヒラギノ角ゴ Pro W3"/>
                <a:cs typeface="ヒラギノ角ゴ Pro W3"/>
              </a:rPr>
              <a:t> Kernlehrpläne beschreiben die erwarteten </a:t>
            </a:r>
            <a:r>
              <a:rPr lang="de-DE" sz="1950" dirty="0" smtClean="0">
                <a:solidFill>
                  <a:srgbClr val="000000"/>
                </a:solidFill>
                <a:latin typeface="Arial" pitchFamily="34" charset="0"/>
                <a:ea typeface="ヒラギノ角ゴ Pro W3"/>
                <a:cs typeface="ヒラギノ角ゴ Pro W3"/>
              </a:rPr>
              <a:t>Lernergebnisse</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verbindlich:</a:t>
            </a:r>
            <a:r>
              <a:rPr lang="de-DE" sz="1950" dirty="0">
                <a:solidFill>
                  <a:srgbClr val="000000"/>
                </a:solidFill>
                <a:latin typeface="Arial" pitchFamily="34" charset="0"/>
                <a:ea typeface="ヒラギノ角ゴ Pro W3"/>
                <a:cs typeface="ヒラギノ角ゴ Pro W3"/>
              </a:rPr>
              <a:t> Kernlehrpläne beschreiben eine landesweit verbindliche </a:t>
            </a:r>
            <a:r>
              <a:rPr lang="de-DE" sz="1950" dirty="0" err="1">
                <a:solidFill>
                  <a:srgbClr val="000000"/>
                </a:solidFill>
                <a:latin typeface="Arial" pitchFamily="34" charset="0"/>
                <a:ea typeface="ヒラギノ角ゴ Pro W3"/>
                <a:cs typeface="ヒラギノ角ゴ Pro W3"/>
              </a:rPr>
              <a:t>Obligatorik</a:t>
            </a:r>
            <a:r>
              <a:rPr lang="de-DE" sz="1950" dirty="0">
                <a:solidFill>
                  <a:srgbClr val="000000"/>
                </a:solidFill>
                <a:latin typeface="Arial" pitchFamily="34" charset="0"/>
                <a:ea typeface="ヒラギノ角ゴ Pro W3"/>
                <a:cs typeface="ヒラギノ角ゴ Pro W3"/>
              </a:rPr>
              <a:t>; sie formulieren klare Ergebniserwartungen und keine </a:t>
            </a:r>
            <a:r>
              <a:rPr lang="de-DE" sz="1950" dirty="0" smtClean="0">
                <a:solidFill>
                  <a:srgbClr val="000000"/>
                </a:solidFill>
                <a:latin typeface="Arial" pitchFamily="34" charset="0"/>
                <a:ea typeface="ヒラギノ角ゴ Pro W3"/>
                <a:cs typeface="ヒラギノ角ゴ Pro W3"/>
              </a:rPr>
              <a:t>Wahlmöglichkeiten</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smtClean="0">
                <a:solidFill>
                  <a:srgbClr val="000000"/>
                </a:solidFill>
                <a:latin typeface="Arial" pitchFamily="34" charset="0"/>
                <a:ea typeface="ヒラギノ角ゴ Pro W3"/>
                <a:cs typeface="ヒラギノ角ゴ Pro W3"/>
              </a:rPr>
              <a:t>methodisch offen: </a:t>
            </a:r>
            <a:r>
              <a:rPr lang="de-DE" sz="1950" dirty="0">
                <a:solidFill>
                  <a:srgbClr val="000000"/>
                </a:solidFill>
                <a:latin typeface="Arial" pitchFamily="34" charset="0"/>
                <a:ea typeface="ヒラギノ角ゴ Pro W3"/>
                <a:cs typeface="ヒラギノ角ゴ Pro W3"/>
              </a:rPr>
              <a:t>Kernlehrpläne </a:t>
            </a:r>
            <a:r>
              <a:rPr lang="de-DE" sz="1950" dirty="0" smtClean="0">
                <a:solidFill>
                  <a:srgbClr val="000000"/>
                </a:solidFill>
                <a:latin typeface="Arial" pitchFamily="34" charset="0"/>
                <a:ea typeface="ヒラギノ角ゴ Pro W3"/>
                <a:cs typeface="ヒラギノ角ゴ Pro W3"/>
              </a:rPr>
              <a:t>treffen </a:t>
            </a:r>
            <a:r>
              <a:rPr lang="de-DE" sz="1950" dirty="0">
                <a:solidFill>
                  <a:srgbClr val="000000"/>
                </a:solidFill>
                <a:latin typeface="Arial" pitchFamily="34" charset="0"/>
                <a:ea typeface="ヒラギノ角ゴ Pro W3"/>
                <a:cs typeface="ヒラギノ角ゴ Pro W3"/>
              </a:rPr>
              <a:t>keine Aussagen zu Wegen und Verfahren der Zielerreichung. </a:t>
            </a:r>
            <a:r>
              <a:rPr lang="de-DE" sz="1950" dirty="0" smtClean="0">
                <a:solidFill>
                  <a:srgbClr val="000000"/>
                </a:solidFill>
                <a:latin typeface="Arial" pitchFamily="34" charset="0"/>
                <a:ea typeface="ヒラギノ角ゴ Pro W3"/>
                <a:cs typeface="ヒラギノ角ゴ Pro W3"/>
              </a:rPr>
              <a:t>Didaktisch-methodische </a:t>
            </a:r>
            <a:r>
              <a:rPr lang="de-DE" sz="1950" dirty="0">
                <a:solidFill>
                  <a:srgbClr val="000000"/>
                </a:solidFill>
                <a:latin typeface="Arial" pitchFamily="34" charset="0"/>
                <a:ea typeface="ヒラギノ角ゴ Pro W3"/>
                <a:cs typeface="ヒラギノ角ゴ Pro W3"/>
              </a:rPr>
              <a:t>Entscheidungen werden in den Schulen – u.a. bei der Erstellung des schulinternen Lehrplans – getroffen</a:t>
            </a:r>
            <a:r>
              <a:rPr lang="de-DE" sz="1950" dirty="0" smtClean="0">
                <a:solidFill>
                  <a:srgbClr val="000000"/>
                </a:solidFill>
                <a:latin typeface="Arial" pitchFamily="34" charset="0"/>
                <a:ea typeface="ヒラギノ角ゴ Pro W3"/>
                <a:cs typeface="ヒラギノ角ゴ Pro W3"/>
              </a:rPr>
              <a:t>.</a:t>
            </a:r>
            <a:endParaRPr lang="de-DE" sz="1950" dirty="0">
              <a:solidFill>
                <a:srgbClr val="000000"/>
              </a:solidFill>
              <a:latin typeface="Arial" pitchFamily="34" charset="0"/>
              <a:ea typeface="ヒラギノ角ゴ Pro W3"/>
              <a:cs typeface="ヒラギノ角ゴ Pro W3"/>
            </a:endParaRPr>
          </a:p>
        </p:txBody>
      </p:sp>
      <p:sp>
        <p:nvSpPr>
          <p:cNvPr id="7" name="Foliennummernplatzhalter 6"/>
          <p:cNvSpPr>
            <a:spLocks noGrp="1"/>
          </p:cNvSpPr>
          <p:nvPr>
            <p:ph type="sldNum" sz="quarter" idx="12"/>
          </p:nvPr>
        </p:nvSpPr>
        <p:spPr/>
        <p:txBody>
          <a:bodyPr/>
          <a:lstStyle/>
          <a:p>
            <a:fld id="{8FA6C8AA-D676-4D6E-AE15-6BE2A8E803B3}" type="slidenum">
              <a:rPr lang="de-DE" smtClean="0"/>
              <a:pPr/>
              <a:t>11</a:t>
            </a:fld>
            <a:endParaRPr lang="de-DE"/>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50287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sz="2800" b="1" dirty="0" smtClean="0">
                <a:solidFill>
                  <a:srgbClr val="002060"/>
                </a:solidFill>
                <a:cs typeface="Times New Roman" pitchFamily="18" charset="0"/>
              </a:rPr>
              <a:t>TOP I</a:t>
            </a:r>
          </a:p>
          <a:p>
            <a:pPr marL="0" indent="0" algn="ctr">
              <a:buNone/>
            </a:pPr>
            <a:endParaRPr lang="de-DE" sz="2800" b="1" dirty="0" smtClean="0">
              <a:solidFill>
                <a:srgbClr val="002060"/>
              </a:solidFill>
              <a:cs typeface="Times New Roman" pitchFamily="18" charset="0"/>
            </a:endParaRPr>
          </a:p>
          <a:p>
            <a:pPr marL="0" indent="0" algn="ctr">
              <a:buNone/>
            </a:pPr>
            <a:r>
              <a:rPr lang="de-DE" b="1" dirty="0" smtClean="0">
                <a:solidFill>
                  <a:srgbClr val="002060"/>
                </a:solidFill>
                <a:cs typeface="Times New Roman" pitchFamily="18" charset="0"/>
              </a:rPr>
              <a:t>Einführende Informationen</a:t>
            </a:r>
          </a:p>
          <a:p>
            <a:pPr marL="0" indent="0" algn="ctr">
              <a:buNone/>
            </a:pPr>
            <a:endParaRPr lang="de-DE" b="1" dirty="0">
              <a:solidFill>
                <a:srgbClr val="002060"/>
              </a:solidFill>
              <a:cs typeface="Times New Roman" pitchFamily="18" charset="0"/>
            </a:endParaRPr>
          </a:p>
          <a:p>
            <a:pPr marL="0" indent="0" algn="ctr">
              <a:buNone/>
            </a:pPr>
            <a:r>
              <a:rPr lang="de-DE" sz="3600" b="1" dirty="0">
                <a:solidFill>
                  <a:srgbClr val="002060"/>
                </a:solidFill>
                <a:cs typeface="Times New Roman" pitchFamily="18" charset="0"/>
              </a:rPr>
              <a:t>3</a:t>
            </a:r>
            <a:r>
              <a:rPr lang="de-DE" sz="3600" b="1" dirty="0" smtClean="0">
                <a:solidFill>
                  <a:srgbClr val="002060"/>
                </a:solidFill>
                <a:cs typeface="Times New Roman" pitchFamily="18" charset="0"/>
              </a:rPr>
              <a:t>. Rahmenbedingungen des Wahlpflichtbereichs</a:t>
            </a:r>
            <a:endParaRPr lang="de-DE" sz="3600" b="1" dirty="0">
              <a:solidFill>
                <a:srgbClr val="002060"/>
              </a:solidFil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solidFill>
                  <a:prstClr val="black">
                    <a:tint val="75000"/>
                  </a:prstClr>
                </a:solidFill>
              </a:rPr>
              <a:pPr/>
              <a:t>12</a:t>
            </a:fld>
            <a:endParaRPr lang="de-DE">
              <a:solidFill>
                <a:prstClr val="black">
                  <a:tint val="75000"/>
                </a:prstClr>
              </a:solidFill>
            </a:endParaRPr>
          </a:p>
        </p:txBody>
      </p:sp>
      <p:sp>
        <p:nvSpPr>
          <p:cNvPr id="7" name="Fußzeilenplatzhalter 6"/>
          <p:cNvSpPr>
            <a:spLocks noGrp="1"/>
          </p:cNvSpPr>
          <p:nvPr>
            <p:ph type="ftr" sz="quarter" idx="11"/>
          </p:nvPr>
        </p:nvSpPr>
        <p:spPr/>
        <p:txBody>
          <a:bodyPr/>
          <a:lstStyle/>
          <a:p>
            <a:r>
              <a:rPr lang="de-DE" smtClean="0">
                <a:solidFill>
                  <a:prstClr val="black">
                    <a:tint val="75000"/>
                  </a:prstClr>
                </a:solidFill>
              </a:rPr>
              <a:t>Implementation KLP Wahlpflichtfächer</a:t>
            </a:r>
            <a:endParaRPr lang="de-DE">
              <a:solidFill>
                <a:prstClr val="black">
                  <a:tint val="75000"/>
                </a:prstClr>
              </a:solidFill>
            </a:endParaRPr>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880488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b="1" dirty="0" smtClean="0"/>
              <a:t>Der Wahlpflichtbereich</a:t>
            </a:r>
          </a:p>
          <a:p>
            <a:pPr marL="0" indent="0" algn="ctr">
              <a:buNone/>
            </a:pPr>
            <a:endParaRPr lang="de-DE" b="1" dirty="0" smtClean="0"/>
          </a:p>
          <a:p>
            <a:pPr lvl="1"/>
            <a:r>
              <a:rPr lang="de-DE" dirty="0" smtClean="0"/>
              <a:t>breiteres Unterrichtsangebot für die Schulen</a:t>
            </a:r>
          </a:p>
          <a:p>
            <a:pPr lvl="1"/>
            <a:r>
              <a:rPr lang="de-DE" dirty="0" smtClean="0"/>
              <a:t>fachliche Schwerpunktsetzung durch </a:t>
            </a:r>
            <a:r>
              <a:rPr lang="de-DE" dirty="0" err="1" smtClean="0"/>
              <a:t>SuS</a:t>
            </a:r>
            <a:endParaRPr lang="de-DE" dirty="0" smtClean="0"/>
          </a:p>
          <a:p>
            <a:pPr lvl="1"/>
            <a:r>
              <a:rPr lang="de-DE" dirty="0" smtClean="0"/>
              <a:t>praxisorientiertere Unterrichtsgestaltung</a:t>
            </a:r>
          </a:p>
          <a:p>
            <a:pPr lvl="1"/>
            <a:r>
              <a:rPr lang="de-DE" dirty="0" smtClean="0"/>
              <a:t>Möglichkeit zur Berufsfeldorientierung</a:t>
            </a:r>
          </a:p>
          <a:p>
            <a:pPr lvl="1"/>
            <a:r>
              <a:rPr lang="de-DE" dirty="0" smtClean="0"/>
              <a:t>Schriftlichkeit der Fächer (Klassenarbeiten) </a:t>
            </a:r>
            <a:endParaRPr lang="de-DE" dirty="0"/>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13</a:t>
            </a:fld>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832433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r>
              <a:rPr lang="de-DE" b="1" kern="0" dirty="0">
                <a:solidFill>
                  <a:srgbClr val="002060"/>
                </a:solidFill>
                <a:latin typeface="Arial"/>
                <a:cs typeface="Times New Roman" pitchFamily="18" charset="0"/>
              </a:rPr>
              <a:t>TOP </a:t>
            </a:r>
            <a:r>
              <a:rPr lang="de-DE" b="1" kern="0" dirty="0" smtClean="0">
                <a:solidFill>
                  <a:srgbClr val="002060"/>
                </a:solidFill>
                <a:latin typeface="Arial"/>
                <a:cs typeface="Times New Roman" pitchFamily="18" charset="0"/>
              </a:rPr>
              <a:t>II</a:t>
            </a:r>
            <a:endParaRPr lang="de-DE" b="1" kern="0" dirty="0">
              <a:solidFill>
                <a:srgbClr val="002060"/>
              </a:solidFill>
              <a:latin typeface="Arial"/>
              <a:cs typeface="Times New Roman" pitchFamily="18" charset="0"/>
            </a:endParaRPr>
          </a:p>
          <a:p>
            <a:pPr marL="0" indent="0" algn="ctr">
              <a:buNone/>
            </a:pPr>
            <a:endParaRPr lang="de-DE" b="1" kern="0" dirty="0">
              <a:solidFill>
                <a:srgbClr val="002060"/>
              </a:solidFill>
              <a:latin typeface="Arial"/>
              <a:cs typeface="Times New Roman" pitchFamily="18" charset="0"/>
            </a:endParaRPr>
          </a:p>
          <a:p>
            <a:pPr marL="0" indent="0" algn="ctr">
              <a:buNone/>
            </a:pPr>
            <a:r>
              <a:rPr lang="de-DE" b="1" kern="0" dirty="0" smtClean="0">
                <a:solidFill>
                  <a:srgbClr val="002060"/>
                </a:solidFill>
                <a:latin typeface="Arial"/>
                <a:cs typeface="Times New Roman" pitchFamily="18" charset="0"/>
              </a:rPr>
              <a:t>Kompetenzorientierte Kernlehrpläne in den Wahlpflichtfächern</a:t>
            </a:r>
            <a:endParaRPr lang="de-DE" b="1" kern="0" dirty="0">
              <a:solidFill>
                <a:srgbClr val="002060"/>
              </a:solidFill>
              <a:latin typeface="Aria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14</a:t>
            </a:fld>
            <a:endParaRPr lang="de-DE"/>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302723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kumimoji="0" lang="de-DE" altLang="de-DE" sz="1800" b="1" i="0" u="none" strike="noStrike" kern="0" cap="none" spc="0" normalizeH="0" baseline="0" noProof="0" dirty="0" smtClean="0">
                <a:ln>
                  <a:noFill/>
                </a:ln>
                <a:solidFill>
                  <a:srgbClr val="E2001A"/>
                </a:solidFill>
                <a:effectLst/>
                <a:uLnTx/>
                <a:uFillTx/>
                <a:latin typeface="Arial-BoldMT"/>
                <a:ea typeface="ＭＳ Ｐゴシック" pitchFamily="34" charset="-128"/>
              </a:rPr>
              <a:t>Die wichtigsten Neuerungen</a:t>
            </a: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a:t>
            </a: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lang="de-DE" altLang="de-DE" sz="1800" kern="0" dirty="0">
                <a:solidFill>
                  <a:srgbClr val="000000"/>
                </a:solidFill>
                <a:latin typeface="Arial-BoldMT"/>
                <a:ea typeface="ＭＳ Ｐゴシック" pitchFamily="34" charset="-128"/>
              </a:rPr>
              <a:t>ein schulformspezifischer </a:t>
            </a:r>
            <a:r>
              <a:rPr lang="de-DE" altLang="de-DE" sz="1800" kern="0" dirty="0" smtClean="0">
                <a:solidFill>
                  <a:srgbClr val="000000"/>
                </a:solidFill>
                <a:latin typeface="Arial-BoldMT"/>
                <a:ea typeface="ＭＳ Ｐゴシック" pitchFamily="34" charset="-128"/>
              </a:rPr>
              <a:t>Kernlehrplan für den Wahlpflichtbereich</a:t>
            </a:r>
            <a:endParaRPr lang="de-DE" altLang="de-DE" sz="1800" kern="0" dirty="0">
              <a:solidFill>
                <a:srgbClr val="000000"/>
              </a:solidFill>
              <a:latin typeface="Arial-BoldMT"/>
              <a:ea typeface="ＭＳ Ｐゴシック" pitchFamily="34" charset="-128"/>
            </a:endParaRPr>
          </a:p>
          <a:p>
            <a:pPr marL="0" indent="0">
              <a:buNone/>
            </a:pP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durchgängige Kompetenzorientierung und Strukturierung nach </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noProof="0" dirty="0" smtClean="0">
                <a:ln>
                  <a:noFill/>
                </a:ln>
                <a:solidFill>
                  <a:srgbClr val="000000"/>
                </a:solidFill>
                <a:effectLst/>
                <a:uLnTx/>
                <a:uFillTx/>
                <a:latin typeface="Arial-BoldMT"/>
                <a:ea typeface="ＭＳ Ｐゴシック" pitchFamily="34" charset="-128"/>
              </a:rPr>
              <a:t>  </a:t>
            </a: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Kompetenzbereichen und Inhaltsfeldern</a:t>
            </a:r>
          </a:p>
          <a:p>
            <a:pPr marL="0" indent="0">
              <a:buNone/>
              <a:tabLst>
                <a:tab pos="182563" algn="l"/>
              </a:tabLst>
            </a:pP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konsequente Output-Orientierung und Konzentration auf den fachlichen Kern</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Was sollen die Schülerinnen und Schüler am Ende eines Bildungsabschnittes </a:t>
            </a:r>
            <a:r>
              <a:rPr kumimoji="0" lang="de-DE" altLang="de-DE" sz="1500" b="1" i="0" u="none" strike="noStrike" kern="0" cap="none" spc="0" normalizeH="0" baseline="0" noProof="0" dirty="0" smtClean="0">
                <a:ln>
                  <a:noFill/>
                </a:ln>
                <a:solidFill>
                  <a:srgbClr val="000000"/>
                </a:solidFill>
                <a:effectLst/>
                <a:uLnTx/>
                <a:uFillTx/>
                <a:latin typeface="Arial-BoldMT"/>
                <a:ea typeface="ＭＳ Ｐゴシック" pitchFamily="34" charset="-128"/>
              </a:rPr>
              <a:t>können</a:t>
            </a: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a:t>
            </a:r>
            <a:b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br>
            <a:endParaRPr lang="de-DE" altLang="de-DE" sz="1500" kern="0" dirty="0">
              <a:solidFill>
                <a:srgbClr val="000000"/>
              </a:solidFill>
              <a:latin typeface="Arial-BoldMT"/>
              <a:ea typeface="ＭＳ Ｐゴシック" pitchFamily="34" charset="-128"/>
            </a:endParaRPr>
          </a:p>
          <a:p>
            <a:pPr marL="0" indent="0">
              <a:buNone/>
              <a:tabLst>
                <a:tab pos="182563" algn="l"/>
              </a:tabLst>
            </a:pPr>
            <a:r>
              <a:rPr lang="de-DE" sz="1800" kern="0" dirty="0">
                <a:solidFill>
                  <a:srgbClr val="000000"/>
                </a:solidFill>
                <a:latin typeface="Arial-BoldMT"/>
                <a:ea typeface="ＭＳ Ｐゴシック" pitchFamily="34" charset="-128"/>
              </a:rPr>
              <a:t>- Klare Vorgabe der Klassenarbeitsformen</a:t>
            </a:r>
          </a:p>
          <a:p>
            <a:pPr marL="0" indent="0">
              <a:buNone/>
              <a:tabLst>
                <a:tab pos="182563" algn="l"/>
              </a:tabLst>
            </a:pP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glow rad="431800">
                    <a:srgbClr val="FFC000">
                      <a:alpha val="76000"/>
                    </a:srgbClr>
                  </a:glow>
                </a:effectLst>
                <a:uLnTx/>
                <a:uFillTx/>
                <a:latin typeface="Arial-BoldMT"/>
                <a:ea typeface="ＭＳ Ｐゴシック" pitchFamily="34" charset="-128"/>
              </a:rPr>
              <a:t>- </a:t>
            </a:r>
            <a:r>
              <a:rPr lang="de-DE" altLang="de-DE" sz="1800" kern="0">
                <a:solidFill>
                  <a:srgbClr val="000000"/>
                </a:solidFill>
                <a:effectLst>
                  <a:glow rad="431800">
                    <a:srgbClr val="FFC000">
                      <a:alpha val="76000"/>
                    </a:srgbClr>
                  </a:glow>
                </a:effectLst>
                <a:latin typeface="Arial-BoldMT"/>
                <a:ea typeface="ＭＳ Ｐゴシック" pitchFamily="34" charset="-128"/>
              </a:rPr>
              <a:t>im Fach Kunst identische </a:t>
            </a:r>
            <a:r>
              <a:rPr lang="de-DE" altLang="de-DE" sz="1800" kern="0" dirty="0">
                <a:solidFill>
                  <a:srgbClr val="000000"/>
                </a:solidFill>
                <a:effectLst>
                  <a:glow rad="431800">
                    <a:srgbClr val="FFC000">
                      <a:alpha val="76000"/>
                    </a:srgbClr>
                  </a:glow>
                </a:effectLst>
                <a:latin typeface="Arial-BoldMT"/>
                <a:ea typeface="ＭＳ Ｐゴシック" pitchFamily="34" charset="-128"/>
              </a:rPr>
              <a:t>Kompetenzbereiche und Inhaltsfelder für Pflichtbereich </a:t>
            </a:r>
            <a:r>
              <a:rPr lang="de-DE" altLang="de-DE" sz="1800" kern="0" dirty="0" smtClean="0">
                <a:solidFill>
                  <a:srgbClr val="000000"/>
                </a:solidFill>
                <a:effectLst>
                  <a:glow rad="431800">
                    <a:srgbClr val="FFC000">
                      <a:alpha val="76000"/>
                    </a:srgbClr>
                  </a:glow>
                </a:effectLst>
                <a:latin typeface="Arial-BoldMT"/>
                <a:ea typeface="ＭＳ Ｐゴシック" pitchFamily="34" charset="-128"/>
              </a:rPr>
              <a:t>und	Wahlpflichtbereich</a:t>
            </a:r>
          </a:p>
        </p:txBody>
      </p:sp>
      <p:sp>
        <p:nvSpPr>
          <p:cNvPr id="6" name="Foliennummernplatzhalter 5"/>
          <p:cNvSpPr>
            <a:spLocks noGrp="1"/>
          </p:cNvSpPr>
          <p:nvPr>
            <p:ph type="sldNum" sz="quarter" idx="12"/>
          </p:nvPr>
        </p:nvSpPr>
        <p:spPr/>
        <p:txBody>
          <a:bodyPr/>
          <a:lstStyle/>
          <a:p>
            <a:fld id="{8FA6C8AA-D676-4D6E-AE15-6BE2A8E803B3}" type="slidenum">
              <a:rPr lang="de-DE" smtClean="0"/>
              <a:pPr/>
              <a:t>15</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26215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sz="2400" b="1" kern="0" dirty="0" smtClean="0">
              <a:solidFill>
                <a:srgbClr val="0070C0"/>
              </a:solidFill>
              <a:latin typeface="Arial-BoldMT"/>
            </a:endParaRPr>
          </a:p>
          <a:p>
            <a:pPr marL="0" indent="0">
              <a:buNone/>
            </a:pPr>
            <a:endParaRPr lang="de-DE" sz="2400" b="1" kern="0" dirty="0">
              <a:solidFill>
                <a:srgbClr val="0070C0"/>
              </a:solidFill>
              <a:latin typeface="Arial-BoldMT"/>
            </a:endParaRPr>
          </a:p>
          <a:p>
            <a:pPr marL="0" indent="0" algn="ctr">
              <a:buNone/>
            </a:pPr>
            <a:endParaRPr lang="de-DE" sz="2400" b="1" kern="0" dirty="0" smtClean="0">
              <a:solidFill>
                <a:srgbClr val="0070C0"/>
              </a:solidFill>
              <a:latin typeface="Arial-BoldMT"/>
            </a:endParaRPr>
          </a:p>
          <a:p>
            <a:pPr marL="0" indent="0" algn="ctr">
              <a:buNone/>
            </a:pPr>
            <a:r>
              <a:rPr lang="de-DE" sz="2400" b="1" kern="0" dirty="0" smtClean="0">
                <a:solidFill>
                  <a:srgbClr val="0070C0"/>
                </a:solidFill>
                <a:latin typeface="Arial-BoldMT"/>
              </a:rPr>
              <a:t>Der </a:t>
            </a:r>
            <a:r>
              <a:rPr lang="de-DE" sz="2400" b="1" kern="0" dirty="0">
                <a:solidFill>
                  <a:srgbClr val="0070C0"/>
                </a:solidFill>
                <a:latin typeface="Arial-BoldMT"/>
              </a:rPr>
              <a:t>neue Kernlehrplan </a:t>
            </a:r>
            <a:r>
              <a:rPr lang="de-DE" sz="2400" b="1" kern="0" dirty="0" smtClean="0">
                <a:solidFill>
                  <a:srgbClr val="0070C0"/>
                </a:solidFill>
                <a:latin typeface="Arial-BoldMT"/>
              </a:rPr>
              <a:t>im Überblick:</a:t>
            </a:r>
          </a:p>
          <a:p>
            <a:pPr marL="0" indent="0" algn="ctr">
              <a:buNone/>
            </a:pPr>
            <a:r>
              <a:rPr lang="de-DE" sz="2400" b="1" kern="0" dirty="0" smtClean="0">
                <a:solidFill>
                  <a:srgbClr val="0070C0"/>
                </a:solidFill>
                <a:latin typeface="Arial-BoldMT"/>
              </a:rPr>
              <a:t>Kunst im Wahlpflichtbereich</a:t>
            </a:r>
            <a:endParaRPr lang="de-DE" sz="2400"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16</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637051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67544" y="1340768"/>
            <a:ext cx="8208912" cy="710952"/>
          </a:xfrm>
        </p:spPr>
        <p:txBody>
          <a:bodyPr/>
          <a:lstStyle/>
          <a:p>
            <a:r>
              <a:rPr lang="de-DE" sz="2400" dirty="0" smtClean="0"/>
              <a:t>Inhaltsübersicht Kernlehrplan Kunst</a:t>
            </a:r>
            <a:br>
              <a:rPr lang="de-DE" sz="2400" dirty="0" smtClean="0"/>
            </a:br>
            <a:r>
              <a:rPr lang="de-DE" sz="2400" dirty="0" smtClean="0"/>
              <a:t>im Wahlpflichtbereich</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69339046"/>
              </p:ext>
            </p:extLst>
          </p:nvPr>
        </p:nvGraphicFramePr>
        <p:xfrm>
          <a:off x="395536" y="2417296"/>
          <a:ext cx="8229600" cy="2595880"/>
        </p:xfrm>
        <a:graphic>
          <a:graphicData uri="http://schemas.openxmlformats.org/drawingml/2006/table">
            <a:tbl>
              <a:tblPr firstRow="1" bandRow="1">
                <a:tableStyleId>{5C22544A-7EE6-4342-B048-85BDC9FD1C3A}</a:tableStyleId>
              </a:tblPr>
              <a:tblGrid>
                <a:gridCol w="1018456"/>
                <a:gridCol w="7211144"/>
              </a:tblGrid>
              <a:tr h="370840">
                <a:tc>
                  <a:txBody>
                    <a:bodyPr/>
                    <a:lstStyle/>
                    <a:p>
                      <a:r>
                        <a:rPr lang="de-DE" dirty="0" smtClean="0"/>
                        <a:t>Kapitel</a:t>
                      </a:r>
                      <a:endParaRPr lang="de-DE" dirty="0"/>
                    </a:p>
                  </a:txBody>
                  <a:tcPr/>
                </a:tc>
                <a:tc>
                  <a:txBody>
                    <a:bodyPr/>
                    <a:lstStyle/>
                    <a:p>
                      <a:r>
                        <a:rPr lang="de-DE" dirty="0" smtClean="0"/>
                        <a:t>Gliederungspunkt</a:t>
                      </a:r>
                      <a:endParaRPr lang="de-DE" dirty="0"/>
                    </a:p>
                  </a:txBody>
                  <a:tcPr/>
                </a:tc>
              </a:tr>
              <a:tr h="370840">
                <a:tc>
                  <a:txBody>
                    <a:bodyPr/>
                    <a:lstStyle/>
                    <a:p>
                      <a:endParaRPr lang="de-DE" dirty="0"/>
                    </a:p>
                  </a:txBody>
                  <a:tcPr/>
                </a:tc>
                <a:tc>
                  <a:txBody>
                    <a:bodyPr/>
                    <a:lstStyle/>
                    <a:p>
                      <a:r>
                        <a:rPr lang="de-DE" dirty="0" smtClean="0"/>
                        <a:t>Vorbemerkung</a:t>
                      </a:r>
                      <a:endParaRPr lang="de-DE" dirty="0"/>
                    </a:p>
                  </a:txBody>
                  <a:tcPr/>
                </a:tc>
              </a:tr>
              <a:tr h="370840">
                <a:tc>
                  <a:txBody>
                    <a:bodyPr/>
                    <a:lstStyle/>
                    <a:p>
                      <a:r>
                        <a:rPr lang="de-DE" dirty="0" smtClean="0"/>
                        <a:t>1</a:t>
                      </a:r>
                      <a:endParaRPr lang="de-DE" dirty="0"/>
                    </a:p>
                  </a:txBody>
                  <a:tcPr/>
                </a:tc>
                <a:tc>
                  <a:txBody>
                    <a:bodyPr/>
                    <a:lstStyle/>
                    <a:p>
                      <a:r>
                        <a:rPr lang="de-DE" dirty="0" smtClean="0"/>
                        <a:t>Aufgaben und Ziele des Wahlpflichtfaches Kunst</a:t>
                      </a:r>
                      <a:endParaRPr lang="de-DE" dirty="0"/>
                    </a:p>
                  </a:txBody>
                  <a:tcPr/>
                </a:tc>
              </a:tr>
              <a:tr h="370840">
                <a:tc>
                  <a:txBody>
                    <a:bodyPr/>
                    <a:lstStyle/>
                    <a:p>
                      <a:r>
                        <a:rPr lang="de-DE" dirty="0" smtClean="0"/>
                        <a:t>2 </a:t>
                      </a:r>
                      <a:endParaRPr lang="de-DE" dirty="0"/>
                    </a:p>
                  </a:txBody>
                  <a:tcPr/>
                </a:tc>
                <a:tc>
                  <a:txBody>
                    <a:bodyPr/>
                    <a:lstStyle/>
                    <a:p>
                      <a:r>
                        <a:rPr lang="de-DE" dirty="0" smtClean="0"/>
                        <a:t>Kompetenzbereiche, Inhaltsfelder</a:t>
                      </a:r>
                      <a:r>
                        <a:rPr lang="de-DE" baseline="0" dirty="0" smtClean="0"/>
                        <a:t> und Kompetenzerwartungen</a:t>
                      </a:r>
                      <a:endParaRPr lang="de-DE" dirty="0"/>
                    </a:p>
                  </a:txBody>
                  <a:tcPr/>
                </a:tc>
              </a:tr>
              <a:tr h="370840">
                <a:tc>
                  <a:txBody>
                    <a:bodyPr/>
                    <a:lstStyle/>
                    <a:p>
                      <a:r>
                        <a:rPr lang="de-DE" dirty="0" smtClean="0"/>
                        <a:t>2.1</a:t>
                      </a:r>
                      <a:endParaRPr lang="de-DE" dirty="0"/>
                    </a:p>
                  </a:txBody>
                  <a:tcPr/>
                </a:tc>
                <a:tc>
                  <a:txBody>
                    <a:bodyPr/>
                    <a:lstStyle/>
                    <a:p>
                      <a:r>
                        <a:rPr lang="de-DE" dirty="0" smtClean="0"/>
                        <a:t>Kompetenzbereiche und Inhaltsfelder des Faches</a:t>
                      </a:r>
                      <a:endParaRPr lang="de-DE" dirty="0"/>
                    </a:p>
                  </a:txBody>
                  <a:tcPr/>
                </a:tc>
              </a:tr>
              <a:tr h="370840">
                <a:tc>
                  <a:txBody>
                    <a:bodyPr/>
                    <a:lstStyle/>
                    <a:p>
                      <a:r>
                        <a:rPr lang="de-DE" dirty="0" smtClean="0">
                          <a:solidFill>
                            <a:schemeClr val="tx1"/>
                          </a:solidFill>
                        </a:rPr>
                        <a:t>2.2</a:t>
                      </a:r>
                      <a:endParaRPr lang="de-DE" dirty="0">
                        <a:solidFill>
                          <a:schemeClr val="tx1"/>
                        </a:solidFill>
                      </a:endParaRPr>
                    </a:p>
                  </a:txBody>
                  <a:tcPr/>
                </a:tc>
                <a:tc>
                  <a:txBody>
                    <a:bodyPr/>
                    <a:lstStyle/>
                    <a:p>
                      <a:r>
                        <a:rPr lang="de-DE" dirty="0" smtClean="0">
                          <a:solidFill>
                            <a:schemeClr val="tx1"/>
                          </a:solidFill>
                        </a:rPr>
                        <a:t>Kompetenzerwartungen und inhaltliche Schwerpunkte</a:t>
                      </a:r>
                      <a:endParaRPr lang="de-DE" dirty="0">
                        <a:solidFill>
                          <a:schemeClr val="tx1"/>
                        </a:solidFill>
                      </a:endParaRPr>
                    </a:p>
                  </a:txBody>
                  <a:tcPr/>
                </a:tc>
              </a:tr>
              <a:tr h="370840">
                <a:tc>
                  <a:txBody>
                    <a:bodyPr/>
                    <a:lstStyle/>
                    <a:p>
                      <a:r>
                        <a:rPr lang="de-DE" dirty="0" smtClean="0"/>
                        <a:t>3</a:t>
                      </a:r>
                      <a:endParaRPr lang="de-DE" dirty="0"/>
                    </a:p>
                  </a:txBody>
                  <a:tcPr/>
                </a:tc>
                <a:tc>
                  <a:txBody>
                    <a:bodyPr/>
                    <a:lstStyle/>
                    <a:p>
                      <a:r>
                        <a:rPr lang="de-DE" dirty="0" smtClean="0"/>
                        <a:t>Lernerfolgsüberprüfung und Leistungsbewertung</a:t>
                      </a:r>
                      <a:endParaRPr lang="de-DE" dirty="0"/>
                    </a:p>
                  </a:txBody>
                  <a:tcPr/>
                </a:tc>
              </a:tr>
            </a:tbl>
          </a:graphicData>
        </a:graphic>
      </p:graphicFrame>
      <p:sp>
        <p:nvSpPr>
          <p:cNvPr id="8" name="Foliennummernplatzhalter 7"/>
          <p:cNvSpPr>
            <a:spLocks noGrp="1"/>
          </p:cNvSpPr>
          <p:nvPr>
            <p:ph type="sldNum" sz="quarter" idx="12"/>
          </p:nvPr>
        </p:nvSpPr>
        <p:spPr/>
        <p:txBody>
          <a:bodyPr/>
          <a:lstStyle/>
          <a:p>
            <a:fld id="{8FA6C8AA-D676-4D6E-AE15-6BE2A8E803B3}" type="slidenum">
              <a:rPr lang="de-DE" smtClean="0"/>
              <a:pPr/>
              <a:t>17</a:t>
            </a:fld>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865002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2"/>
          </p:nvPr>
        </p:nvSpPr>
        <p:spPr/>
        <p:txBody>
          <a:bodyPr/>
          <a:lstStyle/>
          <a:p>
            <a:fld id="{8FA6C8AA-D676-4D6E-AE15-6BE2A8E803B3}" type="slidenum">
              <a:rPr lang="de-DE" smtClean="0"/>
              <a:pPr/>
              <a:t>18</a:t>
            </a:fld>
            <a:endParaRPr lang="de-DE"/>
          </a:p>
        </p:txBody>
      </p:sp>
      <p:sp>
        <p:nvSpPr>
          <p:cNvPr id="8" name="Textfeld 7"/>
          <p:cNvSpPr txBox="1"/>
          <p:nvPr/>
        </p:nvSpPr>
        <p:spPr>
          <a:xfrm>
            <a:off x="683568" y="1484784"/>
            <a:ext cx="7848872" cy="646331"/>
          </a:xfrm>
          <a:prstGeom prst="rect">
            <a:avLst/>
          </a:prstGeom>
          <a:noFill/>
        </p:spPr>
        <p:txBody>
          <a:bodyPr wrap="square" rtlCol="0">
            <a:spAutoFit/>
          </a:bodyPr>
          <a:lstStyle/>
          <a:p>
            <a:pPr algn="ctr"/>
            <a:r>
              <a:rPr lang="de-DE" altLang="de-DE" b="1" kern="0" dirty="0">
                <a:solidFill>
                  <a:srgbClr val="E2001A"/>
                </a:solidFill>
                <a:latin typeface="Arial-BoldMT"/>
              </a:rPr>
              <a:t>Der neue Kernlehrplan </a:t>
            </a:r>
            <a:r>
              <a:rPr lang="de-DE" altLang="de-DE" b="1" kern="0" dirty="0" smtClean="0">
                <a:solidFill>
                  <a:srgbClr val="E2001A"/>
                </a:solidFill>
                <a:latin typeface="Arial-BoldMT"/>
              </a:rPr>
              <a:t>Kunst im Überblick</a:t>
            </a:r>
          </a:p>
          <a:p>
            <a:pPr algn="ctr"/>
            <a:r>
              <a:rPr lang="de-DE" b="1" kern="0" dirty="0" smtClean="0">
                <a:solidFill>
                  <a:srgbClr val="E2001A"/>
                </a:solidFill>
                <a:latin typeface="Arial-BoldMT"/>
              </a:rPr>
              <a:t> - Strukturmodell -</a:t>
            </a:r>
            <a:endParaRPr lang="de-DE" dirty="0"/>
          </a:p>
        </p:txBody>
      </p:sp>
      <p:sp>
        <p:nvSpPr>
          <p:cNvPr id="2" name="Textfeld 1"/>
          <p:cNvSpPr txBox="1"/>
          <p:nvPr/>
        </p:nvSpPr>
        <p:spPr>
          <a:xfrm>
            <a:off x="2195736" y="2924944"/>
            <a:ext cx="4392488" cy="369332"/>
          </a:xfrm>
          <a:prstGeom prst="rect">
            <a:avLst/>
          </a:prstGeom>
          <a:noFill/>
        </p:spPr>
        <p:txBody>
          <a:bodyPr wrap="square" rtlCol="0">
            <a:spAutoFit/>
          </a:bodyPr>
          <a:lstStyle/>
          <a:p>
            <a:r>
              <a:rPr lang="de-DE" dirty="0" smtClean="0">
                <a:solidFill>
                  <a:srgbClr val="FF0000"/>
                </a:solidFill>
              </a:rPr>
              <a:t> </a:t>
            </a:r>
            <a:endParaRPr lang="de-DE" dirty="0">
              <a:solidFill>
                <a:srgbClr val="FF0000"/>
              </a:solidFill>
            </a:endParaRPr>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pic>
        <p:nvPicPr>
          <p:cNvPr id="1026" name="Picture 2"/>
          <p:cNvPicPr>
            <a:picLocks noChangeAspect="1" noChangeArrowheads="1"/>
          </p:cNvPicPr>
          <p:nvPr/>
        </p:nvPicPr>
        <p:blipFill>
          <a:blip r:embed="rId3" cstate="print">
            <a:lum bright="-10000"/>
            <a:extLst>
              <a:ext uri="{28A0092B-C50C-407E-A947-70E740481C1C}">
                <a14:useLocalDpi xmlns:a14="http://schemas.microsoft.com/office/drawing/2010/main" val="0"/>
              </a:ext>
            </a:extLst>
          </a:blip>
          <a:srcRect/>
          <a:stretch>
            <a:fillRect/>
          </a:stretch>
        </p:blipFill>
        <p:spPr bwMode="auto">
          <a:xfrm>
            <a:off x="2158734" y="2276872"/>
            <a:ext cx="4898539" cy="3789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336797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algn="ctr"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Struktur </a:t>
            </a:r>
            <a:r>
              <a:rPr lang="de-DE" sz="2200" b="1" dirty="0" smtClean="0">
                <a:solidFill>
                  <a:srgbClr val="002060"/>
                </a:solidFill>
                <a:latin typeface="Arial" pitchFamily="34" charset="0"/>
                <a:ea typeface="ヒラギノ角ゴ Pro W3"/>
                <a:cs typeface="ヒラギノ角ゴ Pro W3"/>
              </a:rPr>
              <a:t>des Kernlehrplans Kunst (2-Säulen-Modell)</a:t>
            </a:r>
            <a:endParaRPr lang="de-DE" sz="2200" b="1" dirty="0">
              <a:solidFill>
                <a:srgbClr val="002060"/>
              </a:solidFill>
              <a:latin typeface="Arial" pitchFamily="34" charset="0"/>
              <a:ea typeface="ヒラギノ角ゴ Pro W3"/>
              <a:cs typeface="ヒラギノ角ゴ Pro W3"/>
            </a:endParaRPr>
          </a:p>
          <a:p>
            <a:pPr marL="0" indent="0">
              <a:buNone/>
            </a:pPr>
            <a:endParaRPr lang="de-DE" dirty="0"/>
          </a:p>
        </p:txBody>
      </p:sp>
      <p:sp>
        <p:nvSpPr>
          <p:cNvPr id="4" name="Text Box 8"/>
          <p:cNvSpPr txBox="1">
            <a:spLocks noChangeArrowheads="1"/>
          </p:cNvSpPr>
          <p:nvPr/>
        </p:nvSpPr>
        <p:spPr bwMode="auto">
          <a:xfrm>
            <a:off x="2722389" y="5025851"/>
            <a:ext cx="3713162" cy="841375"/>
          </a:xfrm>
          <a:prstGeom prst="rect">
            <a:avLst/>
          </a:prstGeom>
          <a:gradFill rotWithShape="1">
            <a:gsLst>
              <a:gs pos="0">
                <a:srgbClr val="FFCC00">
                  <a:alpha val="65000"/>
                </a:srgbClr>
              </a:gs>
              <a:gs pos="100000">
                <a:srgbClr val="CCFFFF"/>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Kompetenzerwartungen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(Verknüpfung von Prozessen und Gegenständen)</a:t>
            </a:r>
          </a:p>
        </p:txBody>
      </p:sp>
      <p:sp>
        <p:nvSpPr>
          <p:cNvPr id="5" name="Text Box 10"/>
          <p:cNvSpPr txBox="1">
            <a:spLocks noChangeArrowheads="1"/>
          </p:cNvSpPr>
          <p:nvPr/>
        </p:nvSpPr>
        <p:spPr bwMode="auto">
          <a:xfrm>
            <a:off x="1217439" y="3349326"/>
            <a:ext cx="2305050" cy="841500"/>
          </a:xfrm>
          <a:prstGeom prst="rect">
            <a:avLst/>
          </a:prstGeom>
          <a:solidFill>
            <a:srgbClr val="FFCC00"/>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Kompetenzbereiche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(Prozesse):</a:t>
            </a:r>
          </a:p>
          <a:p>
            <a:pPr marL="0" marR="0" lvl="0" indent="0" algn="ctr" defTabSz="914400" eaLnBrk="1" fontAlgn="base" latinLnBrk="0" hangingPunct="1">
              <a:lnSpc>
                <a:spcPct val="100000"/>
              </a:lnSpc>
              <a:spcBef>
                <a:spcPct val="0"/>
              </a:spcBef>
              <a:spcAft>
                <a:spcPct val="0"/>
              </a:spcAft>
              <a:buClrTx/>
              <a:buSzTx/>
              <a:buFontTx/>
              <a:buNone/>
              <a:tabLst/>
              <a:defRPr/>
            </a:pPr>
            <a:r>
              <a:rPr lang="de-DE" altLang="de-DE" sz="1500" kern="0" dirty="0" smtClean="0">
                <a:solidFill>
                  <a:srgbClr val="000000"/>
                </a:solidFill>
              </a:rPr>
              <a:t>Produktion - Rezeption</a:t>
            </a:r>
            <a:endParaRPr kumimoji="0" lang="de-DE" altLang="de-DE" sz="1500" b="0" i="0" u="none" strike="noStrike" kern="0" cap="none" spc="0" normalizeH="0" baseline="0" noProof="0" dirty="0" smtClean="0">
              <a:ln>
                <a:noFill/>
              </a:ln>
              <a:solidFill>
                <a:srgbClr val="000000"/>
              </a:solidFill>
              <a:effectLst/>
              <a:uLnTx/>
              <a:uFillTx/>
              <a:latin typeface="Arial" pitchFamily="34" charset="0"/>
            </a:endParaRPr>
          </a:p>
        </p:txBody>
      </p:sp>
      <p:sp>
        <p:nvSpPr>
          <p:cNvPr id="6" name="Text Box 11"/>
          <p:cNvSpPr txBox="1">
            <a:spLocks noChangeArrowheads="1"/>
          </p:cNvSpPr>
          <p:nvPr/>
        </p:nvSpPr>
        <p:spPr bwMode="auto">
          <a:xfrm>
            <a:off x="2489026" y="2204864"/>
            <a:ext cx="4176713" cy="534168"/>
          </a:xfrm>
          <a:prstGeom prst="rect">
            <a:avLst/>
          </a:prstGeom>
          <a:gradFill rotWithShape="1">
            <a:gsLst>
              <a:gs pos="0">
                <a:srgbClr val="CCFFFF"/>
              </a:gs>
              <a:gs pos="100000">
                <a:srgbClr val="FFCC00"/>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Übergreifende fachliche Kompetenz:</a:t>
            </a:r>
          </a:p>
          <a:p>
            <a:pPr marL="0" marR="0" lvl="0" indent="0" algn="ctr" defTabSz="914400" eaLnBrk="1" fontAlgn="base" latinLnBrk="0" hangingPunct="1">
              <a:lnSpc>
                <a:spcPct val="100000"/>
              </a:lnSpc>
              <a:spcBef>
                <a:spcPct val="0"/>
              </a:spcBef>
              <a:spcAft>
                <a:spcPct val="0"/>
              </a:spcAft>
              <a:buClrTx/>
              <a:buSzTx/>
              <a:buFontTx/>
              <a:buNone/>
              <a:tabLst/>
              <a:defRPr/>
            </a:pPr>
            <a:r>
              <a:rPr lang="de-DE" altLang="de-DE" sz="1500" kern="0" dirty="0" smtClean="0">
                <a:solidFill>
                  <a:srgbClr val="000000"/>
                </a:solidFill>
              </a:rPr>
              <a:t>Bildkompetenz</a:t>
            </a:r>
            <a:endParaRPr kumimoji="0" lang="de-DE" altLang="de-DE" sz="1500" b="0" i="0" u="none" strike="noStrike" kern="0" cap="none" spc="0" normalizeH="0" baseline="0" noProof="0" dirty="0" smtClean="0">
              <a:ln>
                <a:noFill/>
              </a:ln>
              <a:solidFill>
                <a:srgbClr val="000000"/>
              </a:solidFill>
              <a:effectLst/>
              <a:uLnTx/>
              <a:uFillTx/>
              <a:latin typeface="Arial" pitchFamily="34" charset="0"/>
            </a:endParaRPr>
          </a:p>
        </p:txBody>
      </p:sp>
      <p:sp>
        <p:nvSpPr>
          <p:cNvPr id="7" name="Line 12"/>
          <p:cNvSpPr>
            <a:spLocks noChangeShapeType="1"/>
          </p:cNvSpPr>
          <p:nvPr/>
        </p:nvSpPr>
        <p:spPr bwMode="auto">
          <a:xfrm flipH="1">
            <a:off x="2417589" y="3027064"/>
            <a:ext cx="2162175" cy="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8" name="Line 13"/>
          <p:cNvSpPr>
            <a:spLocks noChangeShapeType="1"/>
          </p:cNvSpPr>
          <p:nvPr/>
        </p:nvSpPr>
        <p:spPr bwMode="auto">
          <a:xfrm>
            <a:off x="4576589" y="3027064"/>
            <a:ext cx="2232025"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9" name="Line 15"/>
          <p:cNvSpPr>
            <a:spLocks noChangeShapeType="1"/>
          </p:cNvSpPr>
          <p:nvPr/>
        </p:nvSpPr>
        <p:spPr bwMode="auto">
          <a:xfrm flipH="1">
            <a:off x="6803851" y="3027064"/>
            <a:ext cx="15875" cy="322262"/>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0" name="Line 16"/>
          <p:cNvSpPr>
            <a:spLocks noChangeShapeType="1"/>
          </p:cNvSpPr>
          <p:nvPr/>
        </p:nvSpPr>
        <p:spPr bwMode="auto">
          <a:xfrm>
            <a:off x="2432274" y="4190826"/>
            <a:ext cx="12700" cy="420414"/>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1" name="Line 18"/>
          <p:cNvSpPr>
            <a:spLocks noChangeShapeType="1"/>
          </p:cNvSpPr>
          <p:nvPr/>
        </p:nvSpPr>
        <p:spPr bwMode="auto">
          <a:xfrm>
            <a:off x="2417589" y="4594050"/>
            <a:ext cx="2163762" cy="15876"/>
          </a:xfrm>
          <a:prstGeom prst="line">
            <a:avLst/>
          </a:prstGeom>
          <a:noFill/>
          <a:ln w="25400">
            <a:solidFill>
              <a:srgbClr val="FFCC00"/>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2" name="Line 19"/>
          <p:cNvSpPr>
            <a:spLocks noChangeShapeType="1"/>
          </p:cNvSpPr>
          <p:nvPr/>
        </p:nvSpPr>
        <p:spPr bwMode="auto">
          <a:xfrm flipH="1" flipV="1">
            <a:off x="4572000" y="4609926"/>
            <a:ext cx="2222500" cy="25400"/>
          </a:xfrm>
          <a:prstGeom prst="line">
            <a:avLst/>
          </a:prstGeom>
          <a:noFill/>
          <a:ln w="25400">
            <a:solidFill>
              <a:srgbClr val="66CCFF"/>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3" name="Text Box 21"/>
          <p:cNvSpPr txBox="1">
            <a:spLocks noChangeArrowheads="1"/>
          </p:cNvSpPr>
          <p:nvPr/>
        </p:nvSpPr>
        <p:spPr bwMode="auto">
          <a:xfrm>
            <a:off x="5225330" y="3349326"/>
            <a:ext cx="2731046" cy="828800"/>
          </a:xfrm>
          <a:prstGeom prst="rect">
            <a:avLst/>
          </a:prstGeom>
          <a:solidFill>
            <a:srgbClr val="CCFFFF"/>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Inhaltsfelder</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(Gegenstände):</a:t>
            </a:r>
          </a:p>
          <a:p>
            <a:pPr marL="0" marR="0" lvl="0" indent="0" algn="ctr" defTabSz="914400" eaLnBrk="1" fontAlgn="base" latinLnBrk="0" hangingPunct="1">
              <a:lnSpc>
                <a:spcPct val="100000"/>
              </a:lnSpc>
              <a:spcBef>
                <a:spcPct val="0"/>
              </a:spcBef>
              <a:spcAft>
                <a:spcPct val="0"/>
              </a:spcAft>
              <a:buClrTx/>
              <a:buSzTx/>
              <a:buFontTx/>
              <a:buNone/>
              <a:tabLst/>
              <a:defRPr/>
            </a:pPr>
            <a:r>
              <a:rPr lang="de-DE" altLang="de-DE" sz="1500" kern="0" dirty="0" smtClean="0">
                <a:solidFill>
                  <a:srgbClr val="000000"/>
                </a:solidFill>
              </a:rPr>
              <a:t>Bildgestaltung - Bildkonzepte</a:t>
            </a:r>
            <a:endParaRPr kumimoji="0" lang="de-DE" altLang="de-DE" sz="1500" b="0" i="0" u="none" strike="noStrike" kern="0" cap="none" spc="0" normalizeH="0" baseline="0" noProof="0" dirty="0" smtClean="0">
              <a:ln>
                <a:noFill/>
              </a:ln>
              <a:solidFill>
                <a:srgbClr val="000000"/>
              </a:solidFill>
              <a:effectLst/>
              <a:uLnTx/>
              <a:uFillTx/>
              <a:latin typeface="Arial" pitchFamily="34" charset="0"/>
            </a:endParaRPr>
          </a:p>
        </p:txBody>
      </p:sp>
      <p:sp>
        <p:nvSpPr>
          <p:cNvPr id="16" name="Foliennummernplatzhalter 15"/>
          <p:cNvSpPr>
            <a:spLocks noGrp="1"/>
          </p:cNvSpPr>
          <p:nvPr>
            <p:ph type="sldNum" sz="quarter" idx="12"/>
          </p:nvPr>
        </p:nvSpPr>
        <p:spPr/>
        <p:txBody>
          <a:bodyPr/>
          <a:lstStyle/>
          <a:p>
            <a:fld id="{8FA6C8AA-D676-4D6E-AE15-6BE2A8E803B3}" type="slidenum">
              <a:rPr lang="de-DE" smtClean="0"/>
              <a:pPr/>
              <a:t>19</a:t>
            </a:fld>
            <a:endParaRPr lang="de-DE"/>
          </a:p>
        </p:txBody>
      </p:sp>
      <p:sp>
        <p:nvSpPr>
          <p:cNvPr id="17" name="Line 7"/>
          <p:cNvSpPr>
            <a:spLocks noChangeShapeType="1"/>
          </p:cNvSpPr>
          <p:nvPr/>
        </p:nvSpPr>
        <p:spPr bwMode="auto">
          <a:xfrm flipH="1">
            <a:off x="4598254" y="2739032"/>
            <a:ext cx="0" cy="28803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8" name="Line 14"/>
          <p:cNvSpPr>
            <a:spLocks noChangeShapeType="1"/>
          </p:cNvSpPr>
          <p:nvPr/>
        </p:nvSpPr>
        <p:spPr bwMode="auto">
          <a:xfrm>
            <a:off x="2434492" y="3027064"/>
            <a:ext cx="4762" cy="309562"/>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9" name="Line 17"/>
          <p:cNvSpPr>
            <a:spLocks noChangeShapeType="1"/>
          </p:cNvSpPr>
          <p:nvPr/>
        </p:nvSpPr>
        <p:spPr bwMode="auto">
          <a:xfrm>
            <a:off x="6803851" y="4190826"/>
            <a:ext cx="16903" cy="444500"/>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cxnSp>
        <p:nvCxnSpPr>
          <p:cNvPr id="20" name="Gerade Verbindung mit Pfeil 19"/>
          <p:cNvCxnSpPr/>
          <p:nvPr/>
        </p:nvCxnSpPr>
        <p:spPr>
          <a:xfrm flipH="1">
            <a:off x="4572000" y="4622626"/>
            <a:ext cx="2381" cy="415925"/>
          </a:xfrm>
          <a:prstGeom prst="straightConnector1">
            <a:avLst/>
          </a:prstGeom>
          <a:noFill/>
          <a:ln w="28575" cap="flat" cmpd="sng" algn="ctr">
            <a:solidFill>
              <a:srgbClr val="000000">
                <a:alpha val="92000"/>
              </a:srgbClr>
            </a:solidFill>
            <a:prstDash val="solid"/>
            <a:tailEnd type="arrow"/>
          </a:ln>
          <a:effectLst/>
        </p:spPr>
      </p:cxnSp>
      <p:sp>
        <p:nvSpPr>
          <p:cNvPr id="21" name="Fußzeilenplatzhalter 20"/>
          <p:cNvSpPr>
            <a:spLocks noGrp="1"/>
          </p:cNvSpPr>
          <p:nvPr>
            <p:ph type="ftr" sz="quarter" idx="11"/>
          </p:nvPr>
        </p:nvSpPr>
        <p:spPr/>
        <p:txBody>
          <a:bodyPr/>
          <a:lstStyle/>
          <a:p>
            <a:r>
              <a:rPr lang="de-DE" smtClean="0"/>
              <a:t>Implementation KLP Wahlpflichtfächer</a:t>
            </a:r>
            <a:endParaRPr lang="de-DE"/>
          </a:p>
        </p:txBody>
      </p:sp>
      <p:sp>
        <p:nvSpPr>
          <p:cNvPr id="23"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04108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idx="1"/>
          </p:nvPr>
        </p:nvSpPr>
        <p:spPr/>
        <p:txBody>
          <a:bodyPr/>
          <a:lstStyle/>
          <a:p>
            <a:pPr marL="0" indent="0" defTabSz="358775" eaLnBrk="1" hangingPunct="1">
              <a:spcBef>
                <a:spcPct val="0"/>
              </a:spcBef>
              <a:buFontTx/>
              <a:buNone/>
            </a:pPr>
            <a:r>
              <a:rPr lang="de-DE" altLang="de-DE" sz="2400" b="1" cap="small" dirty="0" smtClean="0"/>
              <a:t>Gliederung der Veranstaltung</a:t>
            </a:r>
          </a:p>
          <a:p>
            <a:pPr marL="0" indent="0" defTabSz="358775" eaLnBrk="1" hangingPunct="1">
              <a:spcBef>
                <a:spcPct val="0"/>
              </a:spcBef>
              <a:buFontTx/>
              <a:buNone/>
            </a:pPr>
            <a:endParaRPr lang="de-DE" altLang="de-DE" sz="2000" dirty="0" smtClean="0"/>
          </a:p>
          <a:p>
            <a:pPr marL="0" indent="0" defTabSz="358775" eaLnBrk="1" hangingPunct="1">
              <a:spcBef>
                <a:spcPct val="0"/>
              </a:spcBef>
              <a:buNone/>
            </a:pPr>
            <a:r>
              <a:rPr lang="de-DE" altLang="de-DE" sz="2000" b="1" dirty="0" smtClean="0">
                <a:solidFill>
                  <a:srgbClr val="002060"/>
                </a:solidFill>
                <a:cs typeface="Times New Roman" pitchFamily="18" charset="0"/>
              </a:rPr>
              <a:t>I.    Einführende Informationen </a:t>
            </a:r>
          </a:p>
          <a:p>
            <a:pPr marL="400050" lvl="1" indent="0" defTabSz="358775">
              <a:spcBef>
                <a:spcPct val="0"/>
              </a:spcBef>
              <a:buNone/>
            </a:pPr>
            <a:r>
              <a:rPr lang="de-DE" altLang="de-DE" sz="1600" b="1" dirty="0" smtClean="0">
                <a:solidFill>
                  <a:srgbClr val="002060"/>
                </a:solidFill>
                <a:cs typeface="Times New Roman" pitchFamily="18" charset="0"/>
              </a:rPr>
              <a:t>1. Kompetenzorientierung</a:t>
            </a:r>
          </a:p>
          <a:p>
            <a:pPr marL="400050" lvl="1" indent="0" defTabSz="358775">
              <a:spcBef>
                <a:spcPct val="0"/>
              </a:spcBef>
              <a:buNone/>
            </a:pPr>
            <a:r>
              <a:rPr lang="de-DE" altLang="de-DE" sz="1600" b="1" dirty="0" smtClean="0">
                <a:solidFill>
                  <a:srgbClr val="002060"/>
                </a:solidFill>
                <a:cs typeface="Times New Roman" pitchFamily="18" charset="0"/>
              </a:rPr>
              <a:t>2. Kompetenzorientierte Kernlehrpläne</a:t>
            </a:r>
          </a:p>
          <a:p>
            <a:pPr marL="400050" lvl="1" indent="0" defTabSz="358775">
              <a:spcBef>
                <a:spcPct val="0"/>
              </a:spcBef>
              <a:buNone/>
            </a:pPr>
            <a:r>
              <a:rPr lang="de-DE" altLang="de-DE" sz="1600" b="1" dirty="0" smtClean="0">
                <a:solidFill>
                  <a:srgbClr val="002060"/>
                </a:solidFill>
                <a:cs typeface="Times New Roman" pitchFamily="18" charset="0"/>
              </a:rPr>
              <a:t>3. Rahmenbedingungen des Wahlpflichtbereichs</a:t>
            </a:r>
          </a:p>
          <a:p>
            <a:pPr marL="0" indent="0" defTabSz="358775" eaLnBrk="1" hangingPunct="1">
              <a:spcBef>
                <a:spcPct val="0"/>
              </a:spcBef>
              <a:buNone/>
            </a:pPr>
            <a:r>
              <a:rPr lang="de-DE" altLang="de-DE" sz="2000" b="1" dirty="0" smtClean="0">
                <a:solidFill>
                  <a:srgbClr val="002060"/>
                </a:solidFill>
                <a:cs typeface="Times New Roman" pitchFamily="18" charset="0"/>
              </a:rPr>
              <a:t>   </a:t>
            </a:r>
          </a:p>
          <a:p>
            <a:pPr marL="0" indent="0" defTabSz="358775" eaLnBrk="1" hangingPunct="1">
              <a:spcBef>
                <a:spcPct val="0"/>
              </a:spcBef>
              <a:buFontTx/>
              <a:buNone/>
            </a:pPr>
            <a:r>
              <a:rPr lang="de-DE" altLang="de-DE" sz="2000" b="1" dirty="0" smtClean="0">
                <a:solidFill>
                  <a:srgbClr val="002060"/>
                </a:solidFill>
                <a:cs typeface="Times New Roman" pitchFamily="18" charset="0"/>
              </a:rPr>
              <a:t>II. Kompetenzorientierte Kernlehrpläne in den Wahlpflichtfächern</a:t>
            </a: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a:spcBef>
                <a:spcPct val="0"/>
              </a:spcBef>
              <a:buNone/>
            </a:pPr>
            <a:r>
              <a:rPr lang="de-DE" altLang="de-DE" sz="2000" b="1" dirty="0" smtClean="0">
                <a:solidFill>
                  <a:srgbClr val="002060"/>
                </a:solidFill>
                <a:cs typeface="Times New Roman" pitchFamily="18" charset="0"/>
              </a:rPr>
              <a:t>III. </a:t>
            </a:r>
            <a:r>
              <a:rPr lang="de-DE" altLang="de-DE" sz="2000" b="1" dirty="0">
                <a:solidFill>
                  <a:srgbClr val="002060"/>
                </a:solidFill>
                <a:cs typeface="Times New Roman" pitchFamily="18" charset="0"/>
              </a:rPr>
              <a:t>Schulinterne Lehrpläne und Unterstützungsangebote</a:t>
            </a: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r>
              <a:rPr lang="de-DE" altLang="de-DE" sz="2000" b="1" dirty="0" smtClean="0">
                <a:solidFill>
                  <a:srgbClr val="002060"/>
                </a:solidFill>
                <a:cs typeface="Times New Roman" pitchFamily="18" charset="0"/>
              </a:rPr>
              <a:t>IV</a:t>
            </a:r>
            <a:r>
              <a:rPr lang="de-DE" altLang="de-DE" sz="2000" b="1" dirty="0">
                <a:solidFill>
                  <a:srgbClr val="002060"/>
                </a:solidFill>
                <a:cs typeface="Times New Roman" pitchFamily="18" charset="0"/>
              </a:rPr>
              <a:t>. </a:t>
            </a:r>
            <a:r>
              <a:rPr lang="de-DE" altLang="de-DE" sz="2000" b="1" dirty="0" smtClean="0">
                <a:solidFill>
                  <a:srgbClr val="002060"/>
                </a:solidFill>
                <a:cs typeface="Times New Roman" pitchFamily="18" charset="0"/>
              </a:rPr>
              <a:t> Arbeitsgruppen (integriert in die Tagesordnungspunkte I-III)</a:t>
            </a:r>
            <a:endParaRPr lang="de-DE" altLang="de-DE" sz="2000" b="1" dirty="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Char char="-"/>
            </a:pPr>
            <a:endParaRPr lang="de-DE" altLang="de-DE" sz="2000" dirty="0" smtClean="0">
              <a:solidFill>
                <a:srgbClr val="000066"/>
              </a:solidFill>
              <a:ea typeface="ヒラギノ角ゴ Pro W3"/>
              <a:cs typeface="ヒラギノ角ゴ Pro W3"/>
            </a:endParaRPr>
          </a:p>
          <a:p>
            <a:pPr marL="0" indent="0" defTabSz="358775" eaLnBrk="1" hangingPunct="1">
              <a:spcBef>
                <a:spcPct val="0"/>
              </a:spcBef>
              <a:buFontTx/>
              <a:buAutoNum type="arabicPeriod"/>
            </a:pPr>
            <a:endParaRPr lang="de-DE" altLang="de-DE" sz="2000" dirty="0" smtClean="0">
              <a:solidFill>
                <a:srgbClr val="000066"/>
              </a:solidFill>
              <a:ea typeface="ヒラギノ角ゴ Pro W3"/>
              <a:cs typeface="ヒラギノ角ゴ Pro W3"/>
            </a:endParaRPr>
          </a:p>
          <a:p>
            <a:pPr marL="0" indent="0" defTabSz="358775" eaLnBrk="1" hangingPunct="1">
              <a:spcBef>
                <a:spcPct val="0"/>
              </a:spcBef>
              <a:buFontTx/>
              <a:buAutoNum type="arabicPeriod"/>
            </a:pPr>
            <a:endParaRPr lang="de-DE" altLang="de-DE" sz="2000" dirty="0" smtClean="0">
              <a:solidFill>
                <a:srgbClr val="002060"/>
              </a:solidFill>
              <a:cs typeface="Times New Roman" pitchFamily="18" charset="0"/>
            </a:endParaRPr>
          </a:p>
        </p:txBody>
      </p:sp>
      <p:sp>
        <p:nvSpPr>
          <p:cNvPr id="3" name="Fußzeilenplatzhalter 2"/>
          <p:cNvSpPr>
            <a:spLocks noGrp="1"/>
          </p:cNvSpPr>
          <p:nvPr>
            <p:ph type="ftr" sz="quarter" idx="11"/>
          </p:nvPr>
        </p:nvSpPr>
        <p:spPr/>
        <p:txBody>
          <a:bodyPr/>
          <a:lstStyle/>
          <a:p>
            <a:r>
              <a:rPr lang="de-DE" smtClean="0"/>
              <a:t>Implementation KLP Wahlpflichtfächer</a:t>
            </a:r>
            <a:endParaRPr lang="de-DE" dirty="0"/>
          </a:p>
        </p:txBody>
      </p:sp>
      <p:sp>
        <p:nvSpPr>
          <p:cNvPr id="4" name="Foliennummernplatzhalter 3"/>
          <p:cNvSpPr>
            <a:spLocks noGrp="1"/>
          </p:cNvSpPr>
          <p:nvPr>
            <p:ph type="sldNum" sz="quarter" idx="12"/>
          </p:nvPr>
        </p:nvSpPr>
        <p:spPr/>
        <p:txBody>
          <a:bodyPr/>
          <a:lstStyle/>
          <a:p>
            <a:fld id="{8FA6C8AA-D676-4D6E-AE15-6BE2A8E803B3}" type="slidenum">
              <a:rPr lang="de-DE" smtClean="0"/>
              <a:pPr/>
              <a:t>2</a:t>
            </a:fld>
            <a:endParaRPr lang="de-DE" dirty="0"/>
          </a:p>
        </p:txBody>
      </p:sp>
      <p:sp>
        <p:nvSpPr>
          <p:cNvPr id="6"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264486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altLang="de-DE" sz="1800" b="1" kern="0" dirty="0" smtClean="0">
                <a:solidFill>
                  <a:srgbClr val="E2001A"/>
                </a:solidFill>
                <a:latin typeface="Arial-BoldMT"/>
              </a:rPr>
              <a:t>Der </a:t>
            </a:r>
            <a:r>
              <a:rPr lang="de-DE" altLang="de-DE" sz="1800" b="1" kern="0" dirty="0">
                <a:solidFill>
                  <a:srgbClr val="E2001A"/>
                </a:solidFill>
                <a:latin typeface="Arial-BoldMT"/>
              </a:rPr>
              <a:t>neue </a:t>
            </a:r>
            <a:r>
              <a:rPr lang="de-DE" altLang="de-DE" sz="1800" b="1" kern="0" dirty="0" smtClean="0">
                <a:solidFill>
                  <a:srgbClr val="E2001A"/>
                </a:solidFill>
                <a:latin typeface="Arial-BoldMT"/>
              </a:rPr>
              <a:t>Kernlehrplan Kunst als Schwerpunktfach im </a:t>
            </a:r>
            <a:r>
              <a:rPr lang="de-DE" altLang="de-DE" sz="1800" b="1" kern="0" dirty="0">
                <a:solidFill>
                  <a:srgbClr val="E2001A"/>
                </a:solidFill>
                <a:latin typeface="Arial-BoldMT"/>
              </a:rPr>
              <a:t>Überblick</a:t>
            </a:r>
            <a:br>
              <a:rPr lang="de-DE" altLang="de-DE" sz="1800" b="1" kern="0" dirty="0">
                <a:solidFill>
                  <a:srgbClr val="E2001A"/>
                </a:solidFill>
                <a:latin typeface="Arial-BoldMT"/>
              </a:rPr>
            </a:br>
            <a:r>
              <a:rPr lang="de-DE" altLang="de-DE" sz="1800" b="1" kern="0" dirty="0">
                <a:solidFill>
                  <a:srgbClr val="E2001A"/>
                </a:solidFill>
                <a:latin typeface="Arial-BoldMT"/>
              </a:rPr>
              <a:t/>
            </a:r>
            <a:br>
              <a:rPr lang="de-DE" altLang="de-DE" sz="1800" b="1" kern="0" dirty="0">
                <a:solidFill>
                  <a:srgbClr val="E2001A"/>
                </a:solidFill>
                <a:latin typeface="Arial-BoldMT"/>
              </a:rPr>
            </a:br>
            <a:r>
              <a:rPr lang="de-DE" altLang="de-DE" sz="1800" b="1" kern="0" dirty="0">
                <a:solidFill>
                  <a:srgbClr val="0070C0"/>
                </a:solidFill>
                <a:latin typeface="Arial-BoldMT"/>
                <a:ea typeface="ＭＳ Ｐゴシック" pitchFamily="34" charset="-128"/>
              </a:rPr>
              <a:t>Kompetenzbereich Produktion:</a:t>
            </a:r>
            <a:br>
              <a:rPr lang="de-DE" altLang="de-DE" sz="1800" b="1" kern="0" dirty="0">
                <a:solidFill>
                  <a:srgbClr val="0070C0"/>
                </a:solidFill>
                <a:latin typeface="Arial-BoldMT"/>
                <a:ea typeface="ＭＳ Ｐゴシック" pitchFamily="34" charset="-128"/>
              </a:rPr>
            </a:br>
            <a:endParaRPr lang="de-DE" altLang="de-DE" sz="1800" b="1" kern="0" dirty="0">
              <a:solidFill>
                <a:srgbClr val="0070C0"/>
              </a:solidFill>
              <a:latin typeface="Arial-BoldMT"/>
              <a:ea typeface="ＭＳ Ｐゴシック" pitchFamily="34" charset="-128"/>
            </a:endParaRPr>
          </a:p>
          <a:p>
            <a:pPr marL="0" indent="0">
              <a:buNone/>
            </a:pPr>
            <a:r>
              <a:rPr lang="de-DE" sz="1800" dirty="0"/>
              <a:t>G</a:t>
            </a:r>
            <a:r>
              <a:rPr lang="de-DE" sz="1800" dirty="0" smtClean="0"/>
              <a:t>estaltungspraktische </a:t>
            </a:r>
            <a:r>
              <a:rPr lang="de-DE" sz="1800" dirty="0"/>
              <a:t>Fertigkeiten, </a:t>
            </a:r>
            <a:r>
              <a:rPr lang="de-DE" sz="1800" dirty="0" smtClean="0"/>
              <a:t>Kenntnisse </a:t>
            </a:r>
            <a:r>
              <a:rPr lang="de-DE" sz="1800" dirty="0"/>
              <a:t>über Materialien und Verfahren, </a:t>
            </a:r>
            <a:r>
              <a:rPr lang="de-DE" sz="1800" dirty="0" smtClean="0"/>
              <a:t>Fähigkeiten </a:t>
            </a:r>
            <a:r>
              <a:rPr lang="de-DE" sz="1800" dirty="0"/>
              <a:t>in der zielgerichteten Anwendung bildnerischer Verfahren sowie </a:t>
            </a:r>
            <a:r>
              <a:rPr lang="de-DE" sz="1800" dirty="0" smtClean="0"/>
              <a:t>Einstellungen </a:t>
            </a:r>
            <a:r>
              <a:rPr lang="de-DE" sz="1800" dirty="0"/>
              <a:t>und Haltungen in Bezug auf die Prozesse und Ergebnisse bildnerisch-praktischen Handelns und deren </a:t>
            </a:r>
            <a:r>
              <a:rPr lang="de-DE" sz="1800" dirty="0" smtClean="0"/>
              <a:t>Präsentation</a:t>
            </a:r>
          </a:p>
          <a:p>
            <a:pPr marL="0" indent="0">
              <a:buNone/>
            </a:pPr>
            <a:endParaRPr lang="de-DE" altLang="de-DE" sz="1800" b="1" kern="0" dirty="0" smtClean="0">
              <a:solidFill>
                <a:srgbClr val="000000"/>
              </a:solidFill>
              <a:latin typeface="Arial-BoldMT"/>
            </a:endParaRPr>
          </a:p>
          <a:p>
            <a:pPr marL="0" indent="0">
              <a:buNone/>
            </a:pPr>
            <a:endParaRPr lang="de-DE" altLang="de-DE" sz="1800" b="1" kern="0" dirty="0" smtClean="0">
              <a:solidFill>
                <a:srgbClr val="000000"/>
              </a:solidFill>
              <a:latin typeface="Arial-BoldMT"/>
            </a:endParaRPr>
          </a:p>
          <a:p>
            <a:pPr marL="0" indent="0">
              <a:buNone/>
            </a:pPr>
            <a:r>
              <a:rPr lang="de-DE" altLang="de-DE" sz="1800" b="1" kern="0" dirty="0">
                <a:solidFill>
                  <a:srgbClr val="0070C0"/>
                </a:solidFill>
                <a:latin typeface="Arial-BoldMT"/>
                <a:ea typeface="ＭＳ Ｐゴシック" pitchFamily="34" charset="-128"/>
              </a:rPr>
              <a:t>Kompetenzbereich Rezeption:</a:t>
            </a:r>
          </a:p>
          <a:p>
            <a:pPr marL="0" indent="0">
              <a:buNone/>
            </a:pPr>
            <a:endParaRPr lang="de-DE" altLang="de-DE" sz="1800" dirty="0" smtClean="0"/>
          </a:p>
          <a:p>
            <a:pPr marL="0" indent="0">
              <a:buNone/>
            </a:pPr>
            <a:r>
              <a:rPr lang="de-DE" altLang="de-DE" sz="1800" dirty="0" smtClean="0"/>
              <a:t>Wahrnehmen</a:t>
            </a:r>
            <a:r>
              <a:rPr lang="de-DE" altLang="de-DE" sz="1800" dirty="0"/>
              <a:t>, Analysieren und Deuten von Bildern</a:t>
            </a:r>
            <a:br>
              <a:rPr lang="de-DE" altLang="de-DE" sz="1800" dirty="0"/>
            </a:br>
            <a:endParaRPr lang="de-DE" sz="1800"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20</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230345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altLang="de-DE" sz="1800" b="1" kern="0" dirty="0">
                <a:solidFill>
                  <a:srgbClr val="E2001A"/>
                </a:solidFill>
                <a:latin typeface="Arial-BoldMT"/>
              </a:rPr>
              <a:t>Der neue Kernlehrplan Kunst als Schwerpunktfach im Überblick</a:t>
            </a:r>
            <a:endParaRPr lang="de-DE" altLang="de-DE" sz="1800" b="1" kern="0" dirty="0" smtClean="0">
              <a:solidFill>
                <a:srgbClr val="000000"/>
              </a:solidFill>
              <a:latin typeface="Arial-BoldMT"/>
              <a:ea typeface="ＭＳ Ｐゴシック" pitchFamily="34" charset="-128"/>
            </a:endParaRPr>
          </a:p>
          <a:p>
            <a:pPr marL="0" indent="0">
              <a:buNone/>
            </a:pPr>
            <a:r>
              <a:rPr lang="de-DE" altLang="de-DE" sz="1800" b="1" kern="0" dirty="0" smtClean="0">
                <a:solidFill>
                  <a:srgbClr val="000000"/>
                </a:solidFill>
                <a:latin typeface="Arial-BoldMT"/>
                <a:ea typeface="ＭＳ Ｐゴシック" pitchFamily="34" charset="-128"/>
              </a:rPr>
              <a:t>Inhaltsfelder </a:t>
            </a:r>
            <a:r>
              <a:rPr lang="de-DE" altLang="de-DE" sz="1800" b="1" kern="0" dirty="0">
                <a:solidFill>
                  <a:srgbClr val="000000"/>
                </a:solidFill>
                <a:latin typeface="Arial-BoldMT"/>
                <a:ea typeface="ＭＳ Ｐゴシック" pitchFamily="34" charset="-128"/>
              </a:rPr>
              <a:t>und </a:t>
            </a:r>
            <a:r>
              <a:rPr lang="de-DE" altLang="de-DE" sz="1800" b="1" kern="0" dirty="0" smtClean="0">
                <a:solidFill>
                  <a:srgbClr val="000000"/>
                </a:solidFill>
                <a:latin typeface="Arial-BoldMT"/>
                <a:ea typeface="ＭＳ Ｐゴシック" pitchFamily="34" charset="-128"/>
              </a:rPr>
              <a:t>inhaltliche </a:t>
            </a:r>
            <a:r>
              <a:rPr lang="de-DE" altLang="de-DE" sz="1800" b="1" kern="0" dirty="0">
                <a:solidFill>
                  <a:srgbClr val="000000"/>
                </a:solidFill>
                <a:latin typeface="Arial-BoldMT"/>
                <a:ea typeface="ＭＳ Ｐゴシック" pitchFamily="34" charset="-128"/>
              </a:rPr>
              <a:t>Schwerpunkte</a:t>
            </a:r>
            <a:br>
              <a:rPr lang="de-DE" altLang="de-DE" sz="1800" b="1" kern="0" dirty="0">
                <a:solidFill>
                  <a:srgbClr val="000000"/>
                </a:solidFill>
                <a:latin typeface="Arial-BoldMT"/>
                <a:ea typeface="ＭＳ Ｐゴシック" pitchFamily="34" charset="-128"/>
              </a:rPr>
            </a:br>
            <a:r>
              <a:rPr lang="de-DE" altLang="de-DE" sz="1800" b="1" kern="0" dirty="0">
                <a:solidFill>
                  <a:srgbClr val="000000"/>
                </a:solidFill>
                <a:latin typeface="Arial-BoldMT"/>
                <a:ea typeface="ＭＳ Ｐゴシック" pitchFamily="34" charset="-128"/>
              </a:rPr>
              <a:t/>
            </a:r>
            <a:br>
              <a:rPr lang="de-DE" altLang="de-DE" sz="1800" b="1" kern="0" dirty="0">
                <a:solidFill>
                  <a:srgbClr val="000000"/>
                </a:solidFill>
                <a:latin typeface="Arial-BoldMT"/>
                <a:ea typeface="ＭＳ Ｐゴシック" pitchFamily="34" charset="-128"/>
              </a:rPr>
            </a:br>
            <a:r>
              <a:rPr lang="de-DE" altLang="de-DE" sz="1800" b="1" kern="0" dirty="0" smtClean="0">
                <a:solidFill>
                  <a:srgbClr val="0070C0"/>
                </a:solidFill>
                <a:latin typeface="Arial-BoldMT"/>
                <a:ea typeface="ＭＳ Ｐゴシック" pitchFamily="34" charset="-128"/>
              </a:rPr>
              <a:t>Bildgestaltung</a:t>
            </a:r>
          </a:p>
          <a:p>
            <a:pPr marL="0" indent="0">
              <a:buNone/>
              <a:tabLst>
                <a:tab pos="357188" algn="l"/>
              </a:tabLst>
            </a:pPr>
            <a:r>
              <a:rPr lang="de-DE" altLang="de-DE" sz="1800" kern="0" dirty="0">
                <a:solidFill>
                  <a:srgbClr val="000000"/>
                </a:solidFill>
                <a:latin typeface="Arial-BoldMT"/>
                <a:ea typeface="ＭＳ Ｐゴシック" pitchFamily="34" charset="-128"/>
              </a:rPr>
              <a:t>-	Malerei und Grafik</a:t>
            </a:r>
          </a:p>
          <a:p>
            <a:pPr marL="0" indent="0">
              <a:buNone/>
              <a:tabLst>
                <a:tab pos="357188" algn="l"/>
              </a:tabLst>
            </a:pPr>
            <a:r>
              <a:rPr lang="de-DE" altLang="de-DE" sz="1800" kern="0" dirty="0">
                <a:solidFill>
                  <a:srgbClr val="000000"/>
                </a:solidFill>
                <a:latin typeface="Arial-BoldMT"/>
                <a:ea typeface="ＭＳ Ｐゴシック" pitchFamily="34" charset="-128"/>
              </a:rPr>
              <a:t>-	Plastik / Skulptur / Objekt</a:t>
            </a:r>
          </a:p>
          <a:p>
            <a:pPr marL="0" indent="0">
              <a:buNone/>
              <a:tabLst>
                <a:tab pos="357188" algn="l"/>
              </a:tabLst>
            </a:pPr>
            <a:r>
              <a:rPr lang="de-DE" altLang="de-DE" sz="1800" kern="0" dirty="0">
                <a:solidFill>
                  <a:srgbClr val="000000"/>
                </a:solidFill>
                <a:latin typeface="Arial-BoldMT"/>
                <a:ea typeface="ＭＳ Ｐゴシック" pitchFamily="34" charset="-128"/>
              </a:rPr>
              <a:t>-	Architektur und Raum</a:t>
            </a:r>
          </a:p>
          <a:p>
            <a:pPr marL="0" indent="0">
              <a:buNone/>
              <a:tabLst>
                <a:tab pos="357188" algn="l"/>
              </a:tabLst>
            </a:pPr>
            <a:r>
              <a:rPr lang="de-DE" altLang="de-DE" sz="1800" kern="0" dirty="0">
                <a:solidFill>
                  <a:srgbClr val="000000"/>
                </a:solidFill>
                <a:latin typeface="Arial-BoldMT"/>
                <a:ea typeface="ＭＳ Ｐゴシック" pitchFamily="34" charset="-128"/>
              </a:rPr>
              <a:t>-	Medienkunst</a:t>
            </a:r>
          </a:p>
          <a:p>
            <a:pPr marL="0" indent="0">
              <a:buNone/>
              <a:tabLst>
                <a:tab pos="357188" algn="l"/>
              </a:tabLst>
            </a:pPr>
            <a:r>
              <a:rPr lang="de-DE" altLang="de-DE" sz="1800" kern="0" dirty="0">
                <a:solidFill>
                  <a:srgbClr val="000000"/>
                </a:solidFill>
                <a:latin typeface="Arial-BoldMT"/>
                <a:ea typeface="ＭＳ Ｐゴシック" pitchFamily="34" charset="-128"/>
              </a:rPr>
              <a:t>-	Aktion und Interaktion</a:t>
            </a:r>
          </a:p>
          <a:p>
            <a:pPr marL="0" indent="0">
              <a:buNone/>
            </a:pPr>
            <a:endParaRPr lang="de-DE" altLang="de-DE" sz="1800" b="1" kern="0" dirty="0" smtClean="0">
              <a:solidFill>
                <a:srgbClr val="000000"/>
              </a:solidFill>
              <a:latin typeface="Arial-BoldMT"/>
              <a:ea typeface="ＭＳ Ｐゴシック" pitchFamily="34" charset="-128"/>
            </a:endParaRPr>
          </a:p>
          <a:p>
            <a:pPr marL="0" indent="0">
              <a:buNone/>
            </a:pPr>
            <a:r>
              <a:rPr lang="de-DE" altLang="de-DE" sz="1800" b="1" kern="0" dirty="0" smtClean="0">
                <a:solidFill>
                  <a:srgbClr val="0070C0"/>
                </a:solidFill>
                <a:latin typeface="Arial-BoldMT"/>
                <a:ea typeface="ＭＳ Ｐゴシック" pitchFamily="34" charset="-128"/>
              </a:rPr>
              <a:t>Bildkonzepte</a:t>
            </a:r>
          </a:p>
          <a:p>
            <a:pPr marL="0" indent="0">
              <a:buNone/>
              <a:tabLst>
                <a:tab pos="357188" algn="l"/>
              </a:tabLst>
            </a:pPr>
            <a:r>
              <a:rPr lang="de-DE" altLang="de-DE" sz="1800" kern="0" dirty="0">
                <a:solidFill>
                  <a:srgbClr val="000000"/>
                </a:solidFill>
                <a:latin typeface="Arial-BoldMT"/>
                <a:ea typeface="ＭＳ Ｐゴシック" pitchFamily="34" charset="-128"/>
              </a:rPr>
              <a:t>-	kunsttheoretische Kontexte</a:t>
            </a:r>
          </a:p>
          <a:p>
            <a:pPr marL="0" indent="0">
              <a:buNone/>
              <a:tabLst>
                <a:tab pos="357188" algn="l"/>
              </a:tabLst>
            </a:pPr>
            <a:r>
              <a:rPr lang="de-DE" altLang="de-DE" sz="1800" kern="0" dirty="0">
                <a:solidFill>
                  <a:srgbClr val="000000"/>
                </a:solidFill>
                <a:latin typeface="Arial-BoldMT"/>
                <a:ea typeface="ＭＳ Ｐゴシック" pitchFamily="34" charset="-128"/>
              </a:rPr>
              <a:t>-	bildbezogene </a:t>
            </a:r>
            <a:r>
              <a:rPr lang="de-DE" altLang="de-DE" sz="1800" kern="0" dirty="0" smtClean="0">
                <a:solidFill>
                  <a:srgbClr val="000000"/>
                </a:solidFill>
                <a:latin typeface="Arial-BoldMT"/>
                <a:ea typeface="ＭＳ Ｐゴシック" pitchFamily="34" charset="-128"/>
              </a:rPr>
              <a:t>Kontexte</a:t>
            </a:r>
          </a:p>
        </p:txBody>
      </p:sp>
      <p:sp>
        <p:nvSpPr>
          <p:cNvPr id="6" name="Foliennummernplatzhalter 5"/>
          <p:cNvSpPr>
            <a:spLocks noGrp="1"/>
          </p:cNvSpPr>
          <p:nvPr>
            <p:ph type="sldNum" sz="quarter" idx="12"/>
          </p:nvPr>
        </p:nvSpPr>
        <p:spPr/>
        <p:txBody>
          <a:bodyPr/>
          <a:lstStyle/>
          <a:p>
            <a:fld id="{8FA6C8AA-D676-4D6E-AE15-6BE2A8E803B3}" type="slidenum">
              <a:rPr lang="de-DE" smtClean="0"/>
              <a:pPr/>
              <a:t>21</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868918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altLang="de-DE" sz="1800" b="1" kern="0" dirty="0">
                <a:solidFill>
                  <a:srgbClr val="E2001A"/>
                </a:solidFill>
                <a:latin typeface="Arial-BoldMT"/>
              </a:rPr>
              <a:t>Der neue Kernlehrplan Kunst als Schwerpunktfach im Überblick</a:t>
            </a:r>
            <a:endParaRPr lang="de-DE" altLang="de-DE" sz="1800" b="1" kern="0" dirty="0">
              <a:solidFill>
                <a:srgbClr val="000000"/>
              </a:solidFill>
              <a:latin typeface="Arial-BoldMT"/>
              <a:ea typeface="ＭＳ Ｐゴシック" pitchFamily="34" charset="-128"/>
            </a:endParaRPr>
          </a:p>
          <a:p>
            <a:pPr marL="0" indent="0">
              <a:spcBef>
                <a:spcPts val="600"/>
              </a:spcBef>
              <a:buNone/>
            </a:pPr>
            <a:r>
              <a:rPr lang="de-DE" sz="1800" b="1" dirty="0" smtClean="0">
                <a:solidFill>
                  <a:srgbClr val="0070C0"/>
                </a:solidFill>
                <a:latin typeface="Arial"/>
                <a:ea typeface="Times New Roman"/>
              </a:rPr>
              <a:t>Besondere Merkmale des Kunstunterrichts </a:t>
            </a:r>
            <a:r>
              <a:rPr lang="de-DE" sz="1800" b="1" dirty="0">
                <a:solidFill>
                  <a:srgbClr val="0070C0"/>
                </a:solidFill>
                <a:latin typeface="Arial"/>
                <a:ea typeface="Times New Roman"/>
              </a:rPr>
              <a:t>im </a:t>
            </a:r>
            <a:r>
              <a:rPr lang="de-DE" sz="1800" b="1" dirty="0" smtClean="0">
                <a:solidFill>
                  <a:srgbClr val="0070C0"/>
                </a:solidFill>
                <a:latin typeface="Arial"/>
                <a:ea typeface="Times New Roman"/>
              </a:rPr>
              <a:t>Wahlpflichtbereich:</a:t>
            </a:r>
          </a:p>
          <a:p>
            <a:pPr marL="0" indent="0">
              <a:spcBef>
                <a:spcPts val="0"/>
              </a:spcBef>
              <a:buNone/>
            </a:pPr>
            <a:endParaRPr lang="de-DE" sz="800" dirty="0" smtClean="0">
              <a:latin typeface="Arial"/>
              <a:ea typeface="Times New Roman"/>
            </a:endParaRPr>
          </a:p>
          <a:p>
            <a:r>
              <a:rPr lang="de-DE" sz="1800" dirty="0">
                <a:latin typeface="Arial"/>
                <a:ea typeface="Times New Roman"/>
              </a:rPr>
              <a:t>vertiefte und erweiterte Auseinandersetzung mit Bildern</a:t>
            </a:r>
          </a:p>
          <a:p>
            <a:r>
              <a:rPr lang="de-DE" sz="1800" dirty="0">
                <a:latin typeface="Arial"/>
                <a:ea typeface="Times New Roman"/>
              </a:rPr>
              <a:t>Ausweitung der gestalterisch-praktischen Arbeit</a:t>
            </a:r>
          </a:p>
          <a:p>
            <a:r>
              <a:rPr lang="de-DE" sz="1800" dirty="0" smtClean="0">
                <a:latin typeface="Arial"/>
                <a:ea typeface="Times New Roman"/>
              </a:rPr>
              <a:t>Umfangreiche </a:t>
            </a:r>
            <a:r>
              <a:rPr lang="de-DE" sz="1800" dirty="0">
                <a:latin typeface="Arial"/>
                <a:ea typeface="Times New Roman"/>
              </a:rPr>
              <a:t>Gestaltungsvorhaben</a:t>
            </a:r>
          </a:p>
          <a:p>
            <a:r>
              <a:rPr lang="de-DE" sz="1800" dirty="0" smtClean="0">
                <a:latin typeface="Arial"/>
                <a:ea typeface="Times New Roman"/>
              </a:rPr>
              <a:t>Projektorientierter </a:t>
            </a:r>
            <a:r>
              <a:rPr lang="de-DE" sz="1800" dirty="0">
                <a:latin typeface="Arial"/>
                <a:ea typeface="Times New Roman"/>
              </a:rPr>
              <a:t>Unterricht</a:t>
            </a:r>
          </a:p>
          <a:p>
            <a:r>
              <a:rPr lang="de-DE" sz="1800" dirty="0">
                <a:latin typeface="Arial"/>
                <a:ea typeface="Times New Roman"/>
              </a:rPr>
              <a:t>Förderung der Selbständigkeit und Kreativität im Lernprozess </a:t>
            </a:r>
          </a:p>
          <a:p>
            <a:r>
              <a:rPr lang="de-DE" sz="1800" dirty="0">
                <a:latin typeface="Arial"/>
                <a:ea typeface="Times New Roman"/>
              </a:rPr>
              <a:t>Präsentation der Gestaltungsergebnisse</a:t>
            </a:r>
          </a:p>
          <a:p>
            <a:r>
              <a:rPr lang="de-DE" sz="1800" dirty="0" smtClean="0">
                <a:latin typeface="Arial"/>
                <a:ea typeface="Times New Roman"/>
              </a:rPr>
              <a:t>Kulturelle </a:t>
            </a:r>
            <a:r>
              <a:rPr lang="de-DE" sz="1800" dirty="0">
                <a:latin typeface="Arial"/>
                <a:ea typeface="Times New Roman"/>
              </a:rPr>
              <a:t>Teilhabe und Mitgestaltung</a:t>
            </a:r>
          </a:p>
          <a:p>
            <a:r>
              <a:rPr lang="de-DE" sz="1800" dirty="0">
                <a:latin typeface="Arial"/>
                <a:ea typeface="Times New Roman"/>
              </a:rPr>
              <a:t>Öffnung von Schule</a:t>
            </a:r>
          </a:p>
          <a:p>
            <a:r>
              <a:rPr lang="de-DE" sz="1800" dirty="0">
                <a:latin typeface="Arial"/>
                <a:ea typeface="Times New Roman"/>
              </a:rPr>
              <a:t>Beitrag zur beruflichen Orientierung</a:t>
            </a:r>
          </a:p>
          <a:p>
            <a:r>
              <a:rPr lang="de-DE" sz="1800" dirty="0" smtClean="0">
                <a:latin typeface="Arial"/>
                <a:ea typeface="Times New Roman"/>
              </a:rPr>
              <a:t>Förderung der personalen </a:t>
            </a:r>
            <a:r>
              <a:rPr lang="de-DE" sz="1800" dirty="0">
                <a:latin typeface="Arial"/>
                <a:ea typeface="Times New Roman"/>
              </a:rPr>
              <a:t>und sozialen Kompetenzen </a:t>
            </a:r>
            <a:endParaRPr lang="de-DE" sz="1800" dirty="0" smtClean="0">
              <a:latin typeface="Arial"/>
              <a:ea typeface="Times New Roman"/>
            </a:endParaRPr>
          </a:p>
          <a:p>
            <a:endParaRPr lang="de-DE" sz="1800" dirty="0"/>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22</a:t>
            </a:fld>
            <a:endParaRPr lang="de-DE"/>
          </a:p>
        </p:txBody>
      </p:sp>
      <p:sp>
        <p:nvSpPr>
          <p:cNvPr id="7"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409166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442138" y="1556792"/>
            <a:ext cx="8229600" cy="4176464"/>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4" name="Foliennummernplatzhalter 3"/>
          <p:cNvSpPr>
            <a:spLocks noGrp="1"/>
          </p:cNvSpPr>
          <p:nvPr>
            <p:ph type="sldNum" sz="quarter" idx="12"/>
          </p:nvPr>
        </p:nvSpPr>
        <p:spPr/>
        <p:txBody>
          <a:bodyPr/>
          <a:lstStyle/>
          <a:p>
            <a:fld id="{8FA6C8AA-D676-4D6E-AE15-6BE2A8E803B3}" type="slidenum">
              <a:rPr lang="de-DE" smtClean="0"/>
              <a:pPr/>
              <a:t>23</a:t>
            </a:fld>
            <a:endParaRPr lang="de-DE"/>
          </a:p>
        </p:txBody>
      </p:sp>
      <p:sp>
        <p:nvSpPr>
          <p:cNvPr id="7" name="Inhaltsplatzhalter 2"/>
          <p:cNvSpPr txBox="1">
            <a:spLocks/>
          </p:cNvSpPr>
          <p:nvPr/>
        </p:nvSpPr>
        <p:spPr>
          <a:xfrm>
            <a:off x="442138" y="1772816"/>
            <a:ext cx="8229600" cy="406104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altLang="de-DE" sz="1800" b="1" kern="0" dirty="0" smtClean="0">
                <a:solidFill>
                  <a:srgbClr val="E2001A"/>
                </a:solidFill>
                <a:latin typeface="Arial-BoldMT"/>
              </a:rPr>
              <a:t>Wichtige Kompetenzen im Kernlehrplan Wahlpflichtfach Kunst</a:t>
            </a:r>
          </a:p>
          <a:p>
            <a:pPr marL="0" indent="0">
              <a:buFont typeface="Arial" panose="020B0604020202020204" pitchFamily="34" charset="0"/>
              <a:buNone/>
            </a:pPr>
            <a:endParaRPr lang="de-DE" altLang="de-DE" sz="1800" b="1" kern="0" dirty="0" smtClean="0">
              <a:solidFill>
                <a:srgbClr val="000000"/>
              </a:solidFill>
              <a:latin typeface="Arial-BoldMT"/>
              <a:ea typeface="ＭＳ Ｐゴシック" pitchFamily="34" charset="-128"/>
            </a:endParaRPr>
          </a:p>
          <a:p>
            <a:r>
              <a:rPr lang="de-DE" sz="1800" dirty="0" smtClean="0">
                <a:latin typeface="Arial"/>
                <a:ea typeface="Times New Roman"/>
              </a:rPr>
              <a:t>adressatenbezogene </a:t>
            </a:r>
            <a:r>
              <a:rPr lang="de-DE" sz="1800" dirty="0">
                <a:latin typeface="Arial"/>
                <a:ea typeface="Times New Roman"/>
              </a:rPr>
              <a:t>Bildlösungen gestalten, </a:t>
            </a:r>
            <a:r>
              <a:rPr lang="de-DE" sz="1800" dirty="0">
                <a:effectLst>
                  <a:glow rad="228600">
                    <a:schemeClr val="accent3">
                      <a:satMod val="175000"/>
                      <a:alpha val="40000"/>
                    </a:schemeClr>
                  </a:glow>
                </a:effectLst>
                <a:latin typeface="Arial"/>
                <a:ea typeface="Times New Roman"/>
              </a:rPr>
              <a:t>falls möglich für die inner- und außerschulische </a:t>
            </a:r>
            <a:r>
              <a:rPr lang="de-DE" sz="1800" dirty="0" smtClean="0">
                <a:effectLst>
                  <a:glow rad="228600">
                    <a:schemeClr val="accent3">
                      <a:satMod val="175000"/>
                      <a:alpha val="40000"/>
                    </a:schemeClr>
                  </a:glow>
                </a:effectLst>
                <a:latin typeface="Arial"/>
                <a:ea typeface="Times New Roman"/>
              </a:rPr>
              <a:t>Öffentlichkeit</a:t>
            </a:r>
          </a:p>
          <a:p>
            <a:r>
              <a:rPr lang="de-DE" sz="1800" dirty="0" smtClean="0">
                <a:latin typeface="Arial"/>
                <a:ea typeface="Times New Roman"/>
              </a:rPr>
              <a:t>Präsentationsformen </a:t>
            </a:r>
            <a:r>
              <a:rPr lang="de-DE" sz="1800" dirty="0">
                <a:latin typeface="Arial"/>
                <a:ea typeface="Times New Roman"/>
              </a:rPr>
              <a:t>und Ausstellungskonzepte objekt- und </a:t>
            </a:r>
            <a:r>
              <a:rPr lang="de-DE" sz="1800" dirty="0" err="1">
                <a:latin typeface="Arial"/>
                <a:ea typeface="Times New Roman"/>
              </a:rPr>
              <a:t>adressa-tenbezogen</a:t>
            </a:r>
            <a:r>
              <a:rPr lang="de-DE" sz="1800" dirty="0">
                <a:latin typeface="Arial"/>
                <a:ea typeface="Times New Roman"/>
              </a:rPr>
              <a:t> </a:t>
            </a:r>
            <a:r>
              <a:rPr lang="de-DE" sz="1800" dirty="0">
                <a:effectLst>
                  <a:glow rad="228600">
                    <a:schemeClr val="accent3">
                      <a:satMod val="175000"/>
                      <a:alpha val="40000"/>
                    </a:schemeClr>
                  </a:glow>
                </a:effectLst>
                <a:latin typeface="Arial"/>
                <a:ea typeface="Times New Roman"/>
              </a:rPr>
              <a:t>im Rahmen schulischer und außerschulischer Kulturarbeit sowie für Bewerbungssituationen </a:t>
            </a:r>
            <a:r>
              <a:rPr lang="de-DE" sz="1800" dirty="0">
                <a:latin typeface="Arial"/>
                <a:ea typeface="Times New Roman"/>
              </a:rPr>
              <a:t>entwickeln und </a:t>
            </a:r>
            <a:r>
              <a:rPr lang="de-DE" sz="1800" dirty="0" smtClean="0">
                <a:latin typeface="Arial"/>
                <a:ea typeface="Times New Roman"/>
              </a:rPr>
              <a:t>einsetzen</a:t>
            </a:r>
          </a:p>
          <a:p>
            <a:endParaRPr lang="de-DE" sz="1800" dirty="0">
              <a:latin typeface="Arial"/>
              <a:ea typeface="Times New Roman"/>
            </a:endParaRPr>
          </a:p>
          <a:p>
            <a:r>
              <a:rPr lang="de-DE" sz="1800" dirty="0" smtClean="0">
                <a:effectLst>
                  <a:glow rad="228600">
                    <a:schemeClr val="accent3">
                      <a:satMod val="175000"/>
                      <a:alpha val="40000"/>
                    </a:schemeClr>
                  </a:glow>
                </a:effectLst>
                <a:latin typeface="Arial"/>
                <a:ea typeface="Times New Roman"/>
              </a:rPr>
              <a:t>fachliche </a:t>
            </a:r>
            <a:r>
              <a:rPr lang="de-DE" sz="1800" dirty="0">
                <a:effectLst>
                  <a:glow rad="228600">
                    <a:schemeClr val="accent3">
                      <a:satMod val="175000"/>
                      <a:alpha val="40000"/>
                    </a:schemeClr>
                  </a:glow>
                </a:effectLst>
                <a:latin typeface="Arial"/>
                <a:ea typeface="Times New Roman"/>
              </a:rPr>
              <a:t>Inhalte in ihrer Relevanz für unterschiedliche Berufsbilder überprüfen (u.a. künstlerische Verfahren, kunstwissenschaftliche </a:t>
            </a:r>
            <a:r>
              <a:rPr lang="de-DE" sz="1800" dirty="0" smtClean="0">
                <a:effectLst>
                  <a:glow rad="228600">
                    <a:schemeClr val="accent3">
                      <a:satMod val="175000"/>
                      <a:alpha val="40000"/>
                    </a:schemeClr>
                  </a:glow>
                </a:effectLst>
                <a:latin typeface="Arial"/>
                <a:ea typeface="Times New Roman"/>
              </a:rPr>
              <a:t>Inhalte) Kompetenzen</a:t>
            </a:r>
          </a:p>
          <a:p>
            <a:r>
              <a:rPr lang="de-DE" sz="1800" dirty="0" smtClean="0">
                <a:effectLst>
                  <a:glow rad="228600">
                    <a:schemeClr val="accent3">
                      <a:satMod val="175000"/>
                      <a:alpha val="40000"/>
                    </a:schemeClr>
                  </a:glow>
                </a:effectLst>
                <a:latin typeface="Arial"/>
                <a:ea typeface="Times New Roman"/>
              </a:rPr>
              <a:t>unterschiedliche </a:t>
            </a:r>
            <a:r>
              <a:rPr lang="de-DE" sz="1800" dirty="0">
                <a:effectLst>
                  <a:glow rad="228600">
                    <a:schemeClr val="accent3">
                      <a:satMod val="175000"/>
                      <a:alpha val="40000"/>
                    </a:schemeClr>
                  </a:glow>
                </a:effectLst>
                <a:latin typeface="Arial"/>
                <a:ea typeface="Times New Roman"/>
              </a:rPr>
              <a:t>Aspekte von Berufsbildern mit künstlerischem Bezug im Hinblick auf das eigene Fähigkeits- und Interessensprofil </a:t>
            </a:r>
            <a:r>
              <a:rPr lang="de-DE" sz="1800" dirty="0" smtClean="0">
                <a:effectLst>
                  <a:glow rad="228600">
                    <a:schemeClr val="accent3">
                      <a:satMod val="175000"/>
                      <a:alpha val="40000"/>
                    </a:schemeClr>
                  </a:glow>
                </a:effectLst>
                <a:latin typeface="Arial"/>
                <a:ea typeface="Times New Roman"/>
              </a:rPr>
              <a:t>bewerten</a:t>
            </a:r>
            <a:endParaRPr lang="de-DE" sz="1800" dirty="0" smtClean="0">
              <a:latin typeface="Arial"/>
              <a:ea typeface="Times New Roman"/>
            </a:endParaRPr>
          </a:p>
          <a:p>
            <a:endParaRPr lang="de-DE" sz="1800" dirty="0"/>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8583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anim calcmode="lin" valueType="num">
                                      <p:cBhvr additive="base">
                                        <p:cTn id="1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 calcmode="lin" valueType="num">
                                      <p:cBhvr additive="base">
                                        <p:cTn id="1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anim calcmode="lin" valueType="num">
                                      <p:cBhvr additive="base">
                                        <p:cTn id="2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altLang="de-DE" sz="1800" b="1" kern="0" dirty="0">
                <a:solidFill>
                  <a:srgbClr val="0070C0"/>
                </a:solidFill>
                <a:latin typeface="Arial-BoldMT"/>
                <a:ea typeface="ＭＳ Ｐゴシック" pitchFamily="34" charset="-128"/>
              </a:rPr>
              <a:t>Lernerfolgsüberprüfung und Leistungsbewertung</a:t>
            </a:r>
            <a:r>
              <a:rPr lang="de-DE" altLang="de-DE" sz="1800" b="1" kern="0" dirty="0">
                <a:solidFill>
                  <a:srgbClr val="E2001A"/>
                </a:solidFill>
                <a:latin typeface="Arial-BoldMT"/>
                <a:ea typeface="ＭＳ Ｐゴシック" pitchFamily="34" charset="-128"/>
              </a:rPr>
              <a:t/>
            </a:r>
            <a:br>
              <a:rPr lang="de-DE" altLang="de-DE" sz="1800" b="1" kern="0" dirty="0">
                <a:solidFill>
                  <a:srgbClr val="E2001A"/>
                </a:solidFill>
                <a:latin typeface="Arial-BoldMT"/>
                <a:ea typeface="ＭＳ Ｐゴシック" pitchFamily="34" charset="-128"/>
              </a:rPr>
            </a:br>
            <a:r>
              <a:rPr lang="de-DE" altLang="de-DE" sz="1800" b="1" kern="0" dirty="0">
                <a:solidFill>
                  <a:srgbClr val="E2001A"/>
                </a:solidFill>
                <a:latin typeface="Arial-BoldMT"/>
                <a:ea typeface="ＭＳ Ｐゴシック" pitchFamily="34" charset="-128"/>
              </a:rPr>
              <a:t/>
            </a:r>
            <a:br>
              <a:rPr lang="de-DE" altLang="de-DE" sz="1800" b="1" kern="0" dirty="0">
                <a:solidFill>
                  <a:srgbClr val="E2001A"/>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Kompetenzerwerb wird sowohl mittels </a:t>
            </a:r>
            <a:r>
              <a:rPr lang="de-DE" altLang="de-DE" sz="1800" b="1" kern="0" dirty="0" smtClean="0">
                <a:solidFill>
                  <a:srgbClr val="000000"/>
                </a:solidFill>
                <a:latin typeface="Arial-BoldMT"/>
                <a:ea typeface="ＭＳ Ｐゴシック" pitchFamily="34" charset="-128"/>
              </a:rPr>
              <a:t>Sonstiger </a:t>
            </a:r>
            <a:r>
              <a:rPr lang="de-DE" altLang="de-DE" sz="1800" b="1" kern="0" dirty="0">
                <a:solidFill>
                  <a:srgbClr val="000000"/>
                </a:solidFill>
                <a:latin typeface="Arial-BoldMT"/>
                <a:ea typeface="ＭＳ Ｐゴシック" pitchFamily="34" charset="-128"/>
              </a:rPr>
              <a:t>Leistungen im </a:t>
            </a:r>
            <a:r>
              <a:rPr lang="de-DE" altLang="de-DE" sz="1800" b="1" kern="0" dirty="0" smtClean="0">
                <a:solidFill>
                  <a:srgbClr val="000000"/>
                </a:solidFill>
                <a:latin typeface="Arial-BoldMT"/>
                <a:ea typeface="ＭＳ Ｐゴシック" pitchFamily="34" charset="-128"/>
              </a:rPr>
              <a:t>Unterricht </a:t>
            </a:r>
            <a:r>
              <a:rPr lang="de-DE" altLang="de-DE" sz="1800" kern="0" dirty="0" smtClean="0">
                <a:solidFill>
                  <a:srgbClr val="000000"/>
                </a:solidFill>
                <a:latin typeface="Arial-BoldMT"/>
                <a:ea typeface="ＭＳ Ｐゴシック" pitchFamily="34" charset="-128"/>
              </a:rPr>
              <a:t>als </a:t>
            </a:r>
            <a:r>
              <a:rPr lang="de-DE" altLang="de-DE" sz="1800" kern="0" dirty="0">
                <a:solidFill>
                  <a:srgbClr val="000000"/>
                </a:solidFill>
                <a:latin typeface="Arial-BoldMT"/>
                <a:ea typeface="ＭＳ Ｐゴシック" pitchFamily="34" charset="-128"/>
              </a:rPr>
              <a:t>auch in </a:t>
            </a:r>
            <a:r>
              <a:rPr lang="de-DE" altLang="de-DE" sz="1800" b="1" kern="0" dirty="0" smtClean="0">
                <a:solidFill>
                  <a:srgbClr val="000000"/>
                </a:solidFill>
                <a:latin typeface="Arial-BoldMT"/>
                <a:ea typeface="ＭＳ Ｐゴシック" pitchFamily="34" charset="-128"/>
              </a:rPr>
              <a:t>Schriftlichen </a:t>
            </a:r>
            <a:r>
              <a:rPr lang="de-DE" altLang="de-DE" sz="1800" b="1" kern="0" dirty="0">
                <a:solidFill>
                  <a:srgbClr val="000000"/>
                </a:solidFill>
                <a:latin typeface="Arial-BoldMT"/>
                <a:ea typeface="ＭＳ Ｐゴシック" pitchFamily="34" charset="-128"/>
              </a:rPr>
              <a:t>Arbeiten (Klassenarbeiten</a:t>
            </a:r>
            <a:r>
              <a:rPr lang="de-DE" altLang="de-DE" sz="1800" b="1" kern="0" dirty="0" smtClean="0">
                <a:solidFill>
                  <a:srgbClr val="000000"/>
                </a:solidFill>
                <a:latin typeface="Arial-BoldMT"/>
                <a:ea typeface="ＭＳ Ｐゴシック" pitchFamily="34" charset="-128"/>
              </a:rPr>
              <a:t>) </a:t>
            </a:r>
            <a:r>
              <a:rPr lang="de-DE" altLang="de-DE" sz="1800" kern="0" dirty="0" smtClean="0">
                <a:solidFill>
                  <a:srgbClr val="000000"/>
                </a:solidFill>
                <a:latin typeface="Arial-BoldMT"/>
                <a:ea typeface="ＭＳ Ｐゴシック" pitchFamily="34" charset="-128"/>
              </a:rPr>
              <a:t>überprüft</a:t>
            </a:r>
            <a:r>
              <a:rPr lang="de-DE" altLang="de-DE" sz="1800" kern="0" dirty="0">
                <a:solidFill>
                  <a:srgbClr val="000000"/>
                </a:solidFill>
                <a:latin typeface="Arial-BoldMT"/>
                <a:ea typeface="ＭＳ Ｐゴシック" pitchFamily="34" charset="-128"/>
              </a:rPr>
              <a:t>.</a:t>
            </a:r>
            <a:r>
              <a:rPr lang="de-DE" altLang="de-DE" sz="1800" b="1" kern="0" dirty="0">
                <a:solidFill>
                  <a:srgbClr val="000000"/>
                </a:solidFill>
                <a:latin typeface="Arial-BoldMT"/>
                <a:ea typeface="ＭＳ Ｐゴシック" pitchFamily="34" charset="-128"/>
              </a:rPr>
              <a:t/>
            </a:r>
            <a:br>
              <a:rPr lang="de-DE" altLang="de-DE" sz="1800" b="1" kern="0" dirty="0">
                <a:solidFill>
                  <a:srgbClr val="000000"/>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
            </a:r>
            <a:br>
              <a:rPr lang="de-DE" altLang="de-DE" sz="1800" kern="0" dirty="0">
                <a:solidFill>
                  <a:srgbClr val="000000"/>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Die Leistungsbewertung insgesamt bezieht sich auf die im </a:t>
            </a:r>
            <a:r>
              <a:rPr lang="de-DE" altLang="de-DE" sz="1800" kern="0" dirty="0" smtClean="0">
                <a:solidFill>
                  <a:srgbClr val="000000"/>
                </a:solidFill>
                <a:latin typeface="Arial-BoldMT"/>
                <a:ea typeface="ＭＳ Ｐゴシック" pitchFamily="34" charset="-128"/>
              </a:rPr>
              <a:t>Zusammenhang </a:t>
            </a:r>
            <a:r>
              <a:rPr lang="de-DE" altLang="de-DE" sz="1800" kern="0" dirty="0">
                <a:solidFill>
                  <a:srgbClr val="000000"/>
                </a:solidFill>
                <a:latin typeface="Arial-BoldMT"/>
                <a:ea typeface="ＭＳ Ｐゴシック" pitchFamily="34" charset="-128"/>
              </a:rPr>
              <a:t>mit dem Unterricht erworbenen </a:t>
            </a:r>
            <a:r>
              <a:rPr lang="de-DE" altLang="de-DE" sz="1800" kern="0" dirty="0" smtClean="0">
                <a:solidFill>
                  <a:srgbClr val="000000"/>
                </a:solidFill>
                <a:latin typeface="Arial-BoldMT"/>
                <a:ea typeface="ＭＳ Ｐゴシック" pitchFamily="34" charset="-128"/>
              </a:rPr>
              <a:t>Kompetenzen.</a:t>
            </a:r>
            <a:endParaRPr lang="de-DE" altLang="de-DE" sz="1800" kern="0" dirty="0">
              <a:solidFill>
                <a:srgbClr val="000000"/>
              </a:solidFill>
              <a:latin typeface="Arial-BoldMT"/>
              <a:ea typeface="ＭＳ Ｐゴシック" pitchFamily="34" charset="-128"/>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24</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6810159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556792"/>
            <a:ext cx="8229600" cy="4569371"/>
          </a:xfrm>
        </p:spPr>
        <p:txBody>
          <a:bodyPr>
            <a:normAutofit lnSpcReduction="10000"/>
          </a:bodyPr>
          <a:lstStyle/>
          <a:p>
            <a:pPr marL="0" indent="0">
              <a:spcBef>
                <a:spcPts val="1200"/>
              </a:spcBef>
              <a:spcAft>
                <a:spcPts val="600"/>
              </a:spcAft>
              <a:buNone/>
            </a:pPr>
            <a:r>
              <a:rPr lang="de-DE" sz="2400" dirty="0" smtClean="0"/>
              <a:t>Klassenarbeitstypen:</a:t>
            </a:r>
          </a:p>
          <a:p>
            <a:pPr marL="539750" indent="-357188">
              <a:buNone/>
            </a:pPr>
            <a:r>
              <a:rPr lang="de-DE" sz="1800" i="1" dirty="0"/>
              <a:t>I 	Gestaltung von Bildern mit schriftlichen Erläuterungen</a:t>
            </a:r>
            <a:endParaRPr lang="de-DE" sz="1800" dirty="0"/>
          </a:p>
          <a:p>
            <a:pPr marL="539750" indent="0">
              <a:buNone/>
              <a:tabLst>
                <a:tab pos="895350" algn="l"/>
              </a:tabLst>
            </a:pPr>
            <a:r>
              <a:rPr lang="de-DE" sz="1800" i="1" dirty="0"/>
              <a:t>a)	ohne Präsentation</a:t>
            </a:r>
            <a:endParaRPr lang="de-DE" sz="1800" dirty="0"/>
          </a:p>
          <a:p>
            <a:pPr marL="539750" indent="0">
              <a:buNone/>
              <a:tabLst>
                <a:tab pos="895350" algn="l"/>
              </a:tabLst>
            </a:pPr>
            <a:r>
              <a:rPr lang="de-DE" sz="1800" i="1" dirty="0" smtClean="0"/>
              <a:t>b)	mit Präsentation</a:t>
            </a:r>
            <a:endParaRPr lang="de-DE" sz="2400" dirty="0"/>
          </a:p>
          <a:p>
            <a:pPr marL="0" indent="0">
              <a:buNone/>
            </a:pPr>
            <a:endParaRPr lang="de-DE" sz="1800" dirty="0" smtClean="0"/>
          </a:p>
          <a:p>
            <a:pPr marL="539750" indent="-357188">
              <a:buNone/>
            </a:pPr>
            <a:r>
              <a:rPr lang="de-DE" sz="1800" i="1" dirty="0"/>
              <a:t>II 	Analyse / Deutung (unter Einbeziehung von Texten)</a:t>
            </a:r>
          </a:p>
          <a:p>
            <a:pPr marL="539750" indent="0">
              <a:buNone/>
              <a:tabLst>
                <a:tab pos="895350" algn="l"/>
              </a:tabLst>
            </a:pPr>
            <a:r>
              <a:rPr lang="de-DE" sz="1800" i="1" dirty="0"/>
              <a:t>a)	von Einzelbildern (auch einer einzelnen Bildsequenz)</a:t>
            </a:r>
          </a:p>
          <a:p>
            <a:pPr marL="882650">
              <a:buAutoNum type="alphaLcParenR" startAt="2"/>
              <a:tabLst>
                <a:tab pos="895350" algn="l"/>
              </a:tabLst>
            </a:pPr>
            <a:r>
              <a:rPr lang="de-DE" sz="1800" i="1" dirty="0" smtClean="0"/>
              <a:t>von </a:t>
            </a:r>
            <a:r>
              <a:rPr lang="de-DE" sz="1800" i="1" dirty="0"/>
              <a:t>Bildern im </a:t>
            </a:r>
            <a:r>
              <a:rPr lang="de-DE" sz="1800" i="1" dirty="0" smtClean="0"/>
              <a:t>Vergleich</a:t>
            </a:r>
          </a:p>
          <a:p>
            <a:pPr marL="882650">
              <a:buAutoNum type="alphaLcParenR" startAt="2"/>
              <a:tabLst>
                <a:tab pos="895350" algn="l"/>
              </a:tabLst>
            </a:pPr>
            <a:endParaRPr lang="de-DE" sz="1800" i="1" dirty="0"/>
          </a:p>
          <a:p>
            <a:pPr marL="182563" indent="0">
              <a:buNone/>
              <a:tabLst>
                <a:tab pos="895350" algn="l"/>
              </a:tabLst>
            </a:pPr>
            <a:r>
              <a:rPr lang="de-DE" sz="1800" dirty="0"/>
              <a:t>gleichwertige nicht schriftliche </a:t>
            </a:r>
            <a:r>
              <a:rPr lang="de-DE" sz="1800" dirty="0" smtClean="0"/>
              <a:t>Lernerfolgsüberprüfungen </a:t>
            </a:r>
            <a:r>
              <a:rPr lang="de-DE" sz="1800" i="1" dirty="0" smtClean="0"/>
              <a:t>einmal </a:t>
            </a:r>
            <a:r>
              <a:rPr lang="de-DE" sz="1800" i="1" dirty="0"/>
              <a:t>im Schuljahr</a:t>
            </a:r>
            <a:endParaRPr lang="de-DE" sz="1800" dirty="0" smtClean="0"/>
          </a:p>
          <a:p>
            <a:pPr marL="539750" indent="-357188">
              <a:buNone/>
              <a:tabLst>
                <a:tab pos="539750" algn="l"/>
              </a:tabLst>
            </a:pPr>
            <a:r>
              <a:rPr lang="de-DE" sz="1800" i="1" dirty="0"/>
              <a:t>I)	Gestaltung von Bildern mit schriftlichen Erläuterungen ohne </a:t>
            </a:r>
            <a:r>
              <a:rPr lang="de-DE" sz="1800" i="1" dirty="0" smtClean="0"/>
              <a:t>Präsentation </a:t>
            </a:r>
            <a:r>
              <a:rPr lang="de-DE" sz="1800" i="1" dirty="0"/>
              <a:t>als </a:t>
            </a:r>
            <a:r>
              <a:rPr lang="de-DE" sz="1800" i="1" dirty="0" smtClean="0"/>
              <a:t>Hausarbeit</a:t>
            </a:r>
            <a:endParaRPr lang="de-DE" sz="1800" i="1" dirty="0"/>
          </a:p>
          <a:p>
            <a:pPr marL="539750" indent="-357188">
              <a:buNone/>
              <a:tabLst>
                <a:tab pos="539750" algn="l"/>
              </a:tabLst>
            </a:pPr>
            <a:r>
              <a:rPr lang="de-DE" sz="1800" i="1" dirty="0"/>
              <a:t>II)	Gestaltung eines umfangreichen Gemeinschaftswerks ohne schriftliche Erläuterung</a:t>
            </a:r>
          </a:p>
        </p:txBody>
      </p:sp>
      <p:sp>
        <p:nvSpPr>
          <p:cNvPr id="6" name="Foliennummernplatzhalter 5"/>
          <p:cNvSpPr>
            <a:spLocks noGrp="1"/>
          </p:cNvSpPr>
          <p:nvPr>
            <p:ph type="sldNum" sz="quarter" idx="12"/>
          </p:nvPr>
        </p:nvSpPr>
        <p:spPr/>
        <p:txBody>
          <a:bodyPr/>
          <a:lstStyle/>
          <a:p>
            <a:fld id="{8FA6C8AA-D676-4D6E-AE15-6BE2A8E803B3}" type="slidenum">
              <a:rPr lang="de-DE" smtClean="0"/>
              <a:pPr/>
              <a:t>25</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27248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additive="base">
                                        <p:cTn id="1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altLang="de-DE" b="1" kern="0" dirty="0" smtClean="0">
              <a:solidFill>
                <a:srgbClr val="002060"/>
              </a:solidFill>
              <a:latin typeface="Arial"/>
              <a:cs typeface="Times New Roman" pitchFamily="18" charset="0"/>
            </a:endParaRPr>
          </a:p>
          <a:p>
            <a:pPr marL="0" indent="0" algn="ctr">
              <a:buNone/>
            </a:pPr>
            <a:r>
              <a:rPr lang="de-DE" altLang="de-DE" b="1" kern="0" dirty="0" smtClean="0">
                <a:solidFill>
                  <a:srgbClr val="002060"/>
                </a:solidFill>
                <a:latin typeface="Arial"/>
                <a:cs typeface="Times New Roman" pitchFamily="18" charset="0"/>
              </a:rPr>
              <a:t>TOP III</a:t>
            </a:r>
          </a:p>
          <a:p>
            <a:pPr marL="0" indent="0" algn="ctr">
              <a:buNone/>
            </a:pPr>
            <a:r>
              <a:rPr lang="de-DE" altLang="de-DE" b="1" kern="0" dirty="0" smtClean="0">
                <a:solidFill>
                  <a:srgbClr val="002060"/>
                </a:solidFill>
                <a:latin typeface="Arial"/>
                <a:cs typeface="Times New Roman" pitchFamily="18" charset="0"/>
              </a:rPr>
              <a:t> </a:t>
            </a:r>
          </a:p>
          <a:p>
            <a:pPr marL="0" indent="0" algn="ctr">
              <a:buNone/>
            </a:pPr>
            <a:r>
              <a:rPr lang="de-DE" altLang="de-DE" b="1" kern="0" dirty="0" smtClean="0">
                <a:solidFill>
                  <a:srgbClr val="002060"/>
                </a:solidFill>
                <a:latin typeface="Arial"/>
                <a:cs typeface="Times New Roman" pitchFamily="18" charset="0"/>
              </a:rPr>
              <a:t>Schulinterne </a:t>
            </a:r>
            <a:r>
              <a:rPr lang="de-DE" altLang="de-DE" b="1" kern="0" dirty="0">
                <a:solidFill>
                  <a:srgbClr val="002060"/>
                </a:solidFill>
                <a:latin typeface="Arial"/>
                <a:cs typeface="Times New Roman" pitchFamily="18" charset="0"/>
              </a:rPr>
              <a:t>Lehrpläne und Unterstützungsangebote</a:t>
            </a: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26</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47922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lnSpcReduction="10000"/>
          </a:bodyPr>
          <a:lstStyle/>
          <a:p>
            <a:pPr marL="0" lvl="0" indent="0" fontAlgn="base">
              <a:spcBef>
                <a:spcPct val="50000"/>
              </a:spcBef>
              <a:spcAft>
                <a:spcPct val="0"/>
              </a:spcAft>
              <a:buNone/>
            </a:pPr>
            <a:r>
              <a:rPr lang="de-DE" altLang="de-DE" sz="2400" b="1" dirty="0">
                <a:solidFill>
                  <a:srgbClr val="000099"/>
                </a:solidFill>
                <a:latin typeface="Arial" pitchFamily="34" charset="0"/>
              </a:rPr>
              <a:t>Aufgabe schulinterner Lehrpläne:</a:t>
            </a:r>
            <a:r>
              <a:rPr lang="de-DE" altLang="de-DE" sz="2400" dirty="0">
                <a:solidFill>
                  <a:srgbClr val="000099"/>
                </a:solidFill>
                <a:latin typeface="Arial" pitchFamily="34" charset="0"/>
              </a:rPr>
              <a:t> </a:t>
            </a:r>
          </a:p>
          <a:p>
            <a:pPr marL="0" lvl="0" indent="0" fontAlgn="base">
              <a:spcBef>
                <a:spcPct val="50000"/>
              </a:spcBef>
              <a:spcAft>
                <a:spcPct val="0"/>
              </a:spcAft>
              <a:buNone/>
            </a:pPr>
            <a:r>
              <a:rPr lang="de-DE" altLang="de-DE" sz="2000" b="1" dirty="0">
                <a:solidFill>
                  <a:srgbClr val="000099"/>
                </a:solidFill>
                <a:latin typeface="Arial" pitchFamily="34" charset="0"/>
              </a:rPr>
              <a:t>die verbindlichen Vorgaben der Kernlehrpläne auf die Situation der Schule bezogen konkretisieren und Freiräume ausgestalten</a:t>
            </a:r>
          </a:p>
          <a:p>
            <a:pPr marL="0" lvl="0" indent="0" fontAlgn="base">
              <a:spcBef>
                <a:spcPct val="50000"/>
              </a:spcBef>
              <a:spcAft>
                <a:spcPct val="0"/>
              </a:spcAft>
              <a:buNone/>
            </a:pPr>
            <a:endParaRPr lang="de-DE" altLang="de-DE" sz="2000" b="1" dirty="0">
              <a:solidFill>
                <a:srgbClr val="000099"/>
              </a:solidFill>
              <a:latin typeface="Arial" pitchFamily="34" charset="0"/>
            </a:endParaRPr>
          </a:p>
          <a:p>
            <a:pPr marL="0" lvl="0" indent="0" fontAlgn="base">
              <a:spcBef>
                <a:spcPct val="0"/>
              </a:spcBef>
              <a:spcAft>
                <a:spcPct val="0"/>
              </a:spcAft>
              <a:buNone/>
            </a:pPr>
            <a:r>
              <a:rPr lang="de-DE" altLang="de-DE" sz="1600" b="1" dirty="0">
                <a:solidFill>
                  <a:srgbClr val="000000"/>
                </a:solidFill>
                <a:latin typeface="Arial" pitchFamily="34" charset="0"/>
              </a:rPr>
              <a:t>Rechtliche Grundlagen</a:t>
            </a:r>
          </a:p>
          <a:p>
            <a:pPr marL="0" lvl="0" indent="0" fontAlgn="base">
              <a:spcBef>
                <a:spcPct val="0"/>
              </a:spcBef>
              <a:spcAft>
                <a:spcPct val="0"/>
              </a:spcAft>
              <a:buNone/>
            </a:pPr>
            <a:endParaRPr lang="de-DE" altLang="de-DE" sz="1600" b="1" dirty="0">
              <a:solidFill>
                <a:srgbClr val="000000"/>
              </a:solidFill>
              <a:latin typeface="Arial" pitchFamily="34" charset="0"/>
            </a:endParaRPr>
          </a:p>
          <a:p>
            <a:pPr marL="0" lvl="0" indent="0" fontAlgn="base">
              <a:spcBef>
                <a:spcPct val="0"/>
              </a:spcBef>
              <a:spcAft>
                <a:spcPct val="0"/>
              </a:spcAft>
              <a:buNone/>
            </a:pPr>
            <a:r>
              <a:rPr lang="de-DE" altLang="de-DE" sz="1600" b="1" dirty="0" err="1">
                <a:solidFill>
                  <a:srgbClr val="000000"/>
                </a:solidFill>
                <a:latin typeface="Arial" pitchFamily="34" charset="0"/>
              </a:rPr>
              <a:t>SchulG</a:t>
            </a:r>
            <a:r>
              <a:rPr lang="de-DE" altLang="de-DE" sz="1600" b="1" dirty="0">
                <a:solidFill>
                  <a:srgbClr val="000000"/>
                </a:solidFill>
                <a:latin typeface="Arial" pitchFamily="34" charset="0"/>
              </a:rPr>
              <a:t> § 29 - Unterrichtsvorgaben</a:t>
            </a:r>
            <a:endParaRPr lang="de-DE" altLang="de-DE" sz="1600" dirty="0">
              <a:solidFill>
                <a:srgbClr val="000000"/>
              </a:solidFill>
              <a:latin typeface="Arial" pitchFamily="34" charset="0"/>
            </a:endParaRPr>
          </a:p>
          <a:p>
            <a:pPr marL="0" lvl="0" indent="0" fontAlgn="base">
              <a:spcBef>
                <a:spcPct val="40000"/>
              </a:spcBef>
              <a:spcAft>
                <a:spcPct val="0"/>
              </a:spcAft>
              <a:buNone/>
            </a:pPr>
            <a:r>
              <a:rPr lang="de-DE" altLang="de-DE" sz="1600" dirty="0">
                <a:solidFill>
                  <a:srgbClr val="000000"/>
                </a:solidFill>
                <a:latin typeface="Arial" pitchFamily="34" charset="0"/>
              </a:rPr>
              <a:t>(1) Das </a:t>
            </a:r>
            <a:r>
              <a:rPr lang="de-DE" altLang="de-DE" sz="1600" b="1" dirty="0">
                <a:solidFill>
                  <a:srgbClr val="000000"/>
                </a:solidFill>
                <a:latin typeface="Arial" pitchFamily="34" charset="0"/>
              </a:rPr>
              <a:t>Ministerium</a:t>
            </a:r>
            <a:r>
              <a:rPr lang="de-DE" altLang="de-DE" sz="1600" dirty="0">
                <a:solidFill>
                  <a:srgbClr val="000000"/>
                </a:solidFill>
                <a:latin typeface="Arial" pitchFamily="34" charset="0"/>
              </a:rPr>
              <a:t> erlässt in der Regel schulformspezifische Vorgaben</a:t>
            </a:r>
          </a:p>
          <a:p>
            <a:pPr marL="0" lvl="0" indent="0" fontAlgn="base">
              <a:spcBef>
                <a:spcPct val="0"/>
              </a:spcBef>
              <a:spcAft>
                <a:spcPct val="0"/>
              </a:spcAft>
              <a:buNone/>
            </a:pPr>
            <a:r>
              <a:rPr lang="de-DE" altLang="de-DE" sz="1600" dirty="0">
                <a:solidFill>
                  <a:srgbClr val="000000"/>
                </a:solidFill>
                <a:latin typeface="Arial" pitchFamily="34" charset="0"/>
              </a:rPr>
              <a:t>für den Unterricht (Richtlinien, Rahmenvorgaben, Lehrpläne). Diese legen insbesondere die Ziele und Inhalte für die Bildungsgänge, Unterrichtsfächer und Lernbereiche fest und bestimmen die </a:t>
            </a:r>
            <a:r>
              <a:rPr lang="de-DE" altLang="de-DE" sz="1600" b="1" dirty="0">
                <a:solidFill>
                  <a:srgbClr val="000000"/>
                </a:solidFill>
                <a:latin typeface="Arial" pitchFamily="34" charset="0"/>
              </a:rPr>
              <a:t>erwarteten Lernergebnisse</a:t>
            </a:r>
            <a:r>
              <a:rPr lang="de-DE" altLang="de-DE" sz="1600" dirty="0">
                <a:solidFill>
                  <a:srgbClr val="000000"/>
                </a:solidFill>
                <a:latin typeface="Arial" pitchFamily="34" charset="0"/>
              </a:rPr>
              <a:t> (Bildungsstandards).</a:t>
            </a:r>
          </a:p>
          <a:p>
            <a:pPr marL="0" lvl="0" indent="0" fontAlgn="base">
              <a:spcBef>
                <a:spcPct val="40000"/>
              </a:spcBef>
              <a:spcAft>
                <a:spcPct val="0"/>
              </a:spcAft>
              <a:buNone/>
            </a:pPr>
            <a:r>
              <a:rPr lang="de-DE" altLang="de-DE" sz="1600" dirty="0">
                <a:solidFill>
                  <a:srgbClr val="000000"/>
                </a:solidFill>
                <a:latin typeface="Arial" pitchFamily="34" charset="0"/>
              </a:rPr>
              <a:t>(2) Die </a:t>
            </a:r>
            <a:r>
              <a:rPr lang="de-DE" altLang="de-DE" sz="1600" b="1" dirty="0">
                <a:solidFill>
                  <a:srgbClr val="000000"/>
                </a:solidFill>
                <a:latin typeface="Arial" pitchFamily="34" charset="0"/>
              </a:rPr>
              <a:t>Schulen</a:t>
            </a:r>
            <a:r>
              <a:rPr lang="de-DE" altLang="de-DE" sz="1600" dirty="0">
                <a:solidFill>
                  <a:srgbClr val="000000"/>
                </a:solidFill>
                <a:latin typeface="Arial" pitchFamily="34" charset="0"/>
              </a:rPr>
              <a:t> bestimmen auf der Grundlage der Unterrichtsvorgaben nach Absatz 1 in Verbindung mit ihrem Schulprogramm</a:t>
            </a:r>
            <a:r>
              <a:rPr lang="de-DE" altLang="de-DE" sz="1600" b="1" dirty="0">
                <a:solidFill>
                  <a:srgbClr val="000000"/>
                </a:solidFill>
                <a:latin typeface="Arial" pitchFamily="34" charset="0"/>
              </a:rPr>
              <a:t> schuleigene Unterrichtsvorgaben.</a:t>
            </a:r>
          </a:p>
          <a:p>
            <a:pPr marL="0" lvl="0" indent="0" fontAlgn="base">
              <a:spcBef>
                <a:spcPct val="40000"/>
              </a:spcBef>
              <a:spcAft>
                <a:spcPct val="0"/>
              </a:spcAft>
              <a:buNone/>
            </a:pPr>
            <a:r>
              <a:rPr lang="de-DE" altLang="de-DE" sz="1600" dirty="0">
                <a:solidFill>
                  <a:srgbClr val="000000"/>
                </a:solidFill>
                <a:latin typeface="Arial" pitchFamily="34" charset="0"/>
              </a:rPr>
              <a:t>(3) Unterrichtsvorgaben nach den Absätzen 1 und 2 sind so zu fassen,</a:t>
            </a:r>
          </a:p>
          <a:p>
            <a:pPr marL="0" lvl="0" indent="0" fontAlgn="base">
              <a:spcBef>
                <a:spcPct val="0"/>
              </a:spcBef>
              <a:spcAft>
                <a:spcPct val="0"/>
              </a:spcAft>
              <a:buNone/>
            </a:pPr>
            <a:r>
              <a:rPr lang="de-DE" altLang="de-DE" sz="1600" dirty="0">
                <a:solidFill>
                  <a:srgbClr val="000000"/>
                </a:solidFill>
                <a:latin typeface="Arial" pitchFamily="34" charset="0"/>
              </a:rPr>
              <a:t>dass für die Lehrerinnen und Lehrer ein</a:t>
            </a:r>
            <a:r>
              <a:rPr lang="de-DE" altLang="de-DE" sz="1600" b="1" dirty="0">
                <a:solidFill>
                  <a:srgbClr val="000000"/>
                </a:solidFill>
                <a:latin typeface="Arial" pitchFamily="34" charset="0"/>
              </a:rPr>
              <a:t> pädagogischer Gestaltungsspielraum </a:t>
            </a:r>
            <a:r>
              <a:rPr lang="de-DE" altLang="de-DE" sz="1600" dirty="0">
                <a:solidFill>
                  <a:srgbClr val="000000"/>
                </a:solidFill>
                <a:latin typeface="Arial" pitchFamily="34" charset="0"/>
              </a:rPr>
              <a:t>bleibt</a:t>
            </a:r>
            <a:r>
              <a:rPr lang="de-DE" altLang="de-DE" sz="1600" b="1" dirty="0">
                <a:solidFill>
                  <a:srgbClr val="000000"/>
                </a:solidFill>
                <a:latin typeface="Arial" pitchFamily="34" charset="0"/>
              </a:rPr>
              <a:t>.</a:t>
            </a:r>
          </a:p>
          <a:p>
            <a:pPr marL="0" indent="0">
              <a:buNone/>
            </a:pP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27</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491215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lvl="0" indent="0" fontAlgn="base">
              <a:spcBef>
                <a:spcPct val="50000"/>
              </a:spcBef>
              <a:spcAft>
                <a:spcPct val="0"/>
              </a:spcAft>
              <a:buNone/>
              <a:defRPr/>
            </a:pPr>
            <a:r>
              <a:rPr lang="de-DE" altLang="de-DE" sz="2400" b="1" dirty="0">
                <a:solidFill>
                  <a:srgbClr val="000099"/>
                </a:solidFill>
                <a:latin typeface="Arial" pitchFamily="34" charset="0"/>
              </a:rPr>
              <a:t>Aufgabe schulinterner Lehrpläne:</a:t>
            </a:r>
            <a:r>
              <a:rPr lang="de-DE" altLang="de-DE" sz="2800" dirty="0">
                <a:solidFill>
                  <a:srgbClr val="000099"/>
                </a:solidFill>
                <a:latin typeface="Arial" pitchFamily="34" charset="0"/>
              </a:rPr>
              <a:t> </a:t>
            </a:r>
          </a:p>
          <a:p>
            <a:pPr marL="0" indent="0" fontAlgn="base">
              <a:spcBef>
                <a:spcPct val="50000"/>
              </a:spcBef>
              <a:spcAft>
                <a:spcPct val="0"/>
              </a:spcAft>
              <a:buNone/>
              <a:defRPr/>
            </a:pPr>
            <a:r>
              <a:rPr lang="de-DE" altLang="de-DE" sz="2000" b="1" dirty="0">
                <a:solidFill>
                  <a:srgbClr val="000099"/>
                </a:solidFill>
                <a:latin typeface="Arial" pitchFamily="34" charset="0"/>
              </a:rPr>
              <a:t>die verbindlichen Vorgaben der Kernlehrpläne auf die Situation der Schule bezogen konkretisieren und Freiräume ausgestalten</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b="1" dirty="0">
                <a:solidFill>
                  <a:srgbClr val="000000"/>
                </a:solidFill>
                <a:latin typeface="Arial" pitchFamily="34" charset="0"/>
              </a:rPr>
              <a:t>Rechtliche Grundlagen</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b="1" dirty="0" err="1">
                <a:solidFill>
                  <a:srgbClr val="000000"/>
                </a:solidFill>
                <a:latin typeface="Arial" pitchFamily="34" charset="0"/>
              </a:rPr>
              <a:t>SchulG</a:t>
            </a:r>
            <a:r>
              <a:rPr lang="de-DE" altLang="de-DE" sz="1600" b="1" dirty="0">
                <a:solidFill>
                  <a:srgbClr val="000000"/>
                </a:solidFill>
                <a:latin typeface="Arial" pitchFamily="34" charset="0"/>
              </a:rPr>
              <a:t> § 70 </a:t>
            </a:r>
            <a:r>
              <a:rPr lang="de-DE" altLang="de-DE" sz="1600" dirty="0">
                <a:solidFill>
                  <a:srgbClr val="000000"/>
                </a:solidFill>
                <a:latin typeface="Arial" pitchFamily="34" charset="0"/>
              </a:rPr>
              <a:t>–</a:t>
            </a:r>
            <a:r>
              <a:rPr lang="de-DE" altLang="de-DE" sz="1600" b="1" dirty="0">
                <a:solidFill>
                  <a:srgbClr val="000000"/>
                </a:solidFill>
                <a:latin typeface="Arial" pitchFamily="34" charset="0"/>
              </a:rPr>
              <a:t> Fachkonferenz, Bildungskonferenz</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dirty="0">
                <a:solidFill>
                  <a:srgbClr val="000000"/>
                </a:solidFill>
                <a:latin typeface="Arial" pitchFamily="34" charset="0"/>
              </a:rPr>
              <a:t>(3) Die </a:t>
            </a:r>
            <a:r>
              <a:rPr lang="de-DE" altLang="de-DE" sz="1600" b="1" dirty="0">
                <a:solidFill>
                  <a:srgbClr val="000000"/>
                </a:solidFill>
                <a:latin typeface="Arial" pitchFamily="34" charset="0"/>
              </a:rPr>
              <a:t>Fachkonferenz</a:t>
            </a:r>
            <a:r>
              <a:rPr lang="de-DE" altLang="de-DE" sz="1600" dirty="0">
                <a:solidFill>
                  <a:srgbClr val="000000"/>
                </a:solidFill>
                <a:latin typeface="Arial" pitchFamily="34" charset="0"/>
              </a:rPr>
              <a:t> </a:t>
            </a:r>
            <a:r>
              <a:rPr lang="de-DE" altLang="de-DE" sz="1600" b="1" dirty="0">
                <a:solidFill>
                  <a:srgbClr val="000000"/>
                </a:solidFill>
                <a:latin typeface="Arial" pitchFamily="34" charset="0"/>
              </a:rPr>
              <a:t>berät</a:t>
            </a:r>
            <a:r>
              <a:rPr lang="de-DE" altLang="de-DE" sz="1600" dirty="0">
                <a:solidFill>
                  <a:srgbClr val="000000"/>
                </a:solidFill>
                <a:latin typeface="Arial" pitchFamily="34" charset="0"/>
              </a:rPr>
              <a:t> über alle das Fach oder die Fachrichtung betreffenden Angelegenheiten einschließlich der Zusammenarbeit mit anderen Fächern. Sie trägt Verantwortung für die schulinterne Qualitätssicherung und </a:t>
            </a:r>
            <a:r>
              <a:rPr lang="de-DE" altLang="de-DE" sz="1600" dirty="0" smtClean="0">
                <a:solidFill>
                  <a:srgbClr val="000000"/>
                </a:solidFill>
                <a:latin typeface="Arial" pitchFamily="34" charset="0"/>
              </a:rPr>
              <a:t>-entwicklung </a:t>
            </a:r>
            <a:r>
              <a:rPr lang="de-DE" altLang="de-DE" sz="1600" dirty="0">
                <a:solidFill>
                  <a:srgbClr val="000000"/>
                </a:solidFill>
                <a:latin typeface="Arial" pitchFamily="34" charset="0"/>
              </a:rPr>
              <a:t>der fachlichen Arbeit und berät über Ziele, Arbeitspläne, Evaluationsmaßnahmen und </a:t>
            </a:r>
            <a:r>
              <a:rPr lang="de-DE" altLang="de-DE" sz="1600" dirty="0" smtClean="0">
                <a:solidFill>
                  <a:srgbClr val="000000"/>
                </a:solidFill>
                <a:latin typeface="Arial" pitchFamily="34" charset="0"/>
              </a:rPr>
              <a:t>-ergebnisse </a:t>
            </a:r>
            <a:r>
              <a:rPr lang="de-DE" altLang="de-DE" sz="1600" dirty="0">
                <a:solidFill>
                  <a:srgbClr val="000000"/>
                </a:solidFill>
                <a:latin typeface="Arial" pitchFamily="34" charset="0"/>
              </a:rPr>
              <a:t>und Rechenschaftslegung.</a:t>
            </a:r>
          </a:p>
          <a:p>
            <a:pPr marL="0" lvl="0" indent="0" fontAlgn="base">
              <a:spcBef>
                <a:spcPct val="0"/>
              </a:spcBef>
              <a:spcAft>
                <a:spcPct val="0"/>
              </a:spcAft>
              <a:buNone/>
              <a:defRPr/>
            </a:pPr>
            <a:endParaRPr lang="de-DE" altLang="de-DE" sz="800" dirty="0">
              <a:solidFill>
                <a:srgbClr val="000000"/>
              </a:solidFill>
              <a:latin typeface="Arial" pitchFamily="34" charset="0"/>
            </a:endParaRPr>
          </a:p>
          <a:p>
            <a:pPr marL="0" lvl="0" indent="0" fontAlgn="base">
              <a:spcBef>
                <a:spcPct val="0"/>
              </a:spcBef>
              <a:spcAft>
                <a:spcPct val="0"/>
              </a:spcAft>
              <a:buNone/>
              <a:defRPr/>
            </a:pPr>
            <a:r>
              <a:rPr lang="de-DE" altLang="de-DE" sz="1600" dirty="0">
                <a:solidFill>
                  <a:srgbClr val="000000"/>
                </a:solidFill>
                <a:latin typeface="Arial" pitchFamily="34" charset="0"/>
              </a:rPr>
              <a:t>(4) Die </a:t>
            </a:r>
            <a:r>
              <a:rPr lang="de-DE" altLang="de-DE" sz="1600" b="1" dirty="0">
                <a:solidFill>
                  <a:srgbClr val="000000"/>
                </a:solidFill>
                <a:latin typeface="Arial" pitchFamily="34" charset="0"/>
              </a:rPr>
              <a:t>Fachkonferenz entscheidet</a:t>
            </a:r>
            <a:r>
              <a:rPr lang="de-DE" altLang="de-DE" sz="1600" dirty="0">
                <a:solidFill>
                  <a:srgbClr val="000000"/>
                </a:solidFill>
                <a:latin typeface="Arial" pitchFamily="34" charset="0"/>
              </a:rPr>
              <a:t> in ihrem Fach insbesondere über</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Grundsätze zur fachmethodischen und fachdidaktischen Arbeit</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Grundsätze zur Leistungsbewertung</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Vorschläge an die Lehrerkonferenz zur Einführung von Lernmitteln</a:t>
            </a:r>
            <a:r>
              <a:rPr lang="de-DE" altLang="de-DE" sz="1600" dirty="0" smtClean="0">
                <a:solidFill>
                  <a:srgbClr val="000000"/>
                </a:solidFill>
                <a:latin typeface="Arial" pitchFamily="34" charset="0"/>
              </a:rPr>
              <a:t>.</a:t>
            </a:r>
            <a:endParaRPr lang="de-DE" altLang="de-DE" sz="1600" dirty="0">
              <a:solidFill>
                <a:srgbClr val="000000"/>
              </a:solidFill>
              <a:latin typeface="Arial" pitchFamily="34"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28</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4187522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1340768"/>
            <a:ext cx="8208912" cy="854968"/>
          </a:xfrm>
        </p:spPr>
        <p:txBody>
          <a:bodyPr/>
          <a:lstStyle/>
          <a:p>
            <a:r>
              <a:rPr lang="de-DE" sz="2400" dirty="0" smtClean="0"/>
              <a:t>Anforderungen an die Schulen angesichts kompetenzorientierter Kernlehrpläne</a:t>
            </a:r>
            <a:endParaRPr lang="de-DE" sz="2400" dirty="0"/>
          </a:p>
        </p:txBody>
      </p:sp>
      <p:sp>
        <p:nvSpPr>
          <p:cNvPr id="5" name="Inhaltsplatzhalter 4"/>
          <p:cNvSpPr>
            <a:spLocks noGrp="1"/>
          </p:cNvSpPr>
          <p:nvPr>
            <p:ph sz="half" idx="1"/>
          </p:nvPr>
        </p:nvSpPr>
        <p:spPr>
          <a:xfrm>
            <a:off x="457200" y="2348880"/>
            <a:ext cx="4038600" cy="3777283"/>
          </a:xfrm>
        </p:spPr>
        <p:txBody>
          <a:bodyPr/>
          <a:lstStyle/>
          <a:p>
            <a:pPr marL="0" lvl="0" indent="0" eaLnBrk="0" fontAlgn="base" hangingPunct="0">
              <a:spcAft>
                <a:spcPct val="0"/>
              </a:spcAft>
              <a:buNone/>
              <a:defRPr/>
            </a:pPr>
            <a:r>
              <a:rPr lang="de-DE" sz="2000" dirty="0">
                <a:solidFill>
                  <a:srgbClr val="000000"/>
                </a:solidFill>
                <a:latin typeface="Arial"/>
                <a:ea typeface="ヒラギノ角ゴ Pro W3" pitchFamily="-112" charset="-128"/>
              </a:rPr>
              <a:t>KLP:</a:t>
            </a: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Vorgabe zu erreichender Kompetenzen </a:t>
            </a:r>
            <a:r>
              <a:rPr lang="de-DE" sz="1800" dirty="0" smtClean="0">
                <a:solidFill>
                  <a:srgbClr val="000000"/>
                </a:solidFill>
                <a:latin typeface="Arial"/>
                <a:ea typeface="ヒラギノ角ゴ Pro W3" pitchFamily="-112" charset="-128"/>
              </a:rPr>
              <a:t>…</a:t>
            </a:r>
            <a:endParaRPr lang="de-DE" sz="1800" dirty="0">
              <a:solidFill>
                <a:srgbClr val="000000"/>
              </a:solidFill>
              <a:latin typeface="Arial"/>
              <a:ea typeface="ヒラギノ角ゴ Pro W3" pitchFamily="-112" charset="-128"/>
            </a:endParaRP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Beschränkung auf den Kernbereich fachlicher Anforderungen …</a:t>
            </a: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Formulierung von Kompetenzerwartungen und inhaltlichen Schwerpunkten zu einem bestimmten Zeitpunkt eines Bildungsganges …</a:t>
            </a:r>
            <a:endParaRPr lang="de-DE" sz="1800" kern="0" dirty="0">
              <a:solidFill>
                <a:srgbClr val="000000"/>
              </a:solidFill>
              <a:latin typeface="Arial"/>
            </a:endParaRPr>
          </a:p>
          <a:p>
            <a:pPr marL="0" indent="0">
              <a:buNone/>
            </a:pPr>
            <a:endParaRPr lang="de-DE" dirty="0"/>
          </a:p>
        </p:txBody>
      </p:sp>
      <p:sp>
        <p:nvSpPr>
          <p:cNvPr id="6" name="Inhaltsplatzhalter 5"/>
          <p:cNvSpPr>
            <a:spLocks noGrp="1"/>
          </p:cNvSpPr>
          <p:nvPr>
            <p:ph sz="half" idx="2"/>
          </p:nvPr>
        </p:nvSpPr>
        <p:spPr>
          <a:xfrm>
            <a:off x="4648200" y="2348880"/>
            <a:ext cx="4038600" cy="3777283"/>
          </a:xfrm>
        </p:spPr>
        <p:txBody>
          <a:bodyPr/>
          <a:lstStyle/>
          <a:p>
            <a:pPr marL="176212" lvl="0" indent="0" eaLnBrk="0" fontAlgn="base" hangingPunct="0">
              <a:spcBef>
                <a:spcPct val="50000"/>
              </a:spcBef>
              <a:spcAft>
                <a:spcPct val="0"/>
              </a:spcAft>
              <a:buNone/>
              <a:defRPr/>
            </a:pPr>
            <a:r>
              <a:rPr lang="de-DE" sz="2000" dirty="0">
                <a:solidFill>
                  <a:srgbClr val="000000"/>
                </a:solidFill>
                <a:latin typeface="Arial"/>
                <a:ea typeface="ヒラギノ角ゴ Pro W3" pitchFamily="-112" charset="-128"/>
              </a:rPr>
              <a:t>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didaktisch-pädagogische Prozesse in der Verantwortung der 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Gestaltungsräume der Schulen</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Konkretisierung in unterrichtlichen Kontexten und Umsetzung in aufeinander abgestimmte Unterrichtsvorhaben (Progression, </a:t>
            </a:r>
            <a:r>
              <a:rPr lang="de-DE" sz="1800" dirty="0" err="1">
                <a:solidFill>
                  <a:srgbClr val="000000"/>
                </a:solidFill>
                <a:latin typeface="Arial"/>
                <a:ea typeface="ヒラギノ角ゴ Pro W3" pitchFamily="-112" charset="-128"/>
              </a:rPr>
              <a:t>Kumulativität</a:t>
            </a:r>
            <a:r>
              <a:rPr lang="de-DE" sz="1800" dirty="0">
                <a:solidFill>
                  <a:srgbClr val="000000"/>
                </a:solidFill>
                <a:latin typeface="Arial"/>
                <a:ea typeface="ヒラギノ角ゴ Pro W3" pitchFamily="-112" charset="-128"/>
              </a:rPr>
              <a:t>)</a:t>
            </a:r>
            <a:endParaRPr lang="de-DE" sz="1800" kern="0" dirty="0">
              <a:solidFill>
                <a:srgbClr val="000000"/>
              </a:solidFill>
              <a:latin typeface="Arial"/>
            </a:endParaRP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29</a:t>
            </a:fld>
            <a:endParaRPr lang="de-DE"/>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284093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altLang="de-DE" sz="2800" b="1" dirty="0">
                <a:solidFill>
                  <a:srgbClr val="002060"/>
                </a:solidFill>
                <a:cs typeface="Times New Roman" pitchFamily="18" charset="0"/>
              </a:rPr>
              <a:t>TOP </a:t>
            </a:r>
            <a:r>
              <a:rPr lang="de-DE" altLang="de-DE" sz="2800" b="1" dirty="0" smtClean="0">
                <a:solidFill>
                  <a:srgbClr val="002060"/>
                </a:solidFill>
                <a:cs typeface="Times New Roman" pitchFamily="18" charset="0"/>
              </a:rPr>
              <a:t>I</a:t>
            </a:r>
          </a:p>
          <a:p>
            <a:pPr marL="0" indent="0" algn="ctr">
              <a:buNone/>
            </a:pPr>
            <a:endParaRPr lang="de-DE" altLang="de-DE" sz="2800" b="1" dirty="0">
              <a:solidFill>
                <a:srgbClr val="002060"/>
              </a:solidFill>
              <a:cs typeface="Times New Roman" pitchFamily="18" charset="0"/>
            </a:endParaRPr>
          </a:p>
          <a:p>
            <a:pPr marL="0" indent="0" algn="ctr">
              <a:buNone/>
            </a:pPr>
            <a:r>
              <a:rPr lang="de-DE" altLang="de-DE" sz="2800" b="1" dirty="0" smtClean="0">
                <a:solidFill>
                  <a:srgbClr val="002060"/>
                </a:solidFill>
                <a:cs typeface="Times New Roman" pitchFamily="18" charset="0"/>
              </a:rPr>
              <a:t> </a:t>
            </a:r>
            <a:r>
              <a:rPr lang="de-DE" altLang="de-DE" b="1" dirty="0" smtClean="0">
                <a:solidFill>
                  <a:srgbClr val="002060"/>
                </a:solidFill>
                <a:cs typeface="Times New Roman" pitchFamily="18" charset="0"/>
              </a:rPr>
              <a:t>Einführende Informationen</a:t>
            </a:r>
            <a:endParaRPr lang="de-DE" altLang="de-DE" sz="2800" b="1" dirty="0" smtClean="0">
              <a:solidFill>
                <a:srgbClr val="002060"/>
              </a:solidFill>
              <a:cs typeface="Times New Roman" pitchFamily="18" charset="0"/>
            </a:endParaRPr>
          </a:p>
          <a:p>
            <a:pPr marL="0" indent="0" algn="ctr">
              <a:buNone/>
            </a:pPr>
            <a:endParaRPr lang="de-DE" altLang="de-DE" b="1" dirty="0">
              <a:solidFill>
                <a:srgbClr val="002060"/>
              </a:solidFill>
              <a:cs typeface="Times New Roman" pitchFamily="18" charset="0"/>
            </a:endParaRPr>
          </a:p>
          <a:p>
            <a:pPr marL="0" indent="0" algn="ctr">
              <a:buNone/>
            </a:pPr>
            <a:r>
              <a:rPr lang="de-DE" altLang="de-DE" sz="3600" b="1" dirty="0" smtClean="0">
                <a:solidFill>
                  <a:srgbClr val="002060"/>
                </a:solidFill>
                <a:cs typeface="Times New Roman" pitchFamily="18" charset="0"/>
              </a:rPr>
              <a:t>1. Kompetenzorientierung</a:t>
            </a:r>
            <a:endParaRPr lang="de-DE" altLang="de-DE" sz="3600" b="1" dirty="0">
              <a:solidFill>
                <a:srgbClr val="002060"/>
              </a:solidFill>
              <a:cs typeface="Times New Roman" pitchFamily="18" charset="0"/>
            </a:endParaRPr>
          </a:p>
          <a:p>
            <a:pPr marL="0" indent="0">
              <a:buNone/>
            </a:pPr>
            <a:endParaRPr lang="de-DE" dirty="0"/>
          </a:p>
        </p:txBody>
      </p:sp>
      <p:sp>
        <p:nvSpPr>
          <p:cNvPr id="5" name="Foliennummernplatzhalter 4"/>
          <p:cNvSpPr>
            <a:spLocks noGrp="1"/>
          </p:cNvSpPr>
          <p:nvPr>
            <p:ph type="sldNum" sz="quarter" idx="12"/>
          </p:nvPr>
        </p:nvSpPr>
        <p:spPr/>
        <p:txBody>
          <a:bodyPr/>
          <a:lstStyle/>
          <a:p>
            <a:fld id="{8FA6C8AA-D676-4D6E-AE15-6BE2A8E803B3}" type="slidenum">
              <a:rPr lang="de-DE" smtClean="0"/>
              <a:pPr/>
              <a:t>3</a:t>
            </a:fld>
            <a:endParaRPr lang="de-DE" dirty="0"/>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6"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0330800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1340768"/>
            <a:ext cx="8208912" cy="854968"/>
          </a:xfrm>
        </p:spPr>
        <p:txBody>
          <a:bodyPr/>
          <a:lstStyle/>
          <a:p>
            <a:r>
              <a:rPr lang="de-DE" sz="2400" dirty="0" smtClean="0"/>
              <a:t>Anforderungen an die Schulen angesichts kompetenzorientierter Kernlehrpläne</a:t>
            </a:r>
            <a:endParaRPr lang="de-DE" sz="2400" dirty="0"/>
          </a:p>
        </p:txBody>
      </p:sp>
      <p:sp>
        <p:nvSpPr>
          <p:cNvPr id="5" name="Inhaltsplatzhalter 4"/>
          <p:cNvSpPr>
            <a:spLocks noGrp="1"/>
          </p:cNvSpPr>
          <p:nvPr>
            <p:ph sz="half" idx="1"/>
          </p:nvPr>
        </p:nvSpPr>
        <p:spPr>
          <a:xfrm>
            <a:off x="457200" y="2348880"/>
            <a:ext cx="4038600" cy="3777283"/>
          </a:xfrm>
        </p:spPr>
        <p:txBody>
          <a:bodyPr/>
          <a:lstStyle/>
          <a:p>
            <a:pPr marL="0" lvl="0" indent="0" eaLnBrk="0" fontAlgn="base" hangingPunct="0">
              <a:spcAft>
                <a:spcPct val="0"/>
              </a:spcAft>
              <a:buNone/>
              <a:defRPr/>
            </a:pPr>
            <a:r>
              <a:rPr lang="de-DE" sz="2000" dirty="0">
                <a:solidFill>
                  <a:srgbClr val="000000"/>
                </a:solidFill>
                <a:latin typeface="Arial"/>
                <a:ea typeface="ヒラギノ角ゴ Pro W3" pitchFamily="-112" charset="-128"/>
              </a:rPr>
              <a:t>KLP:</a:t>
            </a:r>
          </a:p>
          <a:p>
            <a:pPr lvl="0" eaLnBrk="0" fontAlgn="base" hangingPunct="0">
              <a:spcAft>
                <a:spcPct val="0"/>
              </a:spcAft>
              <a:buFontTx/>
              <a:buChar char="•"/>
              <a:defRPr/>
            </a:pPr>
            <a:r>
              <a:rPr lang="de-DE" sz="1800" kern="0" dirty="0">
                <a:solidFill>
                  <a:srgbClr val="000000"/>
                </a:solidFill>
                <a:latin typeface="Arial"/>
                <a:ea typeface="ヒラギノ角ゴ Pro W3" pitchFamily="-112" charset="-128"/>
              </a:rPr>
              <a:t>Festlegung des Umfangs von Kompetenzerwartungen und damit verbundener Fachkenntnisse </a:t>
            </a:r>
            <a:r>
              <a:rPr lang="de-DE" sz="1800" dirty="0">
                <a:solidFill>
                  <a:srgbClr val="000000"/>
                </a:solidFill>
                <a:latin typeface="Arial"/>
                <a:ea typeface="ヒラギノ角ゴ Pro W3" pitchFamily="-112" charset="-128"/>
              </a:rPr>
              <a:t>…</a:t>
            </a:r>
          </a:p>
          <a:p>
            <a:pPr lvl="0" eaLnBrk="0" fontAlgn="base" hangingPunct="0">
              <a:spcAft>
                <a:spcPct val="0"/>
              </a:spcAft>
              <a:buFontTx/>
              <a:buChar char="•"/>
              <a:defRPr/>
            </a:pPr>
            <a:r>
              <a:rPr lang="de-DE" sz="1800" kern="0" dirty="0">
                <a:solidFill>
                  <a:srgbClr val="000000"/>
                </a:solidFill>
                <a:latin typeface="Arial"/>
                <a:ea typeface="ヒラギノ角ゴ Pro W3" pitchFamily="-112" charset="-128"/>
              </a:rPr>
              <a:t>Aussagen zur Leistungserfassung und -bewertung</a:t>
            </a:r>
            <a:r>
              <a:rPr lang="de-DE" sz="1800" dirty="0">
                <a:solidFill>
                  <a:srgbClr val="000000"/>
                </a:solidFill>
                <a:latin typeface="Arial"/>
                <a:ea typeface="ヒラギノ角ゴ Pro W3" pitchFamily="-112" charset="-128"/>
              </a:rPr>
              <a:t> …</a:t>
            </a:r>
          </a:p>
          <a:p>
            <a:pPr marL="0" indent="0">
              <a:buNone/>
            </a:pPr>
            <a:endParaRPr lang="de-DE" dirty="0"/>
          </a:p>
        </p:txBody>
      </p:sp>
      <p:sp>
        <p:nvSpPr>
          <p:cNvPr id="6" name="Inhaltsplatzhalter 5"/>
          <p:cNvSpPr>
            <a:spLocks noGrp="1"/>
          </p:cNvSpPr>
          <p:nvPr>
            <p:ph sz="half" idx="2"/>
          </p:nvPr>
        </p:nvSpPr>
        <p:spPr>
          <a:xfrm>
            <a:off x="4648200" y="2348880"/>
            <a:ext cx="4038600" cy="3777283"/>
          </a:xfrm>
        </p:spPr>
        <p:txBody>
          <a:bodyPr/>
          <a:lstStyle/>
          <a:p>
            <a:pPr marL="176212" lvl="0" indent="0" eaLnBrk="0" fontAlgn="base" hangingPunct="0">
              <a:spcBef>
                <a:spcPct val="50000"/>
              </a:spcBef>
              <a:spcAft>
                <a:spcPct val="0"/>
              </a:spcAft>
              <a:buNone/>
              <a:defRPr/>
            </a:pPr>
            <a:r>
              <a:rPr lang="de-DE" sz="2000" dirty="0">
                <a:solidFill>
                  <a:srgbClr val="000000"/>
                </a:solidFill>
                <a:latin typeface="Arial"/>
                <a:ea typeface="ヒラギノ角ゴ Pro W3" pitchFamily="-112" charset="-128"/>
              </a:rPr>
              <a:t>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a:t>
            </a:r>
            <a:r>
              <a:rPr lang="de-DE" sz="1800" kern="0" dirty="0">
                <a:solidFill>
                  <a:srgbClr val="000000"/>
                </a:solidFill>
                <a:latin typeface="Arial"/>
                <a:ea typeface="ヒラギノ角ゴ Pro W3" pitchFamily="-112" charset="-128"/>
              </a:rPr>
              <a:t>lerngruppen-adäquate Umsetzung und Konkretisierung </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a:t>
            </a:r>
            <a:r>
              <a:rPr lang="de-DE" sz="1800" kern="0" dirty="0">
                <a:solidFill>
                  <a:srgbClr val="000000"/>
                </a:solidFill>
                <a:latin typeface="Arial"/>
                <a:ea typeface="ヒラギノ角ゴ Pro W3" pitchFamily="-112" charset="-128"/>
              </a:rPr>
              <a:t>Vereinbarungen und Absprachen über Kriterien </a:t>
            </a:r>
          </a:p>
          <a:p>
            <a:pPr marL="400050" lvl="0" indent="-223838" eaLnBrk="0" fontAlgn="base" hangingPunct="0">
              <a:spcBef>
                <a:spcPct val="50000"/>
              </a:spcBef>
              <a:spcAft>
                <a:spcPct val="0"/>
              </a:spcAft>
              <a:buFont typeface="Times" pitchFamily="18" charset="0"/>
              <a:buChar char="•"/>
              <a:defRPr/>
            </a:pPr>
            <a:endParaRPr lang="de-DE" sz="1800" kern="0" dirty="0">
              <a:solidFill>
                <a:srgbClr val="000000"/>
              </a:solidFill>
              <a:latin typeface="Arial"/>
              <a:ea typeface="ヒラギノ角ゴ Pro W3" pitchFamily="-112" charset="-128"/>
            </a:endParaRPr>
          </a:p>
          <a:p>
            <a:pPr marL="400050" lvl="0" indent="-223838" eaLnBrk="0" fontAlgn="base" hangingPunct="0">
              <a:spcBef>
                <a:spcPct val="50000"/>
              </a:spcBef>
              <a:spcAft>
                <a:spcPct val="0"/>
              </a:spcAft>
              <a:buNone/>
              <a:defRPr/>
            </a:pPr>
            <a:r>
              <a:rPr lang="de-DE" sz="1800" kern="0" dirty="0">
                <a:solidFill>
                  <a:srgbClr val="000000"/>
                </a:solidFill>
                <a:latin typeface="Arial"/>
                <a:ea typeface="ヒラギノ角ゴ Pro W3" pitchFamily="-112" charset="-128"/>
                <a:sym typeface="Wingdings" pitchFamily="2" charset="2"/>
              </a:rPr>
              <a:t> </a:t>
            </a:r>
            <a:r>
              <a:rPr lang="de-DE" sz="1800" kern="0" dirty="0">
                <a:solidFill>
                  <a:srgbClr val="000000"/>
                </a:solidFill>
                <a:latin typeface="Arial"/>
                <a:ea typeface="ヒラギノ角ゴ Pro W3" pitchFamily="-112" charset="-128"/>
              </a:rPr>
              <a:t>Verpflichtung der </a:t>
            </a:r>
            <a:r>
              <a:rPr lang="de-DE" sz="1800" kern="0" dirty="0" smtClean="0">
                <a:solidFill>
                  <a:srgbClr val="000000"/>
                </a:solidFill>
                <a:latin typeface="Arial"/>
                <a:ea typeface="ヒラギノ角ゴ Pro W3" pitchFamily="-112" charset="-128"/>
              </a:rPr>
              <a:t>Schulen, </a:t>
            </a:r>
            <a:r>
              <a:rPr lang="de-DE" sz="1800" kern="0" dirty="0">
                <a:solidFill>
                  <a:srgbClr val="000000"/>
                </a:solidFill>
                <a:latin typeface="Arial"/>
                <a:ea typeface="ヒラギノ角ゴ Pro W3" pitchFamily="-112" charset="-128"/>
              </a:rPr>
              <a:t>schuleigene Curricula </a:t>
            </a:r>
            <a:r>
              <a:rPr lang="de-DE" sz="1800" kern="0" dirty="0" smtClean="0">
                <a:solidFill>
                  <a:srgbClr val="000000"/>
                </a:solidFill>
                <a:latin typeface="Arial"/>
                <a:ea typeface="ヒラギノ角ゴ Pro W3" pitchFamily="-112" charset="-128"/>
              </a:rPr>
              <a:t>(schulinterne Lehrpläne</a:t>
            </a:r>
            <a:r>
              <a:rPr lang="de-DE" sz="1800" kern="0" dirty="0">
                <a:solidFill>
                  <a:srgbClr val="000000"/>
                </a:solidFill>
                <a:latin typeface="Arial"/>
                <a:ea typeface="ヒラギノ角ゴ Pro W3" pitchFamily="-112" charset="-128"/>
              </a:rPr>
              <a:t>/ Arbeitspläne) zu erstellen laut Schulgesetz</a:t>
            </a: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30</a:t>
            </a:fld>
            <a:endParaRPr lang="de-DE"/>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1505449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20857" y="1872665"/>
            <a:ext cx="8102286" cy="3981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liennummernplatzhalter 3"/>
          <p:cNvSpPr>
            <a:spLocks noGrp="1"/>
          </p:cNvSpPr>
          <p:nvPr>
            <p:ph type="sldNum" sz="quarter" idx="12"/>
          </p:nvPr>
        </p:nvSpPr>
        <p:spPr/>
        <p:txBody>
          <a:bodyPr/>
          <a:lstStyle/>
          <a:p>
            <a:fld id="{8FA6C8AA-D676-4D6E-AE15-6BE2A8E803B3}" type="slidenum">
              <a:rPr lang="de-DE" smtClean="0"/>
              <a:pPr/>
              <a:t>31</a:t>
            </a:fld>
            <a:endParaRPr lang="de-DE"/>
          </a:p>
        </p:txBody>
      </p:sp>
      <p:sp>
        <p:nvSpPr>
          <p:cNvPr id="6" name="Textfeld 5"/>
          <p:cNvSpPr txBox="1"/>
          <p:nvPr/>
        </p:nvSpPr>
        <p:spPr>
          <a:xfrm>
            <a:off x="575862" y="1368095"/>
            <a:ext cx="7848872" cy="430887"/>
          </a:xfrm>
          <a:prstGeom prst="rect">
            <a:avLst/>
          </a:prstGeom>
          <a:noFill/>
        </p:spPr>
        <p:txBody>
          <a:bodyPr wrap="square" rtlCol="0">
            <a:spAutoFit/>
          </a:bodyPr>
          <a:lstStyle/>
          <a:p>
            <a:pPr marL="400050" indent="-400050" fontAlgn="base">
              <a:spcBef>
                <a:spcPct val="35000"/>
              </a:spcBef>
              <a:spcAft>
                <a:spcPct val="0"/>
              </a:spcAft>
              <a:defRPr/>
            </a:pPr>
            <a:r>
              <a:rPr lang="de-DE" sz="2200" b="1" dirty="0">
                <a:solidFill>
                  <a:srgbClr val="002060"/>
                </a:solidFill>
                <a:latin typeface="Arial" pitchFamily="34" charset="0"/>
                <a:ea typeface="ヒラギノ角ゴ Pro W3"/>
                <a:cs typeface="ヒラギノ角ゴ Pro W3"/>
              </a:rPr>
              <a:t>Struktur eines schulinternen Lehrplanes</a:t>
            </a:r>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6593630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323527" y="1412776"/>
            <a:ext cx="8352457" cy="552614"/>
          </a:xfrm>
        </p:spPr>
        <p:txBody>
          <a:bodyPr/>
          <a:lstStyle/>
          <a:p>
            <a:r>
              <a:rPr lang="de-DE" sz="2400" dirty="0" smtClean="0"/>
              <a:t>Übersichtsraster (Verteilung der Unterrichtsvorhaben)</a:t>
            </a:r>
            <a:endParaRPr lang="de-DE" sz="2400" dirty="0"/>
          </a:p>
        </p:txBody>
      </p:sp>
      <p:sp>
        <p:nvSpPr>
          <p:cNvPr id="8" name="Textplatzhalter 7"/>
          <p:cNvSpPr>
            <a:spLocks noGrp="1"/>
          </p:cNvSpPr>
          <p:nvPr>
            <p:ph type="body" idx="1"/>
          </p:nvPr>
        </p:nvSpPr>
        <p:spPr>
          <a:xfrm>
            <a:off x="323528" y="1925142"/>
            <a:ext cx="4104456" cy="495746"/>
          </a:xfrm>
        </p:spPr>
        <p:txBody>
          <a:bodyPr/>
          <a:lstStyle/>
          <a:p>
            <a:pPr algn="ctr">
              <a:spcBef>
                <a:spcPts val="0"/>
              </a:spcBef>
            </a:pPr>
            <a:r>
              <a:rPr lang="de-DE" dirty="0" smtClean="0"/>
              <a:t>Jahrgangsstufen 7-8</a:t>
            </a:r>
            <a:endParaRPr lang="de-DE" dirty="0"/>
          </a:p>
        </p:txBody>
      </p:sp>
      <p:sp>
        <p:nvSpPr>
          <p:cNvPr id="9" name="Inhaltsplatzhalter 8"/>
          <p:cNvSpPr>
            <a:spLocks noGrp="1"/>
          </p:cNvSpPr>
          <p:nvPr>
            <p:ph sz="half" idx="2"/>
          </p:nvPr>
        </p:nvSpPr>
        <p:spPr>
          <a:xfrm>
            <a:off x="323528" y="2420888"/>
            <a:ext cx="4104456" cy="3960440"/>
          </a:xfrm>
        </p:spPr>
        <p:txBody>
          <a:bodyPr>
            <a:normAutofit/>
          </a:bodyPr>
          <a:lstStyle/>
          <a:p>
            <a:pPr marL="182563" indent="-182563"/>
            <a:r>
              <a:rPr lang="de-DE" sz="1600" dirty="0" smtClean="0"/>
              <a:t>„</a:t>
            </a:r>
            <a:r>
              <a:rPr lang="de-DE" sz="1600" dirty="0"/>
              <a:t>Ist das wahr?“ – ‚Wirklichkeiten‘ in Bildern</a:t>
            </a:r>
          </a:p>
          <a:p>
            <a:pPr marL="182563" indent="-182563"/>
            <a:r>
              <a:rPr lang="de-DE" sz="1600" dirty="0" smtClean="0"/>
              <a:t>„</a:t>
            </a:r>
            <a:r>
              <a:rPr lang="de-DE" sz="1600" dirty="0"/>
              <a:t>Von der Kreuzigung zu Spiderman“ oder ‚Vom Altarbild zum Comic‘</a:t>
            </a:r>
            <a:endParaRPr lang="de-DE" sz="1600" dirty="0" smtClean="0"/>
          </a:p>
          <a:p>
            <a:pPr marL="182563" indent="-182563"/>
            <a:r>
              <a:rPr lang="de-DE" sz="1600" dirty="0"/>
              <a:t>Wir machen „Druck“</a:t>
            </a:r>
          </a:p>
          <a:p>
            <a:pPr marL="182563" indent="-182563"/>
            <a:r>
              <a:rPr lang="de-DE" sz="1600" dirty="0" smtClean="0"/>
              <a:t>„Wer </a:t>
            </a:r>
            <a:r>
              <a:rPr lang="de-DE" sz="1600" dirty="0"/>
              <a:t>hat den Durchblick?“ – Vom Raum zur Fläche</a:t>
            </a:r>
            <a:r>
              <a:rPr lang="de-DE" sz="1600" b="1" dirty="0"/>
              <a:t> </a:t>
            </a:r>
            <a:endParaRPr lang="de-DE" sz="1600" dirty="0"/>
          </a:p>
          <a:p>
            <a:pPr marL="182563" indent="-182563"/>
            <a:r>
              <a:rPr lang="de-DE" sz="1600" dirty="0"/>
              <a:t>„Hoch hinaus!“ – Grundanliegen der </a:t>
            </a:r>
            <a:r>
              <a:rPr lang="de-DE" sz="1600" dirty="0" smtClean="0"/>
              <a:t>Architektur</a:t>
            </a:r>
          </a:p>
          <a:p>
            <a:pPr marL="182563" indent="-182563"/>
            <a:r>
              <a:rPr lang="de-DE" sz="1600" dirty="0"/>
              <a:t>Der Fluss der Form - Ungegenständliche </a:t>
            </a:r>
            <a:r>
              <a:rPr lang="de-DE" sz="1600" dirty="0" smtClean="0"/>
              <a:t>Plastik</a:t>
            </a:r>
          </a:p>
          <a:p>
            <a:pPr marL="182563" indent="-182563"/>
            <a:r>
              <a:rPr lang="de-DE" sz="1600" dirty="0"/>
              <a:t>Zeichensprache / Sprache der Zeichen – Icons und Symbole </a:t>
            </a:r>
          </a:p>
          <a:p>
            <a:pPr marL="182563" indent="-182563"/>
            <a:r>
              <a:rPr lang="de-DE" sz="1600" dirty="0"/>
              <a:t>„Ich und mein Selfie“ – digitale Bildbearbeitung</a:t>
            </a:r>
          </a:p>
          <a:p>
            <a:pPr marL="0" indent="0">
              <a:buNone/>
            </a:pPr>
            <a:endParaRPr lang="de-DE" sz="1600" dirty="0"/>
          </a:p>
        </p:txBody>
      </p:sp>
      <p:sp>
        <p:nvSpPr>
          <p:cNvPr id="11" name="Inhaltsplatzhalter 10"/>
          <p:cNvSpPr>
            <a:spLocks noGrp="1"/>
          </p:cNvSpPr>
          <p:nvPr>
            <p:ph sz="quarter" idx="4"/>
          </p:nvPr>
        </p:nvSpPr>
        <p:spPr>
          <a:xfrm>
            <a:off x="4427984" y="2420888"/>
            <a:ext cx="4248001" cy="3960440"/>
          </a:xfrm>
        </p:spPr>
        <p:txBody>
          <a:bodyPr>
            <a:normAutofit fontScale="92500" lnSpcReduction="20000"/>
          </a:bodyPr>
          <a:lstStyle/>
          <a:p>
            <a:pPr marL="182563" indent="-182563"/>
            <a:r>
              <a:rPr lang="de-DE" sz="1700" dirty="0"/>
              <a:t>„Mach was draus!“- </a:t>
            </a:r>
            <a:r>
              <a:rPr lang="de-DE" sz="1700" dirty="0" smtClean="0"/>
              <a:t>Recyclingschmuck</a:t>
            </a:r>
          </a:p>
          <a:p>
            <a:pPr marL="182563" indent="-182563"/>
            <a:r>
              <a:rPr lang="de-DE" sz="1700" dirty="0"/>
              <a:t>Design und Verfremdung – Alltagsgegenstände unter der Lupe</a:t>
            </a:r>
          </a:p>
          <a:p>
            <a:pPr marL="182563" indent="-182563"/>
            <a:r>
              <a:rPr lang="de-DE" sz="1700" dirty="0"/>
              <a:t>„Unser Werbemagazin!“ – Werbeseiten zu erfundenen Produkten</a:t>
            </a:r>
          </a:p>
          <a:p>
            <a:pPr marL="182563" indent="-182563"/>
            <a:r>
              <a:rPr lang="de-DE" sz="1700" dirty="0"/>
              <a:t>„Kunst macht viel Arbeit!“ – Beiträge zur Berufsorientierung</a:t>
            </a:r>
          </a:p>
          <a:p>
            <a:pPr marL="182563" indent="-182563"/>
            <a:r>
              <a:rPr lang="de-DE" sz="1700" dirty="0"/>
              <a:t>„Die Fälscherwerkstatt“ – Streifzüge in der Kunstgeschichte</a:t>
            </a:r>
          </a:p>
          <a:p>
            <a:pPr marL="182563" indent="-182563"/>
            <a:r>
              <a:rPr lang="de-DE" sz="1700" dirty="0"/>
              <a:t>Wir kommen ganz groß raus!“ – gemeinsames Gestaltungsprojekt </a:t>
            </a:r>
          </a:p>
          <a:p>
            <a:pPr marL="182563" indent="-182563"/>
            <a:r>
              <a:rPr lang="de-DE" sz="1700" dirty="0"/>
              <a:t>„Zu spät!“ – Beschleunigung / Entschleunigung im </a:t>
            </a:r>
            <a:r>
              <a:rPr lang="de-DE" sz="1700" dirty="0" smtClean="0"/>
              <a:t>Film</a:t>
            </a:r>
          </a:p>
          <a:p>
            <a:pPr marL="182563" indent="-182563"/>
            <a:r>
              <a:rPr lang="de-DE" sz="1700" dirty="0"/>
              <a:t>“Was dich bewegt …“ – Darstellung von </a:t>
            </a:r>
            <a:r>
              <a:rPr lang="de-DE" sz="1700" dirty="0" smtClean="0"/>
              <a:t>Aktionen</a:t>
            </a:r>
          </a:p>
          <a:p>
            <a:pPr marL="182563" indent="-182563"/>
            <a:r>
              <a:rPr lang="de-DE" sz="1700" dirty="0"/>
              <a:t>“Wir - hier“ – Gestaltung eines Events im Schulkulturleben</a:t>
            </a:r>
          </a:p>
          <a:p>
            <a:pPr marL="0" indent="0">
              <a:buNone/>
            </a:pPr>
            <a:endParaRPr lang="de-DE" sz="1600" dirty="0"/>
          </a:p>
        </p:txBody>
      </p:sp>
      <p:sp>
        <p:nvSpPr>
          <p:cNvPr id="5" name="Foliennummernplatzhalter 4"/>
          <p:cNvSpPr>
            <a:spLocks noGrp="1"/>
          </p:cNvSpPr>
          <p:nvPr>
            <p:ph type="sldNum" sz="quarter" idx="12"/>
          </p:nvPr>
        </p:nvSpPr>
        <p:spPr/>
        <p:txBody>
          <a:bodyPr/>
          <a:lstStyle/>
          <a:p>
            <a:fld id="{8FA6C8AA-D676-4D6E-AE15-6BE2A8E803B3}" type="slidenum">
              <a:rPr lang="de-DE" smtClean="0"/>
              <a:pPr/>
              <a:t>32</a:t>
            </a:fld>
            <a:endParaRPr lang="de-DE"/>
          </a:p>
        </p:txBody>
      </p:sp>
      <p:sp>
        <p:nvSpPr>
          <p:cNvPr id="13" name="Textplatzhalter 9"/>
          <p:cNvSpPr txBox="1">
            <a:spLocks/>
          </p:cNvSpPr>
          <p:nvPr/>
        </p:nvSpPr>
        <p:spPr>
          <a:xfrm>
            <a:off x="4427984" y="1916832"/>
            <a:ext cx="4248001" cy="50405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pPr algn="ctr">
              <a:spcBef>
                <a:spcPts val="0"/>
              </a:spcBef>
            </a:pPr>
            <a:r>
              <a:rPr lang="de-DE" dirty="0" smtClean="0"/>
              <a:t>Jahrgangsstufen 9-10</a:t>
            </a:r>
            <a:endParaRPr lang="de-DE" dirty="0"/>
          </a:p>
        </p:txBody>
      </p:sp>
      <p:sp>
        <p:nvSpPr>
          <p:cNvPr id="12" name="Fußzeilenplatzhalter 11"/>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nvSpPr>
        <p:spPr>
          <a:xfrm>
            <a:off x="467544" y="6304235"/>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8170178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2"/>
          </p:nvPr>
        </p:nvSpPr>
        <p:spPr/>
        <p:txBody>
          <a:bodyPr/>
          <a:lstStyle/>
          <a:p>
            <a:fld id="{8FA6C8AA-D676-4D6E-AE15-6BE2A8E803B3}" type="slidenum">
              <a:rPr lang="de-DE" smtClean="0"/>
              <a:pPr/>
              <a:t>33</a:t>
            </a:fld>
            <a:endParaRPr lang="de-DE"/>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390056016"/>
              </p:ext>
            </p:extLst>
          </p:nvPr>
        </p:nvGraphicFramePr>
        <p:xfrm>
          <a:off x="967251" y="1516222"/>
          <a:ext cx="7209498" cy="4593990"/>
        </p:xfrm>
        <a:graphic>
          <a:graphicData uri="http://schemas.openxmlformats.org/drawingml/2006/table">
            <a:tbl>
              <a:tblPr firstRow="1" firstCol="1" bandRow="1" bandCol="1"/>
              <a:tblGrid>
                <a:gridCol w="3604749"/>
                <a:gridCol w="3604749"/>
              </a:tblGrid>
              <a:tr h="146860">
                <a:tc>
                  <a:txBody>
                    <a:bodyPr/>
                    <a:lstStyle/>
                    <a:p>
                      <a:pPr algn="ctr">
                        <a:spcAft>
                          <a:spcPts val="0"/>
                        </a:spcAft>
                      </a:pPr>
                      <a:r>
                        <a:rPr lang="de-DE" sz="1100" b="1" dirty="0" smtClean="0">
                          <a:effectLst/>
                          <a:latin typeface="Arial"/>
                          <a:ea typeface="Times New Roman"/>
                          <a:cs typeface="Times New Roman"/>
                        </a:rPr>
                        <a:t>Jahrgangsstufe 7</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de-DE" sz="1100" b="1" dirty="0" smtClean="0">
                          <a:effectLst/>
                          <a:latin typeface="Arial"/>
                          <a:ea typeface="Times New Roman"/>
                          <a:cs typeface="Times New Roman"/>
                        </a:rPr>
                        <a:t>Jahrgangsstufe</a:t>
                      </a:r>
                      <a:r>
                        <a:rPr lang="de-DE" sz="1100" b="1" baseline="0" dirty="0" smtClean="0">
                          <a:effectLst/>
                          <a:latin typeface="Arial"/>
                          <a:ea typeface="Times New Roman"/>
                          <a:cs typeface="Times New Roman"/>
                        </a:rPr>
                        <a:t> 8</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895831">
                <a:tc>
                  <a:txBody>
                    <a:bodyPr/>
                    <a:lstStyle/>
                    <a:p>
                      <a:pPr algn="just">
                        <a:spcAft>
                          <a:spcPts val="0"/>
                        </a:spcAft>
                      </a:pPr>
                      <a:r>
                        <a:rPr lang="de-DE" sz="1000" i="1" u="sng" dirty="0">
                          <a:effectLst/>
                          <a:latin typeface="Arial"/>
                          <a:ea typeface="Times New Roman"/>
                          <a:cs typeface="Arial"/>
                        </a:rPr>
                        <a:t>Unterrichtsvorhaben I:</a:t>
                      </a:r>
                      <a:endParaRPr lang="de-DE" sz="1100" dirty="0">
                        <a:effectLst/>
                        <a:latin typeface="Arial"/>
                        <a:ea typeface="Times New Roman"/>
                        <a:cs typeface="Times New Roman"/>
                      </a:endParaRP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Thema</a:t>
                      </a:r>
                      <a:r>
                        <a:rPr lang="de-DE" sz="1000" dirty="0">
                          <a:effectLst/>
                          <a:latin typeface="Arial"/>
                          <a:ea typeface="Times New Roman"/>
                          <a:cs typeface="Arial"/>
                        </a:rPr>
                        <a:t>: </a:t>
                      </a:r>
                      <a:r>
                        <a:rPr lang="de-DE" sz="1000" i="1" dirty="0" smtClean="0">
                          <a:effectLst/>
                          <a:latin typeface="Arial"/>
                          <a:ea typeface="Times New Roman"/>
                          <a:cs typeface="Arial"/>
                        </a:rPr>
                        <a:t>„Ist das wahr?“ – ‚Wirklichkeiten‘ in Bildern</a:t>
                      </a:r>
                      <a:endParaRPr lang="de-DE" sz="1100" dirty="0">
                        <a:effectLst/>
                        <a:latin typeface="Arial"/>
                        <a:ea typeface="Times New Roman"/>
                        <a:cs typeface="Times New Roman"/>
                      </a:endParaRP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Kompetenzen</a:t>
                      </a:r>
                      <a:r>
                        <a:rPr lang="de-DE" sz="1000" dirty="0">
                          <a:effectLst/>
                          <a:latin typeface="Arial"/>
                          <a:ea typeface="Times New Roman"/>
                          <a:cs typeface="Arial"/>
                        </a:rPr>
                        <a:t>:</a:t>
                      </a:r>
                      <a:endParaRPr lang="de-DE" sz="1100" dirty="0">
                        <a:effectLst/>
                        <a:latin typeface="Arial"/>
                        <a:ea typeface="Times New Roman"/>
                        <a:cs typeface="Times New Roman"/>
                      </a:endParaRPr>
                    </a:p>
                    <a:p>
                      <a:pPr marL="182563" lvl="0" indent="-182563" algn="just">
                        <a:spcAft>
                          <a:spcPts val="0"/>
                        </a:spcAft>
                        <a:buFont typeface="Symbol"/>
                        <a:buChar char=""/>
                        <a:tabLst>
                          <a:tab pos="182563" algn="l"/>
                        </a:tabLst>
                      </a:pPr>
                      <a:r>
                        <a:rPr lang="de-DE" sz="900" dirty="0" smtClean="0">
                          <a:solidFill>
                            <a:schemeClr val="tx1"/>
                          </a:solidFill>
                          <a:effectLst/>
                          <a:latin typeface="Arial"/>
                          <a:ea typeface="Times New Roman"/>
                          <a:cs typeface="Times New Roman"/>
                        </a:rPr>
                        <a:t>BGP9 Materialien sammeln und in einer Collage oder Montage im Hinblick auf eine Gestaltungsabsicht sowohl experimentell kombinieren als auch variierend gestalten,</a:t>
                      </a:r>
                    </a:p>
                    <a:p>
                      <a:pPr marL="182563" lvl="0" indent="-182563" algn="just">
                        <a:spcAft>
                          <a:spcPts val="0"/>
                        </a:spcAft>
                        <a:buFont typeface="Symbol"/>
                        <a:buChar char=""/>
                        <a:tabLst>
                          <a:tab pos="182563" algn="l"/>
                        </a:tabLst>
                      </a:pPr>
                      <a:r>
                        <a:rPr lang="de-DE" sz="900" dirty="0" smtClean="0">
                          <a:solidFill>
                            <a:schemeClr val="tx1"/>
                          </a:solidFill>
                          <a:effectLst/>
                          <a:latin typeface="Arial"/>
                          <a:ea typeface="Times New Roman"/>
                          <a:cs typeface="Times New Roman"/>
                        </a:rPr>
                        <a:t>BKR5 Ausdruck steigernde und verfremdende Verfahren identifizieren und benennen,</a:t>
                      </a:r>
                    </a:p>
                    <a:p>
                      <a:pPr marL="182563" lvl="0" indent="-182563" algn="just">
                        <a:spcAft>
                          <a:spcPts val="0"/>
                        </a:spcAft>
                        <a:buFont typeface="Symbol"/>
                        <a:buChar char=""/>
                        <a:tabLst>
                          <a:tab pos="182563" algn="l"/>
                        </a:tabLst>
                      </a:pPr>
                      <a:r>
                        <a:rPr lang="de-DE" sz="900" dirty="0" smtClean="0">
                          <a:solidFill>
                            <a:schemeClr val="tx1"/>
                          </a:solidFill>
                          <a:effectLst/>
                          <a:latin typeface="Arial"/>
                          <a:ea typeface="Times New Roman"/>
                          <a:cs typeface="Times New Roman"/>
                        </a:rPr>
                        <a:t>BGR1 ausgehend von Perzepten und produktiven Zugängen subjektive Eindrücke von Bildgestaltungen beschreiben,</a:t>
                      </a:r>
                    </a:p>
                    <a:p>
                      <a:pPr marL="182563" lvl="0" indent="-182563" algn="just">
                        <a:spcAft>
                          <a:spcPts val="0"/>
                        </a:spcAft>
                        <a:buFont typeface="Symbol"/>
                        <a:buChar char=""/>
                        <a:tabLst>
                          <a:tab pos="182563" algn="l"/>
                        </a:tabLst>
                      </a:pPr>
                      <a:r>
                        <a:rPr lang="de-DE" sz="900" dirty="0" smtClean="0">
                          <a:solidFill>
                            <a:schemeClr val="tx1"/>
                          </a:solidFill>
                          <a:effectLst/>
                          <a:latin typeface="Arial"/>
                          <a:ea typeface="Times New Roman"/>
                          <a:cs typeface="Times New Roman"/>
                        </a:rPr>
                        <a:t>BGR6 Materialien in Bezug auf ihre optischen, stofflichen und haptischen Qualitäten beschreiben und bewerten.</a:t>
                      </a: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Inhaltsfelder</a:t>
                      </a:r>
                      <a:r>
                        <a:rPr lang="de-DE" sz="1000" dirty="0">
                          <a:effectLst/>
                          <a:latin typeface="Arial"/>
                          <a:ea typeface="Times New Roman"/>
                          <a:cs typeface="Arial"/>
                        </a:rPr>
                        <a:t>: </a:t>
                      </a:r>
                      <a:r>
                        <a:rPr lang="de-DE" sz="1000" dirty="0" smtClean="0">
                          <a:effectLst/>
                          <a:latin typeface="Arial"/>
                          <a:ea typeface="Times New Roman"/>
                          <a:cs typeface="Arial"/>
                        </a:rPr>
                        <a:t>Bildgestaltung/ Bildkonzepte</a:t>
                      </a:r>
                      <a:endParaRPr lang="de-DE" sz="1000" dirty="0">
                        <a:effectLst/>
                        <a:latin typeface="Arial"/>
                        <a:ea typeface="Times New Roman"/>
                        <a:cs typeface="Arial"/>
                      </a:endParaRPr>
                    </a:p>
                    <a:p>
                      <a:pPr algn="just">
                        <a:spcAft>
                          <a:spcPts val="0"/>
                        </a:spcAft>
                      </a:pP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Inhaltliche Schwerpunkte</a:t>
                      </a:r>
                      <a:r>
                        <a:rPr lang="de-DE" sz="1000" dirty="0">
                          <a:effectLst/>
                          <a:latin typeface="Arial"/>
                          <a:ea typeface="Times New Roman"/>
                          <a:cs typeface="Arial"/>
                        </a:rPr>
                        <a:t>:</a:t>
                      </a:r>
                      <a:endParaRPr lang="de-DE" sz="1100" dirty="0">
                        <a:effectLst/>
                        <a:latin typeface="Arial"/>
                        <a:ea typeface="Times New Roman"/>
                        <a:cs typeface="Times New Roman"/>
                      </a:endParaRPr>
                    </a:p>
                    <a:p>
                      <a:pPr marL="182563" lvl="0" indent="-182563" algn="just" defTabSz="914400" rtl="0" eaLnBrk="1" latinLnBrk="0" hangingPunct="1">
                        <a:spcAft>
                          <a:spcPts val="0"/>
                        </a:spcAft>
                        <a:buFont typeface="Symbol"/>
                        <a:buChar char=""/>
                        <a:tabLst>
                          <a:tab pos="182563" algn="l"/>
                        </a:tabLst>
                      </a:pPr>
                      <a:r>
                        <a:rPr lang="da-DK" sz="900" kern="1200" dirty="0" smtClean="0">
                          <a:solidFill>
                            <a:schemeClr val="tx1"/>
                          </a:solidFill>
                          <a:effectLst/>
                          <a:latin typeface="Arial"/>
                          <a:ea typeface="Times New Roman"/>
                          <a:cs typeface="Times New Roman"/>
                        </a:rPr>
                        <a:t>Malerei und Grafik</a:t>
                      </a:r>
                    </a:p>
                    <a:p>
                      <a:pPr marL="182563" lvl="0" indent="-182563" algn="just" defTabSz="914400" rtl="0" eaLnBrk="1" latinLnBrk="0" hangingPunct="1">
                        <a:spcAft>
                          <a:spcPts val="0"/>
                        </a:spcAft>
                        <a:buFont typeface="Symbol"/>
                        <a:buChar char=""/>
                        <a:tabLst>
                          <a:tab pos="182563" algn="l"/>
                        </a:tabLst>
                      </a:pPr>
                      <a:r>
                        <a:rPr lang="da-DK" sz="900" kern="1200" dirty="0" smtClean="0">
                          <a:solidFill>
                            <a:schemeClr val="tx1"/>
                          </a:solidFill>
                          <a:effectLst/>
                          <a:latin typeface="Arial"/>
                          <a:ea typeface="Times New Roman"/>
                          <a:cs typeface="Times New Roman"/>
                        </a:rPr>
                        <a:t>Plastik / Skulptur / Objekt</a:t>
                      </a: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Zeitbedarf</a:t>
                      </a:r>
                      <a:r>
                        <a:rPr lang="de-DE" sz="1000" dirty="0">
                          <a:effectLst/>
                          <a:latin typeface="Arial"/>
                          <a:ea typeface="Times New Roman"/>
                          <a:cs typeface="Arial"/>
                        </a:rPr>
                        <a:t>: X Std.</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000" i="1" u="sng" dirty="0">
                          <a:effectLst/>
                          <a:latin typeface="Arial"/>
                          <a:ea typeface="Times New Roman"/>
                          <a:cs typeface="Arial"/>
                        </a:rPr>
                        <a:t>Unterrichtsvorhaben </a:t>
                      </a:r>
                      <a:r>
                        <a:rPr lang="de-DE" sz="1000" i="1" u="sng" dirty="0" smtClean="0">
                          <a:effectLst/>
                          <a:latin typeface="Arial"/>
                          <a:ea typeface="Times New Roman"/>
                          <a:cs typeface="Arial"/>
                        </a:rPr>
                        <a:t>I</a:t>
                      </a:r>
                      <a:r>
                        <a:rPr lang="de-DE" sz="1000" i="1" u="sng" dirty="0">
                          <a:effectLst/>
                          <a:latin typeface="Arial"/>
                          <a:ea typeface="Times New Roman"/>
                          <a:cs typeface="Arial"/>
                        </a:rPr>
                        <a:t>:</a:t>
                      </a:r>
                      <a:endParaRPr lang="de-DE" sz="1100" dirty="0">
                        <a:effectLst/>
                        <a:latin typeface="Arial"/>
                        <a:ea typeface="Times New Roman"/>
                        <a:cs typeface="Times New Roman"/>
                      </a:endParaRP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Thema</a:t>
                      </a:r>
                      <a:r>
                        <a:rPr lang="de-DE" sz="1000" dirty="0">
                          <a:effectLst/>
                          <a:latin typeface="Arial"/>
                          <a:ea typeface="Times New Roman"/>
                          <a:cs typeface="Arial"/>
                        </a:rPr>
                        <a:t>: </a:t>
                      </a:r>
                      <a:r>
                        <a:rPr lang="de-DE" sz="1000" i="1" dirty="0" smtClean="0">
                          <a:effectLst/>
                          <a:latin typeface="Arial"/>
                          <a:ea typeface="Times New Roman"/>
                          <a:cs typeface="Arial"/>
                        </a:rPr>
                        <a:t>„Hoch hinaus!“ – Grundanliegen der Architektur</a:t>
                      </a:r>
                      <a:endParaRPr lang="de-DE" sz="1100" dirty="0">
                        <a:effectLst/>
                        <a:latin typeface="Arial"/>
                        <a:ea typeface="Times New Roman"/>
                        <a:cs typeface="Times New Roman"/>
                      </a:endParaRP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Kompetenzen</a:t>
                      </a:r>
                      <a:r>
                        <a:rPr lang="de-DE" sz="1000" dirty="0">
                          <a:effectLst/>
                          <a:latin typeface="Arial"/>
                          <a:ea typeface="Times New Roman"/>
                          <a:cs typeface="Arial"/>
                        </a:rPr>
                        <a:t>:</a:t>
                      </a:r>
                      <a:endParaRPr lang="de-DE" sz="1100" dirty="0">
                        <a:effectLst/>
                        <a:latin typeface="Arial"/>
                        <a:ea typeface="Times New Roman"/>
                        <a:cs typeface="Times New Roman"/>
                      </a:endParaRPr>
                    </a:p>
                    <a:p>
                      <a:pPr marL="182563" lvl="0" indent="-182563" algn="just" defTabSz="914400" rtl="0" eaLnBrk="1" latinLnBrk="0" hangingPunct="1">
                        <a:spcAft>
                          <a:spcPts val="0"/>
                        </a:spcAft>
                        <a:buFont typeface="Symbol"/>
                        <a:buChar char=""/>
                        <a:tabLst>
                          <a:tab pos="182563" algn="l"/>
                        </a:tabLst>
                      </a:pPr>
                      <a:r>
                        <a:rPr lang="de-DE" sz="900" kern="1200" dirty="0" smtClean="0">
                          <a:solidFill>
                            <a:schemeClr val="tx1"/>
                          </a:solidFill>
                          <a:effectLst/>
                          <a:latin typeface="Arial"/>
                          <a:ea typeface="Times New Roman"/>
                          <a:cs typeface="Times New Roman"/>
                        </a:rPr>
                        <a:t>BGP12 Architekturmodelle mit adäquaten Werkzeugen und Materialien erstellen,</a:t>
                      </a:r>
                    </a:p>
                    <a:p>
                      <a:pPr marL="182563" lvl="0" indent="-182563" algn="just" defTabSz="914400" rtl="0" eaLnBrk="1" latinLnBrk="0" hangingPunct="1">
                        <a:spcAft>
                          <a:spcPts val="0"/>
                        </a:spcAft>
                        <a:buFont typeface="Symbol"/>
                        <a:buChar char=""/>
                        <a:tabLst>
                          <a:tab pos="182563" algn="l"/>
                        </a:tabLst>
                      </a:pPr>
                      <a:r>
                        <a:rPr lang="de-DE" sz="900" kern="1200" dirty="0" smtClean="0">
                          <a:solidFill>
                            <a:schemeClr val="tx1"/>
                          </a:solidFill>
                          <a:effectLst/>
                          <a:latin typeface="Arial"/>
                          <a:ea typeface="Times New Roman"/>
                          <a:cs typeface="Times New Roman"/>
                        </a:rPr>
                        <a:t>BGR7 architektonische Phänomene beschreiben und deren Funktionen erläutern,</a:t>
                      </a:r>
                    </a:p>
                    <a:p>
                      <a:pPr marL="182563" lvl="0" indent="-182563" algn="just" defTabSz="914400" rtl="0" eaLnBrk="1" latinLnBrk="0" hangingPunct="1">
                        <a:spcAft>
                          <a:spcPts val="0"/>
                        </a:spcAft>
                        <a:buFont typeface="Symbol"/>
                        <a:buChar char=""/>
                        <a:tabLst>
                          <a:tab pos="182563" algn="l"/>
                        </a:tabLst>
                      </a:pPr>
                      <a:r>
                        <a:rPr lang="de-DE" sz="900" kern="1200" dirty="0" smtClean="0">
                          <a:solidFill>
                            <a:schemeClr val="tx1"/>
                          </a:solidFill>
                          <a:effectLst/>
                          <a:latin typeface="Arial"/>
                          <a:ea typeface="Times New Roman"/>
                          <a:cs typeface="Times New Roman"/>
                        </a:rPr>
                        <a:t>BKP1 mit Hilfe von Skizzen aufgabenbezogene Konzepte entwerfen und daraus Gestaltungen entwickeln</a:t>
                      </a: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endParaRPr lang="de-DE" sz="1000" b="1" dirty="0" smtClean="0">
                        <a:effectLst/>
                        <a:latin typeface="Arial"/>
                        <a:ea typeface="Times New Roman"/>
                        <a:cs typeface="Arial"/>
                      </a:endParaRPr>
                    </a:p>
                    <a:p>
                      <a:pPr algn="just">
                        <a:spcAft>
                          <a:spcPts val="0"/>
                        </a:spcAft>
                      </a:pPr>
                      <a:endParaRPr lang="de-DE" sz="1000" b="1" dirty="0" smtClean="0">
                        <a:effectLst/>
                        <a:latin typeface="Arial"/>
                        <a:ea typeface="Times New Roman"/>
                        <a:cs typeface="Arial"/>
                      </a:endParaRPr>
                    </a:p>
                    <a:p>
                      <a:pPr algn="just">
                        <a:spcAft>
                          <a:spcPts val="0"/>
                        </a:spcAft>
                      </a:pPr>
                      <a:endParaRPr lang="de-DE" sz="1000" b="1" dirty="0" smtClean="0">
                        <a:effectLst/>
                        <a:latin typeface="Arial"/>
                        <a:ea typeface="Times New Roman"/>
                        <a:cs typeface="Arial"/>
                      </a:endParaRPr>
                    </a:p>
                    <a:p>
                      <a:pPr algn="just">
                        <a:spcAft>
                          <a:spcPts val="0"/>
                        </a:spcAft>
                      </a:pPr>
                      <a:r>
                        <a:rPr lang="de-DE" sz="1000" b="1" dirty="0" smtClean="0">
                          <a:effectLst/>
                          <a:latin typeface="Arial"/>
                          <a:ea typeface="Times New Roman"/>
                          <a:cs typeface="Arial"/>
                        </a:rPr>
                        <a:t>Inhaltsfelder</a:t>
                      </a:r>
                      <a:r>
                        <a:rPr lang="de-DE" sz="1000" dirty="0">
                          <a:effectLst/>
                          <a:latin typeface="Arial"/>
                          <a:ea typeface="Times New Roman"/>
                          <a:cs typeface="Arial"/>
                        </a:rPr>
                        <a:t>: </a:t>
                      </a:r>
                      <a:r>
                        <a:rPr lang="de-DE" sz="1000" dirty="0" smtClean="0">
                          <a:effectLst/>
                          <a:latin typeface="Arial"/>
                          <a:ea typeface="Times New Roman"/>
                          <a:cs typeface="Arial"/>
                        </a:rPr>
                        <a:t>Bildgestaltung/ Bildkonzepte</a:t>
                      </a:r>
                    </a:p>
                    <a:p>
                      <a:pPr algn="just">
                        <a:spcAft>
                          <a:spcPts val="0"/>
                        </a:spcAft>
                      </a:pPr>
                      <a:r>
                        <a:rPr lang="de-DE" sz="1000" dirty="0">
                          <a:effectLst/>
                          <a:latin typeface="Arial"/>
                          <a:ea typeface="Times New Roman"/>
                          <a:cs typeface="Arial"/>
                        </a:rPr>
                        <a:t> </a:t>
                      </a:r>
                      <a:endParaRPr lang="de-DE" sz="1100" dirty="0">
                        <a:effectLst/>
                        <a:latin typeface="Arial"/>
                        <a:ea typeface="Times New Roman"/>
                        <a:cs typeface="Times New Roman"/>
                      </a:endParaRPr>
                    </a:p>
                    <a:p>
                      <a:pPr algn="just">
                        <a:spcAft>
                          <a:spcPts val="0"/>
                        </a:spcAft>
                      </a:pPr>
                      <a:r>
                        <a:rPr lang="de-DE" sz="1000" b="1" dirty="0">
                          <a:effectLst/>
                          <a:latin typeface="Arial"/>
                          <a:ea typeface="Times New Roman"/>
                          <a:cs typeface="Arial"/>
                        </a:rPr>
                        <a:t>Inhaltliche Schwerpunkte</a:t>
                      </a:r>
                      <a:r>
                        <a:rPr lang="de-DE" sz="1000" dirty="0">
                          <a:effectLst/>
                          <a:latin typeface="Arial"/>
                          <a:ea typeface="Times New Roman"/>
                          <a:cs typeface="Arial"/>
                        </a:rPr>
                        <a:t>:</a:t>
                      </a:r>
                      <a:endParaRPr lang="de-DE" sz="1100" dirty="0">
                        <a:effectLst/>
                        <a:latin typeface="Arial"/>
                        <a:ea typeface="Times New Roman"/>
                        <a:cs typeface="Times New Roman"/>
                      </a:endParaRPr>
                    </a:p>
                    <a:p>
                      <a:pPr marL="182563" lvl="0" indent="-182563" algn="just" defTabSz="914400" rtl="0" eaLnBrk="1" latinLnBrk="0" hangingPunct="1">
                        <a:spcAft>
                          <a:spcPts val="0"/>
                        </a:spcAft>
                        <a:buFont typeface="Symbol"/>
                        <a:buChar char=""/>
                        <a:tabLst>
                          <a:tab pos="182563" algn="l"/>
                        </a:tabLst>
                      </a:pPr>
                      <a:r>
                        <a:rPr lang="de-DE" sz="900" kern="1200" dirty="0" smtClean="0">
                          <a:solidFill>
                            <a:schemeClr val="tx1"/>
                          </a:solidFill>
                          <a:effectLst/>
                          <a:latin typeface="Arial"/>
                          <a:ea typeface="Times New Roman"/>
                          <a:cs typeface="Times New Roman"/>
                        </a:rPr>
                        <a:t>Architektur und Raum</a:t>
                      </a:r>
                      <a:r>
                        <a:rPr lang="de-DE" sz="900" kern="1200" dirty="0">
                          <a:solidFill>
                            <a:schemeClr val="tx1"/>
                          </a:solidFill>
                          <a:effectLst/>
                          <a:latin typeface="Arial"/>
                          <a:ea typeface="Times New Roman"/>
                          <a:cs typeface="Times New Roman"/>
                        </a:rPr>
                        <a:t> </a:t>
                      </a:r>
                      <a:endParaRPr lang="de-DE" sz="900" kern="1200" dirty="0" smtClean="0">
                        <a:solidFill>
                          <a:schemeClr val="tx1"/>
                        </a:solidFill>
                        <a:effectLst/>
                        <a:latin typeface="Arial"/>
                        <a:ea typeface="Times New Roman"/>
                        <a:cs typeface="Times New Roman"/>
                      </a:endParaRPr>
                    </a:p>
                    <a:p>
                      <a:pPr marL="182563" lvl="0" indent="-182563" algn="just" defTabSz="914400" rtl="0" eaLnBrk="1" latinLnBrk="0" hangingPunct="1">
                        <a:spcAft>
                          <a:spcPts val="0"/>
                        </a:spcAft>
                        <a:buFont typeface="Symbol"/>
                        <a:buChar char=""/>
                        <a:tabLst>
                          <a:tab pos="182563" algn="l"/>
                        </a:tabLst>
                      </a:pPr>
                      <a:endParaRPr lang="de-DE" sz="900" kern="1200" dirty="0">
                        <a:solidFill>
                          <a:schemeClr val="tx1"/>
                        </a:solidFill>
                        <a:effectLst/>
                        <a:latin typeface="Arial"/>
                        <a:ea typeface="Times New Roman"/>
                        <a:cs typeface="Times New Roman"/>
                      </a:endParaRPr>
                    </a:p>
                    <a:p>
                      <a:pPr algn="just">
                        <a:spcAft>
                          <a:spcPts val="0"/>
                        </a:spcAft>
                      </a:pPr>
                      <a:r>
                        <a:rPr lang="de-DE" sz="1000" b="1" dirty="0">
                          <a:effectLst/>
                          <a:latin typeface="Arial"/>
                          <a:ea typeface="Times New Roman"/>
                          <a:cs typeface="Arial"/>
                        </a:rPr>
                        <a:t>Zeitbedarf</a:t>
                      </a:r>
                      <a:r>
                        <a:rPr lang="de-DE" sz="1000" dirty="0">
                          <a:effectLst/>
                          <a:latin typeface="Arial"/>
                          <a:ea typeface="Times New Roman"/>
                          <a:cs typeface="Arial"/>
                        </a:rPr>
                        <a:t>: X Std.</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970">
                <a:tc>
                  <a:txBody>
                    <a:bodyPr/>
                    <a:lstStyle/>
                    <a:p>
                      <a:pPr algn="just">
                        <a:spcAft>
                          <a:spcPts val="0"/>
                        </a:spcAft>
                      </a:pPr>
                      <a:r>
                        <a:rPr lang="de-DE" sz="1000" i="1" u="sng" dirty="0">
                          <a:effectLst/>
                          <a:latin typeface="Arial"/>
                          <a:ea typeface="Times New Roman"/>
                          <a:cs typeface="Arial"/>
                        </a:rPr>
                        <a:t>Unterrichtsvorhaben </a:t>
                      </a:r>
                      <a:r>
                        <a:rPr lang="de-DE" sz="1000" i="1" u="sng" dirty="0" smtClean="0">
                          <a:effectLst/>
                          <a:latin typeface="Arial"/>
                          <a:ea typeface="Times New Roman"/>
                          <a:cs typeface="Arial"/>
                        </a:rPr>
                        <a:t>II:</a:t>
                      </a:r>
                      <a:endParaRPr lang="de-DE" sz="1100" dirty="0">
                        <a:effectLst/>
                        <a:latin typeface="Arial"/>
                        <a:ea typeface="Times New Roman"/>
                        <a:cs typeface="Times New Roman"/>
                      </a:endParaRPr>
                    </a:p>
                    <a:p>
                      <a:pPr algn="just">
                        <a:spcAft>
                          <a:spcPts val="0"/>
                        </a:spcAft>
                      </a:pPr>
                      <a:r>
                        <a:rPr lang="de-DE" sz="1000" b="1" dirty="0" smtClean="0">
                          <a:effectLst/>
                          <a:latin typeface="Arial"/>
                          <a:ea typeface="Times New Roman"/>
                          <a:cs typeface="Arial"/>
                        </a:rPr>
                        <a:t>...</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000" i="1" u="sng" dirty="0">
                          <a:effectLst/>
                          <a:latin typeface="Arial"/>
                          <a:ea typeface="Times New Roman"/>
                          <a:cs typeface="Arial"/>
                        </a:rPr>
                        <a:t>Unterrichtsvorhaben </a:t>
                      </a:r>
                      <a:r>
                        <a:rPr lang="de-DE" sz="1000" i="1" u="sng" dirty="0" smtClean="0">
                          <a:effectLst/>
                          <a:latin typeface="Arial"/>
                          <a:ea typeface="Times New Roman"/>
                          <a:cs typeface="Arial"/>
                        </a:rPr>
                        <a:t>II:</a:t>
                      </a:r>
                      <a:endParaRPr lang="de-DE" sz="1000" dirty="0" smtClean="0">
                        <a:effectLst/>
                        <a:latin typeface="Arial"/>
                        <a:ea typeface="Times New Roman"/>
                        <a:cs typeface="Arial"/>
                      </a:endParaRPr>
                    </a:p>
                    <a:p>
                      <a:pPr algn="just">
                        <a:spcAft>
                          <a:spcPts val="0"/>
                        </a:spcAft>
                      </a:pPr>
                      <a:r>
                        <a:rPr lang="de-DE" sz="1000" dirty="0" smtClean="0">
                          <a:effectLst/>
                          <a:latin typeface="Arial"/>
                          <a:ea typeface="Times New Roman"/>
                          <a:cs typeface="Arial"/>
                        </a:rPr>
                        <a:t>...</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580">
                <a:tc>
                  <a:txBody>
                    <a:bodyPr/>
                    <a:lstStyle/>
                    <a:p>
                      <a:pPr algn="just">
                        <a:spcAft>
                          <a:spcPts val="0"/>
                        </a:spcAft>
                      </a:pPr>
                      <a:r>
                        <a:rPr lang="de-DE" sz="1000" i="1" u="sng" dirty="0">
                          <a:effectLst/>
                          <a:latin typeface="Arial"/>
                          <a:ea typeface="Times New Roman"/>
                          <a:cs typeface="Arial"/>
                        </a:rPr>
                        <a:t>Unterrichtsvorhaben </a:t>
                      </a:r>
                      <a:r>
                        <a:rPr lang="de-DE" sz="1000" i="1" u="sng" dirty="0" smtClean="0">
                          <a:effectLst/>
                          <a:latin typeface="Arial"/>
                          <a:ea typeface="Times New Roman"/>
                          <a:cs typeface="Arial"/>
                        </a:rPr>
                        <a:t> III:</a:t>
                      </a:r>
                      <a:endParaRPr lang="de-DE" sz="1100" dirty="0">
                        <a:effectLst/>
                        <a:latin typeface="Arial"/>
                        <a:ea typeface="Times New Roman"/>
                        <a:cs typeface="Times New Roman"/>
                      </a:endParaRPr>
                    </a:p>
                    <a:p>
                      <a:pPr algn="just">
                        <a:spcAft>
                          <a:spcPts val="0"/>
                        </a:spcAft>
                      </a:pPr>
                      <a:r>
                        <a:rPr lang="de-DE" sz="1000" dirty="0">
                          <a:effectLst/>
                          <a:latin typeface="Arial"/>
                          <a:ea typeface="Times New Roman"/>
                          <a:cs typeface="Arial"/>
                        </a:rPr>
                        <a:t>…</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DE" sz="1000" i="1" u="none" strike="noStrike" dirty="0">
                          <a:effectLst/>
                          <a:latin typeface="Arial"/>
                          <a:ea typeface="Times New Roman"/>
                          <a:cs typeface="Arial"/>
                        </a:rPr>
                        <a:t> </a:t>
                      </a:r>
                      <a:r>
                        <a:rPr lang="de-DE" sz="1100" i="1" u="sng" dirty="0" smtClean="0">
                          <a:effectLst/>
                          <a:latin typeface="Arial"/>
                          <a:ea typeface="Times New Roman"/>
                          <a:cs typeface="Arial"/>
                        </a:rPr>
                        <a:t>Unterrichtsvorhaben  III:</a:t>
                      </a:r>
                      <a:endParaRPr lang="de-DE" sz="1400" dirty="0" smtClean="0">
                        <a:effectLst/>
                        <a:latin typeface="Arial"/>
                        <a:ea typeface="Times New Roman"/>
                        <a:cs typeface="Times New Roman"/>
                      </a:endParaRPr>
                    </a:p>
                    <a:p>
                      <a:pPr algn="just">
                        <a:spcAft>
                          <a:spcPts val="0"/>
                        </a:spcAft>
                      </a:pPr>
                      <a:r>
                        <a:rPr lang="de-DE" sz="1100" dirty="0" smtClean="0">
                          <a:effectLst/>
                          <a:latin typeface="Arial"/>
                          <a:ea typeface="Times New Roman"/>
                          <a:cs typeface="Times New Roman"/>
                        </a:rPr>
                        <a:t>....</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860">
                <a:tc gridSpan="2">
                  <a:txBody>
                    <a:bodyPr/>
                    <a:lstStyle/>
                    <a:p>
                      <a:pPr algn="ctr">
                        <a:spcAft>
                          <a:spcPts val="0"/>
                        </a:spcAft>
                      </a:pPr>
                      <a:r>
                        <a:rPr lang="de-DE" sz="1000" b="1" u="sng" dirty="0">
                          <a:effectLst/>
                          <a:latin typeface="Arial"/>
                          <a:ea typeface="Times New Roman"/>
                          <a:cs typeface="Times New Roman"/>
                        </a:rPr>
                        <a:t>Summe </a:t>
                      </a:r>
                      <a:r>
                        <a:rPr lang="de-DE" sz="1000" b="1" u="sng" dirty="0" smtClean="0">
                          <a:effectLst/>
                          <a:latin typeface="Arial"/>
                          <a:ea typeface="Times New Roman"/>
                          <a:cs typeface="Times New Roman"/>
                        </a:rPr>
                        <a:t>Jahrgangsstufen 7 und 8: </a:t>
                      </a:r>
                      <a:r>
                        <a:rPr lang="de-DE" sz="1000" b="1" u="sng" dirty="0">
                          <a:effectLst/>
                          <a:latin typeface="Arial"/>
                          <a:ea typeface="Times New Roman"/>
                          <a:cs typeface="Times New Roman"/>
                        </a:rPr>
                        <a:t>XX Stunden</a:t>
                      </a:r>
                      <a:endParaRPr lang="de-DE" sz="1100" dirty="0">
                        <a:effectLst/>
                        <a:latin typeface="Arial"/>
                        <a:ea typeface="Times New Roman"/>
                        <a:cs typeface="Times New Roman"/>
                      </a:endParaRPr>
                    </a:p>
                  </a:txBody>
                  <a:tcPr marL="60079" marR="60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de-DE"/>
                    </a:p>
                  </a:txBody>
                  <a:tcPr/>
                </a:tc>
              </a:tr>
            </a:tbl>
          </a:graphicData>
        </a:graphic>
      </p:graphicFrame>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643062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484784"/>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Unterrichtsvorhaben</a:t>
            </a:r>
            <a:endParaRPr lang="de-DE" sz="1800" kern="0" dirty="0">
              <a:solidFill>
                <a:srgbClr val="E2001A"/>
              </a:solidFill>
              <a:latin typeface="Arial-BoldMT"/>
              <a:ea typeface="ＭＳ Ｐゴシック" pitchFamily="34" charset="-128"/>
              <a:cs typeface="+mn-cs"/>
            </a:endParaRPr>
          </a:p>
        </p:txBody>
      </p:sp>
      <p:sp>
        <p:nvSpPr>
          <p:cNvPr id="3" name="Inhaltsplatzhalter 2"/>
          <p:cNvSpPr>
            <a:spLocks noGrp="1"/>
          </p:cNvSpPr>
          <p:nvPr>
            <p:ph idx="1"/>
          </p:nvPr>
        </p:nvSpPr>
        <p:spPr>
          <a:xfrm>
            <a:off x="457200" y="2204864"/>
            <a:ext cx="8229600" cy="3921299"/>
          </a:xfrm>
        </p:spPr>
        <p:txBody>
          <a:bodyPr/>
          <a:lstStyle/>
          <a:p>
            <a:r>
              <a:rPr lang="de-DE" sz="2800" dirty="0" smtClean="0"/>
              <a:t>Unterrichtsvorhaben sind nicht identisch mit Halbjahresthemen</a:t>
            </a:r>
          </a:p>
          <a:p>
            <a:r>
              <a:rPr lang="de-DE" sz="2800" dirty="0"/>
              <a:t>Unterrichtsvorhaben sind nicht identisch </a:t>
            </a:r>
            <a:r>
              <a:rPr lang="de-DE" sz="2800" dirty="0" smtClean="0"/>
              <a:t>mit inhaltlichen Schwerpunkten des Kernlehrplans</a:t>
            </a:r>
          </a:p>
          <a:p>
            <a:r>
              <a:rPr lang="de-DE" sz="2800" dirty="0" smtClean="0"/>
              <a:t>Unterrichtsvorhaben folgen einem problemorientierenden und motivierenden Thema</a:t>
            </a:r>
          </a:p>
          <a:p>
            <a:pPr marL="0" indent="0">
              <a:buNone/>
            </a:pP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34</a:t>
            </a:fld>
            <a:endParaRPr lang="de-DE" dirty="0"/>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7"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775411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2132856"/>
            <a:ext cx="8229600" cy="3993307"/>
          </a:xfrm>
        </p:spPr>
        <p:txBody>
          <a:bodyPr>
            <a:noAutofit/>
          </a:bodyPr>
          <a:lstStyle/>
          <a:p>
            <a:r>
              <a:rPr lang="de-DE" sz="2400" dirty="0" smtClean="0"/>
              <a:t>Die </a:t>
            </a:r>
            <a:r>
              <a:rPr lang="de-DE" sz="2400" b="1" dirty="0" smtClean="0"/>
              <a:t>Kompetenzen werden spiralcurricular entwickelt</a:t>
            </a:r>
            <a:r>
              <a:rPr lang="de-DE" sz="2400" dirty="0" smtClean="0"/>
              <a:t>; die Kompetenzerwartungen werden in verschiedenen Unterrichtsvorhaben aufgebaut.</a:t>
            </a:r>
          </a:p>
          <a:p>
            <a:pPr marL="0" indent="0">
              <a:buNone/>
            </a:pPr>
            <a:endParaRPr lang="de-DE" sz="1200" dirty="0" smtClean="0"/>
          </a:p>
          <a:p>
            <a:r>
              <a:rPr lang="de-DE" sz="2400" dirty="0" smtClean="0"/>
              <a:t>Die </a:t>
            </a:r>
            <a:r>
              <a:rPr lang="de-DE" sz="2400" b="1" dirty="0" smtClean="0"/>
              <a:t>übergeordneten Kompetenzen </a:t>
            </a:r>
            <a:r>
              <a:rPr lang="de-DE" sz="2400" dirty="0" smtClean="0"/>
              <a:t>werden in allen Jahrgangsstufen in </a:t>
            </a:r>
            <a:r>
              <a:rPr lang="de-DE" sz="2400" b="1" dirty="0" smtClean="0"/>
              <a:t>allen Inhaltsfeldern </a:t>
            </a:r>
            <a:r>
              <a:rPr lang="de-DE" sz="2400" dirty="0" smtClean="0"/>
              <a:t>erworben.</a:t>
            </a:r>
          </a:p>
          <a:p>
            <a:pPr marL="0" indent="0">
              <a:buNone/>
            </a:pPr>
            <a:endParaRPr lang="de-DE" sz="1200" dirty="0" smtClean="0"/>
          </a:p>
          <a:p>
            <a:r>
              <a:rPr lang="de-DE" sz="2400" dirty="0" smtClean="0"/>
              <a:t>Die im KLP aufgeführten verpflichtenden </a:t>
            </a:r>
            <a:r>
              <a:rPr lang="de-DE" sz="2400" b="1" dirty="0" smtClean="0"/>
              <a:t>inhaltlichen Schwerpunkte </a:t>
            </a:r>
            <a:r>
              <a:rPr lang="de-DE" sz="2400" dirty="0" smtClean="0"/>
              <a:t>müssen im Bezugsrahmen einer Phase </a:t>
            </a:r>
            <a:r>
              <a:rPr lang="de-DE" sz="2400" b="1" dirty="0" smtClean="0"/>
              <a:t>jeweils mindestens einmal </a:t>
            </a:r>
            <a:r>
              <a:rPr lang="de-DE" sz="2400" dirty="0" smtClean="0"/>
              <a:t>auftauchen.</a:t>
            </a:r>
          </a:p>
        </p:txBody>
      </p:sp>
      <p:sp>
        <p:nvSpPr>
          <p:cNvPr id="6" name="Foliennummernplatzhalter 5"/>
          <p:cNvSpPr>
            <a:spLocks noGrp="1"/>
          </p:cNvSpPr>
          <p:nvPr>
            <p:ph type="sldNum" sz="quarter" idx="12"/>
          </p:nvPr>
        </p:nvSpPr>
        <p:spPr/>
        <p:txBody>
          <a:bodyPr/>
          <a:lstStyle/>
          <a:p>
            <a:fld id="{8FA6C8AA-D676-4D6E-AE15-6BE2A8E803B3}" type="slidenum">
              <a:rPr lang="de-DE" smtClean="0"/>
              <a:pPr/>
              <a:t>35</a:t>
            </a:fld>
            <a:endParaRPr lang="de-DE" dirty="0"/>
          </a:p>
        </p:txBody>
      </p:sp>
      <p:sp>
        <p:nvSpPr>
          <p:cNvPr id="7" name="Titel 1"/>
          <p:cNvSpPr>
            <a:spLocks noGrp="1"/>
          </p:cNvSpPr>
          <p:nvPr>
            <p:ph type="title"/>
          </p:nvPr>
        </p:nvSpPr>
        <p:spPr>
          <a:xfrm>
            <a:off x="467544" y="1340768"/>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Kompetenzentwicklung</a:t>
            </a:r>
            <a:endParaRPr lang="de-DE" sz="1800" kern="0" dirty="0">
              <a:solidFill>
                <a:srgbClr val="E2001A"/>
              </a:solidFill>
              <a:latin typeface="Arial-BoldMT"/>
              <a:ea typeface="ＭＳ Ｐゴシック" pitchFamily="34" charset="-128"/>
              <a:cs typeface="+mn-cs"/>
            </a:endParaRPr>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184386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988840"/>
            <a:ext cx="8229600" cy="4137323"/>
          </a:xfrm>
        </p:spPr>
        <p:txBody>
          <a:bodyPr>
            <a:normAutofit/>
          </a:bodyPr>
          <a:lstStyle/>
          <a:p>
            <a:endParaRPr lang="de-DE" sz="2400" dirty="0" smtClean="0"/>
          </a:p>
          <a:p>
            <a:r>
              <a:rPr lang="de-DE" sz="2400" dirty="0" smtClean="0"/>
              <a:t>Die Fachkonferenz trifft Absprachen zu didaktischen und methodischen Entscheidungen.</a:t>
            </a:r>
          </a:p>
          <a:p>
            <a:endParaRPr lang="de-DE" sz="2400" dirty="0" smtClean="0"/>
          </a:p>
          <a:p>
            <a:r>
              <a:rPr lang="de-DE" sz="2400" dirty="0" smtClean="0"/>
              <a:t>Die Fachkonferenz trifft gem. KLP Kap. 3 Absprachen zu Prinzipien und Formen der schriftlichen und mündlichen Leistungsüberprüfung und -beurteilung </a:t>
            </a:r>
          </a:p>
        </p:txBody>
      </p:sp>
      <p:sp>
        <p:nvSpPr>
          <p:cNvPr id="6" name="Foliennummernplatzhalter 5"/>
          <p:cNvSpPr>
            <a:spLocks noGrp="1"/>
          </p:cNvSpPr>
          <p:nvPr>
            <p:ph type="sldNum" sz="quarter" idx="12"/>
          </p:nvPr>
        </p:nvSpPr>
        <p:spPr/>
        <p:txBody>
          <a:bodyPr/>
          <a:lstStyle/>
          <a:p>
            <a:fld id="{8FA6C8AA-D676-4D6E-AE15-6BE2A8E803B3}" type="slidenum">
              <a:rPr lang="de-DE" smtClean="0"/>
              <a:pPr/>
              <a:t>36</a:t>
            </a:fld>
            <a:endParaRPr lang="de-DE"/>
          </a:p>
        </p:txBody>
      </p:sp>
      <p:sp>
        <p:nvSpPr>
          <p:cNvPr id="7" name="Titel 1"/>
          <p:cNvSpPr>
            <a:spLocks noGrp="1"/>
          </p:cNvSpPr>
          <p:nvPr>
            <p:ph type="title"/>
          </p:nvPr>
        </p:nvSpPr>
        <p:spPr>
          <a:xfrm>
            <a:off x="467544" y="1340768"/>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a:t>
            </a:r>
            <a:br>
              <a:rPr lang="de-DE" sz="1800" kern="0" dirty="0" smtClean="0">
                <a:solidFill>
                  <a:srgbClr val="E2001A"/>
                </a:solidFill>
                <a:latin typeface="Arial-BoldMT"/>
                <a:ea typeface="ＭＳ Ｐゴシック" pitchFamily="34" charset="-128"/>
                <a:cs typeface="+mn-cs"/>
              </a:rPr>
            </a:br>
            <a:r>
              <a:rPr lang="de-DE" sz="1800" kern="0" dirty="0" smtClean="0">
                <a:solidFill>
                  <a:srgbClr val="E2001A"/>
                </a:solidFill>
                <a:latin typeface="Arial-BoldMT"/>
                <a:ea typeface="ＭＳ Ｐゴシック" pitchFamily="34" charset="-128"/>
                <a:cs typeface="+mn-cs"/>
              </a:rPr>
              <a:t>Absprachen der Fachkonferenz</a:t>
            </a:r>
            <a:endParaRPr lang="de-DE" sz="1800" kern="0" dirty="0">
              <a:solidFill>
                <a:srgbClr val="E2001A"/>
              </a:solidFill>
              <a:latin typeface="Arial-BoldMT"/>
              <a:ea typeface="ＭＳ Ｐゴシック" pitchFamily="34" charset="-128"/>
              <a:cs typeface="+mn-cs"/>
            </a:endParaRPr>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196228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FA6C8AA-D676-4D6E-AE15-6BE2A8E803B3}" type="slidenum">
              <a:rPr lang="de-DE" smtClean="0"/>
              <a:pPr/>
              <a:t>37</a:t>
            </a:fld>
            <a:endParaRPr lang="de-DE"/>
          </a:p>
        </p:txBody>
      </p:sp>
      <p:sp>
        <p:nvSpPr>
          <p:cNvPr id="8" name="Titel 1"/>
          <p:cNvSpPr>
            <a:spLocks noGrp="1"/>
          </p:cNvSpPr>
          <p:nvPr>
            <p:ph type="title"/>
          </p:nvPr>
        </p:nvSpPr>
        <p:spPr>
          <a:xfrm>
            <a:off x="683568" y="1268760"/>
            <a:ext cx="5112568" cy="282573"/>
          </a:xfrm>
        </p:spPr>
        <p:txBody>
          <a:bodyPr/>
          <a:lstStyle/>
          <a:p>
            <a:pPr algn="l"/>
            <a:r>
              <a:rPr lang="de-DE" sz="1200" dirty="0" smtClean="0">
                <a:solidFill>
                  <a:srgbClr val="FF0000"/>
                </a:solidFill>
              </a:rPr>
              <a:t>Beispiel eines Schulinternen Lehrplans – Auswahl, 2. Ebene Konkretisierung</a:t>
            </a:r>
            <a:endParaRPr lang="de-DE" sz="1200" dirty="0">
              <a:solidFill>
                <a:srgbClr val="FF0000"/>
              </a:solidFill>
            </a:endParaRP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174918083"/>
              </p:ext>
            </p:extLst>
          </p:nvPr>
        </p:nvGraphicFramePr>
        <p:xfrm>
          <a:off x="457200" y="2156301"/>
          <a:ext cx="8229600" cy="3413760"/>
        </p:xfrm>
        <a:graphic>
          <a:graphicData uri="http://schemas.openxmlformats.org/drawingml/2006/table">
            <a:tbl>
              <a:tblPr firstRow="1" firstCol="1" lastRow="1" lastCol="1" bandRow="1" bandCol="1"/>
              <a:tblGrid>
                <a:gridCol w="4374364"/>
                <a:gridCol w="3855236"/>
              </a:tblGrid>
              <a:tr h="191678">
                <a:tc>
                  <a:txBody>
                    <a:bodyPr/>
                    <a:lstStyle/>
                    <a:p>
                      <a:pPr algn="just">
                        <a:spcBef>
                          <a:spcPts val="600"/>
                        </a:spcBef>
                        <a:spcAft>
                          <a:spcPts val="0"/>
                        </a:spcAft>
                      </a:pPr>
                      <a:r>
                        <a:rPr lang="de-DE" sz="1300" b="1" dirty="0">
                          <a:effectLst/>
                          <a:latin typeface="Arial"/>
                          <a:ea typeface="Times New Roman"/>
                          <a:cs typeface="Arial"/>
                        </a:rPr>
                        <a:t>Thema:</a:t>
                      </a:r>
                      <a:r>
                        <a:rPr lang="de-DE" sz="1300" dirty="0">
                          <a:effectLst/>
                          <a:latin typeface="Arial"/>
                          <a:ea typeface="Times New Roman"/>
                          <a:cs typeface="Arial"/>
                        </a:rPr>
                        <a:t> </a:t>
                      </a:r>
                      <a:r>
                        <a:rPr lang="de-DE" sz="1100" dirty="0">
                          <a:effectLst/>
                          <a:latin typeface="Arial"/>
                          <a:ea typeface="Times New Roman"/>
                          <a:cs typeface="Arial"/>
                        </a:rPr>
                        <a:t>„Zu spät!“ – Beschleunigung / Entschleunigung im Film</a:t>
                      </a:r>
                      <a:endParaRPr lang="de-DE" sz="1100" dirty="0">
                        <a:effectLst/>
                        <a:latin typeface="Arial"/>
                        <a:ea typeface="Times New Roman"/>
                        <a:cs typeface="Times New Roman"/>
                      </a:endParaRPr>
                    </a:p>
                  </a:txBody>
                  <a:tcPr marL="61611" marR="61611" marT="0" marB="0">
                    <a:lnL>
                      <a:noFill/>
                    </a:lnL>
                    <a:lnR>
                      <a:noFill/>
                    </a:lnR>
                    <a:lnT>
                      <a:noFill/>
                    </a:lnT>
                    <a:lnB>
                      <a:noFill/>
                    </a:lnB>
                    <a:solidFill>
                      <a:srgbClr val="D9D9D9"/>
                    </a:solidFill>
                  </a:tcPr>
                </a:tc>
                <a:tc>
                  <a:txBody>
                    <a:bodyPr/>
                    <a:lstStyle/>
                    <a:p>
                      <a:pPr algn="r">
                        <a:spcBef>
                          <a:spcPts val="600"/>
                        </a:spcBef>
                        <a:spcAft>
                          <a:spcPts val="600"/>
                        </a:spcAft>
                      </a:pPr>
                      <a:r>
                        <a:rPr lang="de-DE" sz="1100">
                          <a:effectLst/>
                          <a:latin typeface="Arial"/>
                          <a:ea typeface="Times New Roman"/>
                          <a:cs typeface="Arial"/>
                        </a:rPr>
                        <a:t>Konkretisiertes Unterrichtsvorhaben</a:t>
                      </a:r>
                      <a:r>
                        <a:rPr lang="de-DE" sz="1300" b="1">
                          <a:effectLst/>
                          <a:latin typeface="Arial"/>
                          <a:ea typeface="Times New Roman"/>
                          <a:cs typeface="Arial"/>
                        </a:rPr>
                        <a:t> 10.3 </a:t>
                      </a:r>
                      <a:endParaRPr lang="de-DE" sz="1100">
                        <a:effectLst/>
                        <a:latin typeface="Arial"/>
                        <a:ea typeface="Times New Roman"/>
                        <a:cs typeface="Times New Roman"/>
                      </a:endParaRPr>
                    </a:p>
                  </a:txBody>
                  <a:tcPr marL="61611" marR="61611" marT="0" marB="0">
                    <a:lnL>
                      <a:noFill/>
                    </a:lnL>
                    <a:lnR>
                      <a:noFill/>
                    </a:lnR>
                    <a:lnT>
                      <a:noFill/>
                    </a:lnT>
                    <a:lnB>
                      <a:noFill/>
                    </a:lnB>
                    <a:solidFill>
                      <a:srgbClr val="D9D9D9"/>
                    </a:solidFill>
                  </a:tcPr>
                </a:tc>
              </a:tr>
              <a:tr h="492886">
                <a:tc>
                  <a:txBody>
                    <a:bodyPr/>
                    <a:lstStyle/>
                    <a:p>
                      <a:pPr algn="just">
                        <a:spcBef>
                          <a:spcPts val="600"/>
                        </a:spcBef>
                        <a:spcAft>
                          <a:spcPts val="600"/>
                        </a:spcAft>
                      </a:pPr>
                      <a:r>
                        <a:rPr lang="de-DE" sz="1300" b="1">
                          <a:effectLst/>
                          <a:latin typeface="Arial"/>
                          <a:ea typeface="Times New Roman"/>
                          <a:cs typeface="Arial"/>
                        </a:rPr>
                        <a:t>Inhaltsfeld</a:t>
                      </a:r>
                      <a:endParaRPr lang="de-DE" sz="1100">
                        <a:effectLst/>
                        <a:latin typeface="Arial"/>
                        <a:ea typeface="Times New Roman"/>
                        <a:cs typeface="Times New Roman"/>
                      </a:endParaRPr>
                    </a:p>
                    <a:p>
                      <a:pPr algn="just">
                        <a:spcBef>
                          <a:spcPts val="600"/>
                        </a:spcBef>
                        <a:spcAft>
                          <a:spcPts val="600"/>
                        </a:spcAft>
                      </a:pPr>
                      <a:r>
                        <a:rPr lang="de-DE" sz="1100">
                          <a:effectLst/>
                          <a:latin typeface="Arial"/>
                          <a:ea typeface="Times New Roman"/>
                          <a:cs typeface="Arial"/>
                        </a:rPr>
                        <a:t>Bildgestaltung / Bildkonzepte</a:t>
                      </a:r>
                      <a:endParaRPr lang="de-DE" sz="1100">
                        <a:effectLst/>
                        <a:latin typeface="Arial"/>
                        <a:ea typeface="Times New Roman"/>
                        <a:cs typeface="Times New Roman"/>
                      </a:endParaRPr>
                    </a:p>
                  </a:txBody>
                  <a:tcPr marL="61611" marR="61611" marT="0" marB="0">
                    <a:lnL>
                      <a:noFill/>
                    </a:lnL>
                    <a:lnR>
                      <a:noFill/>
                    </a:lnR>
                    <a:lnT>
                      <a:noFill/>
                    </a:lnT>
                    <a:lnB>
                      <a:noFill/>
                    </a:lnB>
                    <a:solidFill>
                      <a:srgbClr val="FFCCFF"/>
                    </a:solidFill>
                  </a:tcPr>
                </a:tc>
                <a:tc>
                  <a:txBody>
                    <a:bodyPr/>
                    <a:lstStyle/>
                    <a:p>
                      <a:pPr algn="just">
                        <a:spcBef>
                          <a:spcPts val="600"/>
                        </a:spcBef>
                        <a:spcAft>
                          <a:spcPts val="600"/>
                        </a:spcAft>
                      </a:pPr>
                      <a:r>
                        <a:rPr lang="de-DE" sz="1300" b="1">
                          <a:effectLst/>
                          <a:latin typeface="Arial"/>
                          <a:ea typeface="Times New Roman"/>
                          <a:cs typeface="Arial"/>
                        </a:rPr>
                        <a:t>Inhaltlicher Schwerpunkte:</a:t>
                      </a:r>
                      <a:endParaRPr lang="de-DE" sz="1100">
                        <a:effectLst/>
                        <a:latin typeface="Arial"/>
                        <a:ea typeface="Times New Roman"/>
                        <a:cs typeface="Times New Roman"/>
                      </a:endParaRPr>
                    </a:p>
                    <a:p>
                      <a:pPr algn="just">
                        <a:spcAft>
                          <a:spcPts val="0"/>
                        </a:spcAft>
                      </a:pPr>
                      <a:r>
                        <a:rPr lang="de-DE" sz="1100">
                          <a:effectLst/>
                          <a:latin typeface="Arial"/>
                          <a:ea typeface="Times New Roman"/>
                          <a:cs typeface="Arial"/>
                        </a:rPr>
                        <a:t>Medienkunst</a:t>
                      </a:r>
                      <a:endParaRPr lang="de-DE" sz="1100">
                        <a:effectLst/>
                        <a:latin typeface="Arial"/>
                        <a:ea typeface="Times New Roman"/>
                        <a:cs typeface="Times New Roman"/>
                      </a:endParaRPr>
                    </a:p>
                  </a:txBody>
                  <a:tcPr marL="61611" marR="61611" marT="0" marB="0">
                    <a:lnL>
                      <a:noFill/>
                    </a:lnL>
                    <a:lnR>
                      <a:noFill/>
                    </a:lnR>
                    <a:lnT>
                      <a:noFill/>
                    </a:lnT>
                    <a:lnB>
                      <a:noFill/>
                    </a:lnB>
                    <a:solidFill>
                      <a:srgbClr val="FFCCFF"/>
                    </a:solidFill>
                  </a:tcPr>
                </a:tc>
              </a:tr>
              <a:tr h="2642417">
                <a:tc gridSpan="2">
                  <a:txBody>
                    <a:bodyPr/>
                    <a:lstStyle/>
                    <a:p>
                      <a:pPr algn="just">
                        <a:spcAft>
                          <a:spcPts val="600"/>
                        </a:spcAft>
                      </a:pPr>
                      <a:r>
                        <a:rPr lang="de-DE" sz="1300" b="1" dirty="0">
                          <a:effectLst/>
                          <a:latin typeface="Arial"/>
                          <a:ea typeface="Times New Roman"/>
                          <a:cs typeface="Arial"/>
                        </a:rPr>
                        <a:t>Kompetenzen:</a:t>
                      </a:r>
                      <a:endParaRPr lang="de-DE" sz="1100" dirty="0">
                        <a:effectLst/>
                        <a:latin typeface="Arial"/>
                        <a:ea typeface="Times New Roman"/>
                        <a:cs typeface="Times New Roman"/>
                      </a:endParaRPr>
                    </a:p>
                    <a:p>
                      <a:pPr algn="just">
                        <a:spcAft>
                          <a:spcPts val="0"/>
                        </a:spcAft>
                      </a:pPr>
                      <a:r>
                        <a:rPr lang="de-DE" sz="1100" dirty="0">
                          <a:effectLst/>
                          <a:latin typeface="Arial"/>
                          <a:ea typeface="Times New Roman"/>
                          <a:cs typeface="Arial"/>
                        </a:rPr>
                        <a:t>Die Schülerinnen und Schüler können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b="1" dirty="0">
                          <a:effectLst/>
                          <a:latin typeface="Arial"/>
                          <a:ea typeface="Times New Roman"/>
                          <a:cs typeface="Arial"/>
                        </a:rPr>
                        <a:t>BGP11 themenbezogene Filmsequenzen unter Berücksichtigung elementarer filmsprachlicher Mittel entwerfen und realisieren,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b="1" dirty="0">
                          <a:effectLst/>
                          <a:latin typeface="Arial"/>
                          <a:ea typeface="Times New Roman"/>
                          <a:cs typeface="Arial"/>
                        </a:rPr>
                        <a:t>BGR9 Videoausschnitte und Filmsequenzen mit Blick auf die eingesetzten filmsprachlichen Mittel und die digitalen Veränderungen beschreiben,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b="1" dirty="0">
                          <a:effectLst/>
                          <a:latin typeface="Arial"/>
                          <a:ea typeface="Times New Roman"/>
                          <a:cs typeface="Arial"/>
                        </a:rPr>
                        <a:t>BKR10 die Gestaltungsmerkmale von animierten Bildern in Videos und in Computerspielen benennen und im Hinblick auf Zielgruppe und Inhalt deuten,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dirty="0">
                          <a:effectLst/>
                          <a:latin typeface="Arial"/>
                          <a:ea typeface="Times New Roman"/>
                          <a:cs typeface="Arial"/>
                        </a:rPr>
                        <a:t>BGP10 digitale Fotografien entwerfen, herstellen und nachbearbeiten,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dirty="0">
                          <a:effectLst/>
                          <a:latin typeface="Arial"/>
                          <a:ea typeface="Times New Roman"/>
                          <a:cs typeface="Arial"/>
                        </a:rPr>
                        <a:t>BGR8 ausgewählte Gestaltungsmöglichkeiten digitaler Bildbearbeitung identifizieren und benennen,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dirty="0">
                          <a:effectLst/>
                          <a:latin typeface="Arial"/>
                          <a:ea typeface="Times New Roman"/>
                          <a:cs typeface="Arial"/>
                        </a:rPr>
                        <a:t>BKP5 in einer Gestaltung eine persönliche Position zu einem gesellschaftlichen, politischen oder umweltbezogenen Thema realisieren und differenziert erläutern,</a:t>
                      </a:r>
                      <a:endParaRPr lang="de-DE" sz="1100" dirty="0">
                        <a:effectLst/>
                        <a:latin typeface="Arial"/>
                        <a:ea typeface="Times New Roman"/>
                        <a:cs typeface="Times New Roman"/>
                      </a:endParaRPr>
                    </a:p>
                    <a:p>
                      <a:pPr marL="182563" lvl="3" indent="-182563" algn="just">
                        <a:spcAft>
                          <a:spcPts val="0"/>
                        </a:spcAft>
                        <a:buFont typeface="Symbol"/>
                        <a:buChar char=""/>
                        <a:tabLst>
                          <a:tab pos="228600" algn="l"/>
                        </a:tabLst>
                      </a:pPr>
                      <a:r>
                        <a:rPr lang="de-DE" sz="1100" dirty="0">
                          <a:effectLst/>
                          <a:latin typeface="Arial"/>
                          <a:ea typeface="Times New Roman"/>
                          <a:cs typeface="Arial"/>
                        </a:rPr>
                        <a:t>BKR9 Darstellungs- und Manipulationsmöglichkeiten in Fotografie und digitaler Bildgestaltung auch mit Hilfe bildexterner Information überprüfen.</a:t>
                      </a:r>
                      <a:endParaRPr lang="de-DE" sz="1100" dirty="0">
                        <a:effectLst/>
                        <a:latin typeface="Arial"/>
                        <a:ea typeface="Times New Roman"/>
                        <a:cs typeface="Times New Roman"/>
                      </a:endParaRPr>
                    </a:p>
                    <a:p>
                      <a:pPr marL="182563" indent="-182563" algn="r">
                        <a:spcAft>
                          <a:spcPts val="0"/>
                        </a:spcAft>
                      </a:pPr>
                      <a:r>
                        <a:rPr lang="de-DE" sz="700" i="1" dirty="0">
                          <a:effectLst/>
                          <a:latin typeface="Arial"/>
                          <a:ea typeface="Times New Roman"/>
                          <a:cs typeface="Arial"/>
                        </a:rPr>
                        <a:t> (fett = Obligatorik zur Absicherung der KLP-Vorgaben)</a:t>
                      </a:r>
                      <a:endParaRPr lang="de-DE" sz="1100" dirty="0">
                        <a:effectLst/>
                        <a:latin typeface="Arial"/>
                        <a:ea typeface="Times New Roman"/>
                        <a:cs typeface="Times New Roman"/>
                      </a:endParaRPr>
                    </a:p>
                    <a:p>
                      <a:pPr algn="just">
                        <a:spcAft>
                          <a:spcPts val="0"/>
                        </a:spcAft>
                      </a:pPr>
                      <a:r>
                        <a:rPr lang="de-DE" sz="900" b="1" dirty="0">
                          <a:effectLst/>
                          <a:latin typeface="Arial"/>
                          <a:ea typeface="Times New Roman"/>
                          <a:cs typeface="Arial"/>
                        </a:rPr>
                        <a:t> </a:t>
                      </a:r>
                      <a:endParaRPr lang="de-DE" sz="1100" dirty="0">
                        <a:effectLst/>
                        <a:latin typeface="Arial"/>
                        <a:ea typeface="Times New Roman"/>
                        <a:cs typeface="Times New Roman"/>
                      </a:endParaRPr>
                    </a:p>
                  </a:txBody>
                  <a:tcPr marL="61611" marR="61611" marT="0" marB="0">
                    <a:lnL>
                      <a:noFill/>
                    </a:lnL>
                    <a:lnR>
                      <a:noFill/>
                    </a:lnR>
                    <a:lnT>
                      <a:noFill/>
                    </a:lnT>
                    <a:lnB>
                      <a:noFill/>
                    </a:lnB>
                    <a:solidFill>
                      <a:srgbClr val="FFCCFF"/>
                    </a:solidFill>
                  </a:tcPr>
                </a:tc>
                <a:tc hMerge="1">
                  <a:txBody>
                    <a:bodyPr/>
                    <a:lstStyle/>
                    <a:p>
                      <a:endParaRPr lang="de-DE"/>
                    </a:p>
                  </a:txBody>
                  <a:tcPr/>
                </a:tc>
              </a:tr>
            </a:tbl>
          </a:graphicData>
        </a:graphic>
      </p:graphicFrame>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8069205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8"/>
          <p:cNvGraphicFramePr>
            <a:graphicFrameLocks noGrp="1"/>
          </p:cNvGraphicFramePr>
          <p:nvPr>
            <p:ph idx="1"/>
            <p:extLst>
              <p:ext uri="{D42A27DB-BD31-4B8C-83A1-F6EECF244321}">
                <p14:modId xmlns:p14="http://schemas.microsoft.com/office/powerpoint/2010/main" val="755214176"/>
              </p:ext>
            </p:extLst>
          </p:nvPr>
        </p:nvGraphicFramePr>
        <p:xfrm>
          <a:off x="683568" y="1456497"/>
          <a:ext cx="8064895" cy="4953118"/>
        </p:xfrm>
        <a:graphic>
          <a:graphicData uri="http://schemas.openxmlformats.org/drawingml/2006/table">
            <a:tbl>
              <a:tblPr firstRow="1" firstCol="1" lastRow="1" lastCol="1" bandRow="1" bandCol="1"/>
              <a:tblGrid>
                <a:gridCol w="4286817"/>
                <a:gridCol w="3778078"/>
              </a:tblGrid>
              <a:tr h="166948">
                <a:tc gridSpan="2">
                  <a:txBody>
                    <a:bodyPr/>
                    <a:lstStyle/>
                    <a:p>
                      <a:pPr algn="just">
                        <a:spcBef>
                          <a:spcPts val="600"/>
                        </a:spcBef>
                        <a:spcAft>
                          <a:spcPts val="600"/>
                        </a:spcAft>
                      </a:pPr>
                      <a:r>
                        <a:rPr lang="de-DE" sz="1000" b="1" dirty="0">
                          <a:effectLst/>
                          <a:latin typeface="Arial"/>
                          <a:ea typeface="Times New Roman"/>
                          <a:cs typeface="Arial"/>
                        </a:rPr>
                        <a:t>V o r h a b e n b e z o g e n e   K o n k r e t i s i e r u n g :</a:t>
                      </a:r>
                      <a:endParaRPr lang="de-DE" sz="800" dirty="0">
                        <a:effectLst/>
                        <a:latin typeface="Arial"/>
                        <a:ea typeface="Times New Roman"/>
                        <a:cs typeface="Times New Roman"/>
                      </a:endParaRPr>
                    </a:p>
                  </a:txBody>
                  <a:tcPr marL="47037" marR="47037" marT="0" marB="0">
                    <a:lnL>
                      <a:noFill/>
                    </a:lnL>
                    <a:lnR>
                      <a:noFill/>
                    </a:lnR>
                    <a:lnT>
                      <a:noFill/>
                    </a:lnT>
                    <a:lnB>
                      <a:noFill/>
                    </a:lnB>
                    <a:solidFill>
                      <a:srgbClr val="FFFFFF"/>
                    </a:solidFill>
                  </a:tcPr>
                </a:tc>
                <a:tc hMerge="1">
                  <a:txBody>
                    <a:bodyPr/>
                    <a:lstStyle/>
                    <a:p>
                      <a:endParaRPr lang="de-DE"/>
                    </a:p>
                  </a:txBody>
                  <a:tcPr/>
                </a:tc>
              </a:tr>
              <a:tr h="4786170">
                <a:tc>
                  <a:txBody>
                    <a:bodyPr/>
                    <a:lstStyle/>
                    <a:p>
                      <a:pPr algn="just">
                        <a:spcBef>
                          <a:spcPts val="600"/>
                        </a:spcBef>
                        <a:spcAft>
                          <a:spcPts val="600"/>
                        </a:spcAft>
                      </a:pPr>
                      <a:r>
                        <a:rPr lang="de-DE" sz="1000" b="1" dirty="0">
                          <a:effectLst/>
                          <a:latin typeface="Arial"/>
                          <a:ea typeface="Times New Roman"/>
                          <a:cs typeface="Arial"/>
                        </a:rPr>
                        <a:t>Erläuterung des Themas:</a:t>
                      </a:r>
                      <a:endParaRPr lang="de-DE" sz="800" dirty="0">
                        <a:effectLst/>
                        <a:latin typeface="Arial"/>
                        <a:ea typeface="Times New Roman"/>
                        <a:cs typeface="Times New Roman"/>
                      </a:endParaRPr>
                    </a:p>
                    <a:p>
                      <a:pPr algn="l">
                        <a:spcAft>
                          <a:spcPts val="0"/>
                        </a:spcAft>
                      </a:pPr>
                      <a:r>
                        <a:rPr lang="de-DE" sz="700" dirty="0">
                          <a:effectLst/>
                          <a:latin typeface="Arial"/>
                          <a:ea typeface="Times New Roman"/>
                          <a:cs typeface="Times New Roman"/>
                        </a:rPr>
                        <a:t>Das Lernarrangement </a:t>
                      </a:r>
                      <a:r>
                        <a:rPr lang="de-DE" sz="700" dirty="0">
                          <a:solidFill>
                            <a:srgbClr val="000000"/>
                          </a:solidFill>
                          <a:effectLst/>
                          <a:latin typeface="Arial"/>
                          <a:ea typeface="Times New Roman"/>
                          <a:cs typeface="Times New Roman"/>
                        </a:rPr>
                        <a:t>berücksichtigt</a:t>
                      </a:r>
                      <a:r>
                        <a:rPr lang="de-DE" sz="700" dirty="0">
                          <a:effectLst/>
                          <a:latin typeface="Arial"/>
                          <a:ea typeface="Times New Roman"/>
                          <a:cs typeface="Times New Roman"/>
                        </a:rPr>
                        <a:t> folgende inhaltlichen Aspekte:</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Filmsprachliche</a:t>
                      </a:r>
                      <a:r>
                        <a:rPr lang="de-DE" sz="700" dirty="0">
                          <a:effectLst/>
                          <a:latin typeface="Arial"/>
                          <a:ea typeface="Times New Roman"/>
                          <a:cs typeface="Times New Roman"/>
                        </a:rPr>
                        <a:t> Mittel: </a:t>
                      </a:r>
                      <a:br>
                        <a:rPr lang="de-DE" sz="700" dirty="0">
                          <a:effectLst/>
                          <a:latin typeface="Arial"/>
                          <a:ea typeface="Times New Roman"/>
                          <a:cs typeface="Times New Roman"/>
                        </a:rPr>
                      </a:br>
                      <a:r>
                        <a:rPr lang="de-DE" sz="700" dirty="0">
                          <a:effectLst/>
                          <a:latin typeface="Arial"/>
                          <a:ea typeface="Times New Roman"/>
                          <a:cs typeface="Times New Roman"/>
                        </a:rPr>
                        <a:t>Kameraeinstellung/Perspektive, Licht, Ton, Filmschnitt</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Times New Roman"/>
                        </a:rPr>
                        <a:t>Arbeiten mit dem Storyboard / nach Drehplan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Times New Roman"/>
                        </a:rPr>
                        <a:t>Digitaler Filmschnitt</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Times New Roman"/>
                        </a:rPr>
                        <a:t>Einsatz </a:t>
                      </a:r>
                      <a:r>
                        <a:rPr lang="de-DE" sz="700" dirty="0">
                          <a:effectLst/>
                          <a:latin typeface="Arial"/>
                          <a:ea typeface="Times New Roman"/>
                          <a:cs typeface="Arial"/>
                        </a:rPr>
                        <a:t>von</a:t>
                      </a:r>
                      <a:r>
                        <a:rPr lang="de-DE" sz="700" dirty="0">
                          <a:effectLst/>
                          <a:latin typeface="Arial"/>
                          <a:ea typeface="Times New Roman"/>
                          <a:cs typeface="Times New Roman"/>
                        </a:rPr>
                        <a:t> Sounds zur Nachvertonung</a:t>
                      </a:r>
                      <a:endParaRPr lang="de-DE" sz="800" dirty="0">
                        <a:effectLst/>
                        <a:latin typeface="Arial"/>
                        <a:ea typeface="Times New Roman"/>
                        <a:cs typeface="Times New Roman"/>
                      </a:endParaRPr>
                    </a:p>
                    <a:p>
                      <a:pPr algn="just">
                        <a:spcAft>
                          <a:spcPts val="0"/>
                        </a:spcAft>
                        <a:tabLst>
                          <a:tab pos="457200" algn="l"/>
                        </a:tabLst>
                      </a:pPr>
                      <a:r>
                        <a:rPr lang="de-DE" sz="700" dirty="0">
                          <a:effectLst/>
                          <a:latin typeface="Arial"/>
                          <a:ea typeface="Times New Roman"/>
                          <a:cs typeface="Times New Roman"/>
                        </a:rPr>
                        <a:t> </a:t>
                      </a:r>
                      <a:endParaRPr lang="de-DE" sz="800" dirty="0">
                        <a:effectLst/>
                        <a:latin typeface="Arial"/>
                        <a:ea typeface="Times New Roman"/>
                        <a:cs typeface="Times New Roman"/>
                      </a:endParaRPr>
                    </a:p>
                    <a:p>
                      <a:pPr algn="l">
                        <a:spcAft>
                          <a:spcPts val="0"/>
                        </a:spcAft>
                      </a:pPr>
                      <a:r>
                        <a:rPr lang="de-DE" sz="700" dirty="0">
                          <a:effectLst/>
                          <a:latin typeface="Arial"/>
                          <a:ea typeface="Times New Roman"/>
                          <a:cs typeface="Times New Roman"/>
                        </a:rPr>
                        <a:t>Die Schülerinnen und </a:t>
                      </a:r>
                      <a:r>
                        <a:rPr lang="de-DE" sz="700" dirty="0">
                          <a:solidFill>
                            <a:srgbClr val="000000"/>
                          </a:solidFill>
                          <a:effectLst/>
                          <a:latin typeface="Arial"/>
                          <a:ea typeface="Times New Roman"/>
                          <a:cs typeface="Times New Roman"/>
                        </a:rPr>
                        <a:t>Schüler</a:t>
                      </a:r>
                      <a:r>
                        <a:rPr lang="de-DE" sz="700" dirty="0">
                          <a:effectLst/>
                          <a:latin typeface="Arial"/>
                          <a:ea typeface="Times New Roman"/>
                          <a:cs typeface="Times New Roman"/>
                        </a:rPr>
                        <a:t> erstellen folgende Unterrichtsergebnisse:</a:t>
                      </a:r>
                      <a:endParaRPr lang="de-DE" sz="800" dirty="0">
                        <a:effectLst/>
                        <a:latin typeface="Arial"/>
                        <a:ea typeface="Times New Roman"/>
                        <a:cs typeface="Times New Roman"/>
                      </a:endParaRPr>
                    </a:p>
                    <a:p>
                      <a:pPr marL="107950" algn="l">
                        <a:spcAft>
                          <a:spcPts val="0"/>
                        </a:spcAft>
                      </a:pPr>
                      <a:r>
                        <a:rPr lang="de-DE" sz="700" dirty="0">
                          <a:effectLst/>
                          <a:latin typeface="Arial"/>
                          <a:ea typeface="Times New Roman"/>
                          <a:cs typeface="Arial"/>
                        </a:rPr>
                        <a:t> </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Kurze, </a:t>
                      </a:r>
                      <a:r>
                        <a:rPr lang="de-DE" sz="700" dirty="0" err="1">
                          <a:effectLst/>
                          <a:latin typeface="Arial"/>
                          <a:ea typeface="Times New Roman"/>
                          <a:cs typeface="Arial"/>
                        </a:rPr>
                        <a:t>ungeschnittene</a:t>
                      </a:r>
                      <a:r>
                        <a:rPr lang="de-DE" sz="700" dirty="0">
                          <a:effectLst/>
                          <a:latin typeface="Arial"/>
                          <a:ea typeface="Times New Roman"/>
                          <a:cs typeface="Arial"/>
                        </a:rPr>
                        <a:t> Filme/Filmsequenzen (experimentieren, testen, üben)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Mindmap zum Schwerpunkthema des Films und dessen Umsetzung mit gestalterischen Mitteln (Was stelle ich wie da?/planen)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Storyboard (Skizzen)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Organisationspläne</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Fotostory mit Präsentationsprogrammen (planen: Einstellungsgrößen, Kameraführung, Licht, Perspektive,…)</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Filmsequenzen nach Plan (Produktion)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Geschnittener und mit Ton unterlegter Film (Postproduktion)</a:t>
                      </a:r>
                      <a:endParaRPr lang="de-DE" sz="800" dirty="0">
                        <a:effectLst/>
                        <a:latin typeface="Arial"/>
                        <a:ea typeface="Times New Roman"/>
                        <a:cs typeface="Times New Roman"/>
                      </a:endParaRPr>
                    </a:p>
                    <a:p>
                      <a:pPr marL="342900" lvl="0" indent="-342900" algn="l">
                        <a:spcAft>
                          <a:spcPts val="0"/>
                        </a:spcAft>
                        <a:buSzPts val="1000"/>
                        <a:buFont typeface="Symbol"/>
                        <a:buChar char=""/>
                        <a:tabLst>
                          <a:tab pos="228600" algn="l"/>
                        </a:tabLst>
                      </a:pPr>
                      <a:r>
                        <a:rPr lang="de-DE" sz="700" dirty="0">
                          <a:effectLst/>
                          <a:latin typeface="Arial"/>
                          <a:ea typeface="Times New Roman"/>
                          <a:cs typeface="Arial"/>
                        </a:rPr>
                        <a:t>Vortrag: Präsentation des Films</a:t>
                      </a:r>
                      <a:endParaRPr lang="de-DE" sz="800" dirty="0">
                        <a:effectLst/>
                        <a:latin typeface="Arial"/>
                        <a:ea typeface="Times New Roman"/>
                        <a:cs typeface="Times New Roman"/>
                      </a:endParaRPr>
                    </a:p>
                    <a:p>
                      <a:pPr algn="just">
                        <a:spcBef>
                          <a:spcPts val="300"/>
                        </a:spcBef>
                        <a:spcAft>
                          <a:spcPts val="0"/>
                        </a:spcAft>
                      </a:pPr>
                      <a:r>
                        <a:rPr lang="de-DE" sz="700" dirty="0">
                          <a:effectLst/>
                          <a:latin typeface="Arial"/>
                          <a:ea typeface="Times New Roman"/>
                          <a:cs typeface="Times New Roman"/>
                        </a:rPr>
                        <a:t>Schülerarbeiten: Filmausschnitte</a:t>
                      </a:r>
                      <a:endParaRPr lang="de-DE" sz="800" dirty="0">
                        <a:effectLst/>
                        <a:latin typeface="Arial"/>
                        <a:ea typeface="Times New Roman"/>
                        <a:cs typeface="Times New Roman"/>
                      </a:endParaRPr>
                    </a:p>
                  </a:txBody>
                  <a:tcPr marL="47037" marR="47037" marT="0" marB="0">
                    <a:lnL>
                      <a:noFill/>
                    </a:lnL>
                    <a:lnR>
                      <a:noFill/>
                    </a:lnR>
                    <a:lnT>
                      <a:noFill/>
                    </a:lnT>
                    <a:lnB>
                      <a:noFill/>
                    </a:lnB>
                    <a:solidFill>
                      <a:srgbClr val="CCFFCC"/>
                    </a:solidFill>
                  </a:tcPr>
                </a:tc>
                <a:tc>
                  <a:txBody>
                    <a:bodyPr/>
                    <a:lstStyle/>
                    <a:p>
                      <a:pPr algn="just">
                        <a:spcBef>
                          <a:spcPts val="600"/>
                        </a:spcBef>
                        <a:spcAft>
                          <a:spcPts val="600"/>
                        </a:spcAft>
                      </a:pPr>
                      <a:r>
                        <a:rPr lang="de-DE" sz="1000" b="1" dirty="0">
                          <a:effectLst/>
                          <a:latin typeface="Arial"/>
                          <a:ea typeface="Times New Roman"/>
                          <a:cs typeface="Arial"/>
                        </a:rPr>
                        <a:t>Methodische /  didaktische Zugänge</a:t>
                      </a:r>
                      <a:endParaRPr lang="de-DE" sz="800" dirty="0">
                        <a:effectLst/>
                        <a:latin typeface="Arial"/>
                        <a:ea typeface="Times New Roman"/>
                        <a:cs typeface="Times New Roman"/>
                      </a:endParaRPr>
                    </a:p>
                    <a:p>
                      <a:pPr algn="just">
                        <a:spcAft>
                          <a:spcPts val="0"/>
                        </a:spcAft>
                      </a:pPr>
                      <a:r>
                        <a:rPr lang="de-DE" sz="700" dirty="0">
                          <a:effectLst/>
                          <a:latin typeface="Arial"/>
                          <a:ea typeface="Times New Roman"/>
                          <a:cs typeface="Times New Roman"/>
                        </a:rPr>
                        <a:t>Rezeption: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Filmanalyse „Lola rennt“: Thema des Films Zeit(</a:t>
                      </a:r>
                      <a:r>
                        <a:rPr lang="de-DE" sz="700" dirty="0" err="1">
                          <a:effectLst/>
                          <a:latin typeface="Arial"/>
                          <a:ea typeface="Times New Roman"/>
                          <a:cs typeface="Times New Roman"/>
                        </a:rPr>
                        <a:t>mangel</a:t>
                      </a:r>
                      <a:r>
                        <a:rPr lang="de-DE" sz="700" dirty="0">
                          <a:effectLst/>
                          <a:latin typeface="Arial"/>
                          <a:ea typeface="Times New Roman"/>
                          <a:cs typeface="Times New Roman"/>
                        </a:rPr>
                        <a:t>) als gesellschaftliches Problem (Der Film als Spiegel unserer Epoche), </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Erarbeitung filmischer Bildmittel von „Lola rennt“ (z.B. schnelle Schnitte) evtl. im Vergleich zu einem eher langsamen Film</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Vergleich gestalterischer Mittel des Comics (Klasse 7) und des Films (siehe Kompetenzraster Comic)</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Arial"/>
                        </a:rPr>
                        <a:t>Analyse</a:t>
                      </a:r>
                      <a:r>
                        <a:rPr lang="de-DE" sz="700" dirty="0">
                          <a:effectLst/>
                          <a:latin typeface="Arial"/>
                          <a:ea typeface="Times New Roman"/>
                          <a:cs typeface="Times New Roman"/>
                        </a:rPr>
                        <a:t> der Aufnahmen in Bezug auf Kameraeinstellung / Kameraperspektive und deren Wirkung</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Arial"/>
                        </a:rPr>
                        <a:t>Analyse</a:t>
                      </a:r>
                      <a:r>
                        <a:rPr lang="de-DE" sz="700" dirty="0">
                          <a:effectLst/>
                          <a:latin typeface="Arial"/>
                          <a:ea typeface="Times New Roman"/>
                          <a:cs typeface="Times New Roman"/>
                        </a:rPr>
                        <a:t> eines professionellen Filmausschnittes unter Berücksichtigung sowohl von Kameraeinstellungen/-perspektiven als auch von Filmschnitt, Licht und Ton (z.B. Lola rennt)</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Arial"/>
                        </a:rPr>
                        <a:t>Vergleich der Einstellungslängen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Phasen des Films: Einführung – Hauptteil – Ende</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Postproduktion: z.B. Umgang mit Farbe und Farbfiltern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Rhythmus der Schnitte/bewusster Einsatz von Einstellungslängen</a:t>
                      </a:r>
                      <a:endParaRPr lang="de-DE" sz="800" dirty="0">
                        <a:effectLst/>
                        <a:latin typeface="Arial"/>
                        <a:ea typeface="Times New Roman"/>
                        <a:cs typeface="Times New Roman"/>
                      </a:endParaRPr>
                    </a:p>
                    <a:p>
                      <a:pPr algn="just">
                        <a:spcAft>
                          <a:spcPts val="0"/>
                        </a:spcAft>
                      </a:pPr>
                      <a:r>
                        <a:rPr lang="de-DE" sz="700" dirty="0">
                          <a:effectLst/>
                          <a:latin typeface="Arial"/>
                          <a:ea typeface="Times New Roman"/>
                          <a:cs typeface="Times New Roman"/>
                        </a:rPr>
                        <a:t> </a:t>
                      </a:r>
                      <a:endParaRPr lang="de-DE" sz="800" dirty="0">
                        <a:effectLst/>
                        <a:latin typeface="Arial"/>
                        <a:ea typeface="Times New Roman"/>
                        <a:cs typeface="Times New Roman"/>
                      </a:endParaRPr>
                    </a:p>
                    <a:p>
                      <a:pPr algn="just">
                        <a:spcAft>
                          <a:spcPts val="0"/>
                        </a:spcAft>
                      </a:pPr>
                      <a:r>
                        <a:rPr lang="de-DE" sz="700" dirty="0">
                          <a:effectLst/>
                          <a:latin typeface="Arial"/>
                          <a:ea typeface="Times New Roman"/>
                          <a:cs typeface="Times New Roman"/>
                        </a:rPr>
                        <a:t>Produktion: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Experimentieren mit Kameraführung: </a:t>
                      </a:r>
                      <a:endParaRPr lang="de-DE" sz="800" dirty="0">
                        <a:effectLst/>
                        <a:latin typeface="Arial"/>
                        <a:ea typeface="Times New Roman"/>
                        <a:cs typeface="Times New Roman"/>
                      </a:endParaRPr>
                    </a:p>
                    <a:p>
                      <a:pPr marL="342900" lvl="0" indent="-342900" algn="l">
                        <a:spcAft>
                          <a:spcPts val="0"/>
                        </a:spcAft>
                        <a:buSzPts val="1000"/>
                        <a:buFont typeface="Courier New"/>
                        <a:buChar char="o"/>
                        <a:tabLst>
                          <a:tab pos="228600" algn="l"/>
                        </a:tabLst>
                      </a:pPr>
                      <a:r>
                        <a:rPr lang="de-DE" sz="700" dirty="0">
                          <a:effectLst/>
                          <a:latin typeface="Arial"/>
                          <a:ea typeface="Times New Roman"/>
                          <a:cs typeface="Times New Roman"/>
                        </a:rPr>
                        <a:t>Kamera an bewegliche Gegenstände montieren (z.B. Besen, Fuß, Tür, Skateboard…) </a:t>
                      </a:r>
                      <a:endParaRPr lang="de-DE" sz="800" dirty="0">
                        <a:effectLst/>
                        <a:latin typeface="Arial"/>
                        <a:ea typeface="Times New Roman"/>
                        <a:cs typeface="Times New Roman"/>
                      </a:endParaRPr>
                    </a:p>
                    <a:p>
                      <a:pPr marL="342900" lvl="0" indent="-342900" algn="l">
                        <a:spcAft>
                          <a:spcPts val="0"/>
                        </a:spcAft>
                        <a:buSzPts val="1000"/>
                        <a:buFont typeface="Courier New"/>
                        <a:buChar char="o"/>
                        <a:tabLst>
                          <a:tab pos="228600" algn="l"/>
                        </a:tabLst>
                      </a:pPr>
                      <a:r>
                        <a:rPr lang="de-DE" sz="700" dirty="0">
                          <a:effectLst/>
                          <a:latin typeface="Arial"/>
                          <a:ea typeface="Times New Roman"/>
                          <a:cs typeface="Times New Roman"/>
                        </a:rPr>
                        <a:t>stehende, aber wechselnde Kameraperspektiven</a:t>
                      </a:r>
                      <a:endParaRPr lang="de-DE" sz="800" dirty="0">
                        <a:effectLst/>
                        <a:latin typeface="Arial"/>
                        <a:ea typeface="Times New Roman"/>
                        <a:cs typeface="Times New Roman"/>
                      </a:endParaRPr>
                    </a:p>
                    <a:p>
                      <a:pPr marL="342900" lvl="0" indent="-342900" algn="l">
                        <a:spcAft>
                          <a:spcPts val="0"/>
                        </a:spcAft>
                        <a:buSzPts val="1000"/>
                        <a:buFont typeface="Courier New"/>
                        <a:buChar char="o"/>
                        <a:tabLst>
                          <a:tab pos="228600" algn="l"/>
                        </a:tabLst>
                      </a:pPr>
                      <a:r>
                        <a:rPr lang="de-DE" sz="700" dirty="0">
                          <a:effectLst/>
                          <a:latin typeface="Arial"/>
                          <a:ea typeface="Times New Roman"/>
                          <a:cs typeface="Times New Roman"/>
                        </a:rPr>
                        <a:t>schwenkende Kameraführung  </a:t>
                      </a:r>
                      <a:endParaRPr lang="de-DE" sz="800" dirty="0">
                        <a:effectLst/>
                        <a:latin typeface="Arial"/>
                        <a:ea typeface="Times New Roman"/>
                        <a:cs typeface="Times New Roman"/>
                      </a:endParaRPr>
                    </a:p>
                    <a:p>
                      <a:pPr marL="342900" lvl="0" indent="-342900" algn="l">
                        <a:spcAft>
                          <a:spcPts val="0"/>
                        </a:spcAft>
                        <a:buSzPts val="1000"/>
                        <a:buFont typeface="Courier New"/>
                        <a:buChar char="o"/>
                        <a:tabLst>
                          <a:tab pos="228600" algn="l"/>
                        </a:tabLst>
                      </a:pPr>
                      <a:r>
                        <a:rPr lang="de-DE" sz="700" dirty="0">
                          <a:effectLst/>
                          <a:latin typeface="Arial"/>
                          <a:ea typeface="Times New Roman"/>
                          <a:cs typeface="Times New Roman"/>
                        </a:rPr>
                        <a:t>zoomende Kamera</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Tricksen (z.B.: Wasser nach oben fließen lassen)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Experimentieren – ungewöhnliche Perspektiven (z.B.: Filmen von unten durch eine Glasunterlage hindurch)</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Übung: Filmen einer Gesprächssituation gleichzeitig aus unterschiedlichen Perspektiven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Experimentieren mit unterschiedlichen Einstellungsgrößen bei fester Kamera (Detail, Amerikanisch, Totale, …)</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Experimentieren, testen, vergleichen: Gleiche Geschichten mit unterschiedlichen Kameraführungen erzählen</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Arial"/>
                        </a:rPr>
                        <a:t>Planung: Drehtage/Aufgabenverteilung (Schauspieler, Kameramann, Regisseur)</a:t>
                      </a:r>
                      <a:r>
                        <a:rPr lang="de-DE" sz="700" dirty="0">
                          <a:effectLst/>
                          <a:latin typeface="Arial"/>
                          <a:ea typeface="Times New Roman"/>
                          <a:cs typeface="Times New Roman"/>
                        </a:rPr>
                        <a:t> </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Times New Roman"/>
                        </a:rPr>
                        <a:t>Postproduktion: Filmschnitt, Bildbearbeitung und Vertonung</a:t>
                      </a:r>
                      <a:endParaRPr lang="de-DE" sz="800" dirty="0">
                        <a:effectLst/>
                        <a:latin typeface="Arial"/>
                        <a:ea typeface="Times New Roman"/>
                        <a:cs typeface="Times New Roman"/>
                      </a:endParaRPr>
                    </a:p>
                    <a:p>
                      <a:pPr marL="342900" lvl="0" indent="-342900" algn="l">
                        <a:spcAft>
                          <a:spcPts val="0"/>
                        </a:spcAft>
                        <a:buSzPts val="1000"/>
                        <a:buFont typeface="Symbol"/>
                        <a:buChar char=""/>
                      </a:pPr>
                      <a:r>
                        <a:rPr lang="de-DE" sz="700" dirty="0">
                          <a:effectLst/>
                          <a:latin typeface="Arial"/>
                          <a:ea typeface="Times New Roman"/>
                          <a:cs typeface="Arial"/>
                        </a:rPr>
                        <a:t>Präsentation</a:t>
                      </a:r>
                      <a:r>
                        <a:rPr lang="de-DE" sz="700" dirty="0">
                          <a:effectLst/>
                          <a:latin typeface="Arial"/>
                          <a:ea typeface="Times New Roman"/>
                          <a:cs typeface="Times New Roman"/>
                        </a:rPr>
                        <a:t> der Ergebnisse in der Lerngruppe, in der Schule, mit außerschulischen Partnern, im Internet</a:t>
                      </a:r>
                      <a:endParaRPr lang="de-DE" sz="800" dirty="0">
                        <a:effectLst/>
                        <a:latin typeface="Arial"/>
                        <a:ea typeface="Times New Roman"/>
                        <a:cs typeface="Times New Roman"/>
                      </a:endParaRPr>
                    </a:p>
                    <a:p>
                      <a:pPr algn="l">
                        <a:spcBef>
                          <a:spcPts val="1200"/>
                        </a:spcBef>
                        <a:spcAft>
                          <a:spcPts val="0"/>
                        </a:spcAft>
                      </a:pPr>
                      <a:r>
                        <a:rPr lang="de-DE" sz="700" dirty="0">
                          <a:effectLst/>
                          <a:latin typeface="Arial"/>
                          <a:ea typeface="Times New Roman"/>
                          <a:cs typeface="Times New Roman"/>
                        </a:rPr>
                        <a:t>Empfehlenswert als gemeinsames Projekt in Kleinteams (3-4 Personen)</a:t>
                      </a:r>
                      <a:endParaRPr lang="de-DE" sz="800" dirty="0">
                        <a:effectLst/>
                        <a:latin typeface="Arial"/>
                        <a:ea typeface="Times New Roman"/>
                        <a:cs typeface="Times New Roman"/>
                      </a:endParaRPr>
                    </a:p>
                  </a:txBody>
                  <a:tcPr marL="47037" marR="47037" marT="0" marB="0">
                    <a:lnL>
                      <a:noFill/>
                    </a:lnL>
                    <a:lnR>
                      <a:noFill/>
                    </a:lnR>
                    <a:lnT>
                      <a:noFill/>
                    </a:lnT>
                    <a:lnB>
                      <a:noFill/>
                    </a:lnB>
                    <a:solidFill>
                      <a:srgbClr val="CCFFCC"/>
                    </a:solidFill>
                  </a:tcPr>
                </a:tc>
              </a:tr>
            </a:tbl>
          </a:graphicData>
        </a:graphic>
      </p:graphicFrame>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38</a:t>
            </a:fld>
            <a:endParaRPr lang="de-DE"/>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7667" y="4038178"/>
            <a:ext cx="3362325" cy="2343150"/>
          </a:xfrm>
          <a:prstGeom prst="rect">
            <a:avLst/>
          </a:prstGeom>
          <a:noFill/>
          <a:extLst>
            <a:ext uri="{909E8E84-426E-40DD-AFC4-6F175D3DCCD1}">
              <a14:hiddenFill xmlns:a14="http://schemas.microsoft.com/office/drawing/2010/main">
                <a:solidFill>
                  <a:srgbClr val="FFFFFF"/>
                </a:solidFill>
              </a14:hiddenFill>
            </a:ext>
          </a:extLst>
        </p:spPr>
      </p:pic>
      <p:sp>
        <p:nvSpPr>
          <p:cNvPr id="10" name="Text Box 4"/>
          <p:cNvSpPr txBox="1">
            <a:spLocks noChangeArrowheads="1"/>
          </p:cNvSpPr>
          <p:nvPr/>
        </p:nvSpPr>
        <p:spPr bwMode="auto">
          <a:xfrm>
            <a:off x="1825625" y="1835150"/>
            <a:ext cx="3544888"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endParaRPr lang="de-DE"/>
          </a:p>
        </p:txBody>
      </p:sp>
      <p:sp>
        <p:nvSpPr>
          <p:cNvPr id="8" name="Datumsplatzhalter 1"/>
          <p:cNvSpPr>
            <a:spLocks noGrp="1"/>
          </p:cNvSpPr>
          <p:nvPr/>
        </p:nvSpPr>
        <p:spPr>
          <a:xfrm>
            <a:off x="467544" y="6376243"/>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965382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744216"/>
            <a:ext cx="8229600" cy="4565104"/>
          </a:xfrm>
        </p:spPr>
        <p:txBody>
          <a:bodyPr>
            <a:noAutofit/>
          </a:bodyPr>
          <a:lstStyle/>
          <a:p>
            <a:pPr marL="0" indent="0">
              <a:spcBef>
                <a:spcPts val="0"/>
              </a:spcBef>
              <a:spcAft>
                <a:spcPts val="1000"/>
              </a:spcAft>
              <a:buNone/>
            </a:pPr>
            <a:r>
              <a:rPr lang="de-DE" sz="1550" b="1" dirty="0" smtClean="0">
                <a:ea typeface="Calibri"/>
                <a:cs typeface="Times New Roman"/>
              </a:rPr>
              <a:t>Klassenarbeit </a:t>
            </a:r>
            <a:r>
              <a:rPr lang="de-DE" sz="1550" b="1" dirty="0">
                <a:ea typeface="Calibri"/>
                <a:cs typeface="Times New Roman"/>
              </a:rPr>
              <a:t>im </a:t>
            </a:r>
            <a:r>
              <a:rPr lang="de-DE" sz="1550" b="1" dirty="0" smtClean="0">
                <a:ea typeface="Calibri"/>
                <a:cs typeface="Times New Roman"/>
              </a:rPr>
              <a:t>Wahlpflichtfach </a:t>
            </a:r>
            <a:r>
              <a:rPr lang="de-DE" sz="1550" b="1" dirty="0">
                <a:ea typeface="Calibri"/>
                <a:cs typeface="Times New Roman"/>
              </a:rPr>
              <a:t>Kunst Klasse 8 zum Thema „</a:t>
            </a:r>
            <a:r>
              <a:rPr lang="de-DE" sz="1550" b="1" dirty="0" smtClean="0">
                <a:ea typeface="Calibri"/>
                <a:cs typeface="Times New Roman"/>
              </a:rPr>
              <a:t>Comics“</a:t>
            </a:r>
            <a:endParaRPr lang="de-DE" sz="1550" b="1" dirty="0">
              <a:ea typeface="Calibri"/>
              <a:cs typeface="Times New Roman"/>
            </a:endParaRPr>
          </a:p>
          <a:p>
            <a:pPr marL="0" indent="0">
              <a:spcBef>
                <a:spcPts val="0"/>
              </a:spcBef>
              <a:spcAft>
                <a:spcPts val="1000"/>
              </a:spcAft>
              <a:buNone/>
            </a:pPr>
            <a:r>
              <a:rPr lang="de-DE" sz="1500" dirty="0" smtClean="0">
                <a:ea typeface="Calibri"/>
                <a:cs typeface="Times New Roman"/>
              </a:rPr>
              <a:t>Denke </a:t>
            </a:r>
            <a:r>
              <a:rPr lang="de-DE" sz="1500" dirty="0">
                <a:ea typeface="Calibri"/>
                <a:cs typeface="Times New Roman"/>
              </a:rPr>
              <a:t>in dieser Arbeit daran, möglichst Fachbegriffe zu benutzen, die wir im Unterricht benutzt </a:t>
            </a:r>
            <a:r>
              <a:rPr lang="de-DE" sz="1500" dirty="0" smtClean="0">
                <a:ea typeface="Calibri"/>
                <a:cs typeface="Times New Roman"/>
              </a:rPr>
              <a:t>haben</a:t>
            </a:r>
            <a:r>
              <a:rPr lang="de-DE" sz="1500" dirty="0">
                <a:ea typeface="Calibri"/>
                <a:cs typeface="Times New Roman"/>
              </a:rPr>
              <a:t>!</a:t>
            </a:r>
            <a:endParaRPr lang="de-DE" sz="1500" dirty="0" smtClean="0">
              <a:ea typeface="Calibri"/>
              <a:cs typeface="Times New Roman"/>
            </a:endParaRPr>
          </a:p>
          <a:p>
            <a:pPr marL="0" indent="0">
              <a:spcBef>
                <a:spcPts val="0"/>
              </a:spcBef>
              <a:spcAft>
                <a:spcPts val="600"/>
              </a:spcAft>
              <a:buNone/>
            </a:pPr>
            <a:r>
              <a:rPr lang="de-DE" sz="1500" dirty="0">
                <a:ea typeface="Calibri"/>
                <a:cs typeface="Times New Roman"/>
              </a:rPr>
              <a:t>Praxisteil:</a:t>
            </a:r>
          </a:p>
          <a:p>
            <a:pPr marL="0" indent="0">
              <a:spcBef>
                <a:spcPts val="0"/>
              </a:spcBef>
              <a:spcAft>
                <a:spcPts val="1000"/>
              </a:spcAft>
              <a:buNone/>
            </a:pPr>
            <a:r>
              <a:rPr lang="de-DE" sz="1500" dirty="0" smtClean="0">
                <a:ea typeface="Calibri"/>
                <a:cs typeface="Times New Roman"/>
              </a:rPr>
              <a:t>1</a:t>
            </a:r>
            <a:r>
              <a:rPr lang="de-DE" sz="1500" dirty="0">
                <a:ea typeface="Calibri"/>
                <a:cs typeface="Times New Roman"/>
              </a:rPr>
              <a:t>.) </a:t>
            </a:r>
            <a:r>
              <a:rPr lang="de-DE" sz="1500" dirty="0" smtClean="0">
                <a:ea typeface="Calibri"/>
                <a:cs typeface="Times New Roman"/>
              </a:rPr>
              <a:t>Du </a:t>
            </a:r>
            <a:r>
              <a:rPr lang="de-DE" sz="1500" dirty="0">
                <a:ea typeface="Calibri"/>
                <a:cs typeface="Times New Roman"/>
              </a:rPr>
              <a:t>sollst einen ausgelassenen Torjubel eines Torschützen im Fußballstadion darstellen. Entwickle zuerst auf Schmierpapier mehrere Ideen zu einem Comic-Einzelbild (10 Minuten), von denen du eine Idee auswählst und danach in einer farbigen Skizze ausarbeitest (25 Minuten</a:t>
            </a:r>
            <a:r>
              <a:rPr lang="de-DE" sz="1500" dirty="0" smtClean="0">
                <a:ea typeface="Calibri"/>
                <a:cs typeface="Times New Roman"/>
              </a:rPr>
              <a:t>).</a:t>
            </a:r>
            <a:endParaRPr lang="de-DE" sz="1500" dirty="0">
              <a:ea typeface="Calibri"/>
              <a:cs typeface="Times New Roman"/>
            </a:endParaRPr>
          </a:p>
          <a:p>
            <a:pPr lvl="0">
              <a:spcBef>
                <a:spcPts val="0"/>
              </a:spcBef>
            </a:pPr>
            <a:r>
              <a:rPr lang="de-DE" sz="1500" dirty="0">
                <a:ea typeface="Calibri"/>
                <a:cs typeface="Times New Roman"/>
              </a:rPr>
              <a:t>Achte darauf, dass du möglichst viele, aber passende </a:t>
            </a:r>
            <a:r>
              <a:rPr lang="de-DE" sz="1500" dirty="0" smtClean="0">
                <a:ea typeface="Calibri"/>
                <a:cs typeface="Times New Roman"/>
              </a:rPr>
              <a:t>Bildmittel </a:t>
            </a:r>
            <a:r>
              <a:rPr lang="de-DE" sz="1500" dirty="0">
                <a:ea typeface="Calibri"/>
                <a:cs typeface="Times New Roman"/>
              </a:rPr>
              <a:t>des Comics </a:t>
            </a:r>
            <a:r>
              <a:rPr lang="de-DE" sz="1500" dirty="0" smtClean="0">
                <a:ea typeface="Calibri"/>
                <a:cs typeface="Times New Roman"/>
              </a:rPr>
              <a:t>einsetzt!</a:t>
            </a:r>
            <a:endParaRPr lang="de-DE" sz="1500" dirty="0">
              <a:ea typeface="Calibri"/>
              <a:cs typeface="Times New Roman"/>
            </a:endParaRPr>
          </a:p>
          <a:p>
            <a:pPr lvl="0">
              <a:spcBef>
                <a:spcPts val="0"/>
              </a:spcBef>
            </a:pPr>
            <a:r>
              <a:rPr lang="de-DE" sz="1500" dirty="0">
                <a:ea typeface="Calibri"/>
                <a:cs typeface="Times New Roman"/>
              </a:rPr>
              <a:t>Es soll keine Geschichte erzählt werden, sondern du sollst die Szene in einem Panel </a:t>
            </a:r>
            <a:r>
              <a:rPr lang="de-DE" sz="1500" dirty="0" smtClean="0">
                <a:ea typeface="Calibri"/>
                <a:cs typeface="Times New Roman"/>
              </a:rPr>
              <a:t>wiedergeben</a:t>
            </a:r>
            <a:r>
              <a:rPr lang="de-DE" sz="1500" dirty="0">
                <a:ea typeface="Calibri"/>
                <a:cs typeface="Times New Roman"/>
              </a:rPr>
              <a:t>.</a:t>
            </a:r>
          </a:p>
          <a:p>
            <a:pPr>
              <a:spcBef>
                <a:spcPts val="0"/>
              </a:spcBef>
              <a:spcAft>
                <a:spcPts val="0"/>
              </a:spcAft>
            </a:pPr>
            <a:r>
              <a:rPr lang="de-DE" sz="1500" dirty="0">
                <a:ea typeface="Calibri"/>
                <a:cs typeface="Times New Roman"/>
              </a:rPr>
              <a:t>Die Szene soll also auf einen Blick erfasst werden können. </a:t>
            </a:r>
          </a:p>
          <a:p>
            <a:pPr lvl="0">
              <a:spcBef>
                <a:spcPts val="0"/>
              </a:spcBef>
            </a:pPr>
            <a:r>
              <a:rPr lang="de-DE" sz="1500" dirty="0">
                <a:ea typeface="Calibri"/>
                <a:cs typeface="Times New Roman"/>
              </a:rPr>
              <a:t>Die Figur bzw. Figuren kann/können als </a:t>
            </a:r>
            <a:r>
              <a:rPr lang="de-DE" sz="1500" dirty="0" smtClean="0">
                <a:ea typeface="Calibri"/>
                <a:cs typeface="Times New Roman"/>
              </a:rPr>
              <a:t>Strichmännchen </a:t>
            </a:r>
            <a:r>
              <a:rPr lang="de-DE" sz="1500" dirty="0">
                <a:ea typeface="Calibri"/>
                <a:cs typeface="Times New Roman"/>
              </a:rPr>
              <a:t>dargestellt werden. </a:t>
            </a:r>
          </a:p>
          <a:p>
            <a:pPr marL="0" indent="0">
              <a:spcBef>
                <a:spcPts val="1000"/>
              </a:spcBef>
              <a:spcAft>
                <a:spcPts val="600"/>
              </a:spcAft>
              <a:buNone/>
            </a:pPr>
            <a:r>
              <a:rPr lang="de-DE" sz="1500" dirty="0" smtClean="0">
                <a:ea typeface="Calibri"/>
                <a:cs typeface="Times New Roman"/>
              </a:rPr>
              <a:t>Schriftlicher </a:t>
            </a:r>
            <a:r>
              <a:rPr lang="de-DE" sz="1500" dirty="0">
                <a:ea typeface="Calibri"/>
                <a:cs typeface="Times New Roman"/>
              </a:rPr>
              <a:t>Teil:</a:t>
            </a:r>
            <a:endParaRPr lang="de-DE" sz="1500" dirty="0" smtClean="0">
              <a:ea typeface="Calibri"/>
              <a:cs typeface="Times New Roman"/>
            </a:endParaRPr>
          </a:p>
          <a:p>
            <a:pPr marL="0" indent="0">
              <a:spcBef>
                <a:spcPts val="0"/>
              </a:spcBef>
              <a:spcAft>
                <a:spcPts val="1000"/>
              </a:spcAft>
              <a:buNone/>
            </a:pPr>
            <a:r>
              <a:rPr lang="de-DE" sz="1500" dirty="0" smtClean="0">
                <a:ea typeface="Calibri"/>
                <a:cs typeface="Times New Roman"/>
              </a:rPr>
              <a:t>2</a:t>
            </a:r>
            <a:r>
              <a:rPr lang="de-DE" sz="1500" dirty="0">
                <a:ea typeface="Calibri"/>
                <a:cs typeface="Times New Roman"/>
              </a:rPr>
              <a:t>.) Beschreibe und begründe nun deine Entscheidungen zu den Bildmitteln, die in der folgenden Tabelle vorgegeben sind.</a:t>
            </a:r>
            <a:endParaRPr lang="de-DE" sz="1500" dirty="0" smtClean="0">
              <a:ea typeface="Calibri"/>
              <a:cs typeface="Times New Roman"/>
            </a:endParaRPr>
          </a:p>
          <a:p>
            <a:pPr marL="0" indent="0">
              <a:spcBef>
                <a:spcPts val="0"/>
              </a:spcBef>
              <a:spcAft>
                <a:spcPts val="1000"/>
              </a:spcAft>
              <a:buNone/>
            </a:pPr>
            <a:r>
              <a:rPr lang="de-DE" sz="1500" dirty="0">
                <a:ea typeface="Calibri"/>
                <a:cs typeface="Times New Roman"/>
              </a:rPr>
              <a:t>3.) Nenne zwei weitere </a:t>
            </a:r>
            <a:r>
              <a:rPr lang="de-DE" sz="1500" dirty="0"/>
              <a:t>Bildmittel</a:t>
            </a:r>
            <a:r>
              <a:rPr lang="de-DE" sz="1500" dirty="0" smtClean="0">
                <a:ea typeface="Calibri"/>
                <a:cs typeface="Times New Roman"/>
              </a:rPr>
              <a:t>, </a:t>
            </a:r>
            <a:r>
              <a:rPr lang="de-DE" sz="1500" dirty="0">
                <a:ea typeface="Calibri"/>
                <a:cs typeface="Times New Roman"/>
              </a:rPr>
              <a:t>die du in deinem Comic eingesetzt hast, um die Stimmung des </a:t>
            </a:r>
            <a:r>
              <a:rPr lang="de-DE" sz="1500" dirty="0" smtClean="0">
                <a:ea typeface="Calibri"/>
                <a:cs typeface="Times New Roman"/>
              </a:rPr>
              <a:t>Torjubels </a:t>
            </a:r>
            <a:r>
              <a:rPr lang="de-DE" sz="1500" dirty="0">
                <a:ea typeface="Calibri"/>
                <a:cs typeface="Times New Roman"/>
              </a:rPr>
              <a:t>in Form eines Comiclayouts wiederzugeben.</a:t>
            </a:r>
          </a:p>
        </p:txBody>
      </p:sp>
      <p:sp>
        <p:nvSpPr>
          <p:cNvPr id="5" name="Fußzeilenplatzhalter 4"/>
          <p:cNvSpPr>
            <a:spLocks noGrp="1"/>
          </p:cNvSpPr>
          <p:nvPr>
            <p:ph type="ftr" sz="quarter" idx="11"/>
          </p:nvPr>
        </p:nvSpPr>
        <p:spPr/>
        <p:txBody>
          <a:bodyPr/>
          <a:lstStyle/>
          <a:p>
            <a:r>
              <a:rPr lang="de-DE" dirty="0" smtClean="0"/>
              <a:t>Implementation KLP Wahlpflichtfächer</a:t>
            </a: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39</a:t>
            </a:fld>
            <a:endParaRPr lang="de-DE"/>
          </a:p>
        </p:txBody>
      </p:sp>
      <p:sp>
        <p:nvSpPr>
          <p:cNvPr id="2" name="Textfeld 1"/>
          <p:cNvSpPr txBox="1"/>
          <p:nvPr/>
        </p:nvSpPr>
        <p:spPr>
          <a:xfrm>
            <a:off x="1691680" y="1342509"/>
            <a:ext cx="5256584" cy="646331"/>
          </a:xfrm>
          <a:prstGeom prst="rect">
            <a:avLst/>
          </a:prstGeom>
          <a:noFill/>
        </p:spPr>
        <p:txBody>
          <a:bodyPr wrap="square" rtlCol="0">
            <a:spAutoFit/>
          </a:bodyPr>
          <a:lstStyle/>
          <a:p>
            <a:r>
              <a:rPr lang="de-DE" b="1" dirty="0">
                <a:solidFill>
                  <a:srgbClr val="0070C0"/>
                </a:solidFill>
              </a:rPr>
              <a:t>Beispiel einer </a:t>
            </a:r>
            <a:r>
              <a:rPr lang="de-DE" b="1" dirty="0" smtClean="0">
                <a:solidFill>
                  <a:srgbClr val="0070C0"/>
                </a:solidFill>
              </a:rPr>
              <a:t>Klassenarbeit im Wahlpflichtfach Kunst</a:t>
            </a:r>
            <a:endParaRPr lang="de-DE" b="1" dirty="0">
              <a:solidFill>
                <a:srgbClr val="0070C0"/>
              </a:solidFill>
            </a:endParaRPr>
          </a:p>
          <a:p>
            <a:endParaRPr lang="de-DE" dirty="0"/>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980377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lvl="0" indent="0">
              <a:buNone/>
            </a:pPr>
            <a:r>
              <a:rPr lang="de-DE" altLang="de-DE" b="1" dirty="0">
                <a:solidFill>
                  <a:srgbClr val="002060"/>
                </a:solidFill>
                <a:cs typeface="Times New Roman" pitchFamily="18" charset="0"/>
              </a:rPr>
              <a:t>Kompetenzorientierung</a:t>
            </a:r>
          </a:p>
          <a:p>
            <a:pPr marL="0" lvl="0" indent="0" fontAlgn="base">
              <a:spcBef>
                <a:spcPct val="0"/>
              </a:spcBef>
              <a:spcAft>
                <a:spcPct val="0"/>
              </a:spcAft>
              <a:buNone/>
            </a:pPr>
            <a:endParaRPr lang="de-DE" sz="1800" dirty="0">
              <a:solidFill>
                <a:srgbClr val="000099"/>
              </a:solidFill>
              <a:latin typeface="Arial" pitchFamily="34" charset="0"/>
              <a:ea typeface="ヒラギノ角ゴ Pro W3" pitchFamily="-112" charset="-128"/>
            </a:endParaRPr>
          </a:p>
          <a:p>
            <a:pPr marL="0" lvl="0" indent="0" fontAlgn="base">
              <a:spcBef>
                <a:spcPct val="0"/>
              </a:spcBef>
              <a:spcAft>
                <a:spcPct val="0"/>
              </a:spcAft>
              <a:buNone/>
            </a:pPr>
            <a:r>
              <a:rPr lang="de-DE" sz="1800" dirty="0" smtClean="0">
                <a:solidFill>
                  <a:srgbClr val="000099"/>
                </a:solidFill>
                <a:latin typeface="Arial" pitchFamily="34" charset="0"/>
                <a:ea typeface="ヒラギノ角ゴ Pro W3" pitchFamily="-112" charset="-128"/>
              </a:rPr>
              <a:t>Von </a:t>
            </a:r>
            <a:r>
              <a:rPr lang="de-DE" sz="1800" dirty="0">
                <a:solidFill>
                  <a:srgbClr val="000099"/>
                </a:solidFill>
                <a:latin typeface="Arial" pitchFamily="34" charset="0"/>
                <a:ea typeface="ヒラギノ角ゴ Pro W3" pitchFamily="-112" charset="-128"/>
              </a:rPr>
              <a:t>der</a:t>
            </a:r>
            <a:r>
              <a:rPr lang="de-DE" sz="2000" b="1" dirty="0">
                <a:solidFill>
                  <a:srgbClr val="000099"/>
                </a:solidFill>
                <a:latin typeface="Arial" pitchFamily="34" charset="0"/>
                <a:ea typeface="ヒラギノ角ゴ Pro W3" pitchFamily="-112" charset="-128"/>
              </a:rPr>
              <a:t> </a:t>
            </a:r>
          </a:p>
          <a:p>
            <a:pPr marL="0" lvl="0" indent="0" fontAlgn="base">
              <a:spcBef>
                <a:spcPct val="0"/>
              </a:spcBef>
              <a:spcAft>
                <a:spcPct val="0"/>
              </a:spcAft>
              <a:buNone/>
            </a:pPr>
            <a:r>
              <a:rPr lang="de-DE" sz="2000" b="1" u="sng" dirty="0">
                <a:solidFill>
                  <a:srgbClr val="000099"/>
                </a:solidFill>
                <a:latin typeface="Arial" pitchFamily="34" charset="0"/>
                <a:ea typeface="ヒラギノ角ゴ Pro W3" pitchFamily="-112" charset="-128"/>
              </a:rPr>
              <a:t>Input-Steuerung und „Stofforientierung“</a:t>
            </a:r>
          </a:p>
          <a:p>
            <a:pPr marL="0" lvl="0" indent="0" fontAlgn="base">
              <a:spcBef>
                <a:spcPct val="40000"/>
              </a:spcBef>
              <a:spcAft>
                <a:spcPct val="0"/>
              </a:spcAft>
              <a:buNone/>
            </a:pPr>
            <a:r>
              <a:rPr lang="de-DE" sz="2000" dirty="0">
                <a:solidFill>
                  <a:srgbClr val="000000"/>
                </a:solidFill>
                <a:latin typeface="Arial" pitchFamily="34" charset="0"/>
                <a:ea typeface="ヒラギノ角ゴ Pro W3" pitchFamily="-112" charset="-128"/>
              </a:rPr>
              <a:t>Was soll am Ende dieses Bildungsabschnitts </a:t>
            </a:r>
            <a:br>
              <a:rPr lang="de-DE" sz="2000" dirty="0">
                <a:solidFill>
                  <a:srgbClr val="000000"/>
                </a:solidFill>
                <a:latin typeface="Arial" pitchFamily="34" charset="0"/>
                <a:ea typeface="ヒラギノ角ゴ Pro W3" pitchFamily="-112" charset="-128"/>
              </a:rPr>
            </a:br>
            <a:r>
              <a:rPr lang="de-DE" sz="2000" b="1" dirty="0">
                <a:solidFill>
                  <a:srgbClr val="000000"/>
                </a:solidFill>
                <a:latin typeface="Arial" pitchFamily="34" charset="0"/>
                <a:ea typeface="ヒラギノ角ゴ Pro W3" pitchFamily="-112" charset="-128"/>
              </a:rPr>
              <a:t>durchgenommen</a:t>
            </a:r>
            <a:r>
              <a:rPr lang="de-DE" sz="2000" dirty="0">
                <a:solidFill>
                  <a:srgbClr val="000000"/>
                </a:solidFill>
                <a:latin typeface="Arial" pitchFamily="34" charset="0"/>
                <a:ea typeface="ヒラギノ角ゴ Pro W3" pitchFamily="-112" charset="-128"/>
              </a:rPr>
              <a:t> und behandelt worden sein?</a:t>
            </a:r>
          </a:p>
          <a:p>
            <a:pPr marL="0" lvl="0" indent="0" fontAlgn="base">
              <a:spcBef>
                <a:spcPct val="0"/>
              </a:spcBef>
              <a:spcAft>
                <a:spcPct val="0"/>
              </a:spcAft>
              <a:buNone/>
            </a:pPr>
            <a:endParaRPr lang="de-DE" sz="2000" dirty="0">
              <a:solidFill>
                <a:srgbClr val="000000"/>
              </a:solidFill>
              <a:latin typeface="Arial" pitchFamily="34" charset="0"/>
              <a:ea typeface="ヒラギノ角ゴ Pro W3" pitchFamily="-112" charset="-128"/>
            </a:endParaRPr>
          </a:p>
          <a:p>
            <a:pPr marL="0" lvl="0" indent="0" fontAlgn="base">
              <a:spcBef>
                <a:spcPct val="0"/>
              </a:spcBef>
              <a:spcAft>
                <a:spcPct val="0"/>
              </a:spcAft>
              <a:buNone/>
            </a:pPr>
            <a:r>
              <a:rPr lang="de-DE" sz="1600" dirty="0">
                <a:solidFill>
                  <a:srgbClr val="000099"/>
                </a:solidFill>
                <a:latin typeface="Arial" pitchFamily="34" charset="0"/>
                <a:ea typeface="ヒラギノ角ゴ Pro W3" pitchFamily="-112" charset="-128"/>
              </a:rPr>
              <a:t>zur</a:t>
            </a:r>
          </a:p>
          <a:p>
            <a:pPr marL="0" lvl="0" indent="0" fontAlgn="base">
              <a:spcBef>
                <a:spcPct val="0"/>
              </a:spcBef>
              <a:spcAft>
                <a:spcPct val="0"/>
              </a:spcAft>
              <a:buNone/>
            </a:pPr>
            <a:endParaRPr lang="de-DE" sz="2000" dirty="0">
              <a:solidFill>
                <a:srgbClr val="000000"/>
              </a:solidFill>
              <a:latin typeface="Arial" pitchFamily="34" charset="0"/>
              <a:ea typeface="ヒラギノ角ゴ Pro W3" pitchFamily="-112" charset="-128"/>
            </a:endParaRPr>
          </a:p>
          <a:p>
            <a:pPr marL="0" lvl="0" indent="0" fontAlgn="base">
              <a:spcBef>
                <a:spcPct val="0"/>
              </a:spcBef>
              <a:spcAft>
                <a:spcPct val="0"/>
              </a:spcAft>
              <a:buNone/>
            </a:pPr>
            <a:r>
              <a:rPr lang="de-DE" sz="2000" b="1" u="sng" dirty="0">
                <a:solidFill>
                  <a:srgbClr val="000099"/>
                </a:solidFill>
                <a:latin typeface="Arial" pitchFamily="34" charset="0"/>
                <a:ea typeface="ヒラギノ角ゴ Pro W3" pitchFamily="-112" charset="-128"/>
              </a:rPr>
              <a:t>Ergebnis- bzw. „Output-Steuerung“ und </a:t>
            </a:r>
            <a:br>
              <a:rPr lang="de-DE" sz="2000" b="1" u="sng" dirty="0">
                <a:solidFill>
                  <a:srgbClr val="000099"/>
                </a:solidFill>
                <a:latin typeface="Arial" pitchFamily="34" charset="0"/>
                <a:ea typeface="ヒラギノ角ゴ Pro W3" pitchFamily="-112" charset="-128"/>
              </a:rPr>
            </a:br>
            <a:r>
              <a:rPr lang="de-DE" sz="2000" b="1" u="sng" dirty="0">
                <a:solidFill>
                  <a:srgbClr val="000099"/>
                </a:solidFill>
                <a:latin typeface="Arial" pitchFamily="34" charset="0"/>
                <a:ea typeface="ヒラギノ角ゴ Pro W3" pitchFamily="-112" charset="-128"/>
              </a:rPr>
              <a:t>Kompetenzorientierung</a:t>
            </a:r>
          </a:p>
          <a:p>
            <a:pPr marL="0" lvl="0" indent="0" fontAlgn="base">
              <a:spcBef>
                <a:spcPct val="40000"/>
              </a:spcBef>
              <a:spcAft>
                <a:spcPct val="0"/>
              </a:spcAft>
              <a:buNone/>
            </a:pPr>
            <a:r>
              <a:rPr lang="de-DE" sz="2000" dirty="0">
                <a:solidFill>
                  <a:srgbClr val="000000"/>
                </a:solidFill>
                <a:latin typeface="Arial" pitchFamily="34" charset="0"/>
                <a:ea typeface="ヒラギノ角ゴ Pro W3" pitchFamily="-112" charset="-128"/>
              </a:rPr>
              <a:t>Was sollen </a:t>
            </a:r>
            <a:r>
              <a:rPr lang="de-DE" sz="2000" dirty="0" smtClean="0">
                <a:solidFill>
                  <a:srgbClr val="000000"/>
                </a:solidFill>
                <a:latin typeface="Arial" pitchFamily="34" charset="0"/>
                <a:ea typeface="ヒラギノ角ゴ Pro W3" pitchFamily="-112" charset="-128"/>
              </a:rPr>
              <a:t>Schülerinnen </a:t>
            </a:r>
            <a:r>
              <a:rPr lang="de-DE" sz="2000" smtClean="0">
                <a:solidFill>
                  <a:srgbClr val="000000"/>
                </a:solidFill>
                <a:latin typeface="Arial" pitchFamily="34" charset="0"/>
                <a:ea typeface="ヒラギノ角ゴ Pro W3" pitchFamily="-112" charset="-128"/>
              </a:rPr>
              <a:t>und Schüler </a:t>
            </a:r>
            <a:r>
              <a:rPr lang="de-DE" sz="2000" dirty="0" smtClean="0">
                <a:solidFill>
                  <a:srgbClr val="000000"/>
                </a:solidFill>
                <a:latin typeface="Arial" pitchFamily="34" charset="0"/>
                <a:ea typeface="ヒラギノ角ゴ Pro W3" pitchFamily="-112" charset="-128"/>
              </a:rPr>
              <a:t>am </a:t>
            </a:r>
            <a:r>
              <a:rPr lang="de-DE" sz="2000" dirty="0">
                <a:solidFill>
                  <a:srgbClr val="000000"/>
                </a:solidFill>
                <a:latin typeface="Arial" pitchFamily="34" charset="0"/>
                <a:ea typeface="ヒラギノ角ゴ Pro W3" pitchFamily="-112" charset="-128"/>
              </a:rPr>
              <a:t/>
            </a:r>
            <a:br>
              <a:rPr lang="de-DE" sz="2000" dirty="0">
                <a:solidFill>
                  <a:srgbClr val="000000"/>
                </a:solidFill>
                <a:latin typeface="Arial" pitchFamily="34" charset="0"/>
                <a:ea typeface="ヒラギノ角ゴ Pro W3" pitchFamily="-112" charset="-128"/>
              </a:rPr>
            </a:br>
            <a:r>
              <a:rPr lang="de-DE" sz="2000" dirty="0">
                <a:solidFill>
                  <a:srgbClr val="000000"/>
                </a:solidFill>
                <a:latin typeface="Arial" pitchFamily="34" charset="0"/>
                <a:ea typeface="ヒラギノ角ゴ Pro W3" pitchFamily="-112" charset="-128"/>
              </a:rPr>
              <a:t>Ende eines Bildungsabschnitts </a:t>
            </a:r>
            <a:r>
              <a:rPr lang="de-DE" sz="2000" b="1" dirty="0">
                <a:solidFill>
                  <a:srgbClr val="000000"/>
                </a:solidFill>
                <a:latin typeface="Arial" pitchFamily="34" charset="0"/>
                <a:ea typeface="ヒラギノ角ゴ Pro W3" pitchFamily="-112" charset="-128"/>
              </a:rPr>
              <a:t>können</a:t>
            </a:r>
            <a:r>
              <a:rPr lang="de-DE" sz="2000" dirty="0">
                <a:solidFill>
                  <a:srgbClr val="000000"/>
                </a:solidFill>
                <a:latin typeface="Arial" pitchFamily="34" charset="0"/>
                <a:ea typeface="ヒラギノ角ゴ Pro W3" pitchFamily="-112" charset="-128"/>
              </a:rPr>
              <a:t>?</a:t>
            </a: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4</a:t>
            </a:fld>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24505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916832"/>
            <a:ext cx="749628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liennummernplatzhalter 4"/>
          <p:cNvSpPr>
            <a:spLocks noGrp="1"/>
          </p:cNvSpPr>
          <p:nvPr>
            <p:ph type="sldNum" sz="quarter" idx="12"/>
          </p:nvPr>
        </p:nvSpPr>
        <p:spPr/>
        <p:txBody>
          <a:bodyPr/>
          <a:lstStyle/>
          <a:p>
            <a:fld id="{8FA6C8AA-D676-4D6E-AE15-6BE2A8E803B3}" type="slidenum">
              <a:rPr lang="de-DE" smtClean="0"/>
              <a:pPr/>
              <a:t>40</a:t>
            </a:fld>
            <a:endParaRPr lang="de-DE"/>
          </a:p>
        </p:txBody>
      </p:sp>
      <p:sp>
        <p:nvSpPr>
          <p:cNvPr id="6" name="Textfeld 5"/>
          <p:cNvSpPr txBox="1"/>
          <p:nvPr/>
        </p:nvSpPr>
        <p:spPr>
          <a:xfrm>
            <a:off x="683568" y="1419456"/>
            <a:ext cx="7200800" cy="430887"/>
          </a:xfrm>
          <a:prstGeom prst="rect">
            <a:avLst/>
          </a:prstGeom>
          <a:noFill/>
        </p:spPr>
        <p:txBody>
          <a:bodyPr wrap="square" rtlCol="0">
            <a:spAutoFit/>
          </a:bodyPr>
          <a:lstStyle/>
          <a:p>
            <a:pPr marL="400050" indent="-400050" fontAlgn="base">
              <a:spcBef>
                <a:spcPct val="35000"/>
              </a:spcBef>
              <a:spcAft>
                <a:spcPct val="0"/>
              </a:spcAft>
              <a:defRPr/>
            </a:pPr>
            <a:r>
              <a:rPr lang="de-DE" sz="2200" b="1" dirty="0">
                <a:solidFill>
                  <a:srgbClr val="002060"/>
                </a:solidFill>
                <a:latin typeface="Arial" pitchFamily="34" charset="0"/>
                <a:ea typeface="ヒラギノ角ゴ Pro W3"/>
                <a:cs typeface="ヒラギノ角ゴ Pro W3"/>
              </a:rPr>
              <a:t>Unterstützungsangebote - Lehrplannavigator</a:t>
            </a:r>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376243"/>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7008133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altLang="de-DE" b="1" dirty="0" smtClean="0">
                <a:solidFill>
                  <a:srgbClr val="002060"/>
                </a:solidFill>
                <a:cs typeface="Times New Roman" pitchFamily="18" charset="0"/>
              </a:rPr>
              <a:t>TOP IV</a:t>
            </a:r>
          </a:p>
          <a:p>
            <a:pPr marL="0" indent="0" algn="ctr">
              <a:buNone/>
            </a:pPr>
            <a:endParaRPr lang="de-DE" altLang="de-DE" sz="1200" b="1" dirty="0">
              <a:solidFill>
                <a:srgbClr val="002060"/>
              </a:solidFill>
              <a:cs typeface="Times New Roman" pitchFamily="18" charset="0"/>
            </a:endParaRPr>
          </a:p>
          <a:p>
            <a:pPr marL="0" indent="0" algn="ctr">
              <a:spcBef>
                <a:spcPts val="0"/>
              </a:spcBef>
              <a:spcAft>
                <a:spcPts val="600"/>
              </a:spcAft>
              <a:buNone/>
            </a:pPr>
            <a:r>
              <a:rPr lang="de-DE" altLang="de-DE" b="1" dirty="0">
                <a:solidFill>
                  <a:srgbClr val="002060"/>
                </a:solidFill>
                <a:cs typeface="Times New Roman" pitchFamily="18" charset="0"/>
              </a:rPr>
              <a:t> </a:t>
            </a:r>
            <a:r>
              <a:rPr lang="de-DE" altLang="de-DE" b="1" dirty="0" smtClean="0">
                <a:solidFill>
                  <a:srgbClr val="002060"/>
                </a:solidFill>
                <a:cs typeface="Times New Roman" pitchFamily="18" charset="0"/>
              </a:rPr>
              <a:t>Arbeitsgruppen (integriert in TOP I –III)</a:t>
            </a:r>
            <a:endParaRPr lang="de-DE" altLang="de-DE" b="1" dirty="0">
              <a:solidFill>
                <a:srgbClr val="002060"/>
              </a:solidFill>
              <a:cs typeface="Times New Roman" pitchFamily="18" charset="0"/>
            </a:endParaRPr>
          </a:p>
          <a:p>
            <a:r>
              <a:rPr lang="de-DE" dirty="0" smtClean="0">
                <a:solidFill>
                  <a:srgbClr val="FF0000"/>
                </a:solidFill>
              </a:rPr>
              <a:t>Entwicklung eines konkretisierten Unterrichtsvorhabens auf Basis von Lehrplankompetenzen</a:t>
            </a:r>
          </a:p>
          <a:p>
            <a:r>
              <a:rPr lang="de-DE" dirty="0" smtClean="0">
                <a:solidFill>
                  <a:srgbClr val="FF0000"/>
                </a:solidFill>
              </a:rPr>
              <a:t>Erstellung einer Klassenarbeit zu einem Thema des schulinternen Lehrplans</a:t>
            </a:r>
            <a:endParaRPr lang="de-DE" dirty="0">
              <a:solidFill>
                <a:srgbClr val="FF0000"/>
              </a:solidFill>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41</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3687197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endParaRPr lang="de-DE" dirty="0" smtClean="0"/>
          </a:p>
          <a:p>
            <a:pPr marL="0" indent="0" algn="ctr">
              <a:buNone/>
            </a:pPr>
            <a:r>
              <a:rPr lang="de-DE" dirty="0" smtClean="0"/>
              <a:t>Vielen Dank für Ihre Aufmerksamkeit!</a:t>
            </a:r>
          </a:p>
          <a:p>
            <a:pPr marL="0" indent="0" algn="ctr">
              <a:buNone/>
            </a:pPr>
            <a:endParaRPr lang="de-DE" dirty="0"/>
          </a:p>
          <a:p>
            <a:pPr marL="0" indent="0" algn="ctr">
              <a:buNone/>
            </a:pPr>
            <a:r>
              <a:rPr lang="de-DE" dirty="0" smtClean="0"/>
              <a:t>Noch auftretende Fragen bitte an:</a:t>
            </a:r>
          </a:p>
          <a:p>
            <a:pPr marL="0" indent="0" algn="ctr">
              <a:buNone/>
            </a:pPr>
            <a:r>
              <a:rPr lang="de-DE" dirty="0" smtClean="0"/>
              <a:t>axel.sohnius@qua-lis.nrw.de</a:t>
            </a: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42</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80096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rafik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l="-4999" t="8421" r="-607" b="54451"/>
          <a:stretch>
            <a:fillRect/>
          </a:stretch>
        </p:blipFill>
        <p:spPr bwMode="auto">
          <a:xfrm rot="9443165">
            <a:off x="1692275" y="1677988"/>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4"/>
          <p:cNvSpPr txBox="1">
            <a:spLocks noChangeArrowheads="1"/>
          </p:cNvSpPr>
          <p:nvPr/>
        </p:nvSpPr>
        <p:spPr bwMode="auto">
          <a:xfrm>
            <a:off x="323528" y="1628800"/>
            <a:ext cx="3276600"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de-DE" altLang="de-DE" sz="1800" b="1" i="0" u="none" strike="noStrike" kern="0" cap="none" spc="0" normalizeH="0" baseline="0" noProof="0" dirty="0">
                <a:ln>
                  <a:noFill/>
                </a:ln>
                <a:solidFill>
                  <a:srgbClr val="0070C0"/>
                </a:solidFill>
                <a:effectLst/>
                <a:uLnTx/>
                <a:uFillTx/>
                <a:latin typeface="Arial" pitchFamily="34" charset="0"/>
              </a:rPr>
              <a:t>Steuerungsverständnis alter Lehrpläne</a:t>
            </a:r>
          </a:p>
        </p:txBody>
      </p:sp>
      <p:pic>
        <p:nvPicPr>
          <p:cNvPr id="6" name="Picture 2" descr="grafik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l="-4999" t="8421" r="-607" b="54451"/>
          <a:stretch>
            <a:fillRect/>
          </a:stretch>
        </p:blipFill>
        <p:spPr bwMode="auto">
          <a:xfrm rot="20243165">
            <a:off x="2133600" y="3806825"/>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p:nvSpPr>
        <p:spPr bwMode="auto">
          <a:xfrm>
            <a:off x="5063175" y="2447926"/>
            <a:ext cx="2176463" cy="1053082"/>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fontAlgn="base">
              <a:spcBef>
                <a:spcPct val="0"/>
              </a:spcBef>
              <a:spcAft>
                <a:spcPct val="0"/>
              </a:spcAft>
              <a:buFontTx/>
              <a:buNone/>
            </a:pPr>
            <a:r>
              <a:rPr lang="de-DE" altLang="de-DE" sz="1800" dirty="0">
                <a:solidFill>
                  <a:srgbClr val="000000"/>
                </a:solidFill>
                <a:ea typeface="ヒラギノ角ゴ Pro W3"/>
                <a:cs typeface="ヒラギノ角ゴ Pro W3"/>
              </a:rPr>
              <a:t>Lernergebnisse</a:t>
            </a:r>
            <a:br>
              <a:rPr lang="de-DE" altLang="de-DE" sz="1800" dirty="0">
                <a:solidFill>
                  <a:srgbClr val="000000"/>
                </a:solidFill>
                <a:ea typeface="ヒラギノ角ゴ Pro W3"/>
                <a:cs typeface="ヒラギノ角ゴ Pro W3"/>
              </a:rPr>
            </a:br>
            <a:r>
              <a:rPr lang="de-DE" altLang="de-DE" sz="1800" dirty="0" smtClean="0">
                <a:solidFill>
                  <a:srgbClr val="000000"/>
                </a:solidFill>
                <a:ea typeface="ヒラギノ角ゴ Pro W3"/>
                <a:cs typeface="ヒラギノ角ゴ Pro W3"/>
              </a:rPr>
              <a:t>Lernerfolg</a:t>
            </a:r>
          </a:p>
          <a:p>
            <a:pPr algn="ctr" fontAlgn="base">
              <a:spcBef>
                <a:spcPct val="0"/>
              </a:spcBef>
              <a:spcAft>
                <a:spcPct val="0"/>
              </a:spcAft>
              <a:buFontTx/>
              <a:buNone/>
            </a:pPr>
            <a:r>
              <a:rPr lang="de-DE" altLang="de-DE" sz="1800" dirty="0" smtClean="0">
                <a:solidFill>
                  <a:srgbClr val="FF0000"/>
                </a:solidFill>
                <a:ea typeface="ヒラギノ角ゴ Pro W3"/>
                <a:cs typeface="ヒラギノ角ゴ Pro W3"/>
              </a:rPr>
              <a:t>Kompetenzen</a:t>
            </a:r>
            <a:endParaRPr lang="de-DE" altLang="de-DE" sz="1800" dirty="0">
              <a:solidFill>
                <a:srgbClr val="FF0000"/>
              </a:solidFill>
              <a:ea typeface="ヒラギノ角ゴ Pro W3"/>
              <a:cs typeface="ヒラギノ角ゴ Pro W3"/>
            </a:endParaRPr>
          </a:p>
        </p:txBody>
      </p:sp>
      <p:grpSp>
        <p:nvGrpSpPr>
          <p:cNvPr id="8" name="Group 9"/>
          <p:cNvGrpSpPr>
            <a:grpSpLocks/>
          </p:cNvGrpSpPr>
          <p:nvPr/>
        </p:nvGrpSpPr>
        <p:grpSpPr bwMode="auto">
          <a:xfrm>
            <a:off x="1404243" y="2447925"/>
            <a:ext cx="3024188" cy="3651250"/>
            <a:chOff x="1066" y="1117"/>
            <a:chExt cx="1905" cy="2619"/>
          </a:xfrm>
        </p:grpSpPr>
        <p:sp>
          <p:nvSpPr>
            <p:cNvPr id="9" name="Rectangle 10"/>
            <p:cNvSpPr>
              <a:spLocks noChangeArrowheads="1"/>
            </p:cNvSpPr>
            <p:nvPr/>
          </p:nvSpPr>
          <p:spPr bwMode="auto">
            <a:xfrm>
              <a:off x="1066" y="1117"/>
              <a:ext cx="1905" cy="249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altLang="de-DE" sz="1800" b="0" i="0" u="none" strike="noStrike" kern="0" cap="none" spc="0" normalizeH="0" baseline="0" noProof="0">
                <a:ln>
                  <a:noFill/>
                </a:ln>
                <a:solidFill>
                  <a:srgbClr val="000000"/>
                </a:solidFill>
                <a:effectLst/>
                <a:uLnTx/>
                <a:uFillTx/>
                <a:latin typeface="Arial" pitchFamily="34" charset="0"/>
                <a:ea typeface="ヒラギノ角ゴ Pro W3"/>
                <a:cs typeface="ヒラギノ角ゴ Pro W3"/>
              </a:endParaRPr>
            </a:p>
          </p:txBody>
        </p:sp>
        <p:sp>
          <p:nvSpPr>
            <p:cNvPr id="10" name="Text Box 11"/>
            <p:cNvSpPr txBox="1">
              <a:spLocks noChangeArrowheads="1"/>
            </p:cNvSpPr>
            <p:nvPr/>
          </p:nvSpPr>
          <p:spPr bwMode="auto">
            <a:xfrm>
              <a:off x="1662" y="3493"/>
              <a:ext cx="624"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de-DE" altLang="de-DE" sz="1600" b="0" i="0" u="none" strike="noStrike" kern="0" cap="none" spc="0" normalizeH="0" baseline="0" noProof="0">
                  <a:ln>
                    <a:noFill/>
                  </a:ln>
                  <a:solidFill>
                    <a:srgbClr val="0070C0"/>
                  </a:solidFill>
                  <a:effectLst/>
                  <a:uLnTx/>
                  <a:uFillTx/>
                  <a:latin typeface="Arial" pitchFamily="34" charset="0"/>
                  <a:ea typeface="ヒラギノ角ゴ Pro W3"/>
                  <a:cs typeface="ヒラギノ角ゴ Pro W3"/>
                </a:rPr>
                <a:t>Fokus</a:t>
              </a:r>
              <a:endParaRPr kumimoji="0" lang="de-DE" altLang="de-DE" sz="2400" b="1" i="0" u="none" strike="noStrike" kern="0" cap="none" spc="0" normalizeH="0" baseline="0" noProof="0">
                <a:ln>
                  <a:noFill/>
                </a:ln>
                <a:solidFill>
                  <a:srgbClr val="0070C0"/>
                </a:solidFill>
                <a:effectLst/>
                <a:uLnTx/>
                <a:uFillTx/>
                <a:latin typeface="Arial" pitchFamily="34" charset="0"/>
                <a:ea typeface="ヒラギノ角ゴ Pro W3"/>
                <a:cs typeface="ヒラギノ角ゴ Pro W3"/>
              </a:endParaRPr>
            </a:p>
          </p:txBody>
        </p:sp>
      </p:grpSp>
      <p:sp>
        <p:nvSpPr>
          <p:cNvPr id="11" name="Rectangle 6"/>
          <p:cNvSpPr>
            <a:spLocks noChangeArrowheads="1"/>
          </p:cNvSpPr>
          <p:nvPr/>
        </p:nvSpPr>
        <p:spPr bwMode="auto">
          <a:xfrm>
            <a:off x="1475681" y="4149725"/>
            <a:ext cx="2881312" cy="9366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fontAlgn="base">
              <a:spcBef>
                <a:spcPct val="0"/>
              </a:spcBef>
              <a:spcAft>
                <a:spcPct val="0"/>
              </a:spcAft>
              <a:buFontTx/>
              <a:buNone/>
            </a:pPr>
            <a:r>
              <a:rPr lang="de-DE" altLang="de-DE" sz="1800">
                <a:solidFill>
                  <a:srgbClr val="000000"/>
                </a:solidFill>
                <a:ea typeface="ヒラギノ角ゴ Pro W3"/>
                <a:cs typeface="ヒラギノ角ゴ Pro W3"/>
              </a:rPr>
              <a:t>durchzunehmender </a:t>
            </a:r>
            <a:br>
              <a:rPr lang="de-DE" altLang="de-DE" sz="1800">
                <a:solidFill>
                  <a:srgbClr val="000000"/>
                </a:solidFill>
                <a:ea typeface="ヒラギノ角ゴ Pro W3"/>
                <a:cs typeface="ヒラギノ角ゴ Pro W3"/>
              </a:rPr>
            </a:br>
            <a:r>
              <a:rPr lang="de-DE" altLang="de-DE" sz="1800">
                <a:solidFill>
                  <a:srgbClr val="0070C0"/>
                </a:solidFill>
                <a:ea typeface="ヒラギノ角ゴ Pro W3"/>
                <a:cs typeface="ヒラギノ角ゴ Pro W3"/>
              </a:rPr>
              <a:t>Stoff</a:t>
            </a:r>
            <a:r>
              <a:rPr lang="de-DE" altLang="de-DE" sz="1800">
                <a:solidFill>
                  <a:srgbClr val="000000"/>
                </a:solidFill>
                <a:ea typeface="ヒラギノ角ゴ Pro W3"/>
                <a:cs typeface="ヒラギノ角ゴ Pro W3"/>
              </a:rPr>
              <a:t> als unterrichtliches </a:t>
            </a:r>
            <a:br>
              <a:rPr lang="de-DE" altLang="de-DE" sz="1800">
                <a:solidFill>
                  <a:srgbClr val="000000"/>
                </a:solidFill>
                <a:ea typeface="ヒラギノ角ゴ Pro W3"/>
                <a:cs typeface="ヒラギノ角ゴ Pro W3"/>
              </a:rPr>
            </a:br>
            <a:r>
              <a:rPr lang="de-DE" altLang="de-DE" sz="1800">
                <a:solidFill>
                  <a:srgbClr val="000000"/>
                </a:solidFill>
                <a:ea typeface="ヒラギノ角ゴ Pro W3"/>
                <a:cs typeface="ヒラギノ角ゴ Pro W3"/>
              </a:rPr>
              <a:t>Angebot</a:t>
            </a:r>
          </a:p>
        </p:txBody>
      </p:sp>
      <p:grpSp>
        <p:nvGrpSpPr>
          <p:cNvPr id="12" name="Group 8"/>
          <p:cNvGrpSpPr>
            <a:grpSpLocks/>
          </p:cNvGrpSpPr>
          <p:nvPr/>
        </p:nvGrpSpPr>
        <p:grpSpPr bwMode="auto">
          <a:xfrm>
            <a:off x="4592438" y="1492820"/>
            <a:ext cx="3155950" cy="4016375"/>
            <a:chOff x="1066" y="966"/>
            <a:chExt cx="2141" cy="2767"/>
          </a:xfrm>
        </p:grpSpPr>
        <p:sp>
          <p:nvSpPr>
            <p:cNvPr id="13" name="Rectangle 9"/>
            <p:cNvSpPr>
              <a:spLocks noChangeArrowheads="1"/>
            </p:cNvSpPr>
            <p:nvPr/>
          </p:nvSpPr>
          <p:spPr bwMode="auto">
            <a:xfrm>
              <a:off x="1066" y="966"/>
              <a:ext cx="2141" cy="264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altLang="de-DE" sz="1800" b="0" i="0" u="none" strike="noStrike" kern="0" cap="none" spc="0" normalizeH="0" baseline="0" noProof="0">
                <a:ln>
                  <a:noFill/>
                </a:ln>
                <a:solidFill>
                  <a:srgbClr val="000000"/>
                </a:solidFill>
                <a:effectLst/>
                <a:uLnTx/>
                <a:uFillTx/>
                <a:latin typeface="Arial" pitchFamily="34" charset="0"/>
              </a:endParaRPr>
            </a:p>
          </p:txBody>
        </p:sp>
        <p:sp>
          <p:nvSpPr>
            <p:cNvPr id="14" name="Text Box 10"/>
            <p:cNvSpPr txBox="1">
              <a:spLocks noChangeArrowheads="1"/>
            </p:cNvSpPr>
            <p:nvPr/>
          </p:nvSpPr>
          <p:spPr bwMode="auto">
            <a:xfrm>
              <a:off x="1877" y="3500"/>
              <a:ext cx="654"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de-DE" altLang="de-DE" sz="1600" b="0" i="0" u="none" strike="noStrike" kern="0" cap="none" spc="0" normalizeH="0" baseline="0" noProof="0">
                  <a:ln>
                    <a:noFill/>
                  </a:ln>
                  <a:solidFill>
                    <a:srgbClr val="CD0921"/>
                  </a:solidFill>
                  <a:effectLst/>
                  <a:uLnTx/>
                  <a:uFillTx/>
                  <a:latin typeface="Arial" pitchFamily="34" charset="0"/>
                  <a:ea typeface="ヒラギノ角ゴ Pro W3"/>
                  <a:cs typeface="ヒラギノ角ゴ Pro W3"/>
                </a:rPr>
                <a:t>Fokus</a:t>
              </a:r>
              <a:endParaRPr kumimoji="0" lang="de-DE" altLang="de-DE" sz="2400" b="1" i="0" u="none" strike="noStrike" kern="0" cap="none" spc="0" normalizeH="0" baseline="0" noProof="0">
                <a:ln>
                  <a:noFill/>
                </a:ln>
                <a:solidFill>
                  <a:srgbClr val="000000"/>
                </a:solidFill>
                <a:effectLst/>
                <a:uLnTx/>
                <a:uFillTx/>
                <a:latin typeface="Arial" pitchFamily="34" charset="0"/>
                <a:ea typeface="ヒラギノ角ゴ Pro W3"/>
                <a:cs typeface="ヒラギノ角ゴ Pro W3"/>
              </a:endParaRPr>
            </a:p>
          </p:txBody>
        </p:sp>
      </p:grpSp>
      <p:sp>
        <p:nvSpPr>
          <p:cNvPr id="15" name="Textfeld 14"/>
          <p:cNvSpPr txBox="1">
            <a:spLocks noChangeArrowheads="1"/>
          </p:cNvSpPr>
          <p:nvPr/>
        </p:nvSpPr>
        <p:spPr bwMode="auto">
          <a:xfrm>
            <a:off x="5364088" y="5429250"/>
            <a:ext cx="3455368" cy="64633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de-DE" altLang="de-DE" sz="1800" b="1" i="0" u="none" strike="noStrike" kern="0" cap="none" spc="0" normalizeH="0" baseline="0" noProof="0" dirty="0">
                <a:ln>
                  <a:noFill/>
                </a:ln>
                <a:solidFill>
                  <a:srgbClr val="FF0000"/>
                </a:solidFill>
                <a:effectLst/>
                <a:uLnTx/>
                <a:uFillTx/>
                <a:latin typeface="Arial" pitchFamily="34" charset="0"/>
              </a:rPr>
              <a:t>Steuerungsverständnis neuer 	           Kernlehrpläne</a:t>
            </a:r>
          </a:p>
        </p:txBody>
      </p:sp>
      <p:sp>
        <p:nvSpPr>
          <p:cNvPr id="18" name="Foliennummernplatzhalter 17"/>
          <p:cNvSpPr>
            <a:spLocks noGrp="1"/>
          </p:cNvSpPr>
          <p:nvPr>
            <p:ph type="sldNum" sz="quarter" idx="12"/>
          </p:nvPr>
        </p:nvSpPr>
        <p:spPr/>
        <p:txBody>
          <a:bodyPr/>
          <a:lstStyle/>
          <a:p>
            <a:fld id="{8FA6C8AA-D676-4D6E-AE15-6BE2A8E803B3}" type="slidenum">
              <a:rPr lang="de-DE" smtClean="0"/>
              <a:pPr/>
              <a:t>5</a:t>
            </a:fld>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1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137802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lvl="0" indent="0" algn="ctr" fontAlgn="base">
              <a:spcBef>
                <a:spcPct val="50000"/>
              </a:spcBef>
              <a:spcAft>
                <a:spcPct val="0"/>
              </a:spcAft>
              <a:buNone/>
            </a:pPr>
            <a:endParaRPr lang="de-DE" sz="2000" b="1" dirty="0" smtClean="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endParaRPr lang="de-DE" sz="2000" b="1" dirty="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endParaRPr lang="de-DE" sz="2000" b="1" dirty="0" smtClean="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r>
              <a:rPr lang="de-DE" sz="2400" b="1" dirty="0" smtClean="0">
                <a:solidFill>
                  <a:srgbClr val="000066"/>
                </a:solidFill>
                <a:latin typeface="Calibri" panose="020F0502020204030204" pitchFamily="34" charset="0"/>
                <a:ea typeface="ヒラギノ角ゴ Pro W3" pitchFamily="-112" charset="-128"/>
                <a:cs typeface="Arial" pitchFamily="34" charset="0"/>
              </a:rPr>
              <a:t>Eine </a:t>
            </a:r>
            <a:r>
              <a:rPr lang="de-DE" sz="2400" b="1" dirty="0">
                <a:solidFill>
                  <a:srgbClr val="000066"/>
                </a:solidFill>
                <a:latin typeface="Calibri" panose="020F0502020204030204" pitchFamily="34" charset="0"/>
                <a:ea typeface="ヒラギノ角ゴ Pro W3" pitchFamily="-112" charset="-128"/>
                <a:cs typeface="Arial" pitchFamily="34" charset="0"/>
              </a:rPr>
              <a:t>Kompetenz ist eine Disposition, die dazu befähigt, </a:t>
            </a:r>
            <a:br>
              <a:rPr lang="de-DE" sz="2400" b="1" dirty="0">
                <a:solidFill>
                  <a:srgbClr val="000066"/>
                </a:solidFill>
                <a:latin typeface="Calibri" panose="020F0502020204030204" pitchFamily="34" charset="0"/>
                <a:ea typeface="ヒラギノ角ゴ Pro W3" pitchFamily="-112" charset="-128"/>
                <a:cs typeface="Arial" pitchFamily="34" charset="0"/>
              </a:rPr>
            </a:br>
            <a:r>
              <a:rPr lang="de-DE" sz="2400" b="1" dirty="0">
                <a:solidFill>
                  <a:srgbClr val="000066"/>
                </a:solidFill>
                <a:latin typeface="Calibri" panose="020F0502020204030204" pitchFamily="34" charset="0"/>
                <a:ea typeface="ヒラギノ角ゴ Pro W3" pitchFamily="-112" charset="-128"/>
                <a:cs typeface="Arial" pitchFamily="34" charset="0"/>
              </a:rPr>
              <a:t>variable Anforderungssituationen in einem bestimmten Lern- oder Handlungsbereich erfolgreich und verantwortlich zu bewältigen.</a:t>
            </a:r>
          </a:p>
          <a:p>
            <a:pPr marL="0" indent="0">
              <a:buNone/>
            </a:pPr>
            <a:endParaRPr lang="de-DE" sz="3600"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6</a:t>
            </a:fld>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411910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Kompetenzen</a:t>
            </a:r>
          </a:p>
          <a:p>
            <a:pPr marL="0" indent="0">
              <a:buNone/>
            </a:pPr>
            <a:endParaRPr lang="de-DE" dirty="0"/>
          </a:p>
        </p:txBody>
      </p:sp>
      <p:sp>
        <p:nvSpPr>
          <p:cNvPr id="4" name="Rectangle 5"/>
          <p:cNvSpPr>
            <a:spLocks noChangeArrowheads="1"/>
          </p:cNvSpPr>
          <p:nvPr/>
        </p:nvSpPr>
        <p:spPr bwMode="auto">
          <a:xfrm>
            <a:off x="457200" y="2271713"/>
            <a:ext cx="8147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1950" indent="-279400" defTabSz="203200" fontAlgn="base">
              <a:spcBef>
                <a:spcPct val="0"/>
              </a:spcBef>
              <a:spcAft>
                <a:spcPct val="0"/>
              </a:spcAft>
              <a:buFontTx/>
              <a:buChar char="•"/>
            </a:pPr>
            <a:r>
              <a:rPr lang="de-DE" sz="2000" dirty="0">
                <a:solidFill>
                  <a:srgbClr val="000000"/>
                </a:solidFill>
                <a:latin typeface="Arial" pitchFamily="34" charset="0"/>
                <a:ea typeface="ヒラギノ角ゴ Pro W3" pitchFamily="-112" charset="-128"/>
                <a:cs typeface="Arial" pitchFamily="34" charset="0"/>
              </a:rPr>
              <a:t>benennen individuelle fachspezifische Fähigkeiten und Fertigkeiten einer Person (keine reinen Unterrichtsinhalte)</a:t>
            </a:r>
          </a:p>
        </p:txBody>
      </p:sp>
      <p:sp>
        <p:nvSpPr>
          <p:cNvPr id="5" name="Rectangle 12"/>
          <p:cNvSpPr>
            <a:spLocks noChangeArrowheads="1"/>
          </p:cNvSpPr>
          <p:nvPr/>
        </p:nvSpPr>
        <p:spPr bwMode="auto">
          <a:xfrm>
            <a:off x="457200" y="3057525"/>
            <a:ext cx="7910513" cy="7016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361950" marR="0" lvl="0" indent="-276225" defTabSz="3746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werden in einem längeren Entwicklungsprozess erworben (sind nicht identisch mit Stundenzielen)</a:t>
            </a:r>
          </a:p>
        </p:txBody>
      </p:sp>
      <p:sp>
        <p:nvSpPr>
          <p:cNvPr id="6" name="Rectangle 13"/>
          <p:cNvSpPr>
            <a:spLocks noChangeArrowheads="1"/>
          </p:cNvSpPr>
          <p:nvPr/>
        </p:nvSpPr>
        <p:spPr bwMode="auto">
          <a:xfrm>
            <a:off x="374650" y="3838575"/>
            <a:ext cx="8229600" cy="7016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447675" marR="0" lvl="0" indent="-260350" defTabSz="4762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sind Grundlage für das selbstständige Lösen von Problemen und für das Hervorbringen von Neuem</a:t>
            </a:r>
          </a:p>
        </p:txBody>
      </p:sp>
      <p:sp>
        <p:nvSpPr>
          <p:cNvPr id="7" name="Rectangle 14"/>
          <p:cNvSpPr>
            <a:spLocks noChangeArrowheads="1"/>
          </p:cNvSpPr>
          <p:nvPr/>
        </p:nvSpPr>
        <p:spPr bwMode="auto">
          <a:xfrm>
            <a:off x="374650" y="4676775"/>
            <a:ext cx="6931025" cy="3968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447675" marR="0" lvl="0" indent="-260350" defTabSz="4762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sind stärkenorientiert (nicht defizitorientiert)</a:t>
            </a:r>
          </a:p>
        </p:txBody>
      </p:sp>
      <p:sp>
        <p:nvSpPr>
          <p:cNvPr id="10" name="Foliennummernplatzhalter 9"/>
          <p:cNvSpPr>
            <a:spLocks noGrp="1"/>
          </p:cNvSpPr>
          <p:nvPr>
            <p:ph type="sldNum" sz="quarter" idx="12"/>
          </p:nvPr>
        </p:nvSpPr>
        <p:spPr/>
        <p:txBody>
          <a:bodyPr/>
          <a:lstStyle/>
          <a:p>
            <a:fld id="{8FA6C8AA-D676-4D6E-AE15-6BE2A8E803B3}" type="slidenum">
              <a:rPr lang="de-DE" smtClean="0"/>
              <a:pPr/>
              <a:t>7</a:t>
            </a:fld>
            <a:endParaRPr lang="de-DE"/>
          </a:p>
        </p:txBody>
      </p:sp>
      <p:sp>
        <p:nvSpPr>
          <p:cNvPr id="11" name="Fußzeilenplatzhalter 10"/>
          <p:cNvSpPr>
            <a:spLocks noGrp="1"/>
          </p:cNvSpPr>
          <p:nvPr>
            <p:ph type="ftr" sz="quarter" idx="11"/>
          </p:nvPr>
        </p:nvSpPr>
        <p:spPr/>
        <p:txBody>
          <a:bodyPr/>
          <a:lstStyle/>
          <a:p>
            <a:r>
              <a:rPr lang="de-DE" smtClean="0"/>
              <a:t>Implementation KLP Wahlpflichtfächer</a:t>
            </a:r>
            <a:endParaRPr lang="de-DE"/>
          </a:p>
        </p:txBody>
      </p:sp>
      <p:sp>
        <p:nvSpPr>
          <p:cNvPr id="13"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896955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algn="ctr"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Kompetenzerwartungen als Ausgangspunkt für die Planung</a:t>
            </a:r>
          </a:p>
          <a:p>
            <a:pPr marL="0" indent="0">
              <a:buNone/>
            </a:pPr>
            <a:endParaRPr lang="de-DE" sz="1800" dirty="0"/>
          </a:p>
        </p:txBody>
      </p:sp>
      <p:sp>
        <p:nvSpPr>
          <p:cNvPr id="4" name="Text Box 3"/>
          <p:cNvSpPr txBox="1">
            <a:spLocks noChangeArrowheads="1"/>
          </p:cNvSpPr>
          <p:nvPr/>
        </p:nvSpPr>
        <p:spPr bwMode="auto">
          <a:xfrm>
            <a:off x="467544" y="2204864"/>
            <a:ext cx="777716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9875" indent="-2698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50000"/>
              </a:spcBef>
              <a:spcAft>
                <a:spcPct val="0"/>
              </a:spcAft>
              <a:buFontTx/>
              <a:buChar char="•"/>
            </a:pPr>
            <a:r>
              <a:rPr lang="de-DE" sz="2000" b="1" dirty="0">
                <a:solidFill>
                  <a:srgbClr val="000000"/>
                </a:solidFill>
                <a:ea typeface="ヒラギノ角ゴ Pro W3" pitchFamily="-112" charset="-128"/>
              </a:rPr>
              <a:t>Welche Kompetenzen</a:t>
            </a:r>
            <a:r>
              <a:rPr lang="de-DE" sz="2000" dirty="0">
                <a:solidFill>
                  <a:srgbClr val="000000"/>
                </a:solidFill>
                <a:ea typeface="ヒラギノ角ゴ Pro W3" pitchFamily="-112" charset="-128"/>
              </a:rPr>
              <a:t> sollen bis zum Ende des Bildungsabschnitts entwickelt werden (KLP-Vorgabe, schulinterner Lehrplan)? </a:t>
            </a:r>
          </a:p>
          <a:p>
            <a:pPr fontAlgn="base">
              <a:spcBef>
                <a:spcPct val="20000"/>
              </a:spcBef>
              <a:spcAft>
                <a:spcPct val="0"/>
              </a:spcAft>
            </a:pPr>
            <a:r>
              <a:rPr lang="de-DE" sz="2000" dirty="0">
                <a:solidFill>
                  <a:srgbClr val="000000"/>
                </a:solidFill>
                <a:ea typeface="ヒラギノ角ゴ Pro W3" pitchFamily="-112" charset="-128"/>
              </a:rPr>
              <a:t>	Worauf konzentrieren wir uns zunächst?</a:t>
            </a:r>
          </a:p>
          <a:p>
            <a:pPr fontAlgn="base">
              <a:spcBef>
                <a:spcPct val="50000"/>
              </a:spcBef>
              <a:spcAft>
                <a:spcPct val="0"/>
              </a:spcAft>
              <a:buFontTx/>
              <a:buChar char="•"/>
            </a:pPr>
            <a:r>
              <a:rPr lang="de-DE" sz="2000" b="1" dirty="0">
                <a:solidFill>
                  <a:srgbClr val="000000"/>
                </a:solidFill>
                <a:ea typeface="ヒラギノ角ゴ Pro W3" pitchFamily="-112" charset="-128"/>
              </a:rPr>
              <a:t>Welcher Inhalt / welche </a:t>
            </a:r>
            <a:r>
              <a:rPr lang="de-DE" sz="2000" b="1" dirty="0" smtClean="0">
                <a:solidFill>
                  <a:srgbClr val="000000"/>
                </a:solidFill>
                <a:ea typeface="ヒラギノ角ゴ Pro W3" pitchFamily="-112" charset="-128"/>
              </a:rPr>
              <a:t>Gegenstände sind </a:t>
            </a:r>
            <a:r>
              <a:rPr lang="de-DE" sz="2000" b="1" dirty="0">
                <a:solidFill>
                  <a:srgbClr val="000000"/>
                </a:solidFill>
                <a:ea typeface="ヒラギノ角ゴ Pro W3" pitchFamily="-112" charset="-128"/>
              </a:rPr>
              <a:t>geeignet</a:t>
            </a:r>
            <a:r>
              <a:rPr lang="de-DE" sz="2000" dirty="0">
                <a:solidFill>
                  <a:srgbClr val="000000"/>
                </a:solidFill>
                <a:ea typeface="ヒラギノ角ゴ Pro W3" pitchFamily="-112" charset="-128"/>
              </a:rPr>
              <a:t>, um dieses Können (diese Kompetenzen) zu entwickeln? </a:t>
            </a:r>
            <a:r>
              <a:rPr lang="de-DE" sz="2000" dirty="0" smtClean="0">
                <a:solidFill>
                  <a:srgbClr val="000000"/>
                </a:solidFill>
                <a:ea typeface="ヒラギノ角ゴ Pro W3" pitchFamily="-112" charset="-128"/>
              </a:rPr>
              <a:t>                  </a:t>
            </a:r>
            <a:r>
              <a:rPr lang="de-DE" sz="2000" b="1" dirty="0" smtClean="0">
                <a:solidFill>
                  <a:srgbClr val="000000"/>
                </a:solidFill>
                <a:ea typeface="ヒラギノ角ゴ Pro W3" pitchFamily="-112" charset="-128"/>
              </a:rPr>
              <a:t>+</a:t>
            </a:r>
            <a:r>
              <a:rPr lang="de-DE" sz="2000" dirty="0" smtClean="0">
                <a:solidFill>
                  <a:srgbClr val="000000"/>
                </a:solidFill>
                <a:ea typeface="ヒラギノ角ゴ Pro W3" pitchFamily="-112" charset="-128"/>
              </a:rPr>
              <a:t> </a:t>
            </a:r>
            <a:r>
              <a:rPr lang="de-DE" sz="2000" b="1" dirty="0">
                <a:solidFill>
                  <a:srgbClr val="000000"/>
                </a:solidFill>
                <a:ea typeface="ヒラギノ角ゴ Pro W3" pitchFamily="-112" charset="-128"/>
              </a:rPr>
              <a:t>In welchen</a:t>
            </a:r>
            <a:r>
              <a:rPr lang="de-DE" sz="2000" dirty="0">
                <a:solidFill>
                  <a:srgbClr val="000000"/>
                </a:solidFill>
                <a:ea typeface="ヒラギノ角ゴ Pro W3" pitchFamily="-112" charset="-128"/>
              </a:rPr>
              <a:t> </a:t>
            </a:r>
            <a:r>
              <a:rPr lang="de-DE" sz="2000" b="1" dirty="0">
                <a:solidFill>
                  <a:srgbClr val="000000"/>
                </a:solidFill>
                <a:ea typeface="ヒラギノ角ゴ Pro W3" pitchFamily="-112" charset="-128"/>
              </a:rPr>
              <a:t>Anwendungs- und Handlungssituationen</a:t>
            </a:r>
            <a:r>
              <a:rPr lang="de-DE" sz="2000" dirty="0">
                <a:solidFill>
                  <a:srgbClr val="000000"/>
                </a:solidFill>
                <a:ea typeface="ヒラギノ角ゴ Pro W3" pitchFamily="-112" charset="-128"/>
              </a:rPr>
              <a:t> ist die Kompetenz relevant? </a:t>
            </a:r>
          </a:p>
          <a:p>
            <a:pPr fontAlgn="base">
              <a:spcBef>
                <a:spcPct val="50000"/>
              </a:spcBef>
              <a:spcAft>
                <a:spcPct val="0"/>
              </a:spcAft>
              <a:buFontTx/>
              <a:buChar char="•"/>
            </a:pPr>
            <a:r>
              <a:rPr lang="de-DE" sz="2000" dirty="0">
                <a:solidFill>
                  <a:srgbClr val="000000"/>
                </a:solidFill>
                <a:ea typeface="ヒラギノ角ゴ Pro W3" pitchFamily="-112" charset="-128"/>
              </a:rPr>
              <a:t>Wie muss auf dieser Grundlage die </a:t>
            </a:r>
            <a:r>
              <a:rPr lang="de-DE" sz="2000" b="1" dirty="0">
                <a:solidFill>
                  <a:srgbClr val="000000"/>
                </a:solidFill>
                <a:ea typeface="ヒラギノ角ゴ Pro W3" pitchFamily="-112" charset="-128"/>
              </a:rPr>
              <a:t>Erwerbs- bzw. Lernsituation</a:t>
            </a:r>
            <a:r>
              <a:rPr lang="de-DE" sz="2000" dirty="0">
                <a:solidFill>
                  <a:srgbClr val="000000"/>
                </a:solidFill>
                <a:ea typeface="ヒラギノ角ゴ Pro W3" pitchFamily="-112" charset="-128"/>
              </a:rPr>
              <a:t> gestaltet sein?  </a:t>
            </a:r>
          </a:p>
        </p:txBody>
      </p:sp>
      <p:sp>
        <p:nvSpPr>
          <p:cNvPr id="7" name="Foliennummernplatzhalter 6"/>
          <p:cNvSpPr>
            <a:spLocks noGrp="1"/>
          </p:cNvSpPr>
          <p:nvPr>
            <p:ph type="sldNum" sz="quarter" idx="12"/>
          </p:nvPr>
        </p:nvSpPr>
        <p:spPr/>
        <p:txBody>
          <a:bodyPr/>
          <a:lstStyle/>
          <a:p>
            <a:fld id="{8FA6C8AA-D676-4D6E-AE15-6BE2A8E803B3}" type="slidenum">
              <a:rPr lang="de-DE" smtClean="0"/>
              <a:pPr/>
              <a:t>8</a:t>
            </a:fld>
            <a:endParaRPr lang="de-DE"/>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252745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sz="2800" b="1" dirty="0" smtClean="0">
                <a:solidFill>
                  <a:srgbClr val="002060"/>
                </a:solidFill>
                <a:cs typeface="Times New Roman" pitchFamily="18" charset="0"/>
              </a:rPr>
              <a:t>TOP I</a:t>
            </a:r>
          </a:p>
          <a:p>
            <a:pPr marL="0" indent="0" algn="ctr">
              <a:buNone/>
            </a:pPr>
            <a:endParaRPr lang="de-DE" sz="2800" b="1" dirty="0" smtClean="0">
              <a:solidFill>
                <a:srgbClr val="002060"/>
              </a:solidFill>
              <a:cs typeface="Times New Roman" pitchFamily="18" charset="0"/>
            </a:endParaRPr>
          </a:p>
          <a:p>
            <a:pPr marL="0" indent="0" algn="ctr">
              <a:buNone/>
            </a:pPr>
            <a:r>
              <a:rPr lang="de-DE" b="1" dirty="0" smtClean="0">
                <a:solidFill>
                  <a:srgbClr val="002060"/>
                </a:solidFill>
                <a:cs typeface="Times New Roman" pitchFamily="18" charset="0"/>
              </a:rPr>
              <a:t>Einführende Informationen</a:t>
            </a:r>
          </a:p>
          <a:p>
            <a:pPr marL="0" indent="0" algn="ctr">
              <a:buNone/>
            </a:pPr>
            <a:endParaRPr lang="de-DE" b="1" dirty="0">
              <a:solidFill>
                <a:srgbClr val="002060"/>
              </a:solidFill>
              <a:cs typeface="Times New Roman" pitchFamily="18" charset="0"/>
            </a:endParaRPr>
          </a:p>
          <a:p>
            <a:pPr marL="0" indent="0" algn="ctr">
              <a:buNone/>
            </a:pPr>
            <a:r>
              <a:rPr lang="de-DE" sz="3600" b="1" dirty="0" smtClean="0">
                <a:solidFill>
                  <a:srgbClr val="002060"/>
                </a:solidFill>
                <a:cs typeface="Times New Roman" pitchFamily="18" charset="0"/>
              </a:rPr>
              <a:t>2. Kompetenzorientierte Kernlehrpläne</a:t>
            </a:r>
            <a:endParaRPr lang="de-DE" sz="3600" b="1" dirty="0">
              <a:solidFill>
                <a:srgbClr val="002060"/>
              </a:solidFil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9</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nvSpPr>
        <p:spPr>
          <a:xfrm>
            <a:off x="467544" y="6237312"/>
            <a:ext cx="21336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28. Mai 2015</a:t>
            </a:r>
          </a:p>
        </p:txBody>
      </p:sp>
    </p:spTree>
    <p:extLst>
      <p:ext uri="{BB962C8B-B14F-4D97-AF65-F5344CB8AC3E}">
        <p14:creationId xmlns:p14="http://schemas.microsoft.com/office/powerpoint/2010/main" val="4230434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2318</Words>
  <Application>Microsoft Office PowerPoint</Application>
  <PresentationFormat>Bildschirmpräsentation (4:3)</PresentationFormat>
  <Paragraphs>545</Paragraphs>
  <Slides>42</Slides>
  <Notes>14</Notes>
  <HiddenSlides>0</HiddenSlides>
  <MMClips>0</MMClips>
  <ScaleCrop>false</ScaleCrop>
  <HeadingPairs>
    <vt:vector size="4" baseType="variant">
      <vt:variant>
        <vt:lpstr>Design</vt:lpstr>
      </vt:variant>
      <vt:variant>
        <vt:i4>2</vt:i4>
      </vt:variant>
      <vt:variant>
        <vt:lpstr>Folientitel</vt:lpstr>
      </vt:variant>
      <vt:variant>
        <vt:i4>42</vt:i4>
      </vt:variant>
    </vt:vector>
  </HeadingPairs>
  <TitlesOfParts>
    <vt:vector size="44" baseType="lpstr">
      <vt:lpstr>Larissa</vt:lpstr>
      <vt:lpstr>QUA-LiS_Vorlage_weiss</vt:lpstr>
      <vt:lpstr>Neue Kernlehrpläne für den Wahlpflichtbereich der Realschule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Inhaltsübersicht Kernlehrplan Kunst im Wahlpflichtbereich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Anforderungen an die Schulen angesichts kompetenzorientierter Kernlehrpläne</vt:lpstr>
      <vt:lpstr>Anforderungen an die Schulen angesichts kompetenzorientierter Kernlehrpläne</vt:lpstr>
      <vt:lpstr>PowerPoint-Präsentation</vt:lpstr>
      <vt:lpstr>Übersichtsraster (Verteilung der Unterrichtsvorhaben)</vt:lpstr>
      <vt:lpstr>PowerPoint-Präsentation</vt:lpstr>
      <vt:lpstr>Konstruktionsprinzipien für den schulinternen Lehrplan - Unterrichtsvorhaben</vt:lpstr>
      <vt:lpstr>Konstruktionsprinzipien für den schulinternen Lehrplan – Kompetenzentwicklung</vt:lpstr>
      <vt:lpstr>Konstruktionsprinzipien für den schulinternen Lehrplan –  Absprachen der Fachkonferenz</vt:lpstr>
      <vt:lpstr>Beispiel eines Schulinternen Lehrplans – Auswahl, 2. Ebene Konkretisierung</vt:lpstr>
      <vt:lpstr>PowerPoint-Präsentation</vt:lpstr>
      <vt:lpstr>PowerPoint-Präsentation</vt:lpstr>
      <vt:lpstr>PowerPoint-Präsentation</vt:lpstr>
      <vt:lpstr>PowerPoint-Präsentation</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Probst, Thomas</dc:creator>
  <cp:lastModifiedBy>Sohnius, Axel</cp:lastModifiedBy>
  <cp:revision>103</cp:revision>
  <dcterms:created xsi:type="dcterms:W3CDTF">2014-07-21T11:47:50Z</dcterms:created>
  <dcterms:modified xsi:type="dcterms:W3CDTF">2015-03-19T05:53:11Z</dcterms:modified>
</cp:coreProperties>
</file>