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ie" initials="S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0-26T18:15:58.303" idx="1">
    <p:pos x="7131" y="1683"/>
    <p:text>SVP = Schulverwaltungsprogramm</p:text>
    <p:extLst>
      <p:ext uri="{C676402C-5697-4E1C-873F-D02D1690AC5C}">
        <p15:threadingInfo xmlns:p15="http://schemas.microsoft.com/office/powerpoint/2012/main" timeZoneBias="-60"/>
      </p:ext>
    </p:extLst>
  </p:cm>
  <p:cm authorId="1" dt="2015-10-26T18:17:48.006" idx="2">
    <p:pos x="6433" y="2845"/>
    <p:text>Die Bescheinigung darf nur dann ausgestellt werden, wenn der Praktikant eine Bescheinigung über die geführte Tour 1 (CCT , Information: www.cct-germany.de) vorlegt und das abschließende Eignungsgespräch stattgefunden hat.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0-31T15:26:38.424" idx="7">
    <p:pos x="6709" y="838"/>
    <p:text>Schulen werden über die Praktikumsbüros der Universitäten angefragt. Über einen Datenbank-Login mit Schulnummer auf der ZLB-Homepage können die Studierendendaten eingesehen werden.</p:text>
    <p:extLst>
      <p:ext uri="{C676402C-5697-4E1C-873F-D02D1690AC5C}">
        <p15:threadingInfo xmlns:p15="http://schemas.microsoft.com/office/powerpoint/2012/main" timeZoneBias="-60"/>
      </p:ext>
    </p:extLst>
  </p:cm>
  <p:cm authorId="1" dt="2015-10-31T15:30:21.764" idx="8">
    <p:pos x="7145" y="1553"/>
    <p:text>Die entsprechenden Formulare werden von den PraktikantInnen vorgelegt.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0-31T13:42:54.230" idx="3">
    <p:pos x="4258" y="2489"/>
    <p:text>Selbstständige Entwicklung, Bearbeitung und Auswertung einer fachdidaktischen bzw. bildungswissenschaftlichen Fragestellung auf der Basis theoretischer Vorüberlegungen.</p:text>
    <p:extLst>
      <p:ext uri="{C676402C-5697-4E1C-873F-D02D1690AC5C}">
        <p15:threadingInfo xmlns:p15="http://schemas.microsoft.com/office/powerpoint/2012/main" timeZoneBias="-60"/>
      </p:ext>
    </p:extLst>
  </p:cm>
  <p:cm authorId="1" dt="2015-10-31T14:09:36.894" idx="4">
    <p:pos x="5149" y="1111"/>
    <p:text>PVP = Portal zur Vergabe von Praktikumsplätzen im Praxissemester, administriert durch die Hochschule</p:text>
    <p:extLst>
      <p:ext uri="{C676402C-5697-4E1C-873F-D02D1690AC5C}">
        <p15:threadingInfo xmlns:p15="http://schemas.microsoft.com/office/powerpoint/2012/main" timeZoneBias="-60"/>
      </p:ext>
    </p:extLst>
  </p:cm>
  <p:cm authorId="1" dt="2015-10-31T14:34:47.101" idx="5">
    <p:pos x="2112" y="2391"/>
    <p:text>PSS = Praxissemesterstudierende/r</p:text>
    <p:extLst>
      <p:ext uri="{C676402C-5697-4E1C-873F-D02D1690AC5C}">
        <p15:threadingInfo xmlns:p15="http://schemas.microsoft.com/office/powerpoint/2012/main" timeZoneBias="-60"/>
      </p:ext>
    </p:extLst>
  </p:cm>
  <p:cm authorId="1" dt="2015-10-31T14:49:25.885" idx="6">
    <p:pos x="5213" y="1926"/>
    <p:text>ABB = Ausbildungsbeauftragte</p:text>
    <p:extLst>
      <p:ext uri="{C676402C-5697-4E1C-873F-D02D1690AC5C}">
        <p15:threadingInfo xmlns:p15="http://schemas.microsoft.com/office/powerpoint/2012/main" timeZoneBias="-60"/>
      </p:ext>
    </p:extLst>
  </p:cm>
  <p:cm authorId="1" dt="2015-10-31T16:26:25.935" idx="9">
    <p:pos x="5646" y="3311"/>
    <p:text>BuP- Gespräch = Beratungs- und Perspektiv - Gespräch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86C24-6096-4325-8E28-0050BD5BBCF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4268D4F-CE37-4E84-9796-5141E4863005}">
      <dgm:prSet phldrT="[Text]"/>
      <dgm:spPr/>
      <dgm:t>
        <a:bodyPr/>
        <a:lstStyle/>
        <a:p>
          <a:r>
            <a:rPr lang="de-DE" dirty="0" smtClean="0"/>
            <a:t>Eignungspraktikum</a:t>
          </a:r>
          <a:endParaRPr lang="de-DE" dirty="0"/>
        </a:p>
      </dgm:t>
    </dgm:pt>
    <dgm:pt modelId="{0E9C5FAD-359B-4CA4-A620-CE961EDAF4AF}" type="parTrans" cxnId="{2E308A34-DF76-4141-A88B-82499554B975}">
      <dgm:prSet/>
      <dgm:spPr/>
      <dgm:t>
        <a:bodyPr/>
        <a:lstStyle/>
        <a:p>
          <a:endParaRPr lang="de-DE"/>
        </a:p>
      </dgm:t>
    </dgm:pt>
    <dgm:pt modelId="{7C25D156-6DA2-49B1-95A4-C84A3D66344E}" type="sibTrans" cxnId="{2E308A34-DF76-4141-A88B-82499554B975}">
      <dgm:prSet/>
      <dgm:spPr/>
      <dgm:t>
        <a:bodyPr/>
        <a:lstStyle/>
        <a:p>
          <a:endParaRPr lang="de-DE"/>
        </a:p>
      </dgm:t>
    </dgm:pt>
    <dgm:pt modelId="{6A0100AF-2925-4E46-ADDD-25A3018F2181}">
      <dgm:prSet phldrT="[Text]"/>
      <dgm:spPr/>
      <dgm:t>
        <a:bodyPr/>
        <a:lstStyle/>
        <a:p>
          <a:r>
            <a:rPr lang="de-DE" dirty="0" smtClean="0"/>
            <a:t>Orientierungspraktikum</a:t>
          </a:r>
          <a:endParaRPr lang="de-DE" dirty="0"/>
        </a:p>
      </dgm:t>
    </dgm:pt>
    <dgm:pt modelId="{54636A33-1D6F-41A5-8B47-640B92B2CEDE}" type="parTrans" cxnId="{F147B6C2-804C-42EE-B612-52C0A5144579}">
      <dgm:prSet/>
      <dgm:spPr/>
      <dgm:t>
        <a:bodyPr/>
        <a:lstStyle/>
        <a:p>
          <a:endParaRPr lang="de-DE"/>
        </a:p>
      </dgm:t>
    </dgm:pt>
    <dgm:pt modelId="{1E4A4B87-6F39-429E-A06E-F1B9C0B49CD3}" type="sibTrans" cxnId="{F147B6C2-804C-42EE-B612-52C0A5144579}">
      <dgm:prSet/>
      <dgm:spPr/>
      <dgm:t>
        <a:bodyPr/>
        <a:lstStyle/>
        <a:p>
          <a:endParaRPr lang="de-DE"/>
        </a:p>
      </dgm:t>
    </dgm:pt>
    <dgm:pt modelId="{FF60E488-0EE7-49F9-A88E-C7630EC657D3}">
      <dgm:prSet phldrT="[Text]"/>
      <dgm:spPr/>
      <dgm:t>
        <a:bodyPr/>
        <a:lstStyle/>
        <a:p>
          <a:r>
            <a:rPr lang="de-DE" dirty="0" smtClean="0"/>
            <a:t>Praxissemester</a:t>
          </a:r>
          <a:endParaRPr lang="de-DE" dirty="0"/>
        </a:p>
      </dgm:t>
    </dgm:pt>
    <dgm:pt modelId="{C4BDF79E-3193-48CD-BC4C-88A39BB1E31B}" type="parTrans" cxnId="{EB9D8B16-4958-42C5-993F-1F7DEB10720E}">
      <dgm:prSet/>
      <dgm:spPr/>
      <dgm:t>
        <a:bodyPr/>
        <a:lstStyle/>
        <a:p>
          <a:endParaRPr lang="de-DE"/>
        </a:p>
      </dgm:t>
    </dgm:pt>
    <dgm:pt modelId="{594EA11D-9279-409D-9036-20967E930FF1}" type="sibTrans" cxnId="{EB9D8B16-4958-42C5-993F-1F7DEB10720E}">
      <dgm:prSet/>
      <dgm:spPr/>
      <dgm:t>
        <a:bodyPr/>
        <a:lstStyle/>
        <a:p>
          <a:endParaRPr lang="de-DE"/>
        </a:p>
      </dgm:t>
    </dgm:pt>
    <dgm:pt modelId="{33E435D9-B90B-44B6-B4DC-459196BC8857}" type="pres">
      <dgm:prSet presAssocID="{13686C24-6096-4325-8E28-0050BD5BBCFD}" presName="Name0" presStyleCnt="0">
        <dgm:presLayoutVars>
          <dgm:dir/>
          <dgm:animLvl val="lvl"/>
          <dgm:resizeHandles val="exact"/>
        </dgm:presLayoutVars>
      </dgm:prSet>
      <dgm:spPr/>
    </dgm:pt>
    <dgm:pt modelId="{18BF9A58-B63D-4FEA-817A-19C55A24612F}" type="pres">
      <dgm:prSet presAssocID="{D4268D4F-CE37-4E84-9796-5141E486300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514609-AD9B-47CF-A584-37325093933B}" type="pres">
      <dgm:prSet presAssocID="{7C25D156-6DA2-49B1-95A4-C84A3D66344E}" presName="parTxOnlySpace" presStyleCnt="0"/>
      <dgm:spPr/>
    </dgm:pt>
    <dgm:pt modelId="{12B773F9-BD9B-41C9-AF1A-57EE71CD859E}" type="pres">
      <dgm:prSet presAssocID="{6A0100AF-2925-4E46-ADDD-25A3018F2181}" presName="parTxOnly" presStyleLbl="node1" presStyleIdx="1" presStyleCnt="3" custLinFactNeighborX="-19985" custLinFactNeighborY="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5A6D05-F9FD-4651-AADC-3D8EC7A948C1}" type="pres">
      <dgm:prSet presAssocID="{1E4A4B87-6F39-429E-A06E-F1B9C0B49CD3}" presName="parTxOnlySpace" presStyleCnt="0"/>
      <dgm:spPr/>
    </dgm:pt>
    <dgm:pt modelId="{24F4CD07-1F63-4F2C-9EF5-8D7A52D4E256}" type="pres">
      <dgm:prSet presAssocID="{FF60E488-0EE7-49F9-A88E-C7630EC657D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E308A34-DF76-4141-A88B-82499554B975}" srcId="{13686C24-6096-4325-8E28-0050BD5BBCFD}" destId="{D4268D4F-CE37-4E84-9796-5141E4863005}" srcOrd="0" destOrd="0" parTransId="{0E9C5FAD-359B-4CA4-A620-CE961EDAF4AF}" sibTransId="{7C25D156-6DA2-49B1-95A4-C84A3D66344E}"/>
    <dgm:cxn modelId="{411C7C4A-6492-4576-8010-1206916F75FB}" type="presOf" srcId="{D4268D4F-CE37-4E84-9796-5141E4863005}" destId="{18BF9A58-B63D-4FEA-817A-19C55A24612F}" srcOrd="0" destOrd="0" presId="urn:microsoft.com/office/officeart/2005/8/layout/chevron1"/>
    <dgm:cxn modelId="{911CCE10-6315-4138-B352-7D5B192E8F0E}" type="presOf" srcId="{FF60E488-0EE7-49F9-A88E-C7630EC657D3}" destId="{24F4CD07-1F63-4F2C-9EF5-8D7A52D4E256}" srcOrd="0" destOrd="0" presId="urn:microsoft.com/office/officeart/2005/8/layout/chevron1"/>
    <dgm:cxn modelId="{EB9D8B16-4958-42C5-993F-1F7DEB10720E}" srcId="{13686C24-6096-4325-8E28-0050BD5BBCFD}" destId="{FF60E488-0EE7-49F9-A88E-C7630EC657D3}" srcOrd="2" destOrd="0" parTransId="{C4BDF79E-3193-48CD-BC4C-88A39BB1E31B}" sibTransId="{594EA11D-9279-409D-9036-20967E930FF1}"/>
    <dgm:cxn modelId="{B6985D8D-DEE2-4D53-A183-042BF1984790}" type="presOf" srcId="{13686C24-6096-4325-8E28-0050BD5BBCFD}" destId="{33E435D9-B90B-44B6-B4DC-459196BC8857}" srcOrd="0" destOrd="0" presId="urn:microsoft.com/office/officeart/2005/8/layout/chevron1"/>
    <dgm:cxn modelId="{08676C36-7E42-44B5-8814-781FD17BB064}" type="presOf" srcId="{6A0100AF-2925-4E46-ADDD-25A3018F2181}" destId="{12B773F9-BD9B-41C9-AF1A-57EE71CD859E}" srcOrd="0" destOrd="0" presId="urn:microsoft.com/office/officeart/2005/8/layout/chevron1"/>
    <dgm:cxn modelId="{F147B6C2-804C-42EE-B612-52C0A5144579}" srcId="{13686C24-6096-4325-8E28-0050BD5BBCFD}" destId="{6A0100AF-2925-4E46-ADDD-25A3018F2181}" srcOrd="1" destOrd="0" parTransId="{54636A33-1D6F-41A5-8B47-640B92B2CEDE}" sibTransId="{1E4A4B87-6F39-429E-A06E-F1B9C0B49CD3}"/>
    <dgm:cxn modelId="{77506256-F818-4F9C-8EFE-DE1436011F0D}" type="presParOf" srcId="{33E435D9-B90B-44B6-B4DC-459196BC8857}" destId="{18BF9A58-B63D-4FEA-817A-19C55A24612F}" srcOrd="0" destOrd="0" presId="urn:microsoft.com/office/officeart/2005/8/layout/chevron1"/>
    <dgm:cxn modelId="{771E80FA-8A1C-4055-9D26-902D73CC5CB1}" type="presParOf" srcId="{33E435D9-B90B-44B6-B4DC-459196BC8857}" destId="{18514609-AD9B-47CF-A584-37325093933B}" srcOrd="1" destOrd="0" presId="urn:microsoft.com/office/officeart/2005/8/layout/chevron1"/>
    <dgm:cxn modelId="{69BD2B64-024A-4FA3-84CD-EEC531D5360F}" type="presParOf" srcId="{33E435D9-B90B-44B6-B4DC-459196BC8857}" destId="{12B773F9-BD9B-41C9-AF1A-57EE71CD859E}" srcOrd="2" destOrd="0" presId="urn:microsoft.com/office/officeart/2005/8/layout/chevron1"/>
    <dgm:cxn modelId="{61BEB798-93C1-404B-B9A0-45E443DEDB2F}" type="presParOf" srcId="{33E435D9-B90B-44B6-B4DC-459196BC8857}" destId="{825A6D05-F9FD-4651-AADC-3D8EC7A948C1}" srcOrd="3" destOrd="0" presId="urn:microsoft.com/office/officeart/2005/8/layout/chevron1"/>
    <dgm:cxn modelId="{32E48217-622C-4E72-9B6A-20004BB81585}" type="presParOf" srcId="{33E435D9-B90B-44B6-B4DC-459196BC8857}" destId="{24F4CD07-1F63-4F2C-9EF5-8D7A52D4E25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F9A58-B63D-4FEA-817A-19C55A24612F}">
      <dsp:nvSpPr>
        <dsp:cNvPr id="0" name=""/>
        <dsp:cNvSpPr/>
      </dsp:nvSpPr>
      <dsp:spPr>
        <a:xfrm>
          <a:off x="2160" y="499090"/>
          <a:ext cx="2632603" cy="10530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Eignungspraktikum</a:t>
          </a:r>
          <a:endParaRPr lang="de-DE" sz="1200" kern="1200" dirty="0"/>
        </a:p>
      </dsp:txBody>
      <dsp:txXfrm>
        <a:off x="528681" y="499090"/>
        <a:ext cx="1579562" cy="1053041"/>
      </dsp:txXfrm>
    </dsp:sp>
    <dsp:sp modelId="{12B773F9-BD9B-41C9-AF1A-57EE71CD859E}">
      <dsp:nvSpPr>
        <dsp:cNvPr id="0" name=""/>
        <dsp:cNvSpPr/>
      </dsp:nvSpPr>
      <dsp:spPr>
        <a:xfrm>
          <a:off x="2318891" y="500785"/>
          <a:ext cx="2632603" cy="10530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Orientierungspraktikum</a:t>
          </a:r>
          <a:endParaRPr lang="de-DE" sz="1200" kern="1200" dirty="0"/>
        </a:p>
      </dsp:txBody>
      <dsp:txXfrm>
        <a:off x="2845412" y="500785"/>
        <a:ext cx="1579562" cy="1053041"/>
      </dsp:txXfrm>
    </dsp:sp>
    <dsp:sp modelId="{24F4CD07-1F63-4F2C-9EF5-8D7A52D4E256}">
      <dsp:nvSpPr>
        <dsp:cNvPr id="0" name=""/>
        <dsp:cNvSpPr/>
      </dsp:nvSpPr>
      <dsp:spPr>
        <a:xfrm>
          <a:off x="4740846" y="499090"/>
          <a:ext cx="2632603" cy="10530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Praxissemester</a:t>
          </a:r>
          <a:endParaRPr lang="de-DE" sz="1200" kern="1200" dirty="0"/>
        </a:p>
      </dsp:txBody>
      <dsp:txXfrm>
        <a:off x="5267367" y="499090"/>
        <a:ext cx="1579562" cy="1053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05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48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18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89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3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00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94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88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320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20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16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B10012-84A0-4A95-B40B-FE589A009323}" type="datetimeFigureOut">
              <a:rPr lang="de-DE" smtClean="0"/>
              <a:t>29.03.2016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2FD8B6-3602-4E67-9D65-352B429E082D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03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Schulische Praxiselemente im Lehramtsstudium NRW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	</a:t>
            </a:r>
            <a:r>
              <a:rPr lang="de-DE" sz="3200" dirty="0" smtClean="0"/>
              <a:t>					Überblick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50903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 nach rechts 1"/>
          <p:cNvSpPr/>
          <p:nvPr/>
        </p:nvSpPr>
        <p:spPr>
          <a:xfrm>
            <a:off x="1919416" y="1383926"/>
            <a:ext cx="6993924" cy="4846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Studium</a:t>
            </a:r>
            <a:endParaRPr lang="de-DE" dirty="0"/>
          </a:p>
        </p:txBody>
      </p:sp>
      <p:sp>
        <p:nvSpPr>
          <p:cNvPr id="3" name="Pfeil nach rechts 2"/>
          <p:cNvSpPr/>
          <p:nvPr/>
        </p:nvSpPr>
        <p:spPr>
          <a:xfrm>
            <a:off x="8913340" y="1383926"/>
            <a:ext cx="248782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Vorbereitungsdienst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638568426"/>
              </p:ext>
            </p:extLst>
          </p:nvPr>
        </p:nvGraphicFramePr>
        <p:xfrm>
          <a:off x="74141" y="2074535"/>
          <a:ext cx="7375611" cy="2051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ingekerbter Pfeil nach rechts 5"/>
          <p:cNvSpPr/>
          <p:nvPr/>
        </p:nvSpPr>
        <p:spPr>
          <a:xfrm>
            <a:off x="185726" y="4633438"/>
            <a:ext cx="11590638" cy="1153297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Portfoliodokumentation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33837" y="307835"/>
            <a:ext cx="867169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Praxiselemente der Lehrerausbildung vor und während der universitären Ausbildung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606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8764" y="286603"/>
            <a:ext cx="11231418" cy="60308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de-DE" sz="3600" dirty="0" smtClean="0"/>
              <a:t>Das Eignungspraktikum</a:t>
            </a:r>
            <a:endParaRPr lang="de-DE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122744"/>
              </p:ext>
            </p:extLst>
          </p:nvPr>
        </p:nvGraphicFramePr>
        <p:xfrm>
          <a:off x="498766" y="889686"/>
          <a:ext cx="11231418" cy="536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748"/>
                <a:gridCol w="2257748"/>
                <a:gridCol w="2257748"/>
                <a:gridCol w="2257748"/>
                <a:gridCol w="220042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Ziel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Zeit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Inhalte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Zuständigkeit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Schulleitung</a:t>
                      </a:r>
                      <a:endParaRPr lang="de-DE" sz="1400" dirty="0"/>
                    </a:p>
                  </a:txBody>
                  <a:tcPr anchor="ctr"/>
                </a:tc>
              </a:tr>
              <a:tr h="50585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Klärung der Eignungsfrage</a:t>
                      </a:r>
                      <a:r>
                        <a:rPr lang="de-DE" sz="1200" baseline="0" dirty="0" smtClean="0"/>
                        <a:t> durch Praxiserkundung und Reflexion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Begleitete Erstbegegnung mit dem Arbeitsplatz Schule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Sensibilisierung für die Eignung zum Lehrerberuf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In der Regel zwischen</a:t>
                      </a:r>
                      <a:r>
                        <a:rPr lang="de-DE" sz="1200" baseline="0" dirty="0" smtClean="0"/>
                        <a:t> Abitur und Studium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Kann auch während des Studiums an einzelnen Tagen absolviert werden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Zeitumfang: 20 Schultage à 6 Zeitstunden (Block oder einzelne Tage)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Grundsätzlich zu jedem Zeitpunkt des Schuljahres möglich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Pro Schule eine Entlastungsstunde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err="1" smtClean="0"/>
                        <a:t>PraktikantIn</a:t>
                      </a:r>
                      <a:r>
                        <a:rPr lang="de-DE" sz="1200" dirty="0" smtClean="0"/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Beobachtungs-</a:t>
                      </a:r>
                      <a:r>
                        <a:rPr lang="de-DE" sz="1200" baseline="0" dirty="0" smtClean="0"/>
                        <a:t> und Lernsituationen in und außerhalb des Unterrichtes (auch z.B. Konferenzen, Pausenaufsichten, Wandertage)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Fragender Austausch mit den Unterrichtenden und der/dem </a:t>
                      </a:r>
                      <a:r>
                        <a:rPr lang="de-DE" sz="1200" baseline="0" dirty="0" err="1" smtClean="0"/>
                        <a:t>MentorIn</a:t>
                      </a: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Punktuelles Handeln vor Schülergruppen (z.B. Hilfe bei Aufgabenbearbeitung)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Aktive Teilnahme an Unterrichtsvorbereitung, -durchführung, -reflexion, Elternarbeit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u="sng" baseline="0" dirty="0" smtClean="0"/>
                        <a:t>Kein</a:t>
                      </a:r>
                      <a:r>
                        <a:rPr lang="de-DE" sz="1200" baseline="0" dirty="0" smtClean="0"/>
                        <a:t> eigenverantwortlicher Unterricht oder ganze Unterrichtsstunden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Dokumentation in einem Portfolio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Schule (Schulleitung, </a:t>
                      </a:r>
                      <a:r>
                        <a:rPr lang="de-DE" sz="1200" dirty="0" err="1" smtClean="0"/>
                        <a:t>MentorInnen</a:t>
                      </a:r>
                      <a:r>
                        <a:rPr lang="de-DE" sz="1200" dirty="0" smtClean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Begleitung durch die</a:t>
                      </a:r>
                      <a:r>
                        <a:rPr lang="de-DE" sz="1200" baseline="0" dirty="0" smtClean="0"/>
                        <a:t> Zentren für schulpraktische Lehrerausbildung (Schulung der </a:t>
                      </a:r>
                      <a:r>
                        <a:rPr lang="de-DE" sz="1200" baseline="0" dirty="0" err="1" smtClean="0"/>
                        <a:t>MentorInnen</a:t>
                      </a:r>
                      <a:r>
                        <a:rPr lang="de-DE" sz="1200" baseline="0" dirty="0" smtClean="0"/>
                        <a:t>, Ansprechpartner)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="1" baseline="0" dirty="0" err="1" smtClean="0"/>
                        <a:t>MentorIn</a:t>
                      </a:r>
                      <a:r>
                        <a:rPr lang="de-DE" sz="1200" baseline="0" dirty="0" smtClean="0"/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wird von der Schulleitung bestellt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stellt die Ausschreibungen im SVP ein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schafft Hospitationsmöglichkeiten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organisiert Lern- und Beobachtungsmöglichkeiten auf Basis der 4 Standards auf den Portfoliobögen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berät und begleitet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/>
                        <a:t>führt die</a:t>
                      </a:r>
                      <a:r>
                        <a:rPr lang="de-DE" sz="1200" baseline="0" dirty="0" smtClean="0"/>
                        <a:t> abschließende</a:t>
                      </a:r>
                      <a:r>
                        <a:rPr lang="de-DE" sz="1200" dirty="0" smtClean="0"/>
                        <a:t> Eignungsberatung durch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legt die Zeitfenster für die einzelnen Praktikumsplätze in Absprache mit der Mentorin fest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        </a:t>
                      </a:r>
                      <a:r>
                        <a:rPr lang="de-DE" sz="1200" dirty="0" smtClean="0"/>
                        <a:t>(bis 15 Lehrerstellen:</a:t>
                      </a:r>
                      <a:r>
                        <a:rPr lang="de-DE" sz="1200" baseline="0" dirty="0" smtClean="0"/>
                        <a:t> 3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         Plätze; über 15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         Lehrerstellen: bis zu 5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         Plätze)</a:t>
                      </a:r>
                      <a:endParaRPr lang="de-DE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bearbeitet</a:t>
                      </a:r>
                      <a:r>
                        <a:rPr lang="de-DE" sz="1200" baseline="0" dirty="0" smtClean="0"/>
                        <a:t> die Ausschreibungen im SVP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schließt mit den Praktikanten den Praktikumsvertrag ab (SVP)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belehrt über Verschwiegenheit und Infektionsschutz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stellt über das SVP die Praktikumsbescheinigung</a:t>
                      </a:r>
                      <a:r>
                        <a:rPr lang="de-DE" sz="1200" baseline="0" dirty="0" smtClean="0"/>
                        <a:t> </a:t>
                      </a:r>
                      <a:r>
                        <a:rPr lang="de-DE" sz="1200" dirty="0" smtClean="0"/>
                        <a:t>aus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30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98766" y="212712"/>
            <a:ext cx="11231418" cy="6030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smtClean="0"/>
              <a:t>Das Orientierungspraktikum</a:t>
            </a:r>
            <a:endParaRPr lang="de-DE" sz="3600" dirty="0"/>
          </a:p>
        </p:txBody>
      </p:sp>
      <p:graphicFrame>
        <p:nvGraphicFramePr>
          <p:cNvPr id="3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725746"/>
              </p:ext>
            </p:extLst>
          </p:nvPr>
        </p:nvGraphicFramePr>
        <p:xfrm>
          <a:off x="498766" y="815795"/>
          <a:ext cx="11231418" cy="536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748"/>
                <a:gridCol w="2257748"/>
                <a:gridCol w="2257748"/>
                <a:gridCol w="2257748"/>
                <a:gridCol w="220042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Ziel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Zeit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Inhalte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Zuständigkeit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Schulleitung</a:t>
                      </a:r>
                      <a:endParaRPr lang="de-DE" sz="1400" dirty="0"/>
                    </a:p>
                  </a:txBody>
                  <a:tcPr anchor="ctr"/>
                </a:tc>
              </a:tr>
              <a:tr h="50585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Reflexion der Berufswahl und kritisch-analytische Auseinandersetzung mit der Schulpraxis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Überprüfung des erworbenen theoretischen Wissens im Praxisfeld Schule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Theoriegeleitete „Erforschung“ von Schule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Voraussetzung: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Absolviertes Eignungspraktikum</a:t>
                      </a:r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1. Studienjahr des Bachelorstudiums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dirty="0" smtClean="0"/>
                        <a:t>Zeitumfang: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80</a:t>
                      </a:r>
                      <a:r>
                        <a:rPr lang="de-DE" sz="1200" baseline="0" dirty="0" smtClean="0"/>
                        <a:t> Zeitstunden innerhalb von 4 Wochen an mindestens 4 Tagen Präsenz an der Schule</a:t>
                      </a:r>
                      <a:endParaRPr lang="de-DE" sz="12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Systematische Beobachtung und kritisch-</a:t>
                      </a:r>
                      <a:r>
                        <a:rPr lang="de-DE" sz="1200" baseline="0" dirty="0" smtClean="0"/>
                        <a:t> analytische</a:t>
                      </a:r>
                      <a:r>
                        <a:rPr lang="de-DE" sz="1200" dirty="0" smtClean="0"/>
                        <a:t> Reflexion von Schule und Unterricht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Aktive Gestaltung: z.B. Förderung einzelner </a:t>
                      </a:r>
                      <a:r>
                        <a:rPr lang="de-DE" sz="1200" dirty="0" err="1" smtClean="0"/>
                        <a:t>SchülerInnen</a:t>
                      </a:r>
                      <a:r>
                        <a:rPr lang="de-DE" sz="1200" dirty="0" smtClean="0"/>
                        <a:t>, Mithilfe in Freiarbeitsphasen, bei der Entwicklung von Unterrichtsmaterialien, bei</a:t>
                      </a:r>
                      <a:r>
                        <a:rPr lang="de-DE" sz="1200" baseline="0" dirty="0" smtClean="0"/>
                        <a:t> der Gestaltung von Schulfesten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Angeleitete Durchführung eigener Unterrichtssequenzen möglich, aber nicht zwingend notwendig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Begleitseminarrahmen an der Universität (stellt konkrete Beobachtungsaufgaben)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Dokumentation in einem 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dirty="0" err="1" smtClean="0"/>
                        <a:t>PraktikantInnen</a:t>
                      </a:r>
                      <a:endParaRPr lang="de-DE" sz="1200" b="1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/>
                        <a:t>Die Studierenden suchen selbstständig eine Praktikumsschule</a:t>
                      </a:r>
                      <a:r>
                        <a:rPr lang="de-DE" sz="1200" baseline="0" dirty="0" smtClean="0"/>
                        <a:t> entsprechend der studierten Schulform.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baseline="0" dirty="0" smtClean="0"/>
                        <a:t>Universität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/>
                        <a:t>Fakultäten für Bildungswissenschaften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/>
                        <a:t>Praktikumsbüro der ZLB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dirty="0" smtClean="0"/>
                        <a:t>Schule </a:t>
                      </a:r>
                      <a:r>
                        <a:rPr lang="de-DE" sz="1200" b="0" dirty="0" smtClean="0"/>
                        <a:t>(</a:t>
                      </a:r>
                      <a:r>
                        <a:rPr lang="de-DE" sz="1200" b="0" dirty="0" err="1" smtClean="0"/>
                        <a:t>MentorIn</a:t>
                      </a:r>
                      <a:r>
                        <a:rPr lang="de-DE" sz="1200" b="0" dirty="0" smtClean="0"/>
                        <a:t>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/>
                        <a:t>Organisation</a:t>
                      </a:r>
                      <a:r>
                        <a:rPr lang="de-DE" sz="1200" baseline="0" dirty="0" smtClean="0"/>
                        <a:t> von Unterrichtshospitationen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Praktikumsbescheinigung (</a:t>
                      </a:r>
                      <a:r>
                        <a:rPr lang="de-DE" sz="1200" baseline="0" dirty="0" err="1" smtClean="0"/>
                        <a:t>MentorIn</a:t>
                      </a:r>
                      <a:r>
                        <a:rPr lang="de-DE" sz="1200" baseline="0" dirty="0" smtClean="0"/>
                        <a:t> oder SL)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stellt Praktikumsplatz zur Verfügung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beauftragt eine Lehrkraft mit der Begleitung der/des Praktikantin/en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stellt Schulbescheinigung aus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belehrt über Infektionsschutz und Verschwiegenheit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4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98764" y="286603"/>
            <a:ext cx="11231418" cy="6030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smtClean="0"/>
              <a:t>Das Praxissemester</a:t>
            </a:r>
            <a:endParaRPr lang="de-DE" sz="3600" dirty="0"/>
          </a:p>
        </p:txBody>
      </p:sp>
      <p:graphicFrame>
        <p:nvGraphicFramePr>
          <p:cNvPr id="3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282676"/>
              </p:ext>
            </p:extLst>
          </p:nvPr>
        </p:nvGraphicFramePr>
        <p:xfrm>
          <a:off x="498766" y="889686"/>
          <a:ext cx="11231418" cy="536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748"/>
                <a:gridCol w="2257748"/>
                <a:gridCol w="2257748"/>
                <a:gridCol w="2176790"/>
                <a:gridCol w="228138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Ziel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Zeit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Inhalte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Zuständigkeit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Schulleitung</a:t>
                      </a:r>
                      <a:endParaRPr lang="de-DE" sz="1400" dirty="0"/>
                    </a:p>
                  </a:txBody>
                  <a:tcPr anchor="ctr"/>
                </a:tc>
              </a:tr>
              <a:tr h="505853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Impulse und Anstöße aus dem Praxisfeld Schule für nachfolgende</a:t>
                      </a:r>
                      <a:r>
                        <a:rPr lang="de-DE" sz="1200" baseline="0" dirty="0" smtClean="0"/>
                        <a:t> Studienelemente sammeln – erste Grundlagen für den Vorbereitungsdienst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Verknüpfung von theoretischem Basiswissen aus dem Studium mit schulischer Praxiserfahrung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Kritisch-konstruktive Auseinandersetzung mit für den Lehrerberuf relevanten Fragestellungen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  <a:p>
                      <a:endParaRPr lang="de-DE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Studierende im 2. oder 3. Mastersemester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Zeitumfang: 5 Monate –</a:t>
                      </a:r>
                      <a:r>
                        <a:rPr lang="de-DE" sz="1200" baseline="0" dirty="0" smtClean="0"/>
                        <a:t> orientiert sich am Schulhalbjahr (Beginn: 15.02 oder 15.09.)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Präsenz an der Schule 250 Std. 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vier Tagen (Mo-Do) in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ca. 16 Wochen (ca. 4 Std/Tag)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→ Anwesenheit im Unterricht unter Begleitung in den Fächern (bis zu 70 </a:t>
                      </a:r>
                      <a:r>
                        <a:rPr lang="de-DE" sz="1200" baseline="0" dirty="0" err="1" smtClean="0"/>
                        <a:t>Ustd</a:t>
                      </a:r>
                      <a:r>
                        <a:rPr lang="de-DE" sz="1200" baseline="0" dirty="0" smtClean="0"/>
                        <a:t>.) + Teilnahme an außerunterrichtlichen Aktivitäten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Pro PSS</a:t>
                      </a:r>
                      <a:r>
                        <a:rPr lang="de-DE" sz="1200" baseline="0" dirty="0" smtClean="0"/>
                        <a:t> 2 Entlastungsstunden pro Schulhalbjahr für die Schule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Lernerfahrungen in den Kernhandlungsfeldern „Unterrichten und Erziehen“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Wahrnehmung, Reflexion, Entwicklung der eigenen Lehrerpersönlichkeit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Planung,</a:t>
                      </a:r>
                      <a:r>
                        <a:rPr lang="de-DE" sz="1200" baseline="0" dirty="0" smtClean="0"/>
                        <a:t> Durchführung, Auswertung erster Unterrichtsstunden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1" baseline="0" dirty="0" smtClean="0"/>
                        <a:t>Schrittweise Heranführung an das Unterrichten</a:t>
                      </a:r>
                      <a:r>
                        <a:rPr lang="de-DE" sz="1200" baseline="0" dirty="0" smtClean="0"/>
                        <a:t>: zunächst kleinere Unterrichtssequenzen, dann 2 Unterrichtsvorhaben in beiden Fächern (12-15 Std.)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1" baseline="0" dirty="0" smtClean="0"/>
                        <a:t>Studienprojekte</a:t>
                      </a:r>
                      <a:r>
                        <a:rPr lang="de-DE" sz="1200" baseline="0" dirty="0" smtClean="0"/>
                        <a:t>: je ein Projekt in beiden Fächern, ein Projekt in Bildungswissenschaften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Bilanz- und Perspektivgespräch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Begleitseminar am zugewiesenen </a:t>
                      </a:r>
                      <a:r>
                        <a:rPr lang="de-DE" sz="1200" baseline="0" dirty="0" err="1" smtClean="0"/>
                        <a:t>ZfsL</a:t>
                      </a:r>
                      <a:endParaRPr lang="de-DE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Dokumentation in einem Portfolio</a:t>
                      </a:r>
                      <a:endParaRPr lang="de-DE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dirty="0" smtClean="0"/>
                        <a:t>Universität</a:t>
                      </a:r>
                      <a:r>
                        <a:rPr lang="de-DE" sz="1200" b="1" baseline="0" dirty="0" smtClean="0"/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Zuweisung an die Schulen, Kontakt mit den Schulen über PVP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Modulabschlussprüfungen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baseline="0" dirty="0" err="1" smtClean="0"/>
                        <a:t>ZfsL</a:t>
                      </a:r>
                      <a:endParaRPr lang="de-DE" sz="1200" b="1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Begleitseminar und Unterrichtsbesuche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baseline="0" dirty="0" smtClean="0"/>
                        <a:t>Schule</a:t>
                      </a:r>
                      <a:r>
                        <a:rPr lang="de-DE" sz="1200" baseline="0" dirty="0" smtClean="0"/>
                        <a:t> (ABB)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Informationsaustausch mit der Universität über PVP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Organisation von Unterrichtsbegleitung, Hospitationen, Konferenzen, Elterngesprächen, außerunterrichtlichen Aktivitäten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Hilfestellung bei der Durchführung der Studienprojekte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 smtClean="0"/>
                        <a:t>Durchführung des </a:t>
                      </a:r>
                      <a:r>
                        <a:rPr lang="de-DE" sz="1200" baseline="0" dirty="0" err="1" smtClean="0"/>
                        <a:t>BuP</a:t>
                      </a:r>
                      <a:r>
                        <a:rPr lang="de-DE" sz="1200" baseline="0" dirty="0" smtClean="0"/>
                        <a:t>-Gesprächs mit Vertretern des </a:t>
                      </a:r>
                      <a:r>
                        <a:rPr lang="de-DE" sz="1200" baseline="0" dirty="0" err="1" smtClean="0"/>
                        <a:t>ZfsL</a:t>
                      </a:r>
                      <a:endParaRPr lang="de-DE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Beauftragung von Lehrkräften mit der schulpraktischen Ausbildung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Benennen der Fächer, in denen Ausbildung an der Schule möglich ist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Kooperation mit</a:t>
                      </a:r>
                      <a:r>
                        <a:rPr lang="de-DE" sz="1200" baseline="0" dirty="0" smtClean="0"/>
                        <a:t> der/dem Ausbildungsbeauftragten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Genehmigung der Studienprojekte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aseline="0" dirty="0" smtClean="0"/>
                        <a:t>Belehrung Infektionsschutz und Verschwiegenheit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="1" dirty="0" smtClean="0"/>
                        <a:t>Praktikumsplätze</a:t>
                      </a:r>
                      <a:r>
                        <a:rPr lang="de-DE" sz="1200" dirty="0" smtClean="0"/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dirty="0" smtClean="0"/>
                        <a:t>&gt; 30 Stellen</a:t>
                      </a:r>
                      <a:r>
                        <a:rPr lang="de-DE" sz="1200" baseline="0" dirty="0" smtClean="0"/>
                        <a:t> = 5 Plätze/Semester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&gt; 15 Stellen = 4 Plätze/Semester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200" baseline="0" dirty="0" smtClean="0"/>
                        <a:t>&lt; 15 Stellen = 2 Plätze/ Semester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21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719</Words>
  <Application>Microsoft Office PowerPoint</Application>
  <PresentationFormat>Benutzerdefiniert</PresentationFormat>
  <Paragraphs>158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Rückblick</vt:lpstr>
      <vt:lpstr>Schulische Praxiselemente im Lehramtsstudium NRW</vt:lpstr>
      <vt:lpstr>PowerPoint-Präsentation</vt:lpstr>
      <vt:lpstr>Das Eignungspraktikum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Lehrerausbildung NRW</dc:title>
  <dc:creator>Stefanie</dc:creator>
  <cp:lastModifiedBy>Dierkes-Hartwig, Claudia</cp:lastModifiedBy>
  <cp:revision>43</cp:revision>
  <cp:lastPrinted>2015-10-31T15:03:52Z</cp:lastPrinted>
  <dcterms:created xsi:type="dcterms:W3CDTF">2015-10-26T16:26:08Z</dcterms:created>
  <dcterms:modified xsi:type="dcterms:W3CDTF">2016-03-29T13:12:03Z</dcterms:modified>
</cp:coreProperties>
</file>