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98" r:id="rId3"/>
    <p:sldId id="299" r:id="rId4"/>
    <p:sldId id="293" r:id="rId5"/>
    <p:sldId id="300" r:id="rId6"/>
    <p:sldId id="301" r:id="rId7"/>
    <p:sldId id="305" r:id="rId8"/>
    <p:sldId id="302" r:id="rId9"/>
    <p:sldId id="304" r:id="rId10"/>
    <p:sldId id="303" r:id="rId11"/>
    <p:sldId id="283" r:id="rId1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9D8"/>
    <a:srgbClr val="EFE0C8"/>
    <a:srgbClr val="EFE0A0"/>
    <a:srgbClr val="EFEFB9"/>
    <a:srgbClr val="EFE0B9"/>
    <a:srgbClr val="FCD9BC"/>
    <a:srgbClr val="D9FF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83085" autoAdjust="0"/>
  </p:normalViewPr>
  <p:slideViewPr>
    <p:cSldViewPr>
      <p:cViewPr>
        <p:scale>
          <a:sx n="130" d="100"/>
          <a:sy n="130" d="100"/>
        </p:scale>
        <p:origin x="-10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D08BED4-FE89-4ECC-B115-F38E33296809}" type="datetimeFigureOut">
              <a:rPr lang="de-DE"/>
              <a:pPr>
                <a:defRPr/>
              </a:pPr>
              <a:t>31.05.2016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4EE8429-D726-4135-8097-5879E025FE20}" type="slidenum">
              <a:rPr lang="de-DE"/>
              <a:pPr>
                <a:defRPr/>
              </a:pPr>
              <a:t>‹Nr.›</a:t>
            </a:fld>
            <a:endParaRPr lang="de-DE"/>
          </a:p>
        </p:txBody>
      </p:sp>
    </p:spTree>
    <p:extLst>
      <p:ext uri="{BB962C8B-B14F-4D97-AF65-F5344CB8AC3E}">
        <p14:creationId xmlns:p14="http://schemas.microsoft.com/office/powerpoint/2010/main" val="13420682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44EE8429-D726-4135-8097-5879E025FE20}" type="slidenum">
              <a:rPr lang="de-DE" smtClean="0"/>
              <a:pPr>
                <a:defRPr/>
              </a:pPr>
              <a:t>1</a:t>
            </a:fld>
            <a:endParaRPr lang="de-DE"/>
          </a:p>
        </p:txBody>
      </p:sp>
    </p:spTree>
    <p:extLst>
      <p:ext uri="{BB962C8B-B14F-4D97-AF65-F5344CB8AC3E}">
        <p14:creationId xmlns:p14="http://schemas.microsoft.com/office/powerpoint/2010/main" val="773432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44EE8429-D726-4135-8097-5879E025FE20}" type="slidenum">
              <a:rPr lang="de-DE" smtClean="0">
                <a:solidFill>
                  <a:prstClr val="black"/>
                </a:solidFill>
              </a:rPr>
              <a:pPr>
                <a:defRPr/>
              </a:pPr>
              <a:t>2</a:t>
            </a:fld>
            <a:endParaRPr lang="de-DE">
              <a:solidFill>
                <a:prstClr val="black"/>
              </a:solidFill>
            </a:endParaRPr>
          </a:p>
        </p:txBody>
      </p:sp>
    </p:spTree>
    <p:extLst>
      <p:ext uri="{BB962C8B-B14F-4D97-AF65-F5344CB8AC3E}">
        <p14:creationId xmlns:p14="http://schemas.microsoft.com/office/powerpoint/2010/main" val="77343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ea typeface="ＭＳ Ｐゴシック" pitchFamily="34" charset="-128"/>
              </a:defRPr>
            </a:lvl1pPr>
            <a:lvl2pPr marL="742950" indent="-285750" defTabSz="908050" eaLnBrk="0" hangingPunct="0">
              <a:spcBef>
                <a:spcPct val="30000"/>
              </a:spcBef>
              <a:defRPr sz="1200">
                <a:solidFill>
                  <a:schemeClr val="tx1"/>
                </a:solidFill>
                <a:latin typeface="Arial" pitchFamily="34" charset="0"/>
                <a:ea typeface="ＭＳ Ｐゴシック" pitchFamily="34" charset="-128"/>
              </a:defRPr>
            </a:lvl2pPr>
            <a:lvl3pPr marL="1143000" indent="-228600" defTabSz="908050" eaLnBrk="0" hangingPunct="0">
              <a:spcBef>
                <a:spcPct val="30000"/>
              </a:spcBef>
              <a:defRPr sz="1200">
                <a:solidFill>
                  <a:schemeClr val="tx1"/>
                </a:solidFill>
                <a:latin typeface="Arial" pitchFamily="34" charset="0"/>
                <a:ea typeface="ＭＳ Ｐゴシック" pitchFamily="34" charset="-128"/>
              </a:defRPr>
            </a:lvl3pPr>
            <a:lvl4pPr marL="1600200" indent="-228600" defTabSz="908050" eaLnBrk="0" hangingPunct="0">
              <a:spcBef>
                <a:spcPct val="30000"/>
              </a:spcBef>
              <a:defRPr sz="1200">
                <a:solidFill>
                  <a:schemeClr val="tx1"/>
                </a:solidFill>
                <a:latin typeface="Arial" pitchFamily="34" charset="0"/>
                <a:ea typeface="ＭＳ Ｐゴシック" pitchFamily="34" charset="-128"/>
              </a:defRPr>
            </a:lvl4pPr>
            <a:lvl5pPr marL="2057400" indent="-228600" defTabSz="908050" eaLnBrk="0" hangingPunct="0">
              <a:spcBef>
                <a:spcPct val="30000"/>
              </a:spcBef>
              <a:defRPr sz="1200">
                <a:solidFill>
                  <a:schemeClr val="tx1"/>
                </a:solidFill>
                <a:latin typeface="Arial" pitchFamily="34" charset="0"/>
                <a:ea typeface="ＭＳ Ｐゴシック" pitchFamily="34" charset="-128"/>
              </a:defRPr>
            </a:lvl5pPr>
            <a:lvl6pPr marL="25146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eaLnBrk="1" hangingPunct="1">
              <a:spcBef>
                <a:spcPct val="0"/>
              </a:spcBef>
            </a:pPr>
            <a:fld id="{6CD6B9D0-9B75-455B-838C-FC56E5482E23}" type="slidenum">
              <a:rPr lang="de-DE" altLang="de-DE" smtClean="0">
                <a:solidFill>
                  <a:srgbClr val="000000"/>
                </a:solidFill>
              </a:rPr>
              <a:pPr eaLnBrk="1" hangingPunct="1">
                <a:spcBef>
                  <a:spcPct val="0"/>
                </a:spcBef>
              </a:pPr>
              <a:t>3</a:t>
            </a:fld>
            <a:endParaRPr lang="de-DE" altLang="de-DE" smtClean="0">
              <a:solidFill>
                <a:srgbClr val="000000"/>
              </a:solidFill>
            </a:endParaRPr>
          </a:p>
        </p:txBody>
      </p:sp>
      <p:sp>
        <p:nvSpPr>
          <p:cNvPr id="77827" name="Folienbildplatzhalter 1"/>
          <p:cNvSpPr>
            <a:spLocks noGrp="1" noRot="1" noChangeAspect="1" noTextEdit="1"/>
          </p:cNvSpPr>
          <p:nvPr>
            <p:ph type="sldImg"/>
          </p:nvPr>
        </p:nvSpPr>
        <p:spPr>
          <a:xfrm>
            <a:off x="1143000" y="685800"/>
            <a:ext cx="4572000" cy="3429000"/>
          </a:xfrm>
          <a:ln/>
        </p:spPr>
      </p:sp>
      <p:sp>
        <p:nvSpPr>
          <p:cNvPr id="7782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endParaRPr lang="de-DE" altLang="de-DE" dirty="0" smtClean="0">
              <a:ea typeface="ＭＳ Ｐゴシック" pitchFamily="34" charset="-128"/>
            </a:endParaRPr>
          </a:p>
        </p:txBody>
      </p:sp>
      <p:sp>
        <p:nvSpPr>
          <p:cNvPr id="77829" name="Foliennummernplatzhalter 3"/>
          <p:cNvSpPr txBox="1">
            <a:spLocks noGrp="1"/>
          </p:cNvSpPr>
          <p:nvPr/>
        </p:nvSpPr>
        <p:spPr bwMode="auto">
          <a:xfrm>
            <a:off x="3883643" y="8684826"/>
            <a:ext cx="2972724"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algn="r" eaLnBrk="1" hangingPunct="1">
              <a:spcBef>
                <a:spcPct val="0"/>
              </a:spcBef>
            </a:pPr>
            <a:fld id="{18668436-9349-46E2-9336-3259A2EE4F46}" type="slidenum">
              <a:rPr lang="de-DE" altLang="de-DE">
                <a:solidFill>
                  <a:srgbClr val="000000"/>
                </a:solidFill>
                <a:cs typeface="Arial" pitchFamily="34" charset="0"/>
              </a:rPr>
              <a:pPr algn="r" eaLnBrk="1" hangingPunct="1">
                <a:spcBef>
                  <a:spcPct val="0"/>
                </a:spcBef>
              </a:pPr>
              <a:t>3</a:t>
            </a:fld>
            <a:endParaRPr lang="de-DE" altLang="de-DE">
              <a:solidFill>
                <a:srgbClr val="000000"/>
              </a:solidFill>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ea typeface="ＭＳ Ｐゴシック" pitchFamily="34" charset="-128"/>
              </a:defRPr>
            </a:lvl1pPr>
            <a:lvl2pPr marL="742950" indent="-285750" defTabSz="908050" eaLnBrk="0" hangingPunct="0">
              <a:spcBef>
                <a:spcPct val="30000"/>
              </a:spcBef>
              <a:defRPr sz="1200">
                <a:solidFill>
                  <a:schemeClr val="tx1"/>
                </a:solidFill>
                <a:latin typeface="Arial" pitchFamily="34" charset="0"/>
                <a:ea typeface="ＭＳ Ｐゴシック" pitchFamily="34" charset="-128"/>
              </a:defRPr>
            </a:lvl2pPr>
            <a:lvl3pPr marL="1143000" indent="-228600" defTabSz="908050" eaLnBrk="0" hangingPunct="0">
              <a:spcBef>
                <a:spcPct val="30000"/>
              </a:spcBef>
              <a:defRPr sz="1200">
                <a:solidFill>
                  <a:schemeClr val="tx1"/>
                </a:solidFill>
                <a:latin typeface="Arial" pitchFamily="34" charset="0"/>
                <a:ea typeface="ＭＳ Ｐゴシック" pitchFamily="34" charset="-128"/>
              </a:defRPr>
            </a:lvl3pPr>
            <a:lvl4pPr marL="1600200" indent="-228600" defTabSz="908050" eaLnBrk="0" hangingPunct="0">
              <a:spcBef>
                <a:spcPct val="30000"/>
              </a:spcBef>
              <a:defRPr sz="1200">
                <a:solidFill>
                  <a:schemeClr val="tx1"/>
                </a:solidFill>
                <a:latin typeface="Arial" pitchFamily="34" charset="0"/>
                <a:ea typeface="ＭＳ Ｐゴシック" pitchFamily="34" charset="-128"/>
              </a:defRPr>
            </a:lvl4pPr>
            <a:lvl5pPr marL="2057400" indent="-228600" defTabSz="908050" eaLnBrk="0" hangingPunct="0">
              <a:spcBef>
                <a:spcPct val="30000"/>
              </a:spcBef>
              <a:defRPr sz="1200">
                <a:solidFill>
                  <a:schemeClr val="tx1"/>
                </a:solidFill>
                <a:latin typeface="Arial" pitchFamily="34" charset="0"/>
                <a:ea typeface="ＭＳ Ｐゴシック" pitchFamily="34" charset="-128"/>
              </a:defRPr>
            </a:lvl5pPr>
            <a:lvl6pPr marL="25146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eaLnBrk="1" hangingPunct="1">
              <a:spcBef>
                <a:spcPct val="0"/>
              </a:spcBef>
            </a:pPr>
            <a:fld id="{6CD6B9D0-9B75-455B-838C-FC56E5482E23}" type="slidenum">
              <a:rPr lang="de-DE" altLang="de-DE" smtClean="0">
                <a:solidFill>
                  <a:srgbClr val="000000"/>
                </a:solidFill>
              </a:rPr>
              <a:pPr eaLnBrk="1" hangingPunct="1">
                <a:spcBef>
                  <a:spcPct val="0"/>
                </a:spcBef>
              </a:pPr>
              <a:t>4</a:t>
            </a:fld>
            <a:endParaRPr lang="de-DE" altLang="de-DE" smtClean="0">
              <a:solidFill>
                <a:srgbClr val="000000"/>
              </a:solidFill>
            </a:endParaRPr>
          </a:p>
        </p:txBody>
      </p:sp>
      <p:sp>
        <p:nvSpPr>
          <p:cNvPr id="77827" name="Folienbildplatzhalter 1"/>
          <p:cNvSpPr>
            <a:spLocks noGrp="1" noRot="1" noChangeAspect="1" noTextEdit="1"/>
          </p:cNvSpPr>
          <p:nvPr>
            <p:ph type="sldImg"/>
          </p:nvPr>
        </p:nvSpPr>
        <p:spPr>
          <a:xfrm>
            <a:off x="1143000" y="685800"/>
            <a:ext cx="4572000" cy="3429000"/>
          </a:xfrm>
          <a:ln/>
        </p:spPr>
      </p:sp>
      <p:sp>
        <p:nvSpPr>
          <p:cNvPr id="7782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endParaRPr lang="de-DE" altLang="de-DE" dirty="0" smtClean="0">
              <a:ea typeface="ＭＳ Ｐゴシック" pitchFamily="34" charset="-128"/>
            </a:endParaRPr>
          </a:p>
        </p:txBody>
      </p:sp>
      <p:sp>
        <p:nvSpPr>
          <p:cNvPr id="77829" name="Foliennummernplatzhalter 3"/>
          <p:cNvSpPr txBox="1">
            <a:spLocks noGrp="1"/>
          </p:cNvSpPr>
          <p:nvPr/>
        </p:nvSpPr>
        <p:spPr bwMode="auto">
          <a:xfrm>
            <a:off x="3883643" y="8684826"/>
            <a:ext cx="2972724"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algn="r" eaLnBrk="1" hangingPunct="1">
              <a:spcBef>
                <a:spcPct val="0"/>
              </a:spcBef>
            </a:pPr>
            <a:fld id="{18668436-9349-46E2-9336-3259A2EE4F46}" type="slidenum">
              <a:rPr lang="de-DE" altLang="de-DE">
                <a:solidFill>
                  <a:srgbClr val="000000"/>
                </a:solidFill>
                <a:cs typeface="Arial" pitchFamily="34" charset="0"/>
              </a:rPr>
              <a:pPr algn="r" eaLnBrk="1" hangingPunct="1">
                <a:spcBef>
                  <a:spcPct val="0"/>
                </a:spcBef>
              </a:pPr>
              <a:t>4</a:t>
            </a:fld>
            <a:endParaRPr lang="de-DE" altLang="de-DE">
              <a:solidFill>
                <a:srgbClr val="000000"/>
              </a:solidFill>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ea typeface="ＭＳ Ｐゴシック" pitchFamily="34" charset="-128"/>
              </a:defRPr>
            </a:lvl1pPr>
            <a:lvl2pPr marL="742950" indent="-285750" defTabSz="908050" eaLnBrk="0" hangingPunct="0">
              <a:spcBef>
                <a:spcPct val="30000"/>
              </a:spcBef>
              <a:defRPr sz="1200">
                <a:solidFill>
                  <a:schemeClr val="tx1"/>
                </a:solidFill>
                <a:latin typeface="Arial" pitchFamily="34" charset="0"/>
                <a:ea typeface="ＭＳ Ｐゴシック" pitchFamily="34" charset="-128"/>
              </a:defRPr>
            </a:lvl2pPr>
            <a:lvl3pPr marL="1143000" indent="-228600" defTabSz="908050" eaLnBrk="0" hangingPunct="0">
              <a:spcBef>
                <a:spcPct val="30000"/>
              </a:spcBef>
              <a:defRPr sz="1200">
                <a:solidFill>
                  <a:schemeClr val="tx1"/>
                </a:solidFill>
                <a:latin typeface="Arial" pitchFamily="34" charset="0"/>
                <a:ea typeface="ＭＳ Ｐゴシック" pitchFamily="34" charset="-128"/>
              </a:defRPr>
            </a:lvl3pPr>
            <a:lvl4pPr marL="1600200" indent="-228600" defTabSz="908050" eaLnBrk="0" hangingPunct="0">
              <a:spcBef>
                <a:spcPct val="30000"/>
              </a:spcBef>
              <a:defRPr sz="1200">
                <a:solidFill>
                  <a:schemeClr val="tx1"/>
                </a:solidFill>
                <a:latin typeface="Arial" pitchFamily="34" charset="0"/>
                <a:ea typeface="ＭＳ Ｐゴシック" pitchFamily="34" charset="-128"/>
              </a:defRPr>
            </a:lvl4pPr>
            <a:lvl5pPr marL="2057400" indent="-228600" defTabSz="908050" eaLnBrk="0" hangingPunct="0">
              <a:spcBef>
                <a:spcPct val="30000"/>
              </a:spcBef>
              <a:defRPr sz="1200">
                <a:solidFill>
                  <a:schemeClr val="tx1"/>
                </a:solidFill>
                <a:latin typeface="Arial" pitchFamily="34" charset="0"/>
                <a:ea typeface="ＭＳ Ｐゴシック" pitchFamily="34" charset="-128"/>
              </a:defRPr>
            </a:lvl5pPr>
            <a:lvl6pPr marL="25146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eaLnBrk="1" hangingPunct="1">
              <a:spcBef>
                <a:spcPct val="0"/>
              </a:spcBef>
            </a:pPr>
            <a:fld id="{6CD6B9D0-9B75-455B-838C-FC56E5482E23}" type="slidenum">
              <a:rPr lang="de-DE" altLang="de-DE" smtClean="0">
                <a:solidFill>
                  <a:srgbClr val="000000"/>
                </a:solidFill>
              </a:rPr>
              <a:pPr eaLnBrk="1" hangingPunct="1">
                <a:spcBef>
                  <a:spcPct val="0"/>
                </a:spcBef>
              </a:pPr>
              <a:t>5</a:t>
            </a:fld>
            <a:endParaRPr lang="de-DE" altLang="de-DE" smtClean="0">
              <a:solidFill>
                <a:srgbClr val="000000"/>
              </a:solidFill>
            </a:endParaRPr>
          </a:p>
        </p:txBody>
      </p:sp>
      <p:sp>
        <p:nvSpPr>
          <p:cNvPr id="77827" name="Folienbildplatzhalter 1"/>
          <p:cNvSpPr>
            <a:spLocks noGrp="1" noRot="1" noChangeAspect="1" noTextEdit="1"/>
          </p:cNvSpPr>
          <p:nvPr>
            <p:ph type="sldImg"/>
          </p:nvPr>
        </p:nvSpPr>
        <p:spPr>
          <a:xfrm>
            <a:off x="1143000" y="685800"/>
            <a:ext cx="4572000" cy="3429000"/>
          </a:xfrm>
          <a:ln/>
        </p:spPr>
      </p:sp>
      <p:sp>
        <p:nvSpPr>
          <p:cNvPr id="7782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endParaRPr lang="de-DE" altLang="de-DE" dirty="0" smtClean="0">
              <a:ea typeface="ＭＳ Ｐゴシック" pitchFamily="34" charset="-128"/>
            </a:endParaRPr>
          </a:p>
        </p:txBody>
      </p:sp>
      <p:sp>
        <p:nvSpPr>
          <p:cNvPr id="77829" name="Foliennummernplatzhalter 3"/>
          <p:cNvSpPr txBox="1">
            <a:spLocks noGrp="1"/>
          </p:cNvSpPr>
          <p:nvPr/>
        </p:nvSpPr>
        <p:spPr bwMode="auto">
          <a:xfrm>
            <a:off x="3883643" y="8684826"/>
            <a:ext cx="2972724"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algn="r" eaLnBrk="1" hangingPunct="1">
              <a:spcBef>
                <a:spcPct val="0"/>
              </a:spcBef>
            </a:pPr>
            <a:fld id="{18668436-9349-46E2-9336-3259A2EE4F46}" type="slidenum">
              <a:rPr lang="de-DE" altLang="de-DE">
                <a:solidFill>
                  <a:srgbClr val="000000"/>
                </a:solidFill>
                <a:cs typeface="Arial" pitchFamily="34" charset="0"/>
              </a:rPr>
              <a:pPr algn="r" eaLnBrk="1" hangingPunct="1">
                <a:spcBef>
                  <a:spcPct val="0"/>
                </a:spcBef>
              </a:pPr>
              <a:t>5</a:t>
            </a:fld>
            <a:endParaRPr lang="de-DE" altLang="de-DE">
              <a:solidFill>
                <a:srgbClr val="000000"/>
              </a:solidFill>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ea typeface="ＭＳ Ｐゴシック" pitchFamily="34" charset="-128"/>
              </a:defRPr>
            </a:lvl1pPr>
            <a:lvl2pPr marL="742950" indent="-285750" defTabSz="908050" eaLnBrk="0" hangingPunct="0">
              <a:spcBef>
                <a:spcPct val="30000"/>
              </a:spcBef>
              <a:defRPr sz="1200">
                <a:solidFill>
                  <a:schemeClr val="tx1"/>
                </a:solidFill>
                <a:latin typeface="Arial" pitchFamily="34" charset="0"/>
                <a:ea typeface="ＭＳ Ｐゴシック" pitchFamily="34" charset="-128"/>
              </a:defRPr>
            </a:lvl2pPr>
            <a:lvl3pPr marL="1143000" indent="-228600" defTabSz="908050" eaLnBrk="0" hangingPunct="0">
              <a:spcBef>
                <a:spcPct val="30000"/>
              </a:spcBef>
              <a:defRPr sz="1200">
                <a:solidFill>
                  <a:schemeClr val="tx1"/>
                </a:solidFill>
                <a:latin typeface="Arial" pitchFamily="34" charset="0"/>
                <a:ea typeface="ＭＳ Ｐゴシック" pitchFamily="34" charset="-128"/>
              </a:defRPr>
            </a:lvl3pPr>
            <a:lvl4pPr marL="1600200" indent="-228600" defTabSz="908050" eaLnBrk="0" hangingPunct="0">
              <a:spcBef>
                <a:spcPct val="30000"/>
              </a:spcBef>
              <a:defRPr sz="1200">
                <a:solidFill>
                  <a:schemeClr val="tx1"/>
                </a:solidFill>
                <a:latin typeface="Arial" pitchFamily="34" charset="0"/>
                <a:ea typeface="ＭＳ Ｐゴシック" pitchFamily="34" charset="-128"/>
              </a:defRPr>
            </a:lvl4pPr>
            <a:lvl5pPr marL="2057400" indent="-228600" defTabSz="908050" eaLnBrk="0" hangingPunct="0">
              <a:spcBef>
                <a:spcPct val="30000"/>
              </a:spcBef>
              <a:defRPr sz="1200">
                <a:solidFill>
                  <a:schemeClr val="tx1"/>
                </a:solidFill>
                <a:latin typeface="Arial" pitchFamily="34" charset="0"/>
                <a:ea typeface="ＭＳ Ｐゴシック" pitchFamily="34" charset="-128"/>
              </a:defRPr>
            </a:lvl5pPr>
            <a:lvl6pPr marL="25146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defTabSz="90805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eaLnBrk="1" hangingPunct="1">
              <a:spcBef>
                <a:spcPct val="0"/>
              </a:spcBef>
            </a:pPr>
            <a:fld id="{6CD6B9D0-9B75-455B-838C-FC56E5482E23}" type="slidenum">
              <a:rPr lang="de-DE" altLang="de-DE" smtClean="0">
                <a:solidFill>
                  <a:srgbClr val="000000"/>
                </a:solidFill>
              </a:rPr>
              <a:pPr eaLnBrk="1" hangingPunct="1">
                <a:spcBef>
                  <a:spcPct val="0"/>
                </a:spcBef>
              </a:pPr>
              <a:t>6</a:t>
            </a:fld>
            <a:endParaRPr lang="de-DE" altLang="de-DE" smtClean="0">
              <a:solidFill>
                <a:srgbClr val="000000"/>
              </a:solidFill>
            </a:endParaRPr>
          </a:p>
        </p:txBody>
      </p:sp>
      <p:sp>
        <p:nvSpPr>
          <p:cNvPr id="77827" name="Folienbildplatzhalter 1"/>
          <p:cNvSpPr>
            <a:spLocks noGrp="1" noRot="1" noChangeAspect="1" noTextEdit="1"/>
          </p:cNvSpPr>
          <p:nvPr>
            <p:ph type="sldImg"/>
          </p:nvPr>
        </p:nvSpPr>
        <p:spPr>
          <a:xfrm>
            <a:off x="1143000" y="685800"/>
            <a:ext cx="4572000" cy="3429000"/>
          </a:xfrm>
          <a:ln/>
        </p:spPr>
      </p:sp>
      <p:sp>
        <p:nvSpPr>
          <p:cNvPr id="7782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spcBef>
                <a:spcPct val="0"/>
              </a:spcBef>
              <a:buFontTx/>
              <a:buNone/>
            </a:pPr>
            <a:endParaRPr lang="de-DE" altLang="de-DE" dirty="0" smtClean="0">
              <a:ea typeface="ＭＳ Ｐゴシック" pitchFamily="34" charset="-128"/>
            </a:endParaRPr>
          </a:p>
        </p:txBody>
      </p:sp>
      <p:sp>
        <p:nvSpPr>
          <p:cNvPr id="77829" name="Foliennummernplatzhalter 3"/>
          <p:cNvSpPr txBox="1">
            <a:spLocks noGrp="1"/>
          </p:cNvSpPr>
          <p:nvPr/>
        </p:nvSpPr>
        <p:spPr bwMode="auto">
          <a:xfrm>
            <a:off x="3883643" y="8684826"/>
            <a:ext cx="2972724"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algn="r" eaLnBrk="1" hangingPunct="1">
              <a:spcBef>
                <a:spcPct val="0"/>
              </a:spcBef>
            </a:pPr>
            <a:fld id="{18668436-9349-46E2-9336-3259A2EE4F46}" type="slidenum">
              <a:rPr lang="de-DE" altLang="de-DE">
                <a:solidFill>
                  <a:srgbClr val="000000"/>
                </a:solidFill>
                <a:cs typeface="Arial" pitchFamily="34" charset="0"/>
              </a:rPr>
              <a:pPr algn="r" eaLnBrk="1" hangingPunct="1">
                <a:spcBef>
                  <a:spcPct val="0"/>
                </a:spcBef>
              </a:pPr>
              <a:t>6</a:t>
            </a:fld>
            <a:endParaRPr lang="de-DE" altLang="de-DE">
              <a:solidFill>
                <a:srgbClr val="000000"/>
              </a:solidFill>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Kriterien der Leistungsbewertung im Inhaltsfeld Medien</a:t>
            </a:r>
            <a:r>
              <a:rPr lang="de-DE" baseline="0" dirty="0" smtClean="0"/>
              <a:t> </a:t>
            </a:r>
            <a:r>
              <a:rPr lang="de-DE" dirty="0" smtClean="0"/>
              <a:t>aus dem Lehrplannavigator, die hier in Schülersprache übersetzt sind:</a:t>
            </a:r>
          </a:p>
          <a:p>
            <a:pPr marL="171450" indent="-171450">
              <a:buFont typeface="Arial" panose="020B0604020202020204" pitchFamily="34" charset="0"/>
              <a:buChar char="•"/>
            </a:pPr>
            <a:r>
              <a:rPr lang="de-DE" dirty="0" smtClean="0"/>
              <a:t>In welchem Ausmaß sind Originalität und Innovation erkennbar (thematisch und gestalterisch)?</a:t>
            </a:r>
          </a:p>
          <a:p>
            <a:pPr marL="171450" indent="-171450">
              <a:buFont typeface="Arial" panose="020B0604020202020204" pitchFamily="34" charset="0"/>
              <a:buChar char="•"/>
            </a:pPr>
            <a:r>
              <a:rPr lang="de-DE" dirty="0" smtClean="0"/>
              <a:t>Inwiefern werden bei Gestaltungs-versuchen kennen gelernte Mittel mit intendierten Wirkungen in einen funktionalen Zusammenhang gebracht?</a:t>
            </a:r>
          </a:p>
          <a:p>
            <a:pPr marL="171450" indent="-171450">
              <a:buFont typeface="Arial" panose="020B0604020202020204" pitchFamily="34" charset="0"/>
              <a:buChar char="•"/>
            </a:pPr>
            <a:r>
              <a:rPr lang="de-DE" dirty="0" smtClean="0"/>
              <a:t>Wie groß ist die Bereitschaft, eigene Gestaltungsentwürfe zu überprüfen und zu überarbeiten?</a:t>
            </a:r>
          </a:p>
          <a:p>
            <a:pPr marL="171450" indent="-171450">
              <a:buFont typeface="Arial" panose="020B0604020202020204" pitchFamily="34" charset="0"/>
              <a:buChar char="•"/>
            </a:pPr>
            <a:r>
              <a:rPr lang="de-DE" dirty="0" smtClean="0"/>
              <a:t>Wie intensiv und zielführend ist die Beteiligung an der Themen- und Formatsuche und -auswahl?</a:t>
            </a:r>
          </a:p>
          <a:p>
            <a:pPr marL="171450" indent="-171450">
              <a:buFont typeface="Arial" panose="020B0604020202020204" pitchFamily="34" charset="0"/>
              <a:buChar char="•"/>
            </a:pPr>
            <a:r>
              <a:rPr lang="de-DE" dirty="0" smtClean="0"/>
              <a:t>Wie realistisch werden Entwürfe mit Blick auf ihre Umsetzbarkeit (z.B. zur Verfügung stehende Zeit, räumliche Gegebenheiten, …) eingeschätzt und geplant?</a:t>
            </a:r>
          </a:p>
          <a:p>
            <a:pPr marL="171450" indent="-171450">
              <a:buFont typeface="Arial" panose="020B0604020202020204" pitchFamily="34" charset="0"/>
              <a:buChar char="•"/>
            </a:pPr>
            <a:r>
              <a:rPr lang="de-DE" dirty="0" smtClean="0"/>
              <a:t>In welchem Umfang, mit welcher Intensität und mit welcher Verlässlichkeit wurde ein Arbeitsbereich innerhalb der Medienproduktion bei der Realisierung des Projekts eigenverantwortlich und teamorientiert übernommen (z.B. Rolle als Darsteller, Aufnahme von Bild / Ton, Regie)?</a:t>
            </a:r>
          </a:p>
        </p:txBody>
      </p:sp>
      <p:sp>
        <p:nvSpPr>
          <p:cNvPr id="4" name="Foliennummernplatzhalter 3"/>
          <p:cNvSpPr>
            <a:spLocks noGrp="1"/>
          </p:cNvSpPr>
          <p:nvPr>
            <p:ph type="sldNum" sz="quarter" idx="10"/>
          </p:nvPr>
        </p:nvSpPr>
        <p:spPr/>
        <p:txBody>
          <a:bodyPr/>
          <a:lstStyle/>
          <a:p>
            <a:pPr>
              <a:defRPr/>
            </a:pPr>
            <a:fld id="{44EE8429-D726-4135-8097-5879E025FE20}" type="slidenum">
              <a:rPr lang="de-DE" smtClean="0"/>
              <a:pPr>
                <a:defRPr/>
              </a:pPr>
              <a:t>9</a:t>
            </a:fld>
            <a:endParaRPr lang="de-DE"/>
          </a:p>
        </p:txBody>
      </p:sp>
    </p:spTree>
    <p:extLst>
      <p:ext uri="{BB962C8B-B14F-4D97-AF65-F5344CB8AC3E}">
        <p14:creationId xmlns:p14="http://schemas.microsoft.com/office/powerpoint/2010/main" val="20261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de-DE" dirty="0" smtClean="0"/>
              <a:t>Weitere </a:t>
            </a:r>
            <a:r>
              <a:rPr lang="de-DE" dirty="0" smtClean="0"/>
              <a:t>Kriterien der Leistungsbewertung im Inhaltsfeld Medien</a:t>
            </a:r>
            <a:r>
              <a:rPr lang="de-DE" baseline="0" dirty="0" smtClean="0"/>
              <a:t> </a:t>
            </a:r>
            <a:r>
              <a:rPr lang="de-DE" dirty="0" smtClean="0"/>
              <a:t>aus dem Lehrplannavigator, die hier in Schülersprache übersetzt sind:</a:t>
            </a:r>
          </a:p>
          <a:p>
            <a:pPr marL="171450" indent="-171450">
              <a:buFont typeface="Arial" panose="020B0604020202020204" pitchFamily="34" charset="0"/>
              <a:buChar char="•"/>
            </a:pPr>
            <a:r>
              <a:rPr lang="de-DE" dirty="0" smtClean="0"/>
              <a:t>Inwiefern wurden im unmittelbarem Umfeld von Präsentationen Aufgaben in Teamarbeit anhand eines Leitfadens durchgeführt (z.B. im Hinblick auf Organisation, Werbung, technische und personelle Präsentation, …)?</a:t>
            </a:r>
          </a:p>
          <a:p>
            <a:pPr marL="171450" indent="-171450">
              <a:buFont typeface="Arial" panose="020B0604020202020204" pitchFamily="34" charset="0"/>
              <a:buChar char="•"/>
            </a:pPr>
            <a:r>
              <a:rPr lang="de-DE" dirty="0" smtClean="0"/>
              <a:t>Inwiefern wird der mit der Produktionstechnik sachgerecht umgegangen?</a:t>
            </a:r>
          </a:p>
          <a:p>
            <a:pPr marL="171450" indent="-171450">
              <a:buFont typeface="Arial" panose="020B0604020202020204" pitchFamily="34" charset="0"/>
              <a:buChar char="•"/>
            </a:pPr>
            <a:r>
              <a:rPr lang="de-DE" dirty="0" smtClean="0"/>
              <a:t>Wie stichhaltig und nachvollziehbar werden das Gestaltungskonzept und die einzelnen Planungsprodukte begründet (z.B. Storyboard, Treatment, Drehplan, </a:t>
            </a:r>
            <a:r>
              <a:rPr lang="de-DE" dirty="0" err="1" smtClean="0"/>
              <a:t>Shootingliste</a:t>
            </a:r>
            <a:r>
              <a:rPr lang="de-DE" dirty="0" smtClean="0"/>
              <a:t>)?</a:t>
            </a:r>
          </a:p>
          <a:p>
            <a:pPr marL="171450" indent="-171450">
              <a:buFont typeface="Arial" panose="020B0604020202020204" pitchFamily="34" charset="0"/>
              <a:buChar char="•"/>
            </a:pPr>
            <a:r>
              <a:rPr lang="de-DE" dirty="0" smtClean="0"/>
              <a:t>Mit welcher Qualität und Häufigkeit wird Mitschülern unter Beachtung der Feedback-Regeln zu ihren Beiträgen eine Rückmeldung erteilt?</a:t>
            </a:r>
          </a:p>
          <a:p>
            <a:pPr marL="171450" indent="-171450">
              <a:buFont typeface="Arial" panose="020B0604020202020204" pitchFamily="34" charset="0"/>
              <a:buChar char="•"/>
            </a:pPr>
            <a:r>
              <a:rPr lang="de-DE" dirty="0" smtClean="0"/>
              <a:t>Wie hilfreich ist dieses Feedback für die Verbesserung des Medienprodukts?</a:t>
            </a:r>
          </a:p>
          <a:p>
            <a:pPr marL="171450" indent="-171450">
              <a:buFont typeface="Arial" panose="020B0604020202020204" pitchFamily="34" charset="0"/>
              <a:buChar char="•"/>
            </a:pPr>
            <a:r>
              <a:rPr lang="de-DE" dirty="0" smtClean="0"/>
              <a:t>Wie hoch ist die Bereitschaft, sich der Kritik am eigenen Beitrag auszusetzen und sie produktiv zu verarbeiten?</a:t>
            </a:r>
          </a:p>
          <a:p>
            <a:pPr marL="171450" indent="-171450">
              <a:buFont typeface="Arial" panose="020B0604020202020204" pitchFamily="34" charset="0"/>
              <a:buChar char="•"/>
            </a:pPr>
            <a:r>
              <a:rPr lang="de-DE" dirty="0" smtClean="0"/>
              <a:t>Wie realistisch und selbstkritisch wird der eigene Beitrag zur Realisierung des Projekts eingeschätzt?</a:t>
            </a:r>
          </a:p>
          <a:p>
            <a:pPr marL="0" indent="0">
              <a:buFont typeface="Arial" panose="020B0604020202020204" pitchFamily="34" charset="0"/>
              <a:buNone/>
            </a:pPr>
            <a:endParaRPr lang="de-DE" dirty="0" smtClean="0"/>
          </a:p>
          <a:p>
            <a:endParaRPr lang="de-DE" dirty="0"/>
          </a:p>
        </p:txBody>
      </p:sp>
      <p:sp>
        <p:nvSpPr>
          <p:cNvPr id="4" name="Foliennummernplatzhalter 3"/>
          <p:cNvSpPr>
            <a:spLocks noGrp="1"/>
          </p:cNvSpPr>
          <p:nvPr>
            <p:ph type="sldNum" sz="quarter" idx="10"/>
          </p:nvPr>
        </p:nvSpPr>
        <p:spPr/>
        <p:txBody>
          <a:bodyPr/>
          <a:lstStyle/>
          <a:p>
            <a:pPr>
              <a:defRPr/>
            </a:pPr>
            <a:fld id="{44EE8429-D726-4135-8097-5879E025FE20}" type="slidenum">
              <a:rPr lang="de-DE" smtClean="0"/>
              <a:pPr>
                <a:defRPr/>
              </a:pPr>
              <a:t>10</a:t>
            </a:fld>
            <a:endParaRPr lang="de-DE"/>
          </a:p>
        </p:txBody>
      </p:sp>
    </p:spTree>
    <p:extLst>
      <p:ext uri="{BB962C8B-B14F-4D97-AF65-F5344CB8AC3E}">
        <p14:creationId xmlns:p14="http://schemas.microsoft.com/office/powerpoint/2010/main" val="781284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lvl1pPr>
              <a:defRPr/>
            </a:lvl1pPr>
          </a:lstStyle>
          <a:p>
            <a:pPr>
              <a:defRPr/>
            </a:pPr>
            <a:fld id="{9D43A258-CA8A-4DC8-805B-6F299EEB8635}" type="datetime1">
              <a:rPr lang="de-DE"/>
              <a:pPr>
                <a:defRPr/>
              </a:pPr>
              <a:t>31.05.2016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9F201AB-AE4C-4E66-A84A-6340BF88307D}" type="slidenum">
              <a:rPr lang="de-DE"/>
              <a:pPr>
                <a:defRPr/>
              </a:pPr>
              <a:t>‹Nr.›</a:t>
            </a:fld>
            <a:endParaRPr lang="de-DE"/>
          </a:p>
        </p:txBody>
      </p:sp>
    </p:spTree>
    <p:extLst>
      <p:ext uri="{BB962C8B-B14F-4D97-AF65-F5344CB8AC3E}">
        <p14:creationId xmlns:p14="http://schemas.microsoft.com/office/powerpoint/2010/main" val="37047691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9C27E839-51F8-46B9-AAC6-AD3B47AF7241}" type="datetime1">
              <a:rPr lang="de-DE"/>
              <a:pPr>
                <a:defRPr/>
              </a:pPr>
              <a:t>31.05.2016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4C93E38-4028-4FD6-88AA-A1FAD1D58630}" type="slidenum">
              <a:rPr lang="de-DE"/>
              <a:pPr>
                <a:defRPr/>
              </a:pPr>
              <a:t>‹Nr.›</a:t>
            </a:fld>
            <a:endParaRPr lang="de-DE"/>
          </a:p>
        </p:txBody>
      </p:sp>
    </p:spTree>
    <p:extLst>
      <p:ext uri="{BB962C8B-B14F-4D97-AF65-F5344CB8AC3E}">
        <p14:creationId xmlns:p14="http://schemas.microsoft.com/office/powerpoint/2010/main" val="35672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smtClean="0"/>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Datumsplatzhalter 3"/>
          <p:cNvSpPr>
            <a:spLocks noGrp="1"/>
          </p:cNvSpPr>
          <p:nvPr>
            <p:ph type="dt" sz="half" idx="10"/>
          </p:nvPr>
        </p:nvSpPr>
        <p:spPr/>
        <p:txBody>
          <a:bodyPr/>
          <a:lstStyle>
            <a:lvl1pPr>
              <a:defRPr/>
            </a:lvl1pPr>
          </a:lstStyle>
          <a:p>
            <a:pPr>
              <a:defRPr/>
            </a:pPr>
            <a:fld id="{76288DFA-799C-4508-8302-3CDDF3E1AC22}" type="datetime1">
              <a:rPr lang="de-DE"/>
              <a:pPr>
                <a:defRPr/>
              </a:pPr>
              <a:t>31.05.2016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D86713F-479B-4F0E-BD0A-2EBE0379913A}" type="slidenum">
              <a:rPr lang="de-DE"/>
              <a:pPr>
                <a:defRPr/>
              </a:pPr>
              <a:t>‹Nr.›</a:t>
            </a:fld>
            <a:endParaRPr lang="de-DE"/>
          </a:p>
        </p:txBody>
      </p:sp>
    </p:spTree>
    <p:extLst>
      <p:ext uri="{BB962C8B-B14F-4D97-AF65-F5344CB8AC3E}">
        <p14:creationId xmlns:p14="http://schemas.microsoft.com/office/powerpoint/2010/main" val="4247663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C00DBD77-EF3F-46A8-882A-45A277B25536}" type="datetime1">
              <a:rPr lang="de-DE"/>
              <a:pPr>
                <a:defRPr/>
              </a:pPr>
              <a:t>31.05.2016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2A9EAC7-2F0C-4F90-BBD4-D77B7381B6DF}" type="slidenum">
              <a:rPr lang="de-DE"/>
              <a:pPr>
                <a:defRPr/>
              </a:pPr>
              <a:t>‹Nr.›</a:t>
            </a:fld>
            <a:endParaRPr lang="de-DE"/>
          </a:p>
        </p:txBody>
      </p:sp>
    </p:spTree>
    <p:extLst>
      <p:ext uri="{BB962C8B-B14F-4D97-AF65-F5344CB8AC3E}">
        <p14:creationId xmlns:p14="http://schemas.microsoft.com/office/powerpoint/2010/main" val="1040686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C14DD2DA-C1DF-45D0-8D06-E2406F3D7817}" type="datetime1">
              <a:rPr lang="de-DE"/>
              <a:pPr>
                <a:defRPr/>
              </a:pPr>
              <a:t>31.05.2016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1F25ECB-1192-46BE-B3B5-7E87FBCC9663}" type="slidenum">
              <a:rPr lang="de-DE"/>
              <a:pPr>
                <a:defRPr/>
              </a:pPr>
              <a:t>‹Nr.›</a:t>
            </a:fld>
            <a:endParaRPr lang="de-DE"/>
          </a:p>
        </p:txBody>
      </p:sp>
    </p:spTree>
    <p:extLst>
      <p:ext uri="{BB962C8B-B14F-4D97-AF65-F5344CB8AC3E}">
        <p14:creationId xmlns:p14="http://schemas.microsoft.com/office/powerpoint/2010/main" val="1427554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773CD9B0-AD57-4FFF-8A88-7B6F39645238}" type="datetime1">
              <a:rPr lang="de-DE"/>
              <a:pPr>
                <a:defRPr/>
              </a:pPr>
              <a:t>31.05.2016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9744567-37A3-424E-B0AC-1BEE30C9CF99}" type="slidenum">
              <a:rPr lang="de-DE"/>
              <a:pPr>
                <a:defRPr/>
              </a:pPr>
              <a:t>‹Nr.›</a:t>
            </a:fld>
            <a:endParaRPr lang="de-DE"/>
          </a:p>
        </p:txBody>
      </p:sp>
    </p:spTree>
    <p:extLst>
      <p:ext uri="{BB962C8B-B14F-4D97-AF65-F5344CB8AC3E}">
        <p14:creationId xmlns:p14="http://schemas.microsoft.com/office/powerpoint/2010/main" val="550065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A2283C71-62C1-4C20-83B1-E93771ECA73D}" type="datetime1">
              <a:rPr lang="de-DE"/>
              <a:pPr>
                <a:defRPr/>
              </a:pPr>
              <a:t>31.05.2016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B55FDF1-62EC-44BD-B044-B6D32285973B}" type="slidenum">
              <a:rPr lang="de-DE"/>
              <a:pPr>
                <a:defRPr/>
              </a:pPr>
              <a:t>‹Nr.›</a:t>
            </a:fld>
            <a:endParaRPr lang="de-DE"/>
          </a:p>
        </p:txBody>
      </p:sp>
    </p:spTree>
    <p:extLst>
      <p:ext uri="{BB962C8B-B14F-4D97-AF65-F5344CB8AC3E}">
        <p14:creationId xmlns:p14="http://schemas.microsoft.com/office/powerpoint/2010/main" val="2561468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Datumsplatzhalter 3"/>
          <p:cNvSpPr>
            <a:spLocks noGrp="1"/>
          </p:cNvSpPr>
          <p:nvPr>
            <p:ph type="dt" sz="half" idx="10"/>
          </p:nvPr>
        </p:nvSpPr>
        <p:spPr/>
        <p:txBody>
          <a:bodyPr/>
          <a:lstStyle>
            <a:lvl1pPr>
              <a:defRPr/>
            </a:lvl1pPr>
          </a:lstStyle>
          <a:p>
            <a:pPr>
              <a:defRPr/>
            </a:pPr>
            <a:fld id="{B5B4BDF1-874D-4AFE-8CA1-DF6993A0A1C3}" type="datetime1">
              <a:rPr lang="de-DE"/>
              <a:pPr>
                <a:defRPr/>
              </a:pPr>
              <a:t>31.05.2016</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DC3BB8F5-8E3B-4088-BFF4-E59E2B8BA0EE}" type="slidenum">
              <a:rPr lang="de-DE"/>
              <a:pPr>
                <a:defRPr/>
              </a:pPr>
              <a:t>‹Nr.›</a:t>
            </a:fld>
            <a:endParaRPr lang="de-DE"/>
          </a:p>
        </p:txBody>
      </p:sp>
    </p:spTree>
    <p:extLst>
      <p:ext uri="{BB962C8B-B14F-4D97-AF65-F5344CB8AC3E}">
        <p14:creationId xmlns:p14="http://schemas.microsoft.com/office/powerpoint/2010/main" val="2721613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A06B023F-9CB1-4C05-8D6D-491B9C4FE204}" type="datetime1">
              <a:rPr lang="de-DE"/>
              <a:pPr>
                <a:defRPr/>
              </a:pPr>
              <a:t>31.05.2016</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52C63C62-0CCC-4116-AEF5-BC2DADDA5E50}" type="slidenum">
              <a:rPr lang="de-DE"/>
              <a:pPr>
                <a:defRPr/>
              </a:pPr>
              <a:t>‹Nr.›</a:t>
            </a:fld>
            <a:endParaRPr lang="de-DE"/>
          </a:p>
        </p:txBody>
      </p:sp>
    </p:spTree>
    <p:extLst>
      <p:ext uri="{BB962C8B-B14F-4D97-AF65-F5344CB8AC3E}">
        <p14:creationId xmlns:p14="http://schemas.microsoft.com/office/powerpoint/2010/main" val="14223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F9FEFFCD-EB88-4567-BD86-C88CF64BFD69}" type="datetime1">
              <a:rPr lang="de-DE"/>
              <a:pPr>
                <a:defRPr/>
              </a:pPr>
              <a:t>31.05.2016</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2E3D3F5-0173-4A79-A5B8-7A440D4C3112}" type="slidenum">
              <a:rPr lang="de-DE"/>
              <a:pPr>
                <a:defRPr/>
              </a:pPr>
              <a:t>‹Nr.›</a:t>
            </a:fld>
            <a:endParaRPr lang="de-DE"/>
          </a:p>
        </p:txBody>
      </p:sp>
    </p:spTree>
    <p:extLst>
      <p:ext uri="{BB962C8B-B14F-4D97-AF65-F5344CB8AC3E}">
        <p14:creationId xmlns:p14="http://schemas.microsoft.com/office/powerpoint/2010/main" val="215376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772817"/>
            <a:ext cx="5486400" cy="2954758"/>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78FE3EB8-ED7E-4C47-A6F6-86A2BE3CEF00}" type="datetime1">
              <a:rPr lang="de-DE"/>
              <a:pPr>
                <a:defRPr/>
              </a:pPr>
              <a:t>31.05.2016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A6A21490-F8B1-4D68-922D-23F9D2A5EF8C}" type="slidenum">
              <a:rPr lang="de-DE"/>
              <a:pPr>
                <a:defRPr/>
              </a:pPr>
              <a:t>‹Nr.›</a:t>
            </a:fld>
            <a:endParaRPr lang="de-DE"/>
          </a:p>
        </p:txBody>
      </p:sp>
    </p:spTree>
    <p:extLst>
      <p:ext uri="{BB962C8B-B14F-4D97-AF65-F5344CB8AC3E}">
        <p14:creationId xmlns:p14="http://schemas.microsoft.com/office/powerpoint/2010/main" val="129146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1125538"/>
            <a:ext cx="82296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41590AD-C009-497F-8875-197925138175}" type="datetime1">
              <a:rPr lang="de-DE"/>
              <a:pPr>
                <a:defRPr/>
              </a:pPr>
              <a:t>31.05.2016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DE40BEE-6F20-4536-A0D1-F672F2912306}" type="slidenum">
              <a:rPr lang="de-DE"/>
              <a:pPr>
                <a:defRPr/>
              </a:pPr>
              <a:t>‹Nr.›</a:t>
            </a:fld>
            <a:endParaRPr lang="de-DE"/>
          </a:p>
        </p:txBody>
      </p:sp>
      <p:sp>
        <p:nvSpPr>
          <p:cNvPr id="1030" name="Textplatzhalter 2"/>
          <p:cNvSpPr>
            <a:spLocks noGrp="1"/>
          </p:cNvSpPr>
          <p:nvPr>
            <p:ph type="body" idx="1"/>
          </p:nvPr>
        </p:nvSpPr>
        <p:spPr bwMode="auto">
          <a:xfrm>
            <a:off x="457200" y="1700213"/>
            <a:ext cx="8229600" cy="42497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pic>
        <p:nvPicPr>
          <p:cNvPr id="103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663" y="341313"/>
            <a:ext cx="25114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image2.jpe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16688" y="269875"/>
            <a:ext cx="212883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Gerade Verbindung 12"/>
          <p:cNvCxnSpPr/>
          <p:nvPr/>
        </p:nvCxnSpPr>
        <p:spPr>
          <a:xfrm>
            <a:off x="468313" y="1557338"/>
            <a:ext cx="8207375"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034" name="CustomShape 6"/>
          <p:cNvSpPr>
            <a:spLocks noChangeArrowheads="1"/>
          </p:cNvSpPr>
          <p:nvPr/>
        </p:nvSpPr>
        <p:spPr bwMode="auto">
          <a:xfrm>
            <a:off x="0" y="6061075"/>
            <a:ext cx="2987675" cy="142875"/>
          </a:xfrm>
          <a:prstGeom prst="rect">
            <a:avLst/>
          </a:prstGeom>
          <a:gradFill rotWithShape="0">
            <a:gsLst>
              <a:gs pos="0">
                <a:srgbClr val="008000"/>
              </a:gs>
              <a:gs pos="100000">
                <a:srgbClr val="FFFFCC"/>
              </a:gs>
            </a:gsLst>
            <a:lin ang="0"/>
          </a:gradFill>
          <a:ln>
            <a:noFill/>
          </a:ln>
          <a:extLst>
            <a:ext uri="{91240B29-F687-4F45-9708-019B960494DF}">
              <a14:hiddenLine xmlns:a14="http://schemas.microsoft.com/office/drawing/2010/main" w="25560">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de-DE" altLang="de-DE"/>
          </a:p>
        </p:txBody>
      </p:sp>
      <p:sp>
        <p:nvSpPr>
          <p:cNvPr id="1035" name="CustomShape 8"/>
          <p:cNvSpPr>
            <a:spLocks noChangeArrowheads="1"/>
          </p:cNvSpPr>
          <p:nvPr/>
        </p:nvSpPr>
        <p:spPr bwMode="auto">
          <a:xfrm>
            <a:off x="3090863" y="6061075"/>
            <a:ext cx="2987675" cy="142875"/>
          </a:xfrm>
          <a:prstGeom prst="rect">
            <a:avLst/>
          </a:prstGeom>
          <a:gradFill rotWithShape="0">
            <a:gsLst>
              <a:gs pos="0">
                <a:srgbClr val="808080"/>
              </a:gs>
              <a:gs pos="100000">
                <a:srgbClr val="FFFFCC"/>
              </a:gs>
            </a:gsLst>
            <a:lin ang="0"/>
          </a:gradFill>
          <a:ln>
            <a:noFill/>
          </a:ln>
          <a:extLst>
            <a:ext uri="{91240B29-F687-4F45-9708-019B960494DF}">
              <a14:hiddenLine xmlns:a14="http://schemas.microsoft.com/office/drawing/2010/main" w="25560">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de-DE" altLang="de-DE"/>
          </a:p>
        </p:txBody>
      </p:sp>
      <p:sp>
        <p:nvSpPr>
          <p:cNvPr id="16" name="Rechteck 15"/>
          <p:cNvSpPr/>
          <p:nvPr/>
        </p:nvSpPr>
        <p:spPr>
          <a:xfrm>
            <a:off x="6157913" y="6061075"/>
            <a:ext cx="2987675" cy="142875"/>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eaLnBrk="1" fontAlgn="base" hangingPunct="1">
        <a:spcBef>
          <a:spcPct val="0"/>
        </a:spcBef>
        <a:spcAft>
          <a:spcPct val="0"/>
        </a:spcAft>
        <a:defRPr sz="3400" kern="1200">
          <a:solidFill>
            <a:schemeClr val="tx1"/>
          </a:solidFill>
          <a:latin typeface="+mj-lt"/>
          <a:ea typeface="+mj-ea"/>
          <a:cs typeface="+mj-cs"/>
        </a:defRPr>
      </a:lvl1pPr>
      <a:lvl2pPr algn="l" rtl="0" eaLnBrk="1" fontAlgn="base" hangingPunct="1">
        <a:spcBef>
          <a:spcPct val="0"/>
        </a:spcBef>
        <a:spcAft>
          <a:spcPct val="0"/>
        </a:spcAft>
        <a:defRPr sz="3400">
          <a:solidFill>
            <a:schemeClr val="tx1"/>
          </a:solidFill>
          <a:latin typeface="Calibri" pitchFamily="34" charset="0"/>
        </a:defRPr>
      </a:lvl2pPr>
      <a:lvl3pPr algn="l" rtl="0" eaLnBrk="1" fontAlgn="base" hangingPunct="1">
        <a:spcBef>
          <a:spcPct val="0"/>
        </a:spcBef>
        <a:spcAft>
          <a:spcPct val="0"/>
        </a:spcAft>
        <a:defRPr sz="3400">
          <a:solidFill>
            <a:schemeClr val="tx1"/>
          </a:solidFill>
          <a:latin typeface="Calibri" pitchFamily="34" charset="0"/>
        </a:defRPr>
      </a:lvl3pPr>
      <a:lvl4pPr algn="l" rtl="0" eaLnBrk="1" fontAlgn="base" hangingPunct="1">
        <a:spcBef>
          <a:spcPct val="0"/>
        </a:spcBef>
        <a:spcAft>
          <a:spcPct val="0"/>
        </a:spcAft>
        <a:defRPr sz="3400">
          <a:solidFill>
            <a:schemeClr val="tx1"/>
          </a:solidFill>
          <a:latin typeface="Calibri" pitchFamily="34" charset="0"/>
        </a:defRPr>
      </a:lvl4pPr>
      <a:lvl5pPr algn="l" rtl="0" eaLnBrk="1" fontAlgn="base" hangingPunct="1">
        <a:spcBef>
          <a:spcPct val="0"/>
        </a:spcBef>
        <a:spcAft>
          <a:spcPct val="0"/>
        </a:spcAft>
        <a:defRPr sz="3400">
          <a:solidFill>
            <a:schemeClr val="tx1"/>
          </a:solidFill>
          <a:latin typeface="Calibri" pitchFamily="34" charset="0"/>
        </a:defRPr>
      </a:lvl5pPr>
      <a:lvl6pPr marL="457200" algn="l" rtl="0" eaLnBrk="1" fontAlgn="base" hangingPunct="1">
        <a:spcBef>
          <a:spcPct val="0"/>
        </a:spcBef>
        <a:spcAft>
          <a:spcPct val="0"/>
        </a:spcAft>
        <a:defRPr sz="3400">
          <a:solidFill>
            <a:schemeClr val="tx1"/>
          </a:solidFill>
          <a:latin typeface="Calibri" pitchFamily="34" charset="0"/>
        </a:defRPr>
      </a:lvl6pPr>
      <a:lvl7pPr marL="914400" algn="l" rtl="0" eaLnBrk="1" fontAlgn="base" hangingPunct="1">
        <a:spcBef>
          <a:spcPct val="0"/>
        </a:spcBef>
        <a:spcAft>
          <a:spcPct val="0"/>
        </a:spcAft>
        <a:defRPr sz="3400">
          <a:solidFill>
            <a:schemeClr val="tx1"/>
          </a:solidFill>
          <a:latin typeface="Calibri" pitchFamily="34" charset="0"/>
        </a:defRPr>
      </a:lvl7pPr>
      <a:lvl8pPr marL="1371600" algn="l" rtl="0" eaLnBrk="1" fontAlgn="base" hangingPunct="1">
        <a:spcBef>
          <a:spcPct val="0"/>
        </a:spcBef>
        <a:spcAft>
          <a:spcPct val="0"/>
        </a:spcAft>
        <a:defRPr sz="3400">
          <a:solidFill>
            <a:schemeClr val="tx1"/>
          </a:solidFill>
          <a:latin typeface="Calibri" pitchFamily="34" charset="0"/>
        </a:defRPr>
      </a:lvl8pPr>
      <a:lvl9pPr marL="1828800" algn="l" rtl="0" eaLnBrk="1" fontAlgn="base" hangingPunct="1">
        <a:spcBef>
          <a:spcPct val="0"/>
        </a:spcBef>
        <a:spcAft>
          <a:spcPct val="0"/>
        </a:spcAft>
        <a:defRPr sz="3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p:txBody>
          <a:bodyPr/>
          <a:lstStyle/>
          <a:p>
            <a:pPr algn="ctr"/>
            <a:r>
              <a:rPr lang="de-DE" altLang="de-DE" b="1" dirty="0"/>
              <a:t>Inhalte und </a:t>
            </a:r>
            <a:r>
              <a:rPr lang="de-DE" altLang="de-DE" b="1" dirty="0" smtClean="0"/>
              <a:t>Methoden </a:t>
            </a:r>
            <a:r>
              <a:rPr lang="de-DE" altLang="de-DE" b="1" dirty="0"/>
              <a:t>im Literaturkurs </a:t>
            </a:r>
            <a:r>
              <a:rPr lang="de-DE" altLang="de-DE" b="1" dirty="0" smtClean="0">
                <a:solidFill>
                  <a:schemeClr val="accent6">
                    <a:lumMod val="75000"/>
                  </a:schemeClr>
                </a:solidFill>
              </a:rPr>
              <a:t>Inhaltsfeld Medien</a:t>
            </a:r>
          </a:p>
        </p:txBody>
      </p:sp>
      <p:sp>
        <p:nvSpPr>
          <p:cNvPr id="3" name="Untertitel 2"/>
          <p:cNvSpPr>
            <a:spLocks noGrp="1"/>
          </p:cNvSpPr>
          <p:nvPr>
            <p:ph type="subTitle" idx="1"/>
          </p:nvPr>
        </p:nvSpPr>
        <p:spPr>
          <a:xfrm>
            <a:off x="1331913" y="4365625"/>
            <a:ext cx="6400800" cy="1295623"/>
          </a:xfrm>
        </p:spPr>
        <p:txBody>
          <a:bodyPr rtlCol="0">
            <a:normAutofit fontScale="92500" lnSpcReduction="20000"/>
          </a:bodyPr>
          <a:lstStyle/>
          <a:p>
            <a:pPr fontAlgn="auto">
              <a:spcAft>
                <a:spcPts val="0"/>
              </a:spcAft>
              <a:defRPr/>
            </a:pPr>
            <a:r>
              <a:rPr lang="de-DE" b="1" dirty="0" smtClean="0">
                <a:solidFill>
                  <a:schemeClr val="tx2">
                    <a:lumMod val="60000"/>
                    <a:lumOff val="40000"/>
                  </a:schemeClr>
                </a:solidFill>
              </a:rPr>
              <a:t>Einsatz in einer der ersten Unterrichtsstunden </a:t>
            </a:r>
            <a:r>
              <a:rPr lang="de-DE" b="1" dirty="0">
                <a:solidFill>
                  <a:schemeClr val="tx2">
                    <a:lumMod val="60000"/>
                    <a:lumOff val="40000"/>
                  </a:schemeClr>
                </a:solidFill>
              </a:rPr>
              <a:t>im </a:t>
            </a:r>
            <a:r>
              <a:rPr lang="de-DE" b="1" dirty="0" smtClean="0">
                <a:solidFill>
                  <a:schemeClr val="tx2">
                    <a:lumMod val="60000"/>
                    <a:lumOff val="40000"/>
                  </a:schemeClr>
                </a:solidFill>
              </a:rPr>
              <a:t>Literaturkurs - Inhaltsfeld Medien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1"/>
          </p:nvPr>
        </p:nvSpPr>
        <p:spPr>
          <a:xfrm>
            <a:off x="467544" y="6453188"/>
            <a:ext cx="361131" cy="341312"/>
          </a:xfrm>
        </p:spPr>
        <p:txBody>
          <a:bodyPr/>
          <a:lstStyle/>
          <a:p>
            <a:fld id="{BC3AD8AF-7F29-4309-9C17-A99593EC64C5}" type="slidenum">
              <a:rPr lang="de-DE" altLang="de-DE"/>
              <a:pPr/>
              <a:t>10</a:t>
            </a:fld>
            <a:endParaRPr lang="de-DE" altLang="de-DE"/>
          </a:p>
        </p:txBody>
      </p:sp>
      <p:sp>
        <p:nvSpPr>
          <p:cNvPr id="4" name="Textfeld 3"/>
          <p:cNvSpPr txBox="1"/>
          <p:nvPr/>
        </p:nvSpPr>
        <p:spPr>
          <a:xfrm>
            <a:off x="467544" y="1199982"/>
            <a:ext cx="8217791" cy="4247317"/>
          </a:xfrm>
          <a:prstGeom prst="rect">
            <a:avLst/>
          </a:prstGeom>
          <a:noFill/>
        </p:spPr>
        <p:txBody>
          <a:bodyPr wrap="square" rtlCol="0">
            <a:spAutoFit/>
          </a:bodyPr>
          <a:lstStyle/>
          <a:p>
            <a:r>
              <a:rPr lang="de-DE" b="1" dirty="0" smtClean="0">
                <a:solidFill>
                  <a:schemeClr val="accent6">
                    <a:lumMod val="75000"/>
                  </a:schemeClr>
                </a:solidFill>
              </a:rPr>
              <a:t>Weitere </a:t>
            </a:r>
            <a:r>
              <a:rPr lang="de-DE" b="1" dirty="0">
                <a:solidFill>
                  <a:schemeClr val="accent6">
                    <a:lumMod val="75000"/>
                  </a:schemeClr>
                </a:solidFill>
              </a:rPr>
              <a:t>Kriterien der Leistungsbewertung </a:t>
            </a:r>
            <a:r>
              <a:rPr lang="de-DE" b="1" dirty="0">
                <a:solidFill>
                  <a:srgbClr val="00B050"/>
                </a:solidFill>
              </a:rPr>
              <a:t>und ihre Umsetzung </a:t>
            </a:r>
            <a:r>
              <a:rPr lang="de-DE" b="1" dirty="0" smtClean="0">
                <a:solidFill>
                  <a:srgbClr val="00B050"/>
                </a:solidFill>
              </a:rPr>
              <a:t>im Literaturkurs</a:t>
            </a:r>
          </a:p>
          <a:p>
            <a:endParaRPr lang="de-DE" dirty="0" smtClean="0"/>
          </a:p>
          <a:p>
            <a:pPr marL="285750" indent="-285750">
              <a:buFont typeface="Arial" panose="020B0604020202020204" pitchFamily="34" charset="0"/>
              <a:buChar char="•"/>
            </a:pPr>
            <a:r>
              <a:rPr lang="de-DE" dirty="0" smtClean="0"/>
              <a:t>Wie gut ist unsere Präsentation organisiert? Wie gut ist die Werbung für die Präsentation? Wie gut ist sie technisch durchgeführt? Wie sinnvoll ist die Aufgabenverteilung bei der Präsentation?</a:t>
            </a:r>
          </a:p>
          <a:p>
            <a:pPr marL="285750" indent="-285750">
              <a:buFont typeface="Arial" panose="020B0604020202020204" pitchFamily="34" charset="0"/>
              <a:buChar char="•"/>
            </a:pPr>
            <a:r>
              <a:rPr lang="de-DE" dirty="0" smtClean="0"/>
              <a:t>Nutzen wir die technischen </a:t>
            </a:r>
            <a:r>
              <a:rPr lang="de-DE" dirty="0" smtClean="0"/>
              <a:t>Möglichkeiten </a:t>
            </a:r>
            <a:r>
              <a:rPr lang="de-DE" dirty="0" smtClean="0"/>
              <a:t>sinnvoll aus? Vermeiden wir Schäden an der Technik?</a:t>
            </a:r>
          </a:p>
          <a:p>
            <a:pPr marL="285750" indent="-285750">
              <a:buFont typeface="Arial" panose="020B0604020202020204" pitchFamily="34" charset="0"/>
              <a:buChar char="•"/>
            </a:pPr>
            <a:r>
              <a:rPr lang="de-DE" dirty="0" smtClean="0"/>
              <a:t>Wie gut ist unser Konzept für den Film durchgeplant? Wie ist die Planung in Storyboard</a:t>
            </a:r>
            <a:r>
              <a:rPr lang="de-DE" dirty="0"/>
              <a:t>, Treatment, Drehplan, </a:t>
            </a:r>
            <a:r>
              <a:rPr lang="de-DE" dirty="0" err="1" smtClean="0"/>
              <a:t>Shootingliste</a:t>
            </a:r>
            <a:r>
              <a:rPr lang="de-DE" dirty="0" smtClean="0"/>
              <a:t> umgesetzt</a:t>
            </a:r>
            <a:r>
              <a:rPr lang="de-DE" dirty="0" smtClean="0"/>
              <a:t>?</a:t>
            </a:r>
          </a:p>
          <a:p>
            <a:pPr marL="285750" indent="-285750">
              <a:buFont typeface="Arial" panose="020B0604020202020204" pitchFamily="34" charset="0"/>
              <a:buChar char="•"/>
            </a:pPr>
            <a:r>
              <a:rPr lang="de-DE" dirty="0"/>
              <a:t>Wie oft und wie hilfreich kann ich </a:t>
            </a:r>
            <a:r>
              <a:rPr lang="de-DE" dirty="0" smtClean="0"/>
              <a:t>anderen Feedback </a:t>
            </a:r>
            <a:r>
              <a:rPr lang="de-DE" dirty="0"/>
              <a:t>geben, wobei ich mich an die Feedback-Regeln halte?</a:t>
            </a:r>
          </a:p>
          <a:p>
            <a:pPr marL="285750" indent="-285750">
              <a:buFont typeface="Arial" panose="020B0604020202020204" pitchFamily="34" charset="0"/>
              <a:buChar char="•"/>
            </a:pPr>
            <a:r>
              <a:rPr lang="de-DE" dirty="0"/>
              <a:t>Wie tragen meine Feedbacks dazu bei, den Film zu verbessern?</a:t>
            </a:r>
          </a:p>
          <a:p>
            <a:pPr marL="285750" indent="-285750">
              <a:buFont typeface="Arial" panose="020B0604020202020204" pitchFamily="34" charset="0"/>
              <a:buChar char="•"/>
            </a:pPr>
            <a:r>
              <a:rPr lang="de-DE" dirty="0" smtClean="0"/>
              <a:t>Wie </a:t>
            </a:r>
            <a:r>
              <a:rPr lang="de-DE" dirty="0"/>
              <a:t>gut kann ich Kritik vertragen und verarbeiten?</a:t>
            </a:r>
          </a:p>
          <a:p>
            <a:pPr marL="285750" indent="-285750">
              <a:buFont typeface="Arial" panose="020B0604020202020204" pitchFamily="34" charset="0"/>
              <a:buChar char="•"/>
            </a:pPr>
            <a:r>
              <a:rPr lang="de-DE" dirty="0" smtClean="0"/>
              <a:t>Wie </a:t>
            </a:r>
            <a:r>
              <a:rPr lang="de-DE" dirty="0"/>
              <a:t>gut kann ich einschätzen, ob mein Beitrag dem Projekt weiterhilft und wie selbstkritisch bin ich dabei</a:t>
            </a:r>
            <a:r>
              <a:rPr lang="de-DE" dirty="0" smtClean="0"/>
              <a:t>?</a:t>
            </a:r>
            <a:endParaRPr lang="de-DE" dirty="0"/>
          </a:p>
        </p:txBody>
      </p:sp>
    </p:spTree>
    <p:extLst>
      <p:ext uri="{BB962C8B-B14F-4D97-AF65-F5344CB8AC3E}">
        <p14:creationId xmlns:p14="http://schemas.microsoft.com/office/powerpoint/2010/main" val="244918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noFill/>
        </p:spPr>
        <p:txBody>
          <a:bodyPr/>
          <a:lstStyle/>
          <a:p>
            <a:pPr marL="0" indent="0" algn="ctr">
              <a:buNone/>
            </a:pPr>
            <a:endParaRPr lang="de-DE" dirty="0" smtClean="0"/>
          </a:p>
          <a:p>
            <a:pPr marL="0" indent="0" algn="ctr">
              <a:buNone/>
            </a:pPr>
            <a:endParaRPr lang="de-DE" dirty="0"/>
          </a:p>
          <a:p>
            <a:pPr marL="0" indent="0" algn="ctr">
              <a:buNone/>
            </a:pPr>
            <a:endParaRPr lang="de-DE" dirty="0" smtClean="0"/>
          </a:p>
          <a:p>
            <a:pPr marL="0" indent="0" algn="ctr">
              <a:buNone/>
            </a:pPr>
            <a:r>
              <a:rPr lang="de-DE" b="1" dirty="0" smtClean="0"/>
              <a:t>Vielen Dank für die Aufmerksamkeit!</a:t>
            </a:r>
          </a:p>
          <a:p>
            <a:pPr marL="0" indent="0" algn="ctr">
              <a:buNone/>
            </a:pPr>
            <a:endParaRPr lang="de-DE" dirty="0"/>
          </a:p>
        </p:txBody>
      </p:sp>
      <p:sp>
        <p:nvSpPr>
          <p:cNvPr id="5" name="Foliennummernplatzhalter 3"/>
          <p:cNvSpPr>
            <a:spLocks noGrp="1"/>
          </p:cNvSpPr>
          <p:nvPr>
            <p:ph type="sldNum" sz="quarter" idx="11"/>
          </p:nvPr>
        </p:nvSpPr>
        <p:spPr>
          <a:xfrm>
            <a:off x="467544" y="6453188"/>
            <a:ext cx="361131" cy="341312"/>
          </a:xfrm>
        </p:spPr>
        <p:txBody>
          <a:bodyPr/>
          <a:lstStyle/>
          <a:p>
            <a:fld id="{BC3AD8AF-7F29-4309-9C17-A99593EC64C5}" type="slidenum">
              <a:rPr lang="de-DE" altLang="de-DE"/>
              <a:pPr/>
              <a:t>11</a:t>
            </a:fld>
            <a:endParaRPr lang="de-DE" altLang="de-DE"/>
          </a:p>
        </p:txBody>
      </p:sp>
    </p:spTree>
    <p:extLst>
      <p:ext uri="{BB962C8B-B14F-4D97-AF65-F5344CB8AC3E}">
        <p14:creationId xmlns:p14="http://schemas.microsoft.com/office/powerpoint/2010/main" val="2584939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83568" y="2852936"/>
            <a:ext cx="7772400" cy="1470025"/>
          </a:xfrm>
        </p:spPr>
        <p:txBody>
          <a:bodyPr/>
          <a:lstStyle/>
          <a:p>
            <a:pPr lvl="0" algn="ctr"/>
            <a:r>
              <a:rPr lang="de-DE" sz="3600" dirty="0" smtClean="0">
                <a:solidFill>
                  <a:srgbClr val="1F497D"/>
                </a:solidFill>
                <a:latin typeface="Veranda"/>
                <a:ea typeface="+mn-ea"/>
                <a:cs typeface="Arial" charset="0"/>
              </a:rPr>
              <a:t>I. </a:t>
            </a:r>
            <a:br>
              <a:rPr lang="de-DE" sz="3600" dirty="0" smtClean="0">
                <a:solidFill>
                  <a:srgbClr val="1F497D"/>
                </a:solidFill>
                <a:latin typeface="Veranda"/>
                <a:ea typeface="+mn-ea"/>
                <a:cs typeface="Arial" charset="0"/>
              </a:rPr>
            </a:br>
            <a:r>
              <a:rPr lang="de-DE" sz="3600" dirty="0" smtClean="0">
                <a:solidFill>
                  <a:srgbClr val="1F497D"/>
                </a:solidFill>
                <a:latin typeface="Veranda"/>
                <a:ea typeface="+mn-ea"/>
                <a:cs typeface="Arial" charset="0"/>
              </a:rPr>
              <a:t/>
            </a:r>
            <a:br>
              <a:rPr lang="de-DE" sz="3600" dirty="0" smtClean="0">
                <a:solidFill>
                  <a:srgbClr val="1F497D"/>
                </a:solidFill>
                <a:latin typeface="Veranda"/>
                <a:ea typeface="+mn-ea"/>
                <a:cs typeface="Arial" charset="0"/>
              </a:rPr>
            </a:br>
            <a:r>
              <a:rPr lang="de-DE" sz="3600" dirty="0" smtClean="0">
                <a:solidFill>
                  <a:srgbClr val="1F497D"/>
                </a:solidFill>
                <a:latin typeface="Veranda"/>
                <a:ea typeface="+mn-ea"/>
                <a:cs typeface="Arial" charset="0"/>
              </a:rPr>
              <a:t>Ziele des Literaturkurses</a:t>
            </a:r>
            <a:endParaRPr lang="de-DE" altLang="de-DE" b="1" dirty="0" smtClean="0">
              <a:solidFill>
                <a:schemeClr val="accent6">
                  <a:lumMod val="75000"/>
                </a:schemeClr>
              </a:solidFill>
            </a:endParaRPr>
          </a:p>
        </p:txBody>
      </p:sp>
    </p:spTree>
    <p:extLst>
      <p:ext uri="{BB962C8B-B14F-4D97-AF65-F5344CB8AC3E}">
        <p14:creationId xmlns:p14="http://schemas.microsoft.com/office/powerpoint/2010/main" val="2208428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idx="4294967295"/>
          </p:nvPr>
        </p:nvSpPr>
        <p:spPr>
          <a:xfrm>
            <a:off x="547688" y="1627188"/>
            <a:ext cx="8064500" cy="969962"/>
          </a:xfrm>
        </p:spPr>
        <p:txBody>
          <a:bodyPr lIns="91440" tIns="45720" rIns="91440" bIns="45720" anchor="ctr"/>
          <a:lstStyle/>
          <a:p>
            <a:pPr eaLnBrk="1" hangingPunct="1"/>
            <a:r>
              <a:rPr lang="de-DE" altLang="de-DE" dirty="0" smtClean="0">
                <a:solidFill>
                  <a:schemeClr val="tx2"/>
                </a:solidFill>
                <a:ea typeface="ＭＳ Ｐゴシック" pitchFamily="34" charset="-128"/>
              </a:rPr>
              <a:t>Aufgaben und Ziele der Literaturkurse laut Kernlehrplan</a:t>
            </a:r>
          </a:p>
        </p:txBody>
      </p:sp>
      <p:sp>
        <p:nvSpPr>
          <p:cNvPr id="3" name="Inhaltsplatzhalter 2"/>
          <p:cNvSpPr>
            <a:spLocks noGrp="1"/>
          </p:cNvSpPr>
          <p:nvPr>
            <p:ph idx="4294967295"/>
          </p:nvPr>
        </p:nvSpPr>
        <p:spPr>
          <a:xfrm>
            <a:off x="1192213" y="2646363"/>
            <a:ext cx="7278687" cy="2524125"/>
          </a:xfrm>
        </p:spPr>
        <p:txBody>
          <a:bodyPr lIns="91440" tIns="45720" rIns="91440" bIns="45720"/>
          <a:lstStyle/>
          <a:p>
            <a:pPr eaLnBrk="1" hangingPunct="1">
              <a:lnSpc>
                <a:spcPct val="90000"/>
              </a:lnSpc>
              <a:buFontTx/>
              <a:buNone/>
            </a:pPr>
            <a:endParaRPr lang="de-DE" altLang="de-DE" sz="2000" b="1" dirty="0" smtClean="0">
              <a:ea typeface="ＭＳ Ｐゴシック" pitchFamily="34" charset="-128"/>
            </a:endParaRPr>
          </a:p>
          <a:p>
            <a:pPr>
              <a:buFontTx/>
              <a:buNone/>
            </a:pPr>
            <a:r>
              <a:rPr lang="de-DE" altLang="de-DE" sz="2400" dirty="0" smtClean="0">
                <a:ea typeface="ＭＳ Ｐゴシック" pitchFamily="34" charset="-128"/>
              </a:rPr>
              <a:t>„Ausgangspunkt, Zwischenprodukt und Resultat der Literaturkurse sind also Gestaltungen in verbaler, nonverbaler oder medialer Form. </a:t>
            </a:r>
            <a:r>
              <a:rPr lang="ja-JP" altLang="de-DE" sz="2400" dirty="0" smtClean="0">
                <a:ea typeface="ＭＳ Ｐゴシック" pitchFamily="34" charset="-128"/>
              </a:rPr>
              <a:t>“</a:t>
            </a:r>
            <a:r>
              <a:rPr lang="de-DE" altLang="ja-JP" sz="2400" dirty="0" smtClean="0">
                <a:ea typeface="ＭＳ Ｐゴシック" pitchFamily="34" charset="-128"/>
              </a:rPr>
              <a:t/>
            </a:r>
            <a:br>
              <a:rPr lang="de-DE" altLang="ja-JP" sz="2400" dirty="0" smtClean="0">
                <a:ea typeface="ＭＳ Ｐゴシック" pitchFamily="34" charset="-128"/>
              </a:rPr>
            </a:br>
            <a:endParaRPr lang="de-DE" altLang="ja-JP" sz="2400" dirty="0" smtClean="0">
              <a:ea typeface="ＭＳ Ｐゴシック" pitchFamily="34" charset="-128"/>
            </a:endParaRPr>
          </a:p>
          <a:p>
            <a:pPr>
              <a:buFontTx/>
              <a:buNone/>
            </a:pPr>
            <a:r>
              <a:rPr lang="de-DE" altLang="de-DE" sz="1600" dirty="0" smtClean="0">
                <a:ea typeface="ＭＳ Ｐゴシック" pitchFamily="34" charset="-128"/>
              </a:rPr>
              <a:t>[</a:t>
            </a:r>
            <a:r>
              <a:rPr lang="de-DE" altLang="de-DE" sz="1600" dirty="0" err="1" smtClean="0">
                <a:ea typeface="ＭＳ Ｐゴシック" pitchFamily="34" charset="-128"/>
              </a:rPr>
              <a:t>mKLP</a:t>
            </a:r>
            <a:r>
              <a:rPr lang="de-DE" altLang="de-DE" sz="1600" dirty="0" smtClean="0">
                <a:ea typeface="ＭＳ Ｐゴシック" pitchFamily="34" charset="-128"/>
              </a:rPr>
              <a:t> Literatur </a:t>
            </a:r>
            <a:r>
              <a:rPr lang="de-DE" altLang="de-DE" sz="1600" dirty="0" err="1" smtClean="0">
                <a:ea typeface="ＭＳ Ｐゴシック" pitchFamily="34" charset="-128"/>
              </a:rPr>
              <a:t>GOSt</a:t>
            </a:r>
            <a:r>
              <a:rPr lang="de-DE" altLang="de-DE" sz="1600" dirty="0" smtClean="0">
                <a:ea typeface="ＭＳ Ｐゴシック" pitchFamily="34" charset="-128"/>
              </a:rPr>
              <a:t>, S. 10]</a:t>
            </a:r>
          </a:p>
        </p:txBody>
      </p:sp>
      <p:sp>
        <p:nvSpPr>
          <p:cNvPr id="11" name="Ellipse 10"/>
          <p:cNvSpPr/>
          <p:nvPr/>
        </p:nvSpPr>
        <p:spPr>
          <a:xfrm>
            <a:off x="4468813" y="3298825"/>
            <a:ext cx="1914525" cy="627063"/>
          </a:xfrm>
          <a:prstGeom prst="ellipse">
            <a:avLst/>
          </a:prstGeom>
          <a:solidFill>
            <a:srgbClr val="FF0000">
              <a:alpha val="23000"/>
            </a:srgbClr>
          </a:solidFill>
          <a:ln>
            <a:solidFill>
              <a:srgbClr val="FF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2" name="Ellipse 10"/>
          <p:cNvSpPr>
            <a:spLocks noChangeArrowheads="1"/>
          </p:cNvSpPr>
          <p:nvPr/>
        </p:nvSpPr>
        <p:spPr bwMode="auto">
          <a:xfrm flipV="1">
            <a:off x="6640513" y="3298825"/>
            <a:ext cx="1358900" cy="700088"/>
          </a:xfrm>
          <a:prstGeom prst="ellipse">
            <a:avLst/>
          </a:prstGeom>
          <a:solidFill>
            <a:srgbClr val="FF0000">
              <a:alpha val="23137"/>
            </a:srgbClr>
          </a:solidFill>
          <a:ln w="25400">
            <a:solidFill>
              <a:srgbClr val="FF0000">
                <a:alpha val="23137"/>
              </a:srgbClr>
            </a:solidFill>
            <a:round/>
            <a:headEnd/>
            <a:tailEnd/>
          </a:ln>
        </p:spPr>
        <p:txBody>
          <a:bodyPr rot="10800000" anchor="ctr"/>
          <a:lstStyle>
            <a:lvl1pPr eaLnBrk="0" hangingPunct="0">
              <a:spcBef>
                <a:spcPct val="20000"/>
              </a:spcBef>
              <a:buChar char="•"/>
              <a:defRPr sz="2100">
                <a:solidFill>
                  <a:schemeClr val="tx1"/>
                </a:solidFill>
                <a:latin typeface="Arial" pitchFamily="34" charset="0"/>
                <a:ea typeface="ＭＳ Ｐゴシック" pitchFamily="34" charset="-128"/>
              </a:defRPr>
            </a:lvl1pPr>
            <a:lvl2pPr marL="742950" indent="-285750" eaLnBrk="0" hangingPunct="0">
              <a:spcBef>
                <a:spcPct val="20000"/>
              </a:spcBef>
              <a:buChar char="–"/>
              <a:defRPr sz="2100">
                <a:solidFill>
                  <a:schemeClr val="tx1"/>
                </a:solidFill>
                <a:latin typeface="Arial" pitchFamily="34" charset="0"/>
                <a:ea typeface="ＭＳ Ｐゴシック" pitchFamily="34" charset="-128"/>
              </a:defRPr>
            </a:lvl2pPr>
            <a:lvl3pPr marL="1143000" indent="-228600" eaLnBrk="0" hangingPunct="0">
              <a:spcBef>
                <a:spcPct val="20000"/>
              </a:spcBef>
              <a:buChar char="•"/>
              <a:defRPr sz="21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algn="ctr" eaLnBrk="1" hangingPunct="1">
              <a:spcBef>
                <a:spcPct val="0"/>
              </a:spcBef>
              <a:buFontTx/>
              <a:buNone/>
            </a:pPr>
            <a:endParaRPr lang="de-DE" altLang="de-DE" sz="1800">
              <a:solidFill>
                <a:srgbClr val="FFFFFF"/>
              </a:solidFill>
            </a:endParaRPr>
          </a:p>
        </p:txBody>
      </p:sp>
      <p:sp>
        <p:nvSpPr>
          <p:cNvPr id="4" name="Ellipse 10"/>
          <p:cNvSpPr/>
          <p:nvPr/>
        </p:nvSpPr>
        <p:spPr>
          <a:xfrm>
            <a:off x="1139825" y="3713163"/>
            <a:ext cx="3808413" cy="571500"/>
          </a:xfrm>
          <a:prstGeom prst="ellipse">
            <a:avLst/>
          </a:prstGeom>
          <a:solidFill>
            <a:srgbClr val="FF0000">
              <a:alpha val="23000"/>
            </a:srgbClr>
          </a:solidFill>
          <a:ln>
            <a:solidFill>
              <a:srgbClr val="FF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38919" name="Foliennummernplatzhalt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100">
                <a:solidFill>
                  <a:schemeClr val="tx1"/>
                </a:solidFill>
                <a:latin typeface="Arial" pitchFamily="34" charset="0"/>
                <a:ea typeface="ＭＳ Ｐゴシック" pitchFamily="34" charset="-128"/>
              </a:defRPr>
            </a:lvl1pPr>
            <a:lvl2pPr marL="742950" indent="-285750" eaLnBrk="0" hangingPunct="0">
              <a:spcBef>
                <a:spcPct val="20000"/>
              </a:spcBef>
              <a:buChar char="–"/>
              <a:defRPr sz="2100">
                <a:solidFill>
                  <a:schemeClr val="tx1"/>
                </a:solidFill>
                <a:latin typeface="Arial" pitchFamily="34" charset="0"/>
                <a:ea typeface="ＭＳ Ｐゴシック" pitchFamily="34" charset="-128"/>
              </a:defRPr>
            </a:lvl2pPr>
            <a:lvl3pPr marL="1143000" indent="-228600" eaLnBrk="0" hangingPunct="0">
              <a:spcBef>
                <a:spcPct val="20000"/>
              </a:spcBef>
              <a:buChar char="•"/>
              <a:defRPr sz="21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fld id="{D2B9DBDF-98C8-40B3-8BC7-1DEDDF2F70F8}" type="slidenum">
              <a:rPr lang="de-DE" altLang="de-DE" sz="800" smtClean="0"/>
              <a:pPr eaLnBrk="1" hangingPunct="1">
                <a:spcBef>
                  <a:spcPct val="0"/>
                </a:spcBef>
                <a:buFontTx/>
                <a:buNone/>
              </a:pPr>
              <a:t>3</a:t>
            </a:fld>
            <a:endParaRPr lang="de-DE" altLang="de-DE" sz="800" smtClean="0"/>
          </a:p>
        </p:txBody>
      </p:sp>
    </p:spTree>
    <p:extLst>
      <p:ext uri="{BB962C8B-B14F-4D97-AF65-F5344CB8AC3E}">
        <p14:creationId xmlns:p14="http://schemas.microsoft.com/office/powerpoint/2010/main" val="410182682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9" name="Foliennummernplatzhalt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100">
                <a:solidFill>
                  <a:schemeClr val="tx1"/>
                </a:solidFill>
                <a:latin typeface="Arial" pitchFamily="34" charset="0"/>
                <a:ea typeface="ＭＳ Ｐゴシック" pitchFamily="34" charset="-128"/>
              </a:defRPr>
            </a:lvl1pPr>
            <a:lvl2pPr marL="742950" indent="-285750" eaLnBrk="0" hangingPunct="0">
              <a:spcBef>
                <a:spcPct val="20000"/>
              </a:spcBef>
              <a:buChar char="–"/>
              <a:defRPr sz="2100">
                <a:solidFill>
                  <a:schemeClr val="tx1"/>
                </a:solidFill>
                <a:latin typeface="Arial" pitchFamily="34" charset="0"/>
                <a:ea typeface="ＭＳ Ｐゴシック" pitchFamily="34" charset="-128"/>
              </a:defRPr>
            </a:lvl2pPr>
            <a:lvl3pPr marL="1143000" indent="-228600" eaLnBrk="0" hangingPunct="0">
              <a:spcBef>
                <a:spcPct val="20000"/>
              </a:spcBef>
              <a:buChar char="•"/>
              <a:defRPr sz="21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fld id="{D2B9DBDF-98C8-40B3-8BC7-1DEDDF2F70F8}" type="slidenum">
              <a:rPr lang="de-DE" altLang="de-DE" sz="800" smtClean="0"/>
              <a:pPr eaLnBrk="1" hangingPunct="1">
                <a:spcBef>
                  <a:spcPct val="0"/>
                </a:spcBef>
                <a:buFontTx/>
                <a:buNone/>
              </a:pPr>
              <a:t>4</a:t>
            </a:fld>
            <a:endParaRPr lang="de-DE" altLang="de-DE" sz="800" smtClean="0"/>
          </a:p>
        </p:txBody>
      </p:sp>
      <p:sp>
        <p:nvSpPr>
          <p:cNvPr id="8" name="Textfeld 7"/>
          <p:cNvSpPr txBox="1"/>
          <p:nvPr/>
        </p:nvSpPr>
        <p:spPr>
          <a:xfrm>
            <a:off x="0" y="2372687"/>
            <a:ext cx="9144000" cy="1754326"/>
          </a:xfrm>
          <a:prstGeom prst="rect">
            <a:avLst/>
          </a:prstGeom>
          <a:noFill/>
        </p:spPr>
        <p:txBody>
          <a:bodyPr wrap="square" rtlCol="0">
            <a:spAutoFit/>
          </a:bodyPr>
          <a:lstStyle/>
          <a:p>
            <a:pPr algn="ctr"/>
            <a:r>
              <a:rPr lang="de-DE" sz="3600" dirty="0" smtClean="0">
                <a:solidFill>
                  <a:schemeClr val="tx2"/>
                </a:solidFill>
                <a:latin typeface="Veranda"/>
              </a:rPr>
              <a:t>II.</a:t>
            </a:r>
          </a:p>
          <a:p>
            <a:pPr algn="ctr"/>
            <a:r>
              <a:rPr lang="de-DE" sz="3600" dirty="0" smtClean="0">
                <a:solidFill>
                  <a:schemeClr val="tx2"/>
                </a:solidFill>
                <a:latin typeface="Veranda"/>
              </a:rPr>
              <a:t>Kompetenzen:</a:t>
            </a:r>
          </a:p>
          <a:p>
            <a:pPr algn="ctr"/>
            <a:r>
              <a:rPr lang="de-DE" sz="3600" dirty="0" smtClean="0">
                <a:solidFill>
                  <a:schemeClr val="tx2"/>
                </a:solidFill>
                <a:latin typeface="Veranda"/>
              </a:rPr>
              <a:t>Was müssen wir können?</a:t>
            </a:r>
            <a:endParaRPr lang="de-DE" dirty="0">
              <a:latin typeface="Veranda"/>
            </a:endParaRPr>
          </a:p>
        </p:txBody>
      </p:sp>
    </p:spTree>
    <p:extLst>
      <p:ext uri="{BB962C8B-B14F-4D97-AF65-F5344CB8AC3E}">
        <p14:creationId xmlns:p14="http://schemas.microsoft.com/office/powerpoint/2010/main" val="362070172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9" name="Foliennummernplatzhalt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100">
                <a:solidFill>
                  <a:schemeClr val="tx1"/>
                </a:solidFill>
                <a:latin typeface="Arial" pitchFamily="34" charset="0"/>
                <a:ea typeface="ＭＳ Ｐゴシック" pitchFamily="34" charset="-128"/>
              </a:defRPr>
            </a:lvl1pPr>
            <a:lvl2pPr marL="742950" indent="-285750" eaLnBrk="0" hangingPunct="0">
              <a:spcBef>
                <a:spcPct val="20000"/>
              </a:spcBef>
              <a:buChar char="–"/>
              <a:defRPr sz="2100">
                <a:solidFill>
                  <a:schemeClr val="tx1"/>
                </a:solidFill>
                <a:latin typeface="Arial" pitchFamily="34" charset="0"/>
                <a:ea typeface="ＭＳ Ｐゴシック" pitchFamily="34" charset="-128"/>
              </a:defRPr>
            </a:lvl2pPr>
            <a:lvl3pPr marL="1143000" indent="-228600" eaLnBrk="0" hangingPunct="0">
              <a:spcBef>
                <a:spcPct val="20000"/>
              </a:spcBef>
              <a:buChar char="•"/>
              <a:defRPr sz="21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fld id="{D2B9DBDF-98C8-40B3-8BC7-1DEDDF2F70F8}" type="slidenum">
              <a:rPr lang="de-DE" altLang="de-DE" sz="800" smtClean="0"/>
              <a:pPr eaLnBrk="1" hangingPunct="1">
                <a:spcBef>
                  <a:spcPct val="0"/>
                </a:spcBef>
                <a:buFontTx/>
                <a:buNone/>
              </a:pPr>
              <a:t>5</a:t>
            </a:fld>
            <a:endParaRPr lang="de-DE" altLang="de-DE" sz="800" smtClean="0"/>
          </a:p>
        </p:txBody>
      </p:sp>
      <p:sp>
        <p:nvSpPr>
          <p:cNvPr id="4" name="Textfeld 3"/>
          <p:cNvSpPr txBox="1"/>
          <p:nvPr/>
        </p:nvSpPr>
        <p:spPr>
          <a:xfrm>
            <a:off x="251520" y="980728"/>
            <a:ext cx="3816424" cy="5078313"/>
          </a:xfrm>
          <a:prstGeom prst="rect">
            <a:avLst/>
          </a:prstGeom>
          <a:noFill/>
        </p:spPr>
        <p:txBody>
          <a:bodyPr wrap="square" rtlCol="0">
            <a:spAutoFit/>
          </a:bodyPr>
          <a:lstStyle/>
          <a:p>
            <a:r>
              <a:rPr lang="de-DE" b="1" dirty="0">
                <a:solidFill>
                  <a:schemeClr val="accent6">
                    <a:lumMod val="75000"/>
                  </a:schemeClr>
                </a:solidFill>
              </a:rPr>
              <a:t>A</a:t>
            </a:r>
            <a:r>
              <a:rPr lang="de-DE" b="1" dirty="0" smtClean="0">
                <a:solidFill>
                  <a:schemeClr val="accent6">
                    <a:lumMod val="75000"/>
                  </a:schemeClr>
                </a:solidFill>
              </a:rPr>
              <a:t>usgewählte Kompetenzerwartungen des Kernlehrplans:</a:t>
            </a:r>
          </a:p>
          <a:p>
            <a:r>
              <a:rPr lang="de-DE" dirty="0"/>
              <a:t>Die Schülerinnen und Schüler können</a:t>
            </a:r>
          </a:p>
          <a:p>
            <a:pPr marL="285750" indent="-285750">
              <a:buFont typeface="Arial" panose="020B0604020202020204" pitchFamily="34" charset="0"/>
              <a:buChar char="•"/>
            </a:pPr>
            <a:r>
              <a:rPr lang="de-DE" dirty="0"/>
              <a:t>eine Grundidee entwickeln und davon ausgehend die Planung medialer Teilprodukte ausarbeiten und darlegen,</a:t>
            </a:r>
          </a:p>
          <a:p>
            <a:pPr marL="285750" indent="-285750">
              <a:buFont typeface="Arial" panose="020B0604020202020204" pitchFamily="34" charset="0"/>
              <a:buChar char="•"/>
            </a:pPr>
            <a:r>
              <a:rPr lang="de-DE" dirty="0"/>
              <a:t>Produktionstechniken selbstständig, sachgerecht und zielgerichtet einsetzen und handhaben,</a:t>
            </a:r>
          </a:p>
          <a:p>
            <a:pPr marL="285750" indent="-285750">
              <a:buFont typeface="Arial" panose="020B0604020202020204" pitchFamily="34" charset="0"/>
              <a:buChar char="•"/>
            </a:pPr>
            <a:r>
              <a:rPr lang="de-DE" dirty="0"/>
              <a:t>mediale Gestaltungsmittel im Hinblick auf die intendierte Wirkungsabsicht funktional einsetzen,</a:t>
            </a:r>
          </a:p>
          <a:p>
            <a:pPr marL="285750" indent="-285750">
              <a:buFont typeface="Arial" panose="020B0604020202020204" pitchFamily="34" charset="0"/>
              <a:buChar char="•"/>
            </a:pPr>
            <a:r>
              <a:rPr lang="de-DE" dirty="0"/>
              <a:t>mediale Gestaltungsvarianten erproben und anschließend die Entscheidung für eine Auswahl begründen</a:t>
            </a:r>
            <a:r>
              <a:rPr lang="de-DE" dirty="0" smtClean="0"/>
              <a:t>,</a:t>
            </a:r>
            <a:endParaRPr lang="de-DE" dirty="0"/>
          </a:p>
        </p:txBody>
      </p:sp>
      <p:sp>
        <p:nvSpPr>
          <p:cNvPr id="5" name="Textfeld 4"/>
          <p:cNvSpPr txBox="1"/>
          <p:nvPr/>
        </p:nvSpPr>
        <p:spPr>
          <a:xfrm>
            <a:off x="4580879" y="980728"/>
            <a:ext cx="4104456" cy="4801314"/>
          </a:xfrm>
          <a:prstGeom prst="rect">
            <a:avLst/>
          </a:prstGeom>
          <a:noFill/>
        </p:spPr>
        <p:txBody>
          <a:bodyPr wrap="square" rtlCol="0">
            <a:spAutoFit/>
          </a:bodyPr>
          <a:lstStyle/>
          <a:p>
            <a:r>
              <a:rPr lang="de-DE" b="1" dirty="0" smtClean="0">
                <a:solidFill>
                  <a:srgbClr val="00B050"/>
                </a:solidFill>
              </a:rPr>
              <a:t>Umsetzung im Literaturkurs:</a:t>
            </a:r>
          </a:p>
          <a:p>
            <a:endParaRPr lang="de-DE" dirty="0"/>
          </a:p>
          <a:p>
            <a:r>
              <a:rPr lang="de-DE" dirty="0" smtClean="0"/>
              <a:t>Wir müssen können</a:t>
            </a:r>
          </a:p>
          <a:p>
            <a:pPr marL="285750" indent="-285750">
              <a:buFont typeface="Arial" panose="020B0604020202020204" pitchFamily="34" charset="0"/>
              <a:buChar char="•"/>
            </a:pPr>
            <a:r>
              <a:rPr lang="de-DE" dirty="0" smtClean="0"/>
              <a:t>eine Grundidee für einen Film entwickeln und davon ausgehend </a:t>
            </a:r>
            <a:r>
              <a:rPr lang="de-DE" dirty="0" smtClean="0"/>
              <a:t>ein Drehbuch </a:t>
            </a:r>
            <a:r>
              <a:rPr lang="de-DE" dirty="0" smtClean="0"/>
              <a:t>und andere Pläne ausarbeiten,</a:t>
            </a:r>
          </a:p>
          <a:p>
            <a:pPr marL="285750" indent="-285750">
              <a:buFont typeface="Arial" panose="020B0604020202020204" pitchFamily="34" charset="0"/>
              <a:buChar char="•"/>
            </a:pPr>
            <a:r>
              <a:rPr lang="de-DE" dirty="0" smtClean="0"/>
              <a:t>die Filmtechnik gezielt und sachgerecht handhaben und einsetzen,</a:t>
            </a:r>
          </a:p>
          <a:p>
            <a:pPr marL="285750" indent="-285750">
              <a:buFont typeface="Arial" panose="020B0604020202020204" pitchFamily="34" charset="0"/>
              <a:buChar char="•"/>
            </a:pPr>
            <a:r>
              <a:rPr lang="de-DE" dirty="0" smtClean="0"/>
              <a:t>Gestaltungsmittel des Films gezielt auf eine Wirkung hin einsetzen (z.B. Licht, Ton, Musik, …)</a:t>
            </a:r>
          </a:p>
          <a:p>
            <a:pPr marL="285750" indent="-285750">
              <a:buFont typeface="Arial" panose="020B0604020202020204" pitchFamily="34" charset="0"/>
              <a:buChar char="•"/>
            </a:pPr>
            <a:r>
              <a:rPr lang="de-DE" dirty="0" smtClean="0"/>
              <a:t>verschiedene Möglichkeiten einen Film zu gestalten ausprobieren und </a:t>
            </a:r>
            <a:r>
              <a:rPr lang="de-DE" dirty="0"/>
              <a:t>anschließend die Entscheidung für </a:t>
            </a:r>
            <a:r>
              <a:rPr lang="de-DE" dirty="0" smtClean="0"/>
              <a:t>unsere </a:t>
            </a:r>
            <a:r>
              <a:rPr lang="de-DE" dirty="0"/>
              <a:t>Auswahl begründen</a:t>
            </a:r>
          </a:p>
        </p:txBody>
      </p:sp>
    </p:spTree>
    <p:extLst>
      <p:ext uri="{BB962C8B-B14F-4D97-AF65-F5344CB8AC3E}">
        <p14:creationId xmlns:p14="http://schemas.microsoft.com/office/powerpoint/2010/main" val="32605549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9" name="Foliennummernplatzhalt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100">
                <a:solidFill>
                  <a:schemeClr val="tx1"/>
                </a:solidFill>
                <a:latin typeface="Arial" pitchFamily="34" charset="0"/>
                <a:ea typeface="ＭＳ Ｐゴシック" pitchFamily="34" charset="-128"/>
              </a:defRPr>
            </a:lvl1pPr>
            <a:lvl2pPr marL="742950" indent="-285750" eaLnBrk="0" hangingPunct="0">
              <a:spcBef>
                <a:spcPct val="20000"/>
              </a:spcBef>
              <a:buChar char="–"/>
              <a:defRPr sz="2100">
                <a:solidFill>
                  <a:schemeClr val="tx1"/>
                </a:solidFill>
                <a:latin typeface="Arial" pitchFamily="34" charset="0"/>
                <a:ea typeface="ＭＳ Ｐゴシック" pitchFamily="34" charset="-128"/>
              </a:defRPr>
            </a:lvl2pPr>
            <a:lvl3pPr marL="1143000" indent="-228600" eaLnBrk="0" hangingPunct="0">
              <a:spcBef>
                <a:spcPct val="20000"/>
              </a:spcBef>
              <a:buChar char="•"/>
              <a:defRPr sz="2100">
                <a:solidFill>
                  <a:schemeClr val="tx1"/>
                </a:solidFill>
                <a:latin typeface="Arial" pitchFamily="34" charset="0"/>
                <a:ea typeface="ＭＳ Ｐゴシック" pitchFamily="34" charset="-128"/>
              </a:defRPr>
            </a:lvl3pPr>
            <a:lvl4pPr marL="1600200" indent="-228600" eaLnBrk="0" hangingPunct="0">
              <a:spcBef>
                <a:spcPct val="20000"/>
              </a:spcBef>
              <a:buChar char="–"/>
              <a:defRPr sz="2000">
                <a:solidFill>
                  <a:schemeClr val="tx1"/>
                </a:solidFill>
                <a:latin typeface="Arial" pitchFamily="34" charset="0"/>
                <a:ea typeface="ＭＳ Ｐゴシック" pitchFamily="34" charset="-128"/>
              </a:defRPr>
            </a:lvl4pPr>
            <a:lvl5pPr marL="2057400" indent="-228600" eaLnBrk="0" hangingPunct="0">
              <a:spcBef>
                <a:spcPct val="20000"/>
              </a:spcBef>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fld id="{D2B9DBDF-98C8-40B3-8BC7-1DEDDF2F70F8}" type="slidenum">
              <a:rPr lang="de-DE" altLang="de-DE" sz="800" smtClean="0"/>
              <a:pPr eaLnBrk="1" hangingPunct="1">
                <a:spcBef>
                  <a:spcPct val="0"/>
                </a:spcBef>
                <a:buFontTx/>
                <a:buNone/>
              </a:pPr>
              <a:t>6</a:t>
            </a:fld>
            <a:endParaRPr lang="de-DE" altLang="de-DE" sz="800" smtClean="0"/>
          </a:p>
        </p:txBody>
      </p:sp>
      <p:sp>
        <p:nvSpPr>
          <p:cNvPr id="3" name="Textfeld 2"/>
          <p:cNvSpPr txBox="1"/>
          <p:nvPr/>
        </p:nvSpPr>
        <p:spPr>
          <a:xfrm>
            <a:off x="323528" y="980728"/>
            <a:ext cx="4104456" cy="5078313"/>
          </a:xfrm>
          <a:prstGeom prst="rect">
            <a:avLst/>
          </a:prstGeom>
          <a:noFill/>
        </p:spPr>
        <p:txBody>
          <a:bodyPr wrap="square" rtlCol="0">
            <a:spAutoFit/>
          </a:bodyPr>
          <a:lstStyle/>
          <a:p>
            <a:r>
              <a:rPr lang="de-DE" b="1" dirty="0">
                <a:solidFill>
                  <a:schemeClr val="accent6">
                    <a:lumMod val="75000"/>
                  </a:schemeClr>
                </a:solidFill>
              </a:rPr>
              <a:t>Ausgewählte Kompetenzerwartungen des Kernlehrplans:</a:t>
            </a:r>
          </a:p>
          <a:p>
            <a:r>
              <a:rPr lang="de-DE" dirty="0"/>
              <a:t>Die Schülerinnen und Schüler </a:t>
            </a:r>
            <a:r>
              <a:rPr lang="de-DE" dirty="0" smtClean="0"/>
              <a:t>können</a:t>
            </a:r>
          </a:p>
          <a:p>
            <a:pPr marL="285750" indent="-285750">
              <a:buFont typeface="Arial" panose="020B0604020202020204" pitchFamily="34" charset="0"/>
              <a:buChar char="•"/>
            </a:pPr>
            <a:r>
              <a:rPr lang="de-DE" dirty="0" smtClean="0"/>
              <a:t>unter </a:t>
            </a:r>
            <a:r>
              <a:rPr lang="de-DE" dirty="0"/>
              <a:t>Berücksichtigung der vorhandenen technischen Möglichkeiten und der äußeren Rahmenbedingungen ein qualitativ angemessenes Produkt erstellen,</a:t>
            </a:r>
          </a:p>
          <a:p>
            <a:pPr marL="285750" indent="-285750">
              <a:buFont typeface="Arial" panose="020B0604020202020204" pitchFamily="34" charset="0"/>
              <a:buChar char="•"/>
            </a:pPr>
            <a:r>
              <a:rPr lang="de-DE" dirty="0"/>
              <a:t>eine geeignete Präsentationsform für ihr mediales Produkt auswählen und </a:t>
            </a:r>
            <a:r>
              <a:rPr lang="de-DE" dirty="0" smtClean="0"/>
              <a:t>realisieren,</a:t>
            </a:r>
          </a:p>
          <a:p>
            <a:pPr marL="285750" indent="-285750">
              <a:buFont typeface="Arial" panose="020B0604020202020204" pitchFamily="34" charset="0"/>
              <a:buChar char="•"/>
            </a:pPr>
            <a:r>
              <a:rPr lang="de-DE" dirty="0"/>
              <a:t>die Qualität eigener und fremder medialer Produkte </a:t>
            </a:r>
            <a:r>
              <a:rPr lang="de-DE" dirty="0" err="1"/>
              <a:t>kriteriengestützt</a:t>
            </a:r>
            <a:r>
              <a:rPr lang="de-DE" dirty="0"/>
              <a:t> analysieren und beurteilen,</a:t>
            </a:r>
          </a:p>
          <a:p>
            <a:pPr marL="285750" indent="-285750">
              <a:buFont typeface="Arial" panose="020B0604020202020204" pitchFamily="34" charset="0"/>
              <a:buChar char="•"/>
            </a:pPr>
            <a:r>
              <a:rPr lang="de-DE" dirty="0"/>
              <a:t>unter Einbeziehung der Publikumsreaktionen die Wirkung des eigenen Produkts analysieren und bewerten</a:t>
            </a:r>
            <a:r>
              <a:rPr lang="de-DE" dirty="0" smtClean="0"/>
              <a:t>.</a:t>
            </a:r>
            <a:endParaRPr lang="de-DE" dirty="0"/>
          </a:p>
        </p:txBody>
      </p:sp>
      <p:sp>
        <p:nvSpPr>
          <p:cNvPr id="4" name="Textfeld 3"/>
          <p:cNvSpPr txBox="1"/>
          <p:nvPr/>
        </p:nvSpPr>
        <p:spPr>
          <a:xfrm>
            <a:off x="4577930" y="980728"/>
            <a:ext cx="4104456" cy="4801314"/>
          </a:xfrm>
          <a:prstGeom prst="rect">
            <a:avLst/>
          </a:prstGeom>
          <a:noFill/>
        </p:spPr>
        <p:txBody>
          <a:bodyPr wrap="square" rtlCol="0">
            <a:spAutoFit/>
          </a:bodyPr>
          <a:lstStyle/>
          <a:p>
            <a:r>
              <a:rPr lang="de-DE" b="1" dirty="0" smtClean="0">
                <a:solidFill>
                  <a:srgbClr val="00B050"/>
                </a:solidFill>
              </a:rPr>
              <a:t>Umsetzung im Literaturkurs:</a:t>
            </a:r>
          </a:p>
          <a:p>
            <a:endParaRPr lang="de-DE" dirty="0"/>
          </a:p>
          <a:p>
            <a:r>
              <a:rPr lang="de-DE" dirty="0" smtClean="0"/>
              <a:t>Was müssen wir können?</a:t>
            </a:r>
          </a:p>
          <a:p>
            <a:pPr marL="285750" indent="-285750">
              <a:buFont typeface="Arial" panose="020B0604020202020204" pitchFamily="34" charset="0"/>
              <a:buChar char="•"/>
            </a:pPr>
            <a:r>
              <a:rPr lang="de-DE" dirty="0"/>
              <a:t>einen Film in einer Qualität </a:t>
            </a:r>
            <a:r>
              <a:rPr lang="de-DE" dirty="0" smtClean="0"/>
              <a:t>herstellen, so gut das Filmemachen in der Schule und unsere </a:t>
            </a:r>
            <a:r>
              <a:rPr lang="de-DE" dirty="0"/>
              <a:t>Ausstattung </a:t>
            </a:r>
            <a:r>
              <a:rPr lang="de-DE" dirty="0" smtClean="0"/>
              <a:t>es zulässt,</a:t>
            </a:r>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r>
              <a:rPr lang="de-DE" dirty="0" smtClean="0"/>
              <a:t>den passenden Ort und Zeitpunkt für unsere Filmvorführung(en) festlegen und die Aufführung veranstalten,</a:t>
            </a:r>
          </a:p>
          <a:p>
            <a:pPr marL="285750" indent="-285750">
              <a:buFont typeface="Arial" panose="020B0604020202020204" pitchFamily="34" charset="0"/>
              <a:buChar char="•"/>
            </a:pPr>
            <a:r>
              <a:rPr lang="de-DE" dirty="0" smtClean="0"/>
              <a:t>eigene Arbeiten, die von Mitschülern oder professionelle Filme analysieren und mit Kriterien beurteilen,</a:t>
            </a:r>
          </a:p>
          <a:p>
            <a:pPr marL="285750" indent="-285750">
              <a:buFont typeface="Arial" panose="020B0604020202020204" pitchFamily="34" charset="0"/>
              <a:buChar char="•"/>
            </a:pPr>
            <a:r>
              <a:rPr lang="de-DE" dirty="0" smtClean="0"/>
              <a:t>ein Feedback untereinander und eines des Filmpublikums einholen und auswerten.</a:t>
            </a:r>
          </a:p>
        </p:txBody>
      </p:sp>
    </p:spTree>
    <p:extLst>
      <p:ext uri="{BB962C8B-B14F-4D97-AF65-F5344CB8AC3E}">
        <p14:creationId xmlns:p14="http://schemas.microsoft.com/office/powerpoint/2010/main" val="25256768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b="1" dirty="0" smtClean="0">
                <a:solidFill>
                  <a:schemeClr val="accent6"/>
                </a:solidFill>
              </a:rPr>
              <a:t>Projektarbeit im Literaturkurs</a:t>
            </a:r>
            <a:endParaRPr lang="de-DE" sz="2800" b="1" dirty="0">
              <a:solidFill>
                <a:schemeClr val="accent6"/>
              </a:solidFill>
            </a:endParaRPr>
          </a:p>
        </p:txBody>
      </p:sp>
      <p:sp>
        <p:nvSpPr>
          <p:cNvPr id="3" name="Inhaltsplatzhalter 2"/>
          <p:cNvSpPr>
            <a:spLocks noGrp="1"/>
          </p:cNvSpPr>
          <p:nvPr>
            <p:ph idx="1"/>
          </p:nvPr>
        </p:nvSpPr>
        <p:spPr>
          <a:solidFill>
            <a:schemeClr val="bg1"/>
          </a:solidFill>
        </p:spPr>
        <p:txBody>
          <a:bodyPr/>
          <a:lstStyle/>
          <a:p>
            <a:endParaRPr lang="de-DE" dirty="0" smtClean="0"/>
          </a:p>
          <a:p>
            <a:r>
              <a:rPr lang="de-DE" sz="1800" dirty="0"/>
              <a:t>Im Literaturkurs wird </a:t>
            </a:r>
            <a:r>
              <a:rPr lang="de-DE" sz="1800" dirty="0" smtClean="0"/>
              <a:t>grundsätzlich </a:t>
            </a:r>
            <a:r>
              <a:rPr lang="de-DE" sz="1800" dirty="0"/>
              <a:t>in Projekten </a:t>
            </a:r>
            <a:r>
              <a:rPr lang="de-DE" sz="1800" dirty="0" smtClean="0"/>
              <a:t>gearbeitet. </a:t>
            </a:r>
          </a:p>
          <a:p>
            <a:endParaRPr lang="de-DE" sz="1800" dirty="0"/>
          </a:p>
          <a:p>
            <a:r>
              <a:rPr lang="de-DE" sz="1800" dirty="0" smtClean="0"/>
              <a:t>Von Schülerinnen und Schülern wird erwartet</a:t>
            </a:r>
            <a:r>
              <a:rPr lang="de-DE" sz="1800" dirty="0"/>
              <a:t>, </a:t>
            </a:r>
            <a:endParaRPr lang="de-DE" sz="1800" dirty="0" smtClean="0"/>
          </a:p>
          <a:p>
            <a:pPr marL="285750" indent="-285750">
              <a:buFont typeface="Arial" panose="020B0604020202020204" pitchFamily="34" charset="0"/>
              <a:buChar char="•"/>
            </a:pPr>
            <a:r>
              <a:rPr lang="de-DE" sz="1800" dirty="0" smtClean="0"/>
              <a:t>selbstständig zu arbeiten,</a:t>
            </a:r>
          </a:p>
          <a:p>
            <a:pPr marL="285750" indent="-285750">
              <a:buFont typeface="Arial" panose="020B0604020202020204" pitchFamily="34" charset="0"/>
              <a:buChar char="•"/>
            </a:pPr>
            <a:r>
              <a:rPr lang="de-DE" sz="1800" dirty="0" smtClean="0"/>
              <a:t>problemorientiert zu denken,</a:t>
            </a:r>
          </a:p>
          <a:p>
            <a:pPr marL="285750" indent="-285750">
              <a:buFont typeface="Arial" panose="020B0604020202020204" pitchFamily="34" charset="0"/>
              <a:buChar char="•"/>
            </a:pPr>
            <a:r>
              <a:rPr lang="de-DE" sz="1800" dirty="0" smtClean="0"/>
              <a:t>Arbeitsprozesse zu organisieren,</a:t>
            </a:r>
          </a:p>
          <a:p>
            <a:pPr marL="285750" indent="-285750">
              <a:buFont typeface="Arial" panose="020B0604020202020204" pitchFamily="34" charset="0"/>
              <a:buChar char="•"/>
            </a:pPr>
            <a:r>
              <a:rPr lang="de-DE" sz="1800" dirty="0" smtClean="0"/>
              <a:t>im Team zusammen zu arbeiten</a:t>
            </a:r>
          </a:p>
          <a:p>
            <a:pPr marL="285750" indent="-285750">
              <a:buFont typeface="Arial" panose="020B0604020202020204" pitchFamily="34" charset="0"/>
              <a:buChar char="•"/>
            </a:pPr>
            <a:r>
              <a:rPr lang="de-DE" sz="1800" dirty="0" smtClean="0"/>
              <a:t>und als Ergebnis ihrer Arbeit </a:t>
            </a:r>
            <a:r>
              <a:rPr lang="de-DE" sz="1800" dirty="0" smtClean="0"/>
              <a:t>eine Gestaltung vorweisen </a:t>
            </a:r>
          </a:p>
          <a:p>
            <a:r>
              <a:rPr lang="de-DE" sz="1800" dirty="0" smtClean="0"/>
              <a:t>zu </a:t>
            </a:r>
            <a:r>
              <a:rPr lang="de-DE" sz="1800" dirty="0" smtClean="0"/>
              <a:t>können.</a:t>
            </a:r>
            <a:endParaRPr lang="de-DE" sz="1800" dirty="0"/>
          </a:p>
        </p:txBody>
      </p:sp>
      <p:sp>
        <p:nvSpPr>
          <p:cNvPr id="4" name="Datumsplatzhalter 3"/>
          <p:cNvSpPr>
            <a:spLocks noGrp="1"/>
          </p:cNvSpPr>
          <p:nvPr>
            <p:ph type="dt" sz="half" idx="10"/>
          </p:nvPr>
        </p:nvSpPr>
        <p:spPr/>
        <p:txBody>
          <a:bodyPr/>
          <a:lstStyle/>
          <a:p>
            <a:pPr>
              <a:defRPr/>
            </a:pPr>
            <a:r>
              <a:rPr lang="de-DE" dirty="0" smtClean="0"/>
              <a:t>7</a:t>
            </a:r>
            <a:endParaRPr lang="de-DE" dirty="0"/>
          </a:p>
        </p:txBody>
      </p:sp>
      <p:sp>
        <p:nvSpPr>
          <p:cNvPr id="5" name="Fußzeilenplatzhalter 4"/>
          <p:cNvSpPr>
            <a:spLocks noGrp="1"/>
          </p:cNvSpPr>
          <p:nvPr>
            <p:ph type="ftr" sz="quarter" idx="11"/>
          </p:nvPr>
        </p:nvSpPr>
        <p:spPr/>
        <p:txBody>
          <a:bodyPr/>
          <a:lstStyle/>
          <a:p>
            <a:pPr>
              <a:defRPr/>
            </a:pPr>
            <a:endParaRPr lang="de-DE" dirty="0"/>
          </a:p>
        </p:txBody>
      </p:sp>
      <p:sp>
        <p:nvSpPr>
          <p:cNvPr id="6" name="Foliennummernplatzhalter 5"/>
          <p:cNvSpPr>
            <a:spLocks noGrp="1"/>
          </p:cNvSpPr>
          <p:nvPr>
            <p:ph type="sldNum" sz="quarter" idx="12"/>
          </p:nvPr>
        </p:nvSpPr>
        <p:spPr/>
        <p:txBody>
          <a:bodyPr/>
          <a:lstStyle/>
          <a:p>
            <a:pPr>
              <a:defRPr/>
            </a:pPr>
            <a:fld id="{D2A9EAC7-2F0C-4F90-BBD4-D77B7381B6DF}" type="slidenum">
              <a:rPr lang="de-DE" smtClean="0"/>
              <a:pPr>
                <a:defRPr/>
              </a:pPr>
              <a:t>7</a:t>
            </a:fld>
            <a:endParaRPr lang="de-DE" dirty="0"/>
          </a:p>
        </p:txBody>
      </p:sp>
    </p:spTree>
    <p:extLst>
      <p:ext uri="{BB962C8B-B14F-4D97-AF65-F5344CB8AC3E}">
        <p14:creationId xmlns:p14="http://schemas.microsoft.com/office/powerpoint/2010/main" val="178018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1"/>
          </p:nvPr>
        </p:nvSpPr>
        <p:spPr>
          <a:xfrm>
            <a:off x="467544" y="6453188"/>
            <a:ext cx="361131" cy="341312"/>
          </a:xfrm>
        </p:spPr>
        <p:txBody>
          <a:bodyPr/>
          <a:lstStyle/>
          <a:p>
            <a:fld id="{BC3AD8AF-7F29-4309-9C17-A99593EC64C5}" type="slidenum">
              <a:rPr lang="de-DE" altLang="de-DE"/>
              <a:pPr/>
              <a:t>8</a:t>
            </a:fld>
            <a:endParaRPr lang="de-DE" altLang="de-DE"/>
          </a:p>
        </p:txBody>
      </p:sp>
      <p:sp>
        <p:nvSpPr>
          <p:cNvPr id="6" name="Textfeld 5"/>
          <p:cNvSpPr txBox="1"/>
          <p:nvPr/>
        </p:nvSpPr>
        <p:spPr>
          <a:xfrm>
            <a:off x="0" y="2372687"/>
            <a:ext cx="9144000" cy="1754326"/>
          </a:xfrm>
          <a:prstGeom prst="rect">
            <a:avLst/>
          </a:prstGeom>
          <a:noFill/>
        </p:spPr>
        <p:txBody>
          <a:bodyPr wrap="square" rtlCol="0">
            <a:spAutoFit/>
          </a:bodyPr>
          <a:lstStyle/>
          <a:p>
            <a:pPr algn="ctr"/>
            <a:r>
              <a:rPr lang="de-DE" sz="3600" dirty="0" smtClean="0">
                <a:solidFill>
                  <a:schemeClr val="tx2"/>
                </a:solidFill>
                <a:latin typeface="Veranda"/>
              </a:rPr>
              <a:t>II.</a:t>
            </a:r>
          </a:p>
          <a:p>
            <a:pPr algn="ctr"/>
            <a:endParaRPr lang="de-DE" sz="3600" dirty="0" smtClean="0">
              <a:solidFill>
                <a:schemeClr val="tx2"/>
              </a:solidFill>
              <a:latin typeface="Veranda"/>
            </a:endParaRPr>
          </a:p>
          <a:p>
            <a:pPr algn="ctr"/>
            <a:r>
              <a:rPr lang="de-DE" sz="3600" dirty="0">
                <a:solidFill>
                  <a:schemeClr val="tx2"/>
                </a:solidFill>
                <a:latin typeface="Veranda"/>
              </a:rPr>
              <a:t>Leistungsbewertung </a:t>
            </a:r>
            <a:r>
              <a:rPr lang="de-DE" sz="3600" dirty="0" smtClean="0">
                <a:solidFill>
                  <a:schemeClr val="tx2"/>
                </a:solidFill>
                <a:latin typeface="Veranda"/>
              </a:rPr>
              <a:t>im Inhaltsfeld Medien</a:t>
            </a:r>
            <a:endParaRPr lang="de-DE" dirty="0">
              <a:latin typeface="Veranda"/>
            </a:endParaRPr>
          </a:p>
        </p:txBody>
      </p:sp>
    </p:spTree>
    <p:extLst>
      <p:ext uri="{BB962C8B-B14F-4D97-AF65-F5344CB8AC3E}">
        <p14:creationId xmlns:p14="http://schemas.microsoft.com/office/powerpoint/2010/main" val="2877990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1"/>
          </p:nvPr>
        </p:nvSpPr>
        <p:spPr>
          <a:xfrm>
            <a:off x="467544" y="6453188"/>
            <a:ext cx="361131" cy="341312"/>
          </a:xfrm>
        </p:spPr>
        <p:txBody>
          <a:bodyPr/>
          <a:lstStyle/>
          <a:p>
            <a:fld id="{BC3AD8AF-7F29-4309-9C17-A99593EC64C5}" type="slidenum">
              <a:rPr lang="de-DE" altLang="de-DE"/>
              <a:pPr/>
              <a:t>9</a:t>
            </a:fld>
            <a:endParaRPr lang="de-DE" altLang="de-DE"/>
          </a:p>
        </p:txBody>
      </p:sp>
      <p:sp>
        <p:nvSpPr>
          <p:cNvPr id="4" name="Textfeld 3"/>
          <p:cNvSpPr txBox="1"/>
          <p:nvPr/>
        </p:nvSpPr>
        <p:spPr>
          <a:xfrm>
            <a:off x="467544" y="1199982"/>
            <a:ext cx="8217791" cy="4247317"/>
          </a:xfrm>
          <a:prstGeom prst="rect">
            <a:avLst/>
          </a:prstGeom>
          <a:noFill/>
        </p:spPr>
        <p:txBody>
          <a:bodyPr wrap="square" rtlCol="0">
            <a:spAutoFit/>
          </a:bodyPr>
          <a:lstStyle/>
          <a:p>
            <a:r>
              <a:rPr lang="de-DE" b="1" dirty="0">
                <a:solidFill>
                  <a:schemeClr val="accent6">
                    <a:lumMod val="75000"/>
                  </a:schemeClr>
                </a:solidFill>
              </a:rPr>
              <a:t>Einige Kriterien der </a:t>
            </a:r>
            <a:r>
              <a:rPr lang="de-DE" b="1" dirty="0" smtClean="0">
                <a:solidFill>
                  <a:schemeClr val="accent6">
                    <a:lumMod val="75000"/>
                  </a:schemeClr>
                </a:solidFill>
              </a:rPr>
              <a:t>Leistungsbewertung </a:t>
            </a:r>
            <a:r>
              <a:rPr lang="de-DE" b="1" dirty="0" smtClean="0">
                <a:solidFill>
                  <a:srgbClr val="00B050"/>
                </a:solidFill>
              </a:rPr>
              <a:t>und ihre </a:t>
            </a:r>
            <a:r>
              <a:rPr lang="de-DE" b="1" dirty="0" smtClean="0">
                <a:solidFill>
                  <a:srgbClr val="00B050"/>
                </a:solidFill>
              </a:rPr>
              <a:t>Umsetzung </a:t>
            </a:r>
            <a:r>
              <a:rPr lang="de-DE" b="1" dirty="0" smtClean="0">
                <a:solidFill>
                  <a:srgbClr val="00B050"/>
                </a:solidFill>
              </a:rPr>
              <a:t>im Literaturkurs</a:t>
            </a:r>
          </a:p>
          <a:p>
            <a:endParaRPr lang="de-DE" dirty="0" smtClean="0"/>
          </a:p>
          <a:p>
            <a:pPr marL="285750" indent="-285750">
              <a:buFont typeface="Arial" panose="020B0604020202020204" pitchFamily="34" charset="0"/>
              <a:buChar char="•"/>
            </a:pPr>
            <a:r>
              <a:rPr lang="de-DE" dirty="0" smtClean="0"/>
              <a:t>Wie originell ist unser Produkt? Wieviel Selbstständigkeit gegenüber Vorbildern haben wir?</a:t>
            </a:r>
          </a:p>
          <a:p>
            <a:pPr marL="285750" indent="-285750">
              <a:buFont typeface="Arial" panose="020B0604020202020204" pitchFamily="34" charset="0"/>
              <a:buChar char="•"/>
            </a:pPr>
            <a:r>
              <a:rPr lang="de-DE" dirty="0" smtClean="0"/>
              <a:t>Wie </a:t>
            </a:r>
            <a:r>
              <a:rPr lang="de-DE" dirty="0" smtClean="0"/>
              <a:t>gezielt können wir Wirkungen erreichen, indem wir das ausprobieren und einsetzen, was wir im Unterricht gelernt haben?</a:t>
            </a:r>
          </a:p>
          <a:p>
            <a:pPr marL="285750" indent="-285750">
              <a:buFont typeface="Arial" panose="020B0604020202020204" pitchFamily="34" charset="0"/>
              <a:buChar char="•"/>
            </a:pPr>
            <a:r>
              <a:rPr lang="de-DE" dirty="0" smtClean="0"/>
              <a:t>Wie </a:t>
            </a:r>
            <a:r>
              <a:rPr lang="de-DE" dirty="0" smtClean="0"/>
              <a:t>lassen </a:t>
            </a:r>
            <a:r>
              <a:rPr lang="de-DE" dirty="0"/>
              <a:t>wir uns darauf ein, </a:t>
            </a:r>
            <a:r>
              <a:rPr lang="de-DE" dirty="0" smtClean="0"/>
              <a:t>etwas an unseren Produkten zu ändern? </a:t>
            </a:r>
            <a:r>
              <a:rPr lang="de-DE" dirty="0"/>
              <a:t>Wie bereit </a:t>
            </a:r>
            <a:r>
              <a:rPr lang="de-DE" dirty="0" smtClean="0"/>
              <a:t>sind wir</a:t>
            </a:r>
            <a:r>
              <a:rPr lang="de-DE" dirty="0"/>
              <a:t>, </a:t>
            </a:r>
            <a:r>
              <a:rPr lang="de-DE" dirty="0" smtClean="0"/>
              <a:t>etwas noch einmal zu überarbeiten</a:t>
            </a:r>
            <a:r>
              <a:rPr lang="de-DE" dirty="0" smtClean="0"/>
              <a:t>?</a:t>
            </a:r>
          </a:p>
          <a:p>
            <a:pPr marL="285750" indent="-285750">
              <a:buFont typeface="Arial" panose="020B0604020202020204" pitchFamily="34" charset="0"/>
              <a:buChar char="•"/>
            </a:pPr>
            <a:r>
              <a:rPr lang="de-DE" dirty="0"/>
              <a:t>Wie gut </a:t>
            </a:r>
            <a:r>
              <a:rPr lang="de-DE" dirty="0" smtClean="0"/>
              <a:t>bringen wir uns ein </a:t>
            </a:r>
            <a:r>
              <a:rPr lang="de-DE" dirty="0"/>
              <a:t>in die Themensuche und die Festlegung von Thema und Produktionsformat?</a:t>
            </a:r>
          </a:p>
          <a:p>
            <a:pPr marL="285750" indent="-285750">
              <a:buFont typeface="Arial" panose="020B0604020202020204" pitchFamily="34" charset="0"/>
              <a:buChar char="•"/>
            </a:pPr>
            <a:r>
              <a:rPr lang="de-DE" dirty="0"/>
              <a:t>Wie gut können wir einschätzen, ob unser Projekt rechtzeitig fertig werden kann und welche Umstände wir dabei berücksichtigen müssen</a:t>
            </a:r>
            <a:r>
              <a:rPr lang="de-DE" dirty="0" smtClean="0"/>
              <a:t>?</a:t>
            </a:r>
            <a:endParaRPr lang="de-DE" dirty="0"/>
          </a:p>
          <a:p>
            <a:pPr marL="285750" indent="-285750">
              <a:buFont typeface="Arial" panose="020B0604020202020204" pitchFamily="34" charset="0"/>
              <a:buChar char="•"/>
            </a:pPr>
            <a:r>
              <a:rPr lang="de-DE" dirty="0"/>
              <a:t>Wie wichtig ist mein Anteil am Projekt? Wie intensiv kann ich mich einbringen? Wie zuverlässig und verantwortungsvoll erfülle ich meine Aufgaben? Wie gut kann ich mit anderen zusammen arbeiten</a:t>
            </a:r>
            <a:r>
              <a:rPr lang="de-DE" dirty="0" smtClean="0"/>
              <a:t>?</a:t>
            </a:r>
            <a:endParaRPr lang="de-DE" dirty="0"/>
          </a:p>
        </p:txBody>
      </p:sp>
    </p:spTree>
    <p:extLst>
      <p:ext uri="{BB962C8B-B14F-4D97-AF65-F5344CB8AC3E}">
        <p14:creationId xmlns:p14="http://schemas.microsoft.com/office/powerpoint/2010/main" val="408203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Klassenmusizieren_an_der_Gesamtschul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usammengesetzt">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Klassenmusizieren_an_der_Gesamtschule</Template>
  <TotalTime>0</TotalTime>
  <Words>953</Words>
  <Application>Microsoft Office PowerPoint</Application>
  <PresentationFormat>Bildschirmpräsentation (4:3)</PresentationFormat>
  <Paragraphs>110</Paragraphs>
  <Slides>11</Slides>
  <Notes>8</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Klassenmusizieren_an_der_Gesamtschule</vt:lpstr>
      <vt:lpstr>Inhalte und Methoden im Literaturkurs Inhaltsfeld Medien</vt:lpstr>
      <vt:lpstr>I.   Ziele des Literaturkurses</vt:lpstr>
      <vt:lpstr>Aufgaben und Ziele der Literaturkurse laut Kernlehrplan</vt:lpstr>
      <vt:lpstr>PowerPoint-Präsentation</vt:lpstr>
      <vt:lpstr>PowerPoint-Präsentation</vt:lpstr>
      <vt:lpstr>PowerPoint-Präsentation</vt:lpstr>
      <vt:lpstr>Projektarbeit im Literaturkurs</vt:lpstr>
      <vt:lpstr>PowerPoint-Präsentation</vt:lpstr>
      <vt:lpstr>PowerPoint-Präsentation</vt:lpstr>
      <vt:lpstr>PowerPoint-Präsentation</vt:lpstr>
      <vt:lpstr>PowerPoint-Präsentation</vt:lpstr>
    </vt:vector>
  </TitlesOfParts>
  <Company>MSW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 Referenzrahmen / QA / Lehrpläne</dc:title>
  <dc:creator>Sohnius, Axel</dc:creator>
  <cp:lastModifiedBy>Sohnius, Axel</cp:lastModifiedBy>
  <cp:revision>79</cp:revision>
  <dcterms:created xsi:type="dcterms:W3CDTF">2015-09-07T11:32:42Z</dcterms:created>
  <dcterms:modified xsi:type="dcterms:W3CDTF">2016-05-31T07:00:43Z</dcterms:modified>
</cp:coreProperties>
</file>