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92" r:id="rId3"/>
    <p:sldId id="403" r:id="rId4"/>
    <p:sldId id="444" r:id="rId5"/>
    <p:sldId id="340" r:id="rId6"/>
    <p:sldId id="408" r:id="rId7"/>
    <p:sldId id="344" r:id="rId8"/>
    <p:sldId id="448" r:id="rId9"/>
    <p:sldId id="404" r:id="rId10"/>
    <p:sldId id="445" r:id="rId11"/>
    <p:sldId id="435" r:id="rId12"/>
    <p:sldId id="449" r:id="rId13"/>
    <p:sldId id="436" r:id="rId14"/>
    <p:sldId id="405" r:id="rId15"/>
    <p:sldId id="388" r:id="rId16"/>
    <p:sldId id="389" r:id="rId17"/>
    <p:sldId id="386" r:id="rId18"/>
    <p:sldId id="447" r:id="rId19"/>
    <p:sldId id="390" r:id="rId20"/>
    <p:sldId id="437" r:id="rId21"/>
    <p:sldId id="406" r:id="rId22"/>
    <p:sldId id="410" r:id="rId23"/>
    <p:sldId id="427" r:id="rId24"/>
    <p:sldId id="411" r:id="rId25"/>
    <p:sldId id="429" r:id="rId26"/>
    <p:sldId id="430" r:id="rId27"/>
    <p:sldId id="415" r:id="rId28"/>
    <p:sldId id="409" r:id="rId29"/>
    <p:sldId id="428" r:id="rId30"/>
    <p:sldId id="374" r:id="rId31"/>
    <p:sldId id="383" r:id="rId32"/>
    <p:sldId id="431" r:id="rId33"/>
    <p:sldId id="423" r:id="rId34"/>
    <p:sldId id="417" r:id="rId35"/>
    <p:sldId id="421" r:id="rId36"/>
    <p:sldId id="438" r:id="rId37"/>
    <p:sldId id="424" r:id="rId38"/>
    <p:sldId id="422" r:id="rId39"/>
    <p:sldId id="439" r:id="rId40"/>
    <p:sldId id="412" r:id="rId41"/>
    <p:sldId id="440" r:id="rId42"/>
    <p:sldId id="432" r:id="rId43"/>
    <p:sldId id="433" r:id="rId44"/>
    <p:sldId id="407" r:id="rId45"/>
    <p:sldId id="434" r:id="rId46"/>
    <p:sldId id="441" r:id="rId47"/>
    <p:sldId id="442" r:id="rId48"/>
    <p:sldId id="443" r:id="rId49"/>
    <p:sldId id="321" r:id="rId5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3399FF"/>
    <a:srgbClr val="DB820B"/>
    <a:srgbClr val="DA8F0B"/>
    <a:srgbClr val="FF9900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86974" autoAdjust="0"/>
  </p:normalViewPr>
  <p:slideViewPr>
    <p:cSldViewPr showGuides="1">
      <p:cViewPr>
        <p:scale>
          <a:sx n="75" d="100"/>
          <a:sy n="75" d="100"/>
        </p:scale>
        <p:origin x="-15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16.07.2019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16.07.2019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64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27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52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240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999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755650" y="5079042"/>
            <a:ext cx="6048375" cy="4810884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31" name="TextShape 2"/>
          <p:cNvSpPr txBox="1"/>
          <p:nvPr/>
        </p:nvSpPr>
        <p:spPr>
          <a:xfrm>
            <a:off x="4278314" y="10158084"/>
            <a:ext cx="3281362" cy="533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C59371-1723-4CBD-ADA4-9727294C5C3F}" type="slidenum">
              <a:rPr lang="de-DE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de-DE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114714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27384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129863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</a:t>
            </a:r>
            <a:r>
              <a:rPr lang="de-DE" sz="3200" dirty="0" smtClean="0">
                <a:solidFill>
                  <a:srgbClr val="002060"/>
                </a:solidFill>
              </a:rPr>
              <a:t>Physik</a:t>
            </a:r>
            <a:endParaRPr lang="de-DE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</a:t>
            </a:r>
            <a:r>
              <a:rPr lang="de-DE" dirty="0" smtClean="0"/>
              <a:t>NRW (MKR)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</a:t>
            </a:r>
            <a:r>
              <a:rPr lang="de-DE" dirty="0" smtClean="0"/>
              <a:t>Schule (RV-VB)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</a:t>
            </a:r>
            <a:r>
              <a:rPr lang="de-DE" dirty="0" smtClean="0"/>
              <a:t>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88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166984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xmlns="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xmlns="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27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Informatik werden fachangemessen aufgezeigt (z.B.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Orientierungs-rahmen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61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dirty="0"/>
              <a:t>Auseinandersetzung mit</a:t>
            </a:r>
          </a:p>
          <a:p>
            <a:pPr lvl="1"/>
            <a:r>
              <a:rPr lang="de-DE" dirty="0" smtClean="0"/>
              <a:t>Individuellen </a:t>
            </a:r>
            <a:r>
              <a:rPr lang="de-DE" dirty="0"/>
              <a:t>Bedürfnissen und </a:t>
            </a:r>
            <a:r>
              <a:rPr lang="de-DE" dirty="0" smtClean="0"/>
              <a:t>Bedarfen (Z1)</a:t>
            </a:r>
            <a:endParaRPr lang="de-DE" dirty="0"/>
          </a:p>
          <a:p>
            <a:pPr lvl="1"/>
            <a:r>
              <a:rPr lang="de-DE" dirty="0"/>
              <a:t>Gesellschaftlichen Einflüssen auf Konsumentscheidungen (</a:t>
            </a:r>
            <a:r>
              <a:rPr lang="de-DE" dirty="0" smtClean="0"/>
              <a:t>Z2)</a:t>
            </a:r>
            <a:endParaRPr lang="de-DE" dirty="0"/>
          </a:p>
          <a:p>
            <a:pPr lvl="1"/>
            <a:r>
              <a:rPr lang="de-DE" dirty="0"/>
              <a:t>Individuellen und gesellschaftlichen Folgen des Konsums (</a:t>
            </a:r>
            <a:r>
              <a:rPr lang="de-DE" dirty="0" smtClean="0"/>
              <a:t>Z3)</a:t>
            </a:r>
            <a:endParaRPr lang="de-DE" dirty="0"/>
          </a:p>
          <a:p>
            <a:pPr lvl="1"/>
            <a:r>
              <a:rPr lang="de-DE" dirty="0"/>
              <a:t>Politisch-rechtlichen und sozioökonomischen Rahmenbedingungen (</a:t>
            </a:r>
            <a:r>
              <a:rPr lang="de-DE" dirty="0" smtClean="0"/>
              <a:t>Z4)</a:t>
            </a:r>
            <a:endParaRPr lang="de-DE" dirty="0"/>
          </a:p>
          <a:p>
            <a:pPr lvl="1"/>
            <a:r>
              <a:rPr lang="de-DE" dirty="0"/>
              <a:t>Kriterien für Konsumentscheidungen (</a:t>
            </a:r>
            <a:r>
              <a:rPr lang="de-DE" dirty="0" smtClean="0"/>
              <a:t>Z5)</a:t>
            </a:r>
            <a:endParaRPr lang="de-DE" dirty="0"/>
          </a:p>
          <a:p>
            <a:pPr lvl="1"/>
            <a:r>
              <a:rPr lang="de-DE" dirty="0"/>
              <a:t>Individuellen, kollektiven und politischen Gestaltungsoptionen des Konsums (</a:t>
            </a:r>
            <a:r>
              <a:rPr lang="de-DE" dirty="0" smtClean="0"/>
              <a:t>Z6)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75478"/>
              </p:ext>
            </p:extLst>
          </p:nvPr>
        </p:nvGraphicFramePr>
        <p:xfrm>
          <a:off x="435660" y="1715212"/>
          <a:ext cx="8251140" cy="173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xmlns="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xmlns="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199123639"/>
                    </a:ext>
                  </a:extLst>
                </a:gridCol>
              </a:tblGrid>
              <a:tr h="820890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</a:t>
                      </a:r>
                      <a:r>
                        <a:rPr lang="de-DE" dirty="0"/>
                        <a:t>Marktgeschehen,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</a:t>
                      </a:r>
                      <a:r>
                        <a:rPr lang="de-DE" dirty="0" smtClean="0"/>
                        <a:t>Wohnen, </a:t>
                      </a:r>
                      <a:r>
                        <a:rPr lang="de-DE" dirty="0"/>
                        <a:t>Mobilität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45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Physik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xmlns="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–</a:t>
            </a:r>
            <a:r>
              <a:rPr lang="de-DE" altLang="de-DE" sz="1600" dirty="0" err="1"/>
              <a:t>entwicklung</a:t>
            </a:r>
            <a:r>
              <a:rPr lang="de-DE" altLang="de-DE" sz="1600" dirty="0"/>
              <a:t> der fachlichen Arbeit und berät über Ziele, Arbeitspläne, Evaluationsmaßnahmen und –</a:t>
            </a:r>
            <a:r>
              <a:rPr lang="de-DE" altLang="de-DE" sz="1600" dirty="0" err="1"/>
              <a:t>ergebnisse</a:t>
            </a:r>
            <a:r>
              <a:rPr lang="de-DE" altLang="de-DE" sz="1600" dirty="0"/>
              <a:t>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fachdidaktischen und fachmethodischen Arbeit</a:t>
            </a:r>
            <a:r>
              <a:rPr lang="de-DE" altLang="de-DE" sz="1600" dirty="0"/>
              <a:t>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</a:t>
            </a:r>
            <a:r>
              <a:rPr lang="de-DE" altLang="de-DE" sz="1600" dirty="0" smtClean="0"/>
              <a:t>Lernmitteln.</a:t>
            </a:r>
            <a:endParaRPr lang="de-DE" altLang="de-DE" sz="1600" dirty="0"/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xmlns="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 err="1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</a:t>
            </a:r>
            <a:r>
              <a:rPr lang="de-DE" dirty="0"/>
              <a:t>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</a:t>
            </a:r>
            <a:r>
              <a:rPr lang="de-DE" dirty="0" smtClean="0"/>
              <a:t>Kernlehrpläne in passenden Unterrichtsvorhaben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zur 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99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2.1 	Unterrichtsvorhaben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Physik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39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Physik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Umsetzung der Bildungsstandards</a:t>
            </a:r>
          </a:p>
          <a:p>
            <a:pPr lvl="1"/>
            <a:r>
              <a:rPr lang="de-DE" sz="2400" dirty="0" smtClean="0"/>
              <a:t>Kompetenzorientierung </a:t>
            </a:r>
          </a:p>
          <a:p>
            <a:pPr lvl="1"/>
            <a:r>
              <a:rPr lang="de-DE" sz="2400" dirty="0" smtClean="0"/>
              <a:t>Angabe naturwissenschaftlicher Kompetenzbereiche</a:t>
            </a:r>
          </a:p>
          <a:p>
            <a:pPr lvl="1"/>
            <a:r>
              <a:rPr lang="de-DE" sz="2400" dirty="0" smtClean="0"/>
              <a:t>Strukturierung und Vernetzung von Wissen mit Hilfe von Basiskonzepten</a:t>
            </a:r>
            <a:endParaRPr lang="de-DE" sz="2400" dirty="0"/>
          </a:p>
          <a:p>
            <a:r>
              <a:rPr lang="de-DE" dirty="0"/>
              <a:t>Fachliche Inhalte im Kern weitgehend unverändert</a:t>
            </a:r>
          </a:p>
          <a:p>
            <a:r>
              <a:rPr lang="de-DE" dirty="0" smtClean="0"/>
              <a:t>Lernen in Kontexten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Kontextorientierung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2E0ACA-A985-498E-9D3E-99756DFD7888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468313" y="1773238"/>
            <a:ext cx="8226425" cy="4176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4487" indent="-342900">
              <a:spcBef>
                <a:spcPts val="12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</a:pP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Das Lernen in Kontexten bleibt verbindlich!</a:t>
            </a:r>
          </a:p>
          <a:p>
            <a:pPr marL="344487" indent="-342900">
              <a:spcBef>
                <a:spcPts val="12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</a:pPr>
            <a:r>
              <a:rPr lang="de-DE" sz="2000" dirty="0"/>
              <a:t>Fragestellungen aus der Lebenswelt der Schülerinnen und Schüler sowie gesellschaftliche und technische Fragestellungen </a:t>
            </a:r>
            <a:r>
              <a:rPr lang="de-DE" sz="2000" dirty="0" smtClean="0"/>
              <a:t>bilden den </a:t>
            </a:r>
            <a:r>
              <a:rPr lang="de-DE" sz="2000" dirty="0"/>
              <a:t>Rahmen für Unterricht und </a:t>
            </a:r>
            <a:r>
              <a:rPr lang="de-DE" sz="2000" dirty="0" smtClean="0"/>
              <a:t>Lernprozesse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4487" indent="-342900">
              <a:spcBef>
                <a:spcPts val="12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</a:pPr>
            <a:r>
              <a:rPr lang="de-DE" sz="2000" dirty="0" smtClean="0"/>
              <a:t>Geeignete </a:t>
            </a:r>
            <a:r>
              <a:rPr lang="de-DE" sz="2000" dirty="0"/>
              <a:t>Kontexte beschreiben reale Situationen mit authentischen Problemen, deren Relevanz gleichermaßen für Schülerinnen und Schüler erkennbar ist und die mit den zu erwerbenden Kompetenzen gelöst werden </a:t>
            </a:r>
            <a:r>
              <a:rPr lang="de-DE" sz="2000" dirty="0" smtClean="0"/>
              <a:t>können.</a:t>
            </a:r>
          </a:p>
          <a:p>
            <a:pPr marL="344487" indent="-342900">
              <a:spcBef>
                <a:spcPts val="12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Die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Vorgabe </a:t>
            </a:r>
            <a:r>
              <a:rPr lang="de-DE" sz="2000" i="1" dirty="0">
                <a:solidFill>
                  <a:srgbClr val="000000"/>
                </a:solidFill>
                <a:latin typeface="Calibri" pitchFamily="34" charset="0"/>
              </a:rPr>
              <a:t>konkreter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Kontexte im neuen KLP </a:t>
            </a:r>
            <a:r>
              <a:rPr lang="de-DE" sz="2000" i="1" dirty="0">
                <a:solidFill>
                  <a:srgbClr val="000000"/>
                </a:solidFill>
                <a:latin typeface="Calibri" pitchFamily="34" charset="0"/>
              </a:rPr>
              <a:t>entfällt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; entstehende Freiräume für Lehrende ermöglichen eine entsprechende Aktualität gewählter Kontexte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Mögliche Kontexte sind in den Beschreibungen der Inhaltsfelder angedeutet.</a:t>
            </a:r>
            <a:endParaRPr lang="de-DE" sz="2000" dirty="0">
              <a:solidFill>
                <a:srgbClr val="000000"/>
              </a:solidFill>
            </a:endParaRPr>
          </a:p>
          <a:p>
            <a:pPr marL="215900" indent="-214313">
              <a:buClr>
                <a:srgbClr val="000000"/>
              </a:buClr>
              <a:buSzPct val="45000"/>
              <a:buFont typeface="Wingdings" pitchFamily="2" charset="2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215900" indent="-214313">
              <a:buClr>
                <a:srgbClr val="000000"/>
              </a:buClr>
              <a:buSzPct val="45000"/>
              <a:buFont typeface="Wingdings" pitchFamily="2" charset="2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215900" indent="-214313"/>
            <a:endParaRPr lang="de-DE" sz="2000" dirty="0">
              <a:solidFill>
                <a:srgbClr val="000000"/>
              </a:solidFill>
            </a:endParaRPr>
          </a:p>
          <a:p>
            <a:pPr marL="215900" indent="-214313"/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82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 Struktur des Kernlehrplans</a:t>
            </a:r>
          </a:p>
          <a:p>
            <a:r>
              <a:rPr lang="de-DE" dirty="0" smtClean="0"/>
              <a:t>Anschlussfähigkeit an KLP der gymnasialen Oberstufe</a:t>
            </a:r>
          </a:p>
          <a:p>
            <a:r>
              <a:rPr lang="de-DE" dirty="0" smtClean="0"/>
              <a:t>Überarbeitung des Kompetenzmodells</a:t>
            </a:r>
          </a:p>
          <a:p>
            <a:r>
              <a:rPr lang="de-DE" dirty="0" smtClean="0"/>
              <a:t>Neues Inhaltsfeld </a:t>
            </a:r>
            <a:r>
              <a:rPr lang="de-DE" i="1" dirty="0" smtClean="0"/>
              <a:t>Sterne und Weltall</a:t>
            </a:r>
          </a:p>
          <a:p>
            <a:r>
              <a:rPr lang="de-DE" dirty="0" smtClean="0"/>
              <a:t>Beiträge zur Kompetenzentwicklung im Rahmen der Bildung für eine digitale Welt und im Rahmen der Verbraucherbildung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3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Fachliche Umsetzung neuer KLP-Merkmale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300" dirty="0"/>
              <a:t>Ausschärfung der Fachlichkeit</a:t>
            </a:r>
          </a:p>
          <a:p>
            <a:r>
              <a:rPr lang="de-DE" sz="2600" dirty="0"/>
              <a:t>Präzisere Beschreibung fachlicher </a:t>
            </a:r>
            <a:r>
              <a:rPr lang="de-DE" sz="2600" dirty="0" smtClean="0"/>
              <a:t>Inhalte durch</a:t>
            </a:r>
          </a:p>
          <a:p>
            <a:pPr lvl="1"/>
            <a:r>
              <a:rPr lang="de-DE" sz="1800" dirty="0" smtClean="0"/>
              <a:t>fokussierende </a:t>
            </a:r>
            <a:r>
              <a:rPr lang="de-DE" sz="1800" dirty="0"/>
              <a:t>Inhaltsfeldbeschreibungen</a:t>
            </a:r>
          </a:p>
          <a:p>
            <a:pPr lvl="1"/>
            <a:r>
              <a:rPr lang="de-DE" sz="1800" dirty="0" smtClean="0"/>
              <a:t>Ausweisen differenzierter </a:t>
            </a:r>
            <a:r>
              <a:rPr lang="de-DE" sz="1800" dirty="0"/>
              <a:t>inhaltlicher Schwerpunkte </a:t>
            </a:r>
          </a:p>
          <a:p>
            <a:r>
              <a:rPr lang="de-DE" sz="2600" dirty="0" smtClean="0"/>
              <a:t>Präzisere </a:t>
            </a:r>
            <a:r>
              <a:rPr lang="de-DE" sz="2600" dirty="0"/>
              <a:t>Beschreibung fachlicher </a:t>
            </a:r>
            <a:r>
              <a:rPr lang="de-DE" sz="2600" dirty="0" smtClean="0"/>
              <a:t>Prozesse durch</a:t>
            </a:r>
            <a:endParaRPr lang="de-DE" sz="2600" dirty="0"/>
          </a:p>
          <a:p>
            <a:pPr lvl="1"/>
            <a:r>
              <a:rPr lang="de-DE" sz="1800" dirty="0" smtClean="0"/>
              <a:t>Benennung der Prozesse in allen Kompetenzbereichen und Zuordnung übergeordneter Kompetenzerwartungen</a:t>
            </a:r>
          </a:p>
          <a:p>
            <a:pPr lvl="1"/>
            <a:r>
              <a:rPr lang="de-DE" sz="1800" dirty="0" smtClean="0"/>
              <a:t>Beschreibung inhaltlich konkretisierter Kompetenzerwartungen in den Kompetenzbereichen </a:t>
            </a:r>
            <a:r>
              <a:rPr lang="de-DE" sz="1800" i="1" dirty="0" smtClean="0"/>
              <a:t>Umgang mit Fachwissen</a:t>
            </a:r>
            <a:r>
              <a:rPr lang="de-DE" sz="1800" dirty="0" smtClean="0"/>
              <a:t>, </a:t>
            </a:r>
            <a:r>
              <a:rPr lang="de-DE" sz="1800" i="1" dirty="0" smtClean="0"/>
              <a:t>Erkenntnisgewinnung</a:t>
            </a:r>
            <a:r>
              <a:rPr lang="de-DE" sz="1800" dirty="0" smtClean="0"/>
              <a:t> und </a:t>
            </a:r>
            <a:r>
              <a:rPr lang="de-DE" sz="1800" i="1" dirty="0" smtClean="0"/>
              <a:t>Bewertung</a:t>
            </a:r>
            <a:endParaRPr lang="de-DE" sz="1400" dirty="0" smtClean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9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Fachliche Umsetzung neuer KLP-Merkmale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8035"/>
            <a:ext cx="8229600" cy="41312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400" dirty="0" smtClean="0"/>
              <a:t>Gestaltungsspielräume</a:t>
            </a:r>
          </a:p>
          <a:p>
            <a:r>
              <a:rPr lang="de-DE" sz="3100" dirty="0" smtClean="0"/>
              <a:t>Möglichkeiten zu lerngruppenspezifischen Akzentsetzungen</a:t>
            </a:r>
          </a:p>
          <a:p>
            <a:r>
              <a:rPr lang="de-DE" sz="3100" dirty="0" smtClean="0"/>
              <a:t>Festlegung der Kontexte erfolgt durch die Lehrkräfte vor Ort</a:t>
            </a:r>
          </a:p>
          <a:p>
            <a:r>
              <a:rPr lang="de-DE" sz="3100" dirty="0" smtClean="0"/>
              <a:t>Möglichkeit für ein integriertes Angebot im Lernbereich Naturwissenschaften in den Klassen 5 und 6 </a:t>
            </a:r>
          </a:p>
          <a:p>
            <a:pPr lvl="1"/>
            <a:r>
              <a:rPr lang="de-DE" sz="2600" dirty="0" smtClean="0"/>
              <a:t>Erarbeitung eines fachlichen und organisatorischen Konzepts</a:t>
            </a:r>
          </a:p>
          <a:p>
            <a:pPr lvl="1"/>
            <a:r>
              <a:rPr lang="de-DE" sz="2600" dirty="0" smtClean="0"/>
              <a:t>Entscheidung durch betroffene Fachkonferenzen und Schulkonferenz</a:t>
            </a:r>
          </a:p>
          <a:p>
            <a:pPr lvl="1"/>
            <a:r>
              <a:rPr lang="de-DE" sz="2600" dirty="0" smtClean="0"/>
              <a:t>Genehmigung durch die Schulaufsicht</a:t>
            </a:r>
            <a:endParaRPr lang="de-DE" sz="2600" dirty="0"/>
          </a:p>
          <a:p>
            <a:pPr lvl="1"/>
            <a:r>
              <a:rPr lang="de-DE" sz="2600" dirty="0" smtClean="0"/>
              <a:t>Der KLP legt die Basis für eine Nutzung fachübergreifender Synergien durch eine weitgehend einheitliche Formulierung fachlicher Prozesse und übergeordneter Kompetenzerwartungen in den Fächern Biologie, Chemie und Physik.</a:t>
            </a:r>
            <a:endParaRPr lang="de-DE" sz="2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7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Ziele des Faches  </a:t>
            </a:r>
            <a:r>
              <a:rPr lang="de-DE" sz="2400" dirty="0"/>
              <a:t>(Kap. 1)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verdeutlichen den Beitrag </a:t>
            </a:r>
            <a:r>
              <a:rPr lang="de-DE" dirty="0" smtClean="0"/>
              <a:t>des Faches Physik zum </a:t>
            </a:r>
            <a:r>
              <a:rPr lang="de-DE" dirty="0"/>
              <a:t>Bildungsauftrag des Gymnasiums</a:t>
            </a:r>
          </a:p>
          <a:p>
            <a:r>
              <a:rPr lang="de-DE" dirty="0"/>
              <a:t>bringen fachliche Spezifika </a:t>
            </a:r>
            <a:r>
              <a:rPr lang="de-DE" dirty="0" smtClean="0"/>
              <a:t>mit </a:t>
            </a:r>
            <a:r>
              <a:rPr lang="de-DE" dirty="0"/>
              <a:t>den Lebensperspektiven der Schülerinnen und Schüler in einen Zusammenhang</a:t>
            </a:r>
          </a:p>
          <a:p>
            <a:r>
              <a:rPr lang="de-DE" dirty="0" smtClean="0"/>
              <a:t>bilden die Basis für die </a:t>
            </a:r>
            <a:r>
              <a:rPr lang="de-DE" dirty="0"/>
              <a:t>Auswahl von Kompetenzbereichen, Inhalten und Kompetenzerwartungen </a:t>
            </a:r>
            <a:r>
              <a:rPr lang="de-DE" dirty="0" smtClean="0"/>
              <a:t>des Faches</a:t>
            </a:r>
          </a:p>
          <a:p>
            <a:r>
              <a:rPr lang="de-DE" dirty="0" smtClean="0"/>
              <a:t>beschreiben Ziele und </a:t>
            </a:r>
            <a:r>
              <a:rPr lang="de-DE" dirty="0"/>
              <a:t>M</a:t>
            </a:r>
            <a:r>
              <a:rPr lang="de-DE" dirty="0" smtClean="0"/>
              <a:t>erkmale einer vertieften naturwissenschaftlichen Grundbildung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8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3"/>
            <a:ext cx="8229600" cy="857983"/>
          </a:xfrm>
        </p:spPr>
        <p:txBody>
          <a:bodyPr/>
          <a:lstStyle/>
          <a:p>
            <a:r>
              <a:rPr lang="de-DE" dirty="0" smtClean="0"/>
              <a:t>Ziele und Kompetenzbereiche der Physik</a:t>
            </a:r>
            <a:br>
              <a:rPr lang="de-DE" dirty="0" smtClean="0"/>
            </a:br>
            <a:r>
              <a:rPr lang="de-DE" sz="2400" dirty="0" smtClean="0"/>
              <a:t>Vertiefte naturwissenschaftliche Grundbildung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AC607F9C-2AD8-5344-A8C8-38D2E5BA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418199"/>
            <a:ext cx="3394075" cy="1446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de-DE" sz="2000" b="0" dirty="0"/>
              <a:t>Analytische und rationale Betrachtung der Welt</a:t>
            </a:r>
          </a:p>
          <a:p>
            <a:pPr algn="l">
              <a:defRPr/>
            </a:pPr>
            <a:r>
              <a:rPr lang="de-DE" sz="2000" b="0" dirty="0"/>
              <a:t>Orientierung, Teilhabe </a:t>
            </a:r>
            <a:r>
              <a:rPr lang="de-DE" sz="1400" b="0" dirty="0"/>
              <a:t>(Problemlösungen, Kommunikation, Meinungsbildung, Entscheidungen)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xmlns="" id="{0F07A62F-D5D3-4E48-9872-C39A3AA15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51486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dirty="0">
                <a:solidFill>
                  <a:srgbClr val="C00000"/>
                </a:solidFill>
              </a:rPr>
              <a:t>Ziele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22F1CC2B-156C-E54E-9CE9-035B8D8F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982727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dirty="0">
                <a:solidFill>
                  <a:srgbClr val="C00000"/>
                </a:solidFill>
              </a:rPr>
              <a:t>Kompetenzbereiche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984F60BC-4C11-DB4C-B613-8207CB51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069074"/>
            <a:ext cx="3240089" cy="2235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de-DE" sz="2000" dirty="0">
                <a:solidFill>
                  <a:srgbClr val="0070C0"/>
                </a:solidFill>
              </a:rPr>
              <a:t>Umgang mit Fachwissen</a:t>
            </a:r>
          </a:p>
          <a:p>
            <a:pPr algn="l">
              <a:defRPr/>
            </a:pPr>
            <a:endParaRPr lang="de-DE" sz="2000" dirty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de-DE" sz="2000" dirty="0">
                <a:solidFill>
                  <a:srgbClr val="0070C0"/>
                </a:solidFill>
              </a:rPr>
              <a:t>Erkenntnisgewinnung</a:t>
            </a:r>
          </a:p>
          <a:p>
            <a:pPr algn="l">
              <a:defRPr/>
            </a:pPr>
            <a:endParaRPr lang="de-DE" sz="2000" dirty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de-DE" sz="2000" dirty="0">
                <a:solidFill>
                  <a:srgbClr val="0070C0"/>
                </a:solidFill>
              </a:rPr>
              <a:t>Kommunikation</a:t>
            </a:r>
          </a:p>
          <a:p>
            <a:pPr algn="l">
              <a:defRPr/>
            </a:pPr>
            <a:endParaRPr lang="de-DE" sz="2000" dirty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de-DE" sz="2000" dirty="0">
                <a:solidFill>
                  <a:srgbClr val="0070C0"/>
                </a:solidFill>
              </a:rPr>
              <a:t>Bewertung</a:t>
            </a:r>
          </a:p>
        </p:txBody>
      </p:sp>
      <p:cxnSp>
        <p:nvCxnSpPr>
          <p:cNvPr id="13" name="AutoShape 13">
            <a:extLst>
              <a:ext uri="{FF2B5EF4-FFF2-40B4-BE49-F238E27FC236}">
                <a16:creationId xmlns:a16="http://schemas.microsoft.com/office/drawing/2014/main" xmlns="" id="{F4AA2161-6004-D74B-9C34-42E2B990EDA1}"/>
              </a:ext>
            </a:extLst>
          </p:cNvPr>
          <p:cNvCxnSpPr>
            <a:cxnSpLocks noChangeShapeType="1"/>
            <a:stCxn id="6" idx="3"/>
          </p:cNvCxnSpPr>
          <p:nvPr/>
        </p:nvCxnSpPr>
        <p:spPr bwMode="auto">
          <a:xfrm>
            <a:off x="3851275" y="3142099"/>
            <a:ext cx="1584325" cy="10302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2060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AutoShape 14">
            <a:extLst>
              <a:ext uri="{FF2B5EF4-FFF2-40B4-BE49-F238E27FC236}">
                <a16:creationId xmlns:a16="http://schemas.microsoft.com/office/drawing/2014/main" xmlns="" id="{D3F60AB7-EE7C-1645-B344-8E0E039216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1275" y="4186674"/>
            <a:ext cx="1584325" cy="11731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2060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AC5E4CF8-527F-A043-B056-51D47E192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97849"/>
            <a:ext cx="3394074" cy="13234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>
              <a:defRPr/>
            </a:pPr>
            <a:r>
              <a:rPr lang="de-DE" altLang="de-DE" sz="2000" b="0" dirty="0"/>
              <a:t>Phänomene </a:t>
            </a:r>
          </a:p>
          <a:p>
            <a:pPr>
              <a:defRPr/>
            </a:pPr>
            <a:r>
              <a:rPr lang="de-DE" altLang="de-DE" sz="2000" b="0" dirty="0"/>
              <a:t>Ergebnisse – Wissen</a:t>
            </a:r>
          </a:p>
          <a:p>
            <a:pPr>
              <a:defRPr/>
            </a:pPr>
            <a:r>
              <a:rPr lang="de-DE" altLang="de-DE" sz="2000" b="0" dirty="0"/>
              <a:t>Denk- und Arbeitsweisen</a:t>
            </a:r>
            <a:endParaRPr lang="de-DE" altLang="de-DE" sz="1600" b="0" dirty="0"/>
          </a:p>
          <a:p>
            <a:pPr>
              <a:defRPr/>
            </a:pPr>
            <a:r>
              <a:rPr lang="de-DE" altLang="de-DE" sz="2000" b="0" dirty="0"/>
              <a:t>Sprache und Historie 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33839162-4CAF-D249-B6EA-D40A40D8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83734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dirty="0">
                <a:solidFill>
                  <a:srgbClr val="C00000"/>
                </a:solidFill>
              </a:rPr>
              <a:t>Inhaltliche Aspekte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2154237" y="3943430"/>
            <a:ext cx="0" cy="41898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6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 smtClean="0"/>
              <a:t>Bezug zum gymnasialen Ziel Wissenschaftsnähe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Initiation in Denk- und Arbeitsweisen der Wissenschaft</a:t>
            </a:r>
          </a:p>
          <a:p>
            <a:pPr>
              <a:spcBef>
                <a:spcPts val="1200"/>
              </a:spcBef>
            </a:pPr>
            <a:r>
              <a:rPr lang="de-DE" dirty="0"/>
              <a:t>Reflexion der Voraussetzungen und Grenzen von Wissenschaft</a:t>
            </a:r>
          </a:p>
          <a:p>
            <a:pPr>
              <a:spcBef>
                <a:spcPts val="1200"/>
              </a:spcBef>
            </a:pPr>
            <a:r>
              <a:rPr lang="de-DE" dirty="0"/>
              <a:t>Wissenschaftsorientierte Arbeitshaltungen: E</a:t>
            </a:r>
            <a:r>
              <a:rPr lang="de-DE" dirty="0" smtClean="0"/>
              <a:t>rkenntnisorientierte </a:t>
            </a:r>
            <a:r>
              <a:rPr lang="de-DE" dirty="0"/>
              <a:t>Neugier und Selbstregulation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8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Physik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Kompetenzmodell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Anpassung an KLP GOSt</a:t>
            </a:r>
          </a:p>
          <a:p>
            <a:r>
              <a:rPr lang="de-DE" dirty="0" smtClean="0"/>
              <a:t>Überarbeitung und Ausschärfung aller Kompetenzbereiche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Klassifizierung nach konzeptbezogenen und prozessbezogenen Kompetenzen</a:t>
            </a:r>
          </a:p>
          <a:p>
            <a:r>
              <a:rPr lang="de-DE" dirty="0" smtClean="0"/>
              <a:t>Weitgehende Einheitlichkeit für Biologie, Chemie und Physik, jedoch unter Berücksichtigung fachlicher Unterschiede</a:t>
            </a:r>
          </a:p>
          <a:p>
            <a:r>
              <a:rPr lang="de-DE" dirty="0" smtClean="0"/>
              <a:t>Neustrukturierung des Kompetenzbereichs </a:t>
            </a:r>
            <a:r>
              <a:rPr lang="de-DE" i="1" dirty="0" smtClean="0"/>
              <a:t>Bewertung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 smtClean="0"/>
              <a:t>Z.B. Kompetenzbereich Erkenntnisgewinnung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33269"/>
              </p:ext>
            </p:extLst>
          </p:nvPr>
        </p:nvGraphicFramePr>
        <p:xfrm>
          <a:off x="611560" y="2060848"/>
          <a:ext cx="8065008" cy="4034878"/>
        </p:xfrm>
        <a:graphic>
          <a:graphicData uri="http://schemas.openxmlformats.org/drawingml/2006/table">
            <a:tbl>
              <a:tblPr firstRow="1" firstCol="1" bandRow="1"/>
              <a:tblGrid>
                <a:gridCol w="2103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1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de-DE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Die Schülerinnen und Schüler können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E1 </a:t>
                      </a:r>
                      <a:b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Problem und Fragestellung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Fragestellungen, die physikalischen Erklärungen bzw. Erkenntnisprozessen zugrunde liegen, identifizieren und formulieren</a:t>
                      </a:r>
                      <a:r>
                        <a:rPr lang="de-DE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75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E2 </a:t>
                      </a:r>
                      <a:b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Beobachtung und Wahrnehmung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bei kriteriengeleiteten Beobachtungen die Beschreibung von der Deutung klar trennen.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408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E3 </a:t>
                      </a:r>
                      <a:br>
                        <a:rPr lang="de-DE" sz="160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Vermutung und Hypothese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zur Klärung physikalischer Fragestellungen überprüfbare Hypothesen formulieren und Möglichkeiten zur Überprüfung von Hypothesen angeben.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291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E4 </a:t>
                      </a:r>
                      <a:b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Untersuchung und Experiment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Untersuchungen und Experimente systematisch unter Beachtung von Sicherheitsvorschriften planen, dabei zu verändernde bzw. konstant zu haltende Variablen identifizieren sowie die Untersuchungen und Experimente zielorientiert durchführen und protokollieren.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650008" y="1628800"/>
            <a:ext cx="1107098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Prozesse</a:t>
            </a:r>
            <a:endParaRPr lang="de-DE" sz="20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2771800" y="1628800"/>
            <a:ext cx="443794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Übergeordnete Kompetenzerwartungen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Kompetenzbereich Bewertung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7544" y="1668231"/>
            <a:ext cx="559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Progression der Kompetenzerwartungen über zwei Stufen</a:t>
            </a:r>
            <a:endParaRPr lang="de-DE" dirty="0"/>
          </a:p>
        </p:txBody>
      </p:sp>
      <p:graphicFrame>
        <p:nvGraphicFramePr>
          <p:cNvPr id="10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174431"/>
              </p:ext>
            </p:extLst>
          </p:nvPr>
        </p:nvGraphicFramePr>
        <p:xfrm>
          <a:off x="478984" y="2072613"/>
          <a:ext cx="8229600" cy="3930027"/>
        </p:xfrm>
        <a:graphic>
          <a:graphicData uri="http://schemas.openxmlformats.org/drawingml/2006/table">
            <a:tbl>
              <a:tblPr firstRow="1" firstCol="1" bandRow="1"/>
              <a:tblGrid>
                <a:gridCol w="2148800"/>
                <a:gridCol w="2416982"/>
                <a:gridCol w="3663818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Die Schülerinnen und Schüler können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07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B1</a:t>
                      </a:r>
                      <a:b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Fakten- und Situationsanalyse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in einer einfachen Bewertungssituation physikalisch-technische Fakten nennen sowie die Interessen der Handelnden und Betroffenen beschreiben.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in einer Bewertungssituation relevante physikalische und naturwissenschaftlich-technische Sachverhalte und Zusammenhänge identifizieren, fehlende Informationen beschaffen sowie ggf. gesellschaftliche Bezüge beschreiben.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95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B2</a:t>
                      </a:r>
                      <a:b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Bewertungskriterien und Handlungsoptionen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Bewertungskritierien und Handlungsoptionen benennen.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Bewertungskriterien festlegen und Handlungsoptionen erarbeiten.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6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B3</a:t>
                      </a:r>
                      <a:b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Abwägung und Entscheidung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kriteriengeleitet eine Entscheidung für eine Handlungsoption treffen.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Handlungsoptionen durch Gewichten und Abwägen von Kriterien und nach Abschätzung der Folgen für die Natur, das Individuum und die Gesellschaft auswählen.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4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B4</a:t>
                      </a:r>
                      <a:b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Stellungnahme und Reflexion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Bewertungen und Entscheidungen begründen.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Bewertungen und Entscheidungen argumentativ vertreten und reflektieren.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77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6392E3-2BCE-4014-850B-203B75DE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 im </a:t>
            </a:r>
            <a:r>
              <a:rPr lang="de-DE" dirty="0" smtClean="0"/>
              <a:t>Kernlehrplan </a:t>
            </a:r>
            <a:r>
              <a:rPr lang="de-DE" dirty="0"/>
              <a:t>Physik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xmlns="" id="{4ABEA165-36F2-4623-8034-8956C9234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175031"/>
              </p:ext>
            </p:extLst>
          </p:nvPr>
        </p:nvGraphicFramePr>
        <p:xfrm>
          <a:off x="467544" y="1844824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xmlns="" val="26757236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127689905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956748170"/>
                    </a:ext>
                  </a:extLst>
                </a:gridCol>
                <a:gridCol w="3610744">
                  <a:extLst>
                    <a:ext uri="{9D8B030D-6E8A-4147-A177-3AD203B41FA5}">
                      <a16:colId xmlns:a16="http://schemas.microsoft.com/office/drawing/2014/main" xmlns="" val="116379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Inhaltsfelder</a:t>
                      </a:r>
                      <a:r>
                        <a:rPr lang="de-DE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Erprobungsstufe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Inhaltsfelder</a:t>
                      </a:r>
                      <a:r>
                        <a:rPr lang="de-DE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Mittelstufe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140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Temperatur und Wärme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Optische Instrumente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4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Elektrischer Strom und  Magnetismus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Sterne und Weltall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90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Schall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Bewegung, Kraft und Energie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66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Druck und Auftrieb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42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Elektrizität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176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Ionisierende Strahlung und Kernenergie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3498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Energieversorgung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F4353B5-F27E-4A3A-B75F-105EB5A4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435F7D1-AB89-4693-AD0D-DE8D66D4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156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Inhaltliche Schwerpunkte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7544" y="2132856"/>
            <a:ext cx="8352928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200" i="1" u="sng" dirty="0" smtClean="0"/>
              <a:t>Inhaltliche </a:t>
            </a:r>
            <a:r>
              <a:rPr lang="de-DE" sz="2200" i="1" u="sng" dirty="0"/>
              <a:t>Schwerpunkte: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 smtClean="0"/>
              <a:t>Spiegelungen</a:t>
            </a:r>
            <a:r>
              <a:rPr lang="de-DE" sz="2200" dirty="0"/>
              <a:t>: Reflexionsgesetz, Bildentstehung am Planspiegel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/>
              <a:t>Lichtbrechung: </a:t>
            </a:r>
            <a:r>
              <a:rPr lang="de-DE" sz="2200" dirty="0" smtClean="0"/>
              <a:t>Brechung </a:t>
            </a:r>
            <a:r>
              <a:rPr lang="de-DE" sz="2200" dirty="0"/>
              <a:t>an Grenzflächen, Totalreflexion, Lichtleiter; </a:t>
            </a:r>
            <a:r>
              <a:rPr lang="de-DE" sz="2200" dirty="0" smtClean="0"/>
              <a:t>Bildentstehung </a:t>
            </a:r>
            <a:r>
              <a:rPr lang="de-DE" sz="2200" dirty="0"/>
              <a:t>bei Sammellinsen, Auge und optischen Instrumenten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/>
              <a:t>Licht und Farben: </a:t>
            </a:r>
            <a:r>
              <a:rPr lang="de-DE" sz="2200" dirty="0" smtClean="0"/>
              <a:t>Spektralzerlegung, </a:t>
            </a:r>
            <a:r>
              <a:rPr lang="de-DE" sz="2200" dirty="0"/>
              <a:t>Absorption, Farbmischung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5536" y="1700808"/>
            <a:ext cx="469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Inhaltsfeld 5: Optische Instrumente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7544" y="4512602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600" dirty="0" smtClean="0"/>
              <a:t>Fachliche Ausschärfung der Inhalte durch Vorgabe inhaltlicher Schwerpunkte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600" dirty="0" smtClean="0"/>
              <a:t>Ausdifferenzierung durch eingrenzende Konkretisierungen</a:t>
            </a:r>
          </a:p>
        </p:txBody>
      </p:sp>
    </p:spTree>
    <p:extLst>
      <p:ext uri="{BB962C8B-B14F-4D97-AF65-F5344CB8AC3E}">
        <p14:creationId xmlns:p14="http://schemas.microsoft.com/office/powerpoint/2010/main" val="2640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Konkretisierte Kompetenzerwartungen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2961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de-DE" dirty="0"/>
              <a:t>für Versuche zu </a:t>
            </a:r>
            <a:r>
              <a:rPr lang="de-DE" dirty="0">
                <a:solidFill>
                  <a:srgbClr val="0070C0"/>
                </a:solidFill>
              </a:rPr>
              <a:t>optischen Abbildungen </a:t>
            </a:r>
            <a:r>
              <a:rPr lang="de-DE" dirty="0">
                <a:solidFill>
                  <a:srgbClr val="FF0000"/>
                </a:solidFill>
              </a:rPr>
              <a:t>geeignete Linsen auswählen und diese sachgerecht anordnen und kombinieren</a:t>
            </a:r>
            <a:r>
              <a:rPr lang="de-DE" dirty="0"/>
              <a:t> (E4, E1),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76005" y="1556792"/>
            <a:ext cx="3155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Zusammenführung von </a:t>
            </a:r>
          </a:p>
          <a:p>
            <a:pPr algn="ctr"/>
            <a:r>
              <a:rPr lang="de-DE" sz="2400" dirty="0" smtClean="0">
                <a:solidFill>
                  <a:srgbClr val="0070C0"/>
                </a:solidFill>
              </a:rPr>
              <a:t>Inhalt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FF0000"/>
                </a:solidFill>
              </a:rPr>
              <a:t>Handeln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70967" y="4149080"/>
            <a:ext cx="5880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Bezug zu übergeordneten fachlichen</a:t>
            </a:r>
          </a:p>
          <a:p>
            <a:pPr algn="ctr"/>
            <a:r>
              <a:rPr lang="de-DE" sz="2400" dirty="0" smtClean="0"/>
              <a:t>Prozessen und Kompetenzerwartungen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Keine Konkretisierungen in den Inhaltsfeldern</a:t>
            </a:r>
          </a:p>
          <a:p>
            <a:pPr algn="ctr"/>
            <a:r>
              <a:rPr lang="de-DE" sz="2400" dirty="0" smtClean="0"/>
              <a:t>zum</a:t>
            </a:r>
            <a:r>
              <a:rPr lang="de-DE" sz="2400" dirty="0"/>
              <a:t> </a:t>
            </a:r>
            <a:r>
              <a:rPr lang="de-DE" sz="2400" dirty="0" smtClean="0"/>
              <a:t>Kompetenzbereich Kommunikation!!</a:t>
            </a:r>
            <a:endParaRPr lang="de-DE" sz="24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4103948" y="3789040"/>
            <a:ext cx="21602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Konkretisierte </a:t>
            </a:r>
            <a:r>
              <a:rPr lang="de-DE" dirty="0" smtClean="0"/>
              <a:t>Kompetenzerwartungen </a:t>
            </a:r>
            <a:r>
              <a:rPr lang="de-DE" sz="2000" dirty="0" smtClean="0"/>
              <a:t>(IF 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Erkenntnisgewinnung</a:t>
            </a:r>
          </a:p>
          <a:p>
            <a:pPr marL="0" indent="0">
              <a:buNone/>
            </a:pPr>
            <a:r>
              <a:rPr lang="de-DE" dirty="0"/>
              <a:t>Die Schülerinnen und Schüler können</a:t>
            </a:r>
          </a:p>
          <a:p>
            <a:pPr lvl="0"/>
            <a:r>
              <a:rPr lang="de-DE" dirty="0"/>
              <a:t>anhand einfacher Handexperimente die charakteristischen Eigenschaften verschiedener Linsentypen bestimmen (E2, E5),</a:t>
            </a:r>
          </a:p>
          <a:p>
            <a:pPr lvl="0"/>
            <a:r>
              <a:rPr lang="de-DE" dirty="0"/>
              <a:t>für Versuche zu optischen Abbildungen geeignete Linsen auswählen und diese sachgerecht anordnen und kombinieren (E4, E1),</a:t>
            </a:r>
          </a:p>
          <a:p>
            <a:pPr lvl="0"/>
            <a:r>
              <a:rPr lang="de-DE" dirty="0"/>
              <a:t>unter Verwendung  eines Lichtstrahlmodells die Bildentstehung bei Sammellinsen sowie den Einfluss der Veränderung von Parametern  mittels digitaler </a:t>
            </a:r>
            <a:r>
              <a:rPr lang="de-DE" dirty="0" smtClean="0"/>
              <a:t>Werkzeuge erläutern </a:t>
            </a:r>
            <a:r>
              <a:rPr lang="de-DE" dirty="0"/>
              <a:t>(Geometrie-Software, Simulationen) (E4, E5, UF3, UF1),</a:t>
            </a:r>
          </a:p>
          <a:p>
            <a:pPr lvl="0"/>
            <a:r>
              <a:rPr lang="de-DE" dirty="0" smtClean="0"/>
              <a:t>digitale </a:t>
            </a:r>
            <a:r>
              <a:rPr lang="de-DE" dirty="0"/>
              <a:t>Farbmodelle (RGB, CMYK) mithilfe der Farbmischung von Licht erläutern und diese zur Erzeugung von digitalen Produkten verwenden (E6, E4, E5, UF1).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6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Kompetenzbereich Kommunikation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6044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Dieser Bereich wird in den Inhaltsfeldern nicht inhaltsbezogen konkretisiert, weil er für jeden Inhalt von grundlegender Bedeutung ist. </a:t>
            </a:r>
          </a:p>
          <a:p>
            <a:r>
              <a:rPr lang="de-DE" dirty="0" smtClean="0"/>
              <a:t>Im </a:t>
            </a:r>
            <a:r>
              <a:rPr lang="de-DE" dirty="0"/>
              <a:t>Bereich </a:t>
            </a:r>
            <a:r>
              <a:rPr lang="de-DE" dirty="0" smtClean="0"/>
              <a:t>Kommunikation sind </a:t>
            </a:r>
            <a:r>
              <a:rPr lang="de-DE" b="1" dirty="0" smtClean="0"/>
              <a:t>übergeordnete Kompetenzen</a:t>
            </a:r>
            <a:r>
              <a:rPr lang="de-DE" dirty="0" smtClean="0"/>
              <a:t> differenzierter dargestellt.</a:t>
            </a:r>
          </a:p>
          <a:p>
            <a:r>
              <a:rPr lang="de-DE" dirty="0" smtClean="0"/>
              <a:t>Es ist zu gewährleisten, dass Kompetenzen bezüglich der Prozesse </a:t>
            </a:r>
            <a:r>
              <a:rPr lang="de-DE" i="1" dirty="0" smtClean="0"/>
              <a:t>Dokumentation, Informationsverarbeitung, Präsentation </a:t>
            </a:r>
            <a:r>
              <a:rPr lang="de-DE" dirty="0" smtClean="0"/>
              <a:t>und</a:t>
            </a:r>
            <a:r>
              <a:rPr lang="de-DE" i="1" dirty="0" smtClean="0"/>
              <a:t> Argumentation </a:t>
            </a:r>
            <a:r>
              <a:rPr lang="de-DE" dirty="0" smtClean="0"/>
              <a:t>in allen Inhaltsfeldern kontinuierlich entwickelt werden.</a:t>
            </a:r>
          </a:p>
          <a:p>
            <a:r>
              <a:rPr lang="de-DE" dirty="0" smtClean="0"/>
              <a:t>Regelungen dazu sind in den schulinternen Lehrplänen zu treffen.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56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Rolle der Basiskonzepte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205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/>
              <a:t>Basiskonzepte</a:t>
            </a:r>
          </a:p>
          <a:p>
            <a:r>
              <a:rPr lang="de-DE" dirty="0" smtClean="0"/>
              <a:t>differenzieren sich im Lernprozess in der Erarbeitung unterschiedlicher Inhaltsfelder immer weiter aus,</a:t>
            </a:r>
          </a:p>
          <a:p>
            <a:r>
              <a:rPr lang="de-DE" dirty="0" smtClean="0"/>
              <a:t>ermöglichen, </a:t>
            </a:r>
            <a:r>
              <a:rPr lang="de-DE" dirty="0"/>
              <a:t>situationsübergreifend Fragestellungen aus bestimmten Perspektiven zu </a:t>
            </a:r>
            <a:r>
              <a:rPr lang="de-DE" dirty="0" smtClean="0"/>
              <a:t>entwickeln,</a:t>
            </a:r>
          </a:p>
          <a:p>
            <a:r>
              <a:rPr lang="de-DE" dirty="0" smtClean="0"/>
              <a:t>bilden übergeordnete </a:t>
            </a:r>
            <a:r>
              <a:rPr lang="de-DE" dirty="0"/>
              <a:t>Strukturen </a:t>
            </a:r>
            <a:r>
              <a:rPr lang="de-DE" dirty="0" smtClean="0"/>
              <a:t>bei der Entstehung </a:t>
            </a:r>
            <a:r>
              <a:rPr lang="de-DE" dirty="0"/>
              <a:t>eines </a:t>
            </a:r>
            <a:r>
              <a:rPr lang="de-DE" dirty="0" smtClean="0"/>
              <a:t>verknüpften Wissensnetzes,</a:t>
            </a:r>
          </a:p>
          <a:p>
            <a:pPr marL="0" indent="0">
              <a:buNone/>
            </a:pPr>
            <a:endParaRPr lang="de-DE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Die jeweiligen Beiträge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eines Inhaltsfeldes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zur Ausdifferenzierung bzw. Erweiterung der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Basiskonzepte wird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in einem Kasten unterhalb der konkretisierten Kompetenzen erläutert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9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von Basiskonzepten </a:t>
            </a:r>
            <a:r>
              <a:rPr lang="de-DE" sz="2400" dirty="0" smtClean="0"/>
              <a:t>(Beispiel aus IF 5)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3244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Beiträge zu den Basiskonzepten</a:t>
            </a:r>
          </a:p>
          <a:p>
            <a:pPr marL="0" indent="0">
              <a:buNone/>
            </a:pPr>
            <a:r>
              <a:rPr lang="de-DE" dirty="0"/>
              <a:t>Energie:</a:t>
            </a:r>
            <a:br>
              <a:rPr lang="de-DE" dirty="0"/>
            </a:br>
            <a:r>
              <a:rPr lang="de-DE" dirty="0"/>
              <a:t>Durch Licht wird Energie </a:t>
            </a:r>
            <a:r>
              <a:rPr lang="de-DE" dirty="0" smtClean="0"/>
              <a:t>transportiert.</a:t>
            </a:r>
          </a:p>
          <a:p>
            <a:pPr marL="0" indent="0">
              <a:buNone/>
            </a:pPr>
            <a:r>
              <a:rPr lang="de-DE" dirty="0" smtClean="0"/>
              <a:t>Struktur </a:t>
            </a:r>
            <a:r>
              <a:rPr lang="de-DE" dirty="0"/>
              <a:t>der Materie:</a:t>
            </a:r>
            <a:br>
              <a:rPr lang="de-DE" dirty="0"/>
            </a:br>
            <a:r>
              <a:rPr lang="de-DE" dirty="0"/>
              <a:t>Die </a:t>
            </a:r>
            <a:r>
              <a:rPr lang="de-DE" dirty="0" smtClean="0"/>
              <a:t>Reflexion, Absorption und Brechung von </a:t>
            </a:r>
            <a:r>
              <a:rPr lang="de-DE" dirty="0"/>
              <a:t>Licht ist materialspezifisch.</a:t>
            </a:r>
          </a:p>
          <a:p>
            <a:pPr marL="0" indent="0">
              <a:buNone/>
            </a:pPr>
            <a:r>
              <a:rPr lang="de-DE" dirty="0"/>
              <a:t>Wechselwirkung:</a:t>
            </a:r>
            <a:br>
              <a:rPr lang="de-DE" dirty="0"/>
            </a:br>
            <a:r>
              <a:rPr lang="de-DE" dirty="0"/>
              <a:t>Licht wird an Grenzflächen reflektiert, absorbiert und/oder bei Transmission gebrochen.</a:t>
            </a:r>
          </a:p>
          <a:p>
            <a:pPr marL="0" indent="0">
              <a:buNone/>
            </a:pPr>
            <a:r>
              <a:rPr lang="de-DE" dirty="0"/>
              <a:t>System:</a:t>
            </a:r>
            <a:br>
              <a:rPr lang="de-DE" dirty="0"/>
            </a:br>
            <a:r>
              <a:rPr lang="de-DE" dirty="0"/>
              <a:t>Systeme aus Linsen erzeugen je nach Anordnung unterschiedliche Abbildungen.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8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Wiedereinführung von G9 ab Schuljahr 2019/2020</a:t>
            </a:r>
          </a:p>
          <a:p>
            <a:pPr lvl="1"/>
            <a:r>
              <a:rPr lang="de-DE" sz="2400" dirty="0" smtClean="0"/>
              <a:t>aufsteigend, beginnend mit den Jahrgangsstufen 5 und 6</a:t>
            </a:r>
          </a:p>
          <a:p>
            <a:r>
              <a:rPr lang="de-DE" dirty="0" smtClean="0"/>
              <a:t>Weiterentwicklung des bisherigen Kernlehrplans</a:t>
            </a:r>
          </a:p>
          <a:p>
            <a:pPr lvl="1"/>
            <a:r>
              <a:rPr lang="de-DE" sz="2400" dirty="0" smtClean="0"/>
              <a:t>Orientierung an der Struktur des KLP GOSt</a:t>
            </a:r>
          </a:p>
          <a:p>
            <a:pPr lvl="1"/>
            <a:r>
              <a:rPr lang="de-DE" sz="2400" dirty="0" smtClean="0"/>
              <a:t>Gültigkeit für die Sek I des Gymnasiums, d.h. G9 und G8</a:t>
            </a:r>
            <a:endParaRPr lang="de-DE" sz="2400" dirty="0"/>
          </a:p>
          <a:p>
            <a:pPr lvl="1"/>
            <a:r>
              <a:rPr lang="de-DE" sz="2400" dirty="0"/>
              <a:t>Anpassung an </a:t>
            </a:r>
            <a:r>
              <a:rPr lang="de-DE" sz="2400" dirty="0" smtClean="0"/>
              <a:t>zeitgemäße Ansprüche (fachliche </a:t>
            </a:r>
            <a:r>
              <a:rPr lang="de-DE" sz="2400" dirty="0"/>
              <a:t>und didaktische </a:t>
            </a:r>
            <a:r>
              <a:rPr lang="de-DE" sz="2400" dirty="0" smtClean="0"/>
              <a:t>Entwicklung)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16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63272" cy="360040"/>
          </a:xfrm>
        </p:spPr>
        <p:txBody>
          <a:bodyPr/>
          <a:lstStyle/>
          <a:p>
            <a:r>
              <a:rPr lang="de-DE" sz="3200" dirty="0"/>
              <a:t>Aspekte einer Bildung in der digitalen Welt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smtClean="0"/>
              <a:t>Beiträge des Faches Physik und Mehrwert für fachliches Lernen:</a:t>
            </a:r>
          </a:p>
          <a:p>
            <a:r>
              <a:rPr lang="de-DE" sz="2400" dirty="0" smtClean="0"/>
              <a:t>Nutzung digitaler Geräte wie z.B. Smartphones</a:t>
            </a:r>
          </a:p>
          <a:p>
            <a:r>
              <a:rPr lang="de-DE" sz="2400" dirty="0" smtClean="0"/>
              <a:t>Nutzung digitaler Anwendungen wie z.B. Tabellenkalkulationen</a:t>
            </a:r>
          </a:p>
          <a:p>
            <a:r>
              <a:rPr lang="de-DE" sz="2400" dirty="0" smtClean="0"/>
              <a:t>Nutzung digitaler Medien z.B. zur Recherche und Kommunikation und Visualisierung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4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63272" cy="360040"/>
          </a:xfrm>
        </p:spPr>
        <p:txBody>
          <a:bodyPr/>
          <a:lstStyle/>
          <a:p>
            <a:r>
              <a:rPr lang="de-DE" dirty="0"/>
              <a:t>Aspekte einer Bildung in der digitalen Welt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de-DE" dirty="0" smtClean="0"/>
              <a:t>Die Schülerinnen und Schüler können</a:t>
            </a:r>
          </a:p>
          <a:p>
            <a:pPr lvl="0"/>
            <a:r>
              <a:rPr lang="de-DE" dirty="0" smtClean="0"/>
              <a:t>Schallschwingungen </a:t>
            </a:r>
            <a:r>
              <a:rPr lang="de-DE" dirty="0"/>
              <a:t>und deren </a:t>
            </a:r>
            <a:r>
              <a:rPr lang="de-DE" dirty="0" smtClean="0"/>
              <a:t>Darstellungen auf </a:t>
            </a:r>
            <a:r>
              <a:rPr lang="de-DE" dirty="0"/>
              <a:t>digitalen Geräten </a:t>
            </a:r>
            <a:r>
              <a:rPr lang="de-DE" dirty="0" smtClean="0"/>
              <a:t>in </a:t>
            </a:r>
            <a:r>
              <a:rPr lang="de-DE" dirty="0"/>
              <a:t>Grundzügen </a:t>
            </a:r>
            <a:r>
              <a:rPr lang="de-DE" dirty="0" smtClean="0"/>
              <a:t>analysieren, </a:t>
            </a:r>
            <a:r>
              <a:rPr lang="de-DE" dirty="0" smtClean="0">
                <a:solidFill>
                  <a:srgbClr val="FF0000"/>
                </a:solidFill>
              </a:rPr>
              <a:t>(MKR 1.2) </a:t>
            </a:r>
            <a:r>
              <a:rPr lang="de-DE" sz="1600" dirty="0" smtClean="0"/>
              <a:t>(IF 7)</a:t>
            </a:r>
            <a:endParaRPr lang="de-DE" dirty="0" smtClean="0"/>
          </a:p>
          <a:p>
            <a:pPr lvl="0"/>
            <a:r>
              <a:rPr lang="de-DE" dirty="0" smtClean="0"/>
              <a:t>Messdaten zu Bewegungen oder Kraftwirkungen in einer Tabellenkalkulation mit einer angemessenen Stellenzahl aufzeichnen, mithilfe von Formeln und Berechnungen auswerten sowie gewonnene Daten in sinnvollen, digital erstellten Diagrammformen darstellen, </a:t>
            </a:r>
            <a:r>
              <a:rPr lang="de-DE" dirty="0" smtClean="0">
                <a:solidFill>
                  <a:srgbClr val="FF0000"/>
                </a:solidFill>
              </a:rPr>
              <a:t>(MKR 1.2, 1.3, 2.2) </a:t>
            </a:r>
            <a:r>
              <a:rPr lang="de-DE" sz="2100" dirty="0"/>
              <a:t>(IF 7</a:t>
            </a:r>
            <a:r>
              <a:rPr lang="de-DE" sz="2100" dirty="0" smtClean="0"/>
              <a:t>)</a:t>
            </a:r>
            <a:endParaRPr lang="de-DE" sz="2100" dirty="0" smtClean="0">
              <a:solidFill>
                <a:srgbClr val="FF0000"/>
              </a:solidFill>
            </a:endParaRPr>
          </a:p>
          <a:p>
            <a:pPr lvl="0"/>
            <a:r>
              <a:rPr lang="de-DE" dirty="0" smtClean="0"/>
              <a:t>physikalische </a:t>
            </a:r>
            <a:r>
              <a:rPr lang="de-DE" dirty="0"/>
              <a:t>Sachverhalte, Überlegungen und Arbeitsergebnisse </a:t>
            </a:r>
            <a:r>
              <a:rPr lang="de-DE" dirty="0" smtClean="0"/>
              <a:t>[…] sachgerecht</a:t>
            </a:r>
            <a:r>
              <a:rPr lang="de-DE" dirty="0"/>
              <a:t>, adressatengerecht und situationsbezogen in Form von kurzen Vorträgen und schriftlichen Ausarbeitungen präsentieren und dafür digitale Medien reflektiert und sinnvoll </a:t>
            </a:r>
            <a:r>
              <a:rPr lang="de-DE" dirty="0" smtClean="0"/>
              <a:t>verwenden. 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>
                <a:solidFill>
                  <a:srgbClr val="FF0000"/>
                </a:solidFill>
              </a:rPr>
              <a:t>MKR 4.1, </a:t>
            </a:r>
            <a:r>
              <a:rPr lang="de-DE" dirty="0" smtClean="0">
                <a:solidFill>
                  <a:srgbClr val="FF0000"/>
                </a:solidFill>
              </a:rPr>
              <a:t>4.2)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sz="2100" dirty="0" smtClean="0"/>
              <a:t>(Kap. 2.3, KB Kommunikation, K3)</a:t>
            </a:r>
            <a:endParaRPr lang="de-DE" sz="21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4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Aspekte der Verbraucherbildung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88432"/>
          </a:xfrm>
        </p:spPr>
        <p:txBody>
          <a:bodyPr>
            <a:normAutofit/>
          </a:bodyPr>
          <a:lstStyle/>
          <a:p>
            <a:r>
              <a:rPr lang="de-DE" dirty="0" smtClean="0"/>
              <a:t>Beiträge des Fachs Physik vornehmlich in den Bereichen</a:t>
            </a:r>
          </a:p>
          <a:p>
            <a:r>
              <a:rPr lang="de-DE" dirty="0" smtClean="0"/>
              <a:t>B: Ernährung und Gesundheit</a:t>
            </a:r>
          </a:p>
          <a:p>
            <a:pPr lvl="1"/>
            <a:r>
              <a:rPr lang="de-DE" dirty="0" smtClean="0"/>
              <a:t>z.B. Nutzen und Risiken durch Wärme, Schall, Licht, Elektrizität, ionisierende Strahlung; Grenzwerte</a:t>
            </a:r>
          </a:p>
          <a:p>
            <a:r>
              <a:rPr lang="de-DE" dirty="0" smtClean="0"/>
              <a:t>D: Leben, Wohnen, Mobilität</a:t>
            </a:r>
          </a:p>
          <a:p>
            <a:pPr lvl="1"/>
            <a:r>
              <a:rPr lang="de-DE" dirty="0" smtClean="0"/>
              <a:t>Kaufentscheidungen und Umgang mit technischen Geräten</a:t>
            </a:r>
          </a:p>
          <a:p>
            <a:pPr lvl="1"/>
            <a:r>
              <a:rPr lang="de-DE" dirty="0" smtClean="0"/>
              <a:t>Energieversorgung</a:t>
            </a:r>
          </a:p>
          <a:p>
            <a:pPr lvl="1"/>
            <a:r>
              <a:rPr lang="de-DE" dirty="0" smtClean="0"/>
              <a:t>Energieeinsatz und Energiesparen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394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DE" dirty="0" smtClean="0"/>
              <a:t>Die Schülerinnen und Schüler können</a:t>
            </a:r>
          </a:p>
          <a:p>
            <a:r>
              <a:rPr lang="de-DE" dirty="0" smtClean="0"/>
              <a:t>Energiebedarf </a:t>
            </a:r>
            <a:r>
              <a:rPr lang="de-DE" dirty="0"/>
              <a:t>und Leistung von elektrischen Haushaltsgeräten ermitteln und die entsprechenden Energiekosten </a:t>
            </a:r>
            <a:r>
              <a:rPr lang="de-DE" dirty="0" smtClean="0"/>
              <a:t>berechnen, </a:t>
            </a:r>
            <a:r>
              <a:rPr lang="de-DE" dirty="0">
                <a:solidFill>
                  <a:srgbClr val="00B050"/>
                </a:solidFill>
              </a:rPr>
              <a:t>VB D / Z3, </a:t>
            </a:r>
            <a:r>
              <a:rPr lang="de-DE" dirty="0" smtClean="0">
                <a:solidFill>
                  <a:srgbClr val="00B050"/>
                </a:solidFill>
              </a:rPr>
              <a:t>Z5 </a:t>
            </a:r>
            <a:r>
              <a:rPr lang="de-DE" sz="1900" dirty="0"/>
              <a:t>(IF </a:t>
            </a:r>
            <a:r>
              <a:rPr lang="de-DE" sz="1900" dirty="0" smtClean="0"/>
              <a:t>9)</a:t>
            </a:r>
            <a:endParaRPr lang="de-DE" sz="1900" dirty="0">
              <a:solidFill>
                <a:srgbClr val="00B050"/>
              </a:solidFill>
            </a:endParaRPr>
          </a:p>
          <a:p>
            <a:pPr lvl="0"/>
            <a:r>
              <a:rPr lang="de-DE" dirty="0" smtClean="0"/>
              <a:t>Gefahren und Sicherheitsmaßnahmen beim Umgang mit elektrischem Strom und elektrischen Geräten beurteilen, </a:t>
            </a:r>
            <a:r>
              <a:rPr lang="de-DE" dirty="0" smtClean="0">
                <a:solidFill>
                  <a:srgbClr val="00B050"/>
                </a:solidFill>
              </a:rPr>
              <a:t>VB B, D / Z1, Z5 </a:t>
            </a:r>
            <a:r>
              <a:rPr lang="de-DE" sz="1900" dirty="0">
                <a:solidFill>
                  <a:prstClr val="black"/>
                </a:solidFill>
              </a:rPr>
              <a:t>(IF 9</a:t>
            </a:r>
            <a:r>
              <a:rPr lang="de-DE" sz="1900" dirty="0" smtClean="0">
                <a:solidFill>
                  <a:prstClr val="black"/>
                </a:solidFill>
              </a:rPr>
              <a:t>)</a:t>
            </a:r>
            <a:endParaRPr lang="de-DE" dirty="0" smtClean="0">
              <a:solidFill>
                <a:srgbClr val="00B050"/>
              </a:solidFill>
            </a:endParaRPr>
          </a:p>
          <a:p>
            <a:r>
              <a:rPr lang="de-DE" dirty="0" smtClean="0"/>
              <a:t>Daten </a:t>
            </a:r>
            <a:r>
              <a:rPr lang="de-DE" dirty="0"/>
              <a:t>zu Gefährdungen durch Radioaktivität anhand der effektiven Dosis </a:t>
            </a:r>
            <a:r>
              <a:rPr lang="de-DE" dirty="0" smtClean="0"/>
              <a:t>(Einheit </a:t>
            </a:r>
            <a:r>
              <a:rPr lang="de-DE" dirty="0" err="1" smtClean="0"/>
              <a:t>Sv</a:t>
            </a:r>
            <a:r>
              <a:rPr lang="de-DE" dirty="0" smtClean="0"/>
              <a:t>) </a:t>
            </a:r>
            <a:r>
              <a:rPr lang="de-DE" dirty="0"/>
              <a:t>unter Berücksichtigung der Aussagekraft von Grenzwerten </a:t>
            </a:r>
            <a:r>
              <a:rPr lang="de-DE" dirty="0" smtClean="0"/>
              <a:t>beurteilen. </a:t>
            </a:r>
            <a:r>
              <a:rPr lang="de-DE" dirty="0">
                <a:solidFill>
                  <a:srgbClr val="00B050"/>
                </a:solidFill>
              </a:rPr>
              <a:t>VB B / </a:t>
            </a:r>
            <a:r>
              <a:rPr lang="de-DE" dirty="0" smtClean="0">
                <a:solidFill>
                  <a:srgbClr val="00B050"/>
                </a:solidFill>
              </a:rPr>
              <a:t>Z3 </a:t>
            </a:r>
            <a:r>
              <a:rPr lang="de-DE" sz="1900" dirty="0">
                <a:solidFill>
                  <a:prstClr val="black"/>
                </a:solidFill>
              </a:rPr>
              <a:t>(IF </a:t>
            </a:r>
            <a:r>
              <a:rPr lang="de-DE" sz="1900" dirty="0" smtClean="0">
                <a:solidFill>
                  <a:prstClr val="black"/>
                </a:solidFill>
              </a:rPr>
              <a:t>10)</a:t>
            </a:r>
            <a:endParaRPr lang="de-DE" sz="1900" dirty="0">
              <a:solidFill>
                <a:prstClr val="black"/>
              </a:solidFill>
            </a:endParaRPr>
          </a:p>
          <a:p>
            <a:pPr lvl="0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502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Physik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 schulinterne Lehrplan (</a:t>
            </a:r>
            <a:r>
              <a:rPr lang="de-DE" sz="3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SiLP</a:t>
            </a:r>
            <a:r>
              <a:rPr lang="de-DE" sz="3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457200" y="17002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0B908C-21AF-442B-81B4-BBB7CA0FAC47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457200" y="1700213"/>
            <a:ext cx="8216900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57200" y="1628801"/>
            <a:ext cx="8074025" cy="4392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457200" y="17256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dirty="0" smtClean="0"/>
              <a:t>Für den Fachunterricht Physik bedeutsame Bezüge </a:t>
            </a:r>
            <a:r>
              <a:rPr lang="de-DE" sz="2200" dirty="0"/>
              <a:t>zu schulischen </a:t>
            </a:r>
            <a:r>
              <a:rPr lang="de-DE" sz="2200" dirty="0" smtClean="0"/>
              <a:t>Rahmenbedingungen</a:t>
            </a:r>
            <a:r>
              <a:rPr lang="de-DE" sz="2200" dirty="0"/>
              <a:t>, zum Schulprogramm und zu außerschulischen </a:t>
            </a:r>
            <a:r>
              <a:rPr lang="de-DE" sz="2200" dirty="0" smtClean="0"/>
              <a:t>Partnern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dirty="0"/>
              <a:t>Zuordnung von vereinbarten </a:t>
            </a:r>
            <a:r>
              <a:rPr lang="de-DE" sz="2200" dirty="0" smtClean="0"/>
              <a:t>Unterrichtsvorhaben, Kontexten und inhaltlichen Schwerpunktsetzungen zu </a:t>
            </a:r>
            <a:r>
              <a:rPr lang="de-DE" sz="2200" dirty="0"/>
              <a:t>den </a:t>
            </a:r>
            <a:r>
              <a:rPr lang="de-DE" sz="2200" dirty="0" smtClean="0"/>
              <a:t>Jahrgangsstufen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dirty="0" smtClean="0"/>
              <a:t>grundlegende </a:t>
            </a:r>
            <a:r>
              <a:rPr lang="de-DE" sz="2200" dirty="0"/>
              <a:t>Vereinbarungen zur didaktisch-methodischen </a:t>
            </a:r>
            <a:r>
              <a:rPr lang="de-DE" sz="2200" dirty="0" smtClean="0"/>
              <a:t>Arbeit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dirty="0" smtClean="0"/>
              <a:t>Herstellen </a:t>
            </a:r>
            <a:r>
              <a:rPr lang="de-DE" sz="2200" dirty="0"/>
              <a:t>von </a:t>
            </a:r>
            <a:r>
              <a:rPr lang="de-DE" sz="2200" dirty="0" smtClean="0"/>
              <a:t>Synergien und Vernetzungen zwischen und in den Fächern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spc="-1" dirty="0" smtClean="0">
                <a:uFill>
                  <a:solidFill>
                    <a:srgbClr val="FFFFFF"/>
                  </a:solidFill>
                </a:uFill>
              </a:rPr>
              <a:t>Konkretisierte </a:t>
            </a:r>
            <a:r>
              <a:rPr lang="de-DE" sz="2200" spc="-1" dirty="0">
                <a:uFill>
                  <a:solidFill>
                    <a:srgbClr val="FFFFFF"/>
                  </a:solidFill>
                </a:uFill>
              </a:rPr>
              <a:t>Unterrichtsvorhaben sind </a:t>
            </a:r>
            <a:r>
              <a:rPr lang="de-DE" sz="2200" i="1" spc="-1" dirty="0">
                <a:uFill>
                  <a:solidFill>
                    <a:srgbClr val="FFFFFF"/>
                  </a:solidFill>
                </a:uFill>
              </a:rPr>
              <a:t>keine</a:t>
            </a:r>
            <a:r>
              <a:rPr lang="de-DE" sz="2200" spc="-1" dirty="0">
                <a:uFill>
                  <a:solidFill>
                    <a:srgbClr val="FFFFFF"/>
                  </a:solidFill>
                </a:uFill>
              </a:rPr>
              <a:t> Bestandteile des schulinternen </a:t>
            </a:r>
            <a:r>
              <a:rPr lang="de-DE" sz="2200" spc="-1" dirty="0" smtClean="0">
                <a:uFill>
                  <a:solidFill>
                    <a:srgbClr val="FFFFFF"/>
                  </a:solidFill>
                </a:uFill>
              </a:rPr>
              <a:t>Lehrplans, sondern Unterstützungsmaterial.</a:t>
            </a:r>
            <a:endParaRPr lang="de-DE" sz="22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8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SILP: Übersicht über Unterrichtsvorhaben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pic>
        <p:nvPicPr>
          <p:cNvPr id="10" name="Grafik 9"/>
          <p:cNvPicPr/>
          <p:nvPr/>
        </p:nvPicPr>
        <p:blipFill rotWithShape="1">
          <a:blip r:embed="rId2"/>
          <a:srcRect l="10212" t="16668" r="9938" b="8544"/>
          <a:stretch/>
        </p:blipFill>
        <p:spPr bwMode="auto">
          <a:xfrm>
            <a:off x="873125" y="1628800"/>
            <a:ext cx="7397750" cy="4330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425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konkretisierte Unterrichtsvorhaben</a:t>
            </a:r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pic>
        <p:nvPicPr>
          <p:cNvPr id="8" name="Grafik 7"/>
          <p:cNvPicPr/>
          <p:nvPr/>
        </p:nvPicPr>
        <p:blipFill rotWithShape="1">
          <a:blip r:embed="rId2"/>
          <a:srcRect l="5550" t="33607" r="8283" b="8880"/>
          <a:stretch/>
        </p:blipFill>
        <p:spPr bwMode="auto">
          <a:xfrm>
            <a:off x="323528" y="1628800"/>
            <a:ext cx="864096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00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konkretisierte Unterrichtsvorhaben</a:t>
            </a:r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pic>
        <p:nvPicPr>
          <p:cNvPr id="7" name="Grafik 6"/>
          <p:cNvPicPr/>
          <p:nvPr/>
        </p:nvPicPr>
        <p:blipFill rotWithShape="1">
          <a:blip r:embed="rId2"/>
          <a:srcRect l="12583" t="14835" r="10758" b="10596"/>
          <a:stretch/>
        </p:blipFill>
        <p:spPr bwMode="auto">
          <a:xfrm>
            <a:off x="467544" y="1628800"/>
            <a:ext cx="813690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1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 über mindestens zwei Stufen (Ende der Erprobungsstufe, Ende der Sekundarstufe I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</a:t>
            </a:r>
            <a:r>
              <a:rPr lang="de-DE" dirty="0" smtClean="0"/>
              <a:t>Unterrichts.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xmlns="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483768" y="2013534"/>
            <a:ext cx="5616624" cy="36477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" name="Gruppieren 7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2.3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6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5879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7637"/>
              </p:ext>
            </p:extLst>
          </p:nvPr>
        </p:nvGraphicFramePr>
        <p:xfrm>
          <a:off x="520700" y="1780854"/>
          <a:ext cx="8064500" cy="355127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Erprobungsstufe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4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 smtClean="0"/>
              <a:t>Bildung in der digitalen </a:t>
            </a:r>
            <a:r>
              <a:rPr lang="de-DE" dirty="0"/>
              <a:t>Welt und Medienbildung (Medienkompetenzrahmen NRW)</a:t>
            </a:r>
            <a:endParaRPr lang="de-DE" dirty="0" smtClean="0"/>
          </a:p>
          <a:p>
            <a:pPr lvl="1"/>
            <a:r>
              <a:rPr lang="de-DE" dirty="0" smtClean="0"/>
              <a:t>Rahmenvorgabe 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50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Physik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2607</Words>
  <Application>Microsoft Office PowerPoint</Application>
  <PresentationFormat>Bildschirmpräsentation (4:3)</PresentationFormat>
  <Paragraphs>527</Paragraphs>
  <Slides>49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QUA-LiS_Vorlage_weiss</vt:lpstr>
      <vt:lpstr>Herzlich willkommen</vt:lpstr>
      <vt:lpstr>Gliederung</vt:lpstr>
      <vt:lpstr>Gliederung</vt:lpstr>
      <vt:lpstr>Grundsätze</vt:lpstr>
      <vt:lpstr>Bewährte Merkmale</vt:lpstr>
      <vt:lpstr>Grundkonstrukt und zentrale Begriffe</vt:lpstr>
      <vt:lpstr>Gliederung des Kernlehrplans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Die wichtigsten Kontinuitäten</vt:lpstr>
      <vt:lpstr>PowerPoint-Präsentation</vt:lpstr>
      <vt:lpstr>Die wichtigsten Neuerungen</vt:lpstr>
      <vt:lpstr>Fachliche Umsetzung neuer KLP-Merkmale</vt:lpstr>
      <vt:lpstr>Fachliche Umsetzung neuer KLP-Merkmale</vt:lpstr>
      <vt:lpstr>Aufgaben und Ziele des Faches  (Kap. 1) </vt:lpstr>
      <vt:lpstr>Ziele und Kompetenzbereiche der Physik Vertiefte naturwissenschaftliche Grundbildung</vt:lpstr>
      <vt:lpstr>Bezug zum gymnasialen Ziel Wissenschaftsnähe</vt:lpstr>
      <vt:lpstr>Kompetenzmodell</vt:lpstr>
      <vt:lpstr>Z.B. Kompetenzbereich Erkenntnisgewinnung</vt:lpstr>
      <vt:lpstr>Kompetenzbereich Bewertung</vt:lpstr>
      <vt:lpstr>Inhaltsfelder im Kernlehrplan Physik</vt:lpstr>
      <vt:lpstr>Inhaltliche Schwerpunkte </vt:lpstr>
      <vt:lpstr>Konkretisierte Kompetenzerwartungen</vt:lpstr>
      <vt:lpstr>Konkretisierte Kompetenzerwartungen (IF 5)</vt:lpstr>
      <vt:lpstr>Kompetenzbereich Kommunikation</vt:lpstr>
      <vt:lpstr>Rolle der Basiskonzepte</vt:lpstr>
      <vt:lpstr>Einbindung von Basiskonzepten (Beispiel aus IF 5)</vt:lpstr>
      <vt:lpstr>Aspekte einer Bildung in der digitalen Welt</vt:lpstr>
      <vt:lpstr>Aspekte einer Bildung in der digitalen Welt</vt:lpstr>
      <vt:lpstr>Aspekte der Verbraucherbildung</vt:lpstr>
      <vt:lpstr>Beispiele</vt:lpstr>
      <vt:lpstr>Gliederung</vt:lpstr>
      <vt:lpstr>PowerPoint-Präsentation</vt:lpstr>
      <vt:lpstr>SILP: Übersicht über Unterrichtsvorhaben</vt:lpstr>
      <vt:lpstr>Beispiel für konkretisierte Unterrichtsvorhaben</vt:lpstr>
      <vt:lpstr>Beispiel für konkretisierte Unterrichtsvorhaben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2019-07-16T17:01:29Z</dcterms:modified>
</cp:coreProperties>
</file>