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56"/>
  </p:notesMasterIdLst>
  <p:handoutMasterIdLst>
    <p:handoutMasterId r:id="rId57"/>
  </p:handoutMasterIdLst>
  <p:sldIdLst>
    <p:sldId id="256" r:id="rId2"/>
    <p:sldId id="392" r:id="rId3"/>
    <p:sldId id="403" r:id="rId4"/>
    <p:sldId id="366" r:id="rId5"/>
    <p:sldId id="340" r:id="rId6"/>
    <p:sldId id="455" r:id="rId7"/>
    <p:sldId id="344" r:id="rId8"/>
    <p:sldId id="401" r:id="rId9"/>
    <p:sldId id="404" r:id="rId10"/>
    <p:sldId id="303" r:id="rId11"/>
    <p:sldId id="456" r:id="rId12"/>
    <p:sldId id="459" r:id="rId13"/>
    <p:sldId id="371" r:id="rId14"/>
    <p:sldId id="405" r:id="rId15"/>
    <p:sldId id="388" r:id="rId16"/>
    <p:sldId id="389" r:id="rId17"/>
    <p:sldId id="457" r:id="rId18"/>
    <p:sldId id="387" r:id="rId19"/>
    <p:sldId id="390" r:id="rId20"/>
    <p:sldId id="460" r:id="rId21"/>
    <p:sldId id="406" r:id="rId22"/>
    <p:sldId id="420" r:id="rId23"/>
    <p:sldId id="439" r:id="rId24"/>
    <p:sldId id="440" r:id="rId25"/>
    <p:sldId id="441" r:id="rId26"/>
    <p:sldId id="442" r:id="rId27"/>
    <p:sldId id="443" r:id="rId28"/>
    <p:sldId id="423" r:id="rId29"/>
    <p:sldId id="445" r:id="rId30"/>
    <p:sldId id="446" r:id="rId31"/>
    <p:sldId id="444" r:id="rId32"/>
    <p:sldId id="413" r:id="rId33"/>
    <p:sldId id="414" r:id="rId34"/>
    <p:sldId id="447" r:id="rId35"/>
    <p:sldId id="416" r:id="rId36"/>
    <p:sldId id="424" r:id="rId37"/>
    <p:sldId id="448" r:id="rId38"/>
    <p:sldId id="426" r:id="rId39"/>
    <p:sldId id="427" r:id="rId40"/>
    <p:sldId id="449" r:id="rId41"/>
    <p:sldId id="429" r:id="rId42"/>
    <p:sldId id="430" r:id="rId43"/>
    <p:sldId id="450" r:id="rId44"/>
    <p:sldId id="432" r:id="rId45"/>
    <p:sldId id="433" r:id="rId46"/>
    <p:sldId id="454" r:id="rId47"/>
    <p:sldId id="435" r:id="rId48"/>
    <p:sldId id="436" r:id="rId49"/>
    <p:sldId id="437" r:id="rId50"/>
    <p:sldId id="407" r:id="rId51"/>
    <p:sldId id="453" r:id="rId52"/>
    <p:sldId id="452" r:id="rId53"/>
    <p:sldId id="380" r:id="rId54"/>
    <p:sldId id="321" r:id="rId55"/>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FE0C8"/>
    <a:srgbClr val="00CC66"/>
    <a:srgbClr val="E9EDF4"/>
    <a:srgbClr val="D0D8E8"/>
    <a:srgbClr val="3399FF"/>
    <a:srgbClr val="DB820B"/>
    <a:srgbClr val="DA8F0B"/>
    <a:srgbClr val="CC3300"/>
    <a:srgbClr val="D6E9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13" autoAdjust="0"/>
    <p:restoredTop sz="75510"/>
  </p:normalViewPr>
  <p:slideViewPr>
    <p:cSldViewPr showGuides="1">
      <p:cViewPr varScale="1">
        <p:scale>
          <a:sx n="76" d="100"/>
          <a:sy n="76" d="100"/>
        </p:scale>
        <p:origin x="-108"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32" tIns="45716" rIns="91432" bIns="45716" rtlCol="0"/>
          <a:lstStyle>
            <a:lvl1pPr algn="l">
              <a:defRPr sz="1200"/>
            </a:lvl1pPr>
          </a:lstStyle>
          <a:p>
            <a:endParaRPr lang="de-DE"/>
          </a:p>
        </p:txBody>
      </p:sp>
      <p:sp>
        <p:nvSpPr>
          <p:cNvPr id="3" name="Datumsplatzhalter 2"/>
          <p:cNvSpPr>
            <a:spLocks noGrp="1"/>
          </p:cNvSpPr>
          <p:nvPr>
            <p:ph type="dt" sz="quarter" idx="1"/>
          </p:nvPr>
        </p:nvSpPr>
        <p:spPr>
          <a:xfrm>
            <a:off x="3849689" y="0"/>
            <a:ext cx="2946400" cy="496888"/>
          </a:xfrm>
          <a:prstGeom prst="rect">
            <a:avLst/>
          </a:prstGeom>
        </p:spPr>
        <p:txBody>
          <a:bodyPr vert="horz" lIns="91432" tIns="45716" rIns="91432" bIns="45716" rtlCol="0"/>
          <a:lstStyle>
            <a:lvl1pPr algn="r">
              <a:defRPr sz="1200"/>
            </a:lvl1pPr>
          </a:lstStyle>
          <a:p>
            <a:fld id="{A70FFBEA-A2C0-40B2-981A-40B6EF9D1A81}" type="datetimeFigureOut">
              <a:rPr lang="de-DE" smtClean="0"/>
              <a:t>16.07.2019</a:t>
            </a:fld>
            <a:endParaRPr lang="de-DE"/>
          </a:p>
        </p:txBody>
      </p:sp>
      <p:sp>
        <p:nvSpPr>
          <p:cNvPr id="4" name="Fußzeilenplatzhalter 3"/>
          <p:cNvSpPr>
            <a:spLocks noGrp="1"/>
          </p:cNvSpPr>
          <p:nvPr>
            <p:ph type="ftr" sz="quarter" idx="2"/>
          </p:nvPr>
        </p:nvSpPr>
        <p:spPr>
          <a:xfrm>
            <a:off x="0" y="9428164"/>
            <a:ext cx="2946400" cy="496887"/>
          </a:xfrm>
          <a:prstGeom prst="rect">
            <a:avLst/>
          </a:prstGeom>
        </p:spPr>
        <p:txBody>
          <a:bodyPr vert="horz" lIns="91432" tIns="45716" rIns="91432" bIns="45716" rtlCol="0" anchor="b"/>
          <a:lstStyle>
            <a:lvl1pPr algn="l">
              <a:defRPr sz="1200"/>
            </a:lvl1pPr>
          </a:lstStyle>
          <a:p>
            <a:endParaRPr lang="de-DE"/>
          </a:p>
        </p:txBody>
      </p:sp>
      <p:sp>
        <p:nvSpPr>
          <p:cNvPr id="5" name="Foliennummernplatzhalter 4"/>
          <p:cNvSpPr>
            <a:spLocks noGrp="1"/>
          </p:cNvSpPr>
          <p:nvPr>
            <p:ph type="sldNum" sz="quarter" idx="3"/>
          </p:nvPr>
        </p:nvSpPr>
        <p:spPr>
          <a:xfrm>
            <a:off x="3849689" y="9428164"/>
            <a:ext cx="2946400" cy="496887"/>
          </a:xfrm>
          <a:prstGeom prst="rect">
            <a:avLst/>
          </a:prstGeom>
        </p:spPr>
        <p:txBody>
          <a:bodyPr vert="horz" lIns="91432" tIns="45716" rIns="91432" bIns="45716" rtlCol="0" anchor="b"/>
          <a:lstStyle>
            <a:lvl1pPr algn="r">
              <a:defRPr sz="1200"/>
            </a:lvl1pPr>
          </a:lstStyle>
          <a:p>
            <a:fld id="{27EA4A06-14A4-470D-AC98-D77B8E735667}" type="slidenum">
              <a:rPr lang="de-DE" smtClean="0"/>
              <a:t>‹Nr.›</a:t>
            </a:fld>
            <a:endParaRPr lang="de-DE"/>
          </a:p>
        </p:txBody>
      </p:sp>
    </p:spTree>
    <p:extLst>
      <p:ext uri="{BB962C8B-B14F-4D97-AF65-F5344CB8AC3E}">
        <p14:creationId xmlns:p14="http://schemas.microsoft.com/office/powerpoint/2010/main" val="953357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45659" cy="496332"/>
          </a:xfrm>
          <a:prstGeom prst="rect">
            <a:avLst/>
          </a:prstGeom>
        </p:spPr>
        <p:txBody>
          <a:bodyPr vert="horz" lIns="91432" tIns="45716" rIns="91432" bIns="45716" rtlCol="0"/>
          <a:lstStyle>
            <a:lvl1pPr algn="l">
              <a:defRPr sz="1200"/>
            </a:lvl1pPr>
          </a:lstStyle>
          <a:p>
            <a:endParaRPr lang="de-DE"/>
          </a:p>
        </p:txBody>
      </p:sp>
      <p:sp>
        <p:nvSpPr>
          <p:cNvPr id="3" name="Datumsplatzhalter 2"/>
          <p:cNvSpPr>
            <a:spLocks noGrp="1"/>
          </p:cNvSpPr>
          <p:nvPr>
            <p:ph type="dt" idx="1"/>
          </p:nvPr>
        </p:nvSpPr>
        <p:spPr>
          <a:xfrm>
            <a:off x="3850445" y="1"/>
            <a:ext cx="2945659" cy="496332"/>
          </a:xfrm>
          <a:prstGeom prst="rect">
            <a:avLst/>
          </a:prstGeom>
        </p:spPr>
        <p:txBody>
          <a:bodyPr vert="horz" lIns="91432" tIns="45716" rIns="91432" bIns="45716" rtlCol="0"/>
          <a:lstStyle>
            <a:lvl1pPr algn="r">
              <a:defRPr sz="1200"/>
            </a:lvl1pPr>
          </a:lstStyle>
          <a:p>
            <a:fld id="{985472B4-A8F5-4AAC-8AF9-E73AECEF49A5}" type="datetimeFigureOut">
              <a:rPr lang="de-DE" smtClean="0"/>
              <a:t>16.07.2019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endParaRPr lang="de-DE"/>
          </a:p>
        </p:txBody>
      </p:sp>
      <p:sp>
        <p:nvSpPr>
          <p:cNvPr id="5" name="Notizenplatzhalter 4"/>
          <p:cNvSpPr>
            <a:spLocks noGrp="1"/>
          </p:cNvSpPr>
          <p:nvPr>
            <p:ph type="body" sz="quarter" idx="3"/>
          </p:nvPr>
        </p:nvSpPr>
        <p:spPr>
          <a:xfrm>
            <a:off x="679768" y="4715154"/>
            <a:ext cx="5438140" cy="4466987"/>
          </a:xfrm>
          <a:prstGeom prst="rect">
            <a:avLst/>
          </a:prstGeom>
        </p:spPr>
        <p:txBody>
          <a:bodyPr vert="horz" lIns="91432" tIns="45716" rIns="91432" bIns="45716"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9428584"/>
            <a:ext cx="2945659" cy="496332"/>
          </a:xfrm>
          <a:prstGeom prst="rect">
            <a:avLst/>
          </a:prstGeom>
        </p:spPr>
        <p:txBody>
          <a:bodyPr vert="horz" lIns="91432" tIns="45716" rIns="91432"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50445" y="9428584"/>
            <a:ext cx="2945659" cy="496332"/>
          </a:xfrm>
          <a:prstGeom prst="rect">
            <a:avLst/>
          </a:prstGeom>
        </p:spPr>
        <p:txBody>
          <a:bodyPr vert="horz" lIns="91432" tIns="45716" rIns="91432" bIns="45716" rtlCol="0" anchor="b"/>
          <a:lstStyle>
            <a:lvl1pPr algn="r">
              <a:defRPr sz="1200"/>
            </a:lvl1pPr>
          </a:lstStyle>
          <a:p>
            <a:fld id="{91EBFD06-840E-465F-BEE3-A3A19D45DCF6}" type="slidenum">
              <a:rPr lang="de-DE" smtClean="0"/>
              <a:t>‹Nr.›</a:t>
            </a:fld>
            <a:endParaRPr lang="de-DE"/>
          </a:p>
        </p:txBody>
      </p:sp>
    </p:spTree>
    <p:extLst>
      <p:ext uri="{BB962C8B-B14F-4D97-AF65-F5344CB8AC3E}">
        <p14:creationId xmlns:p14="http://schemas.microsoft.com/office/powerpoint/2010/main" val="2292898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a:t>
            </a:fld>
            <a:endParaRPr lang="de-DE" dirty="0"/>
          </a:p>
        </p:txBody>
      </p:sp>
    </p:spTree>
    <p:extLst>
      <p:ext uri="{BB962C8B-B14F-4D97-AF65-F5344CB8AC3E}">
        <p14:creationId xmlns:p14="http://schemas.microsoft.com/office/powerpoint/2010/main" val="3827329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10</a:t>
            </a:fld>
            <a:endParaRPr lang="de-DE"/>
          </a:p>
        </p:txBody>
      </p:sp>
    </p:spTree>
    <p:extLst>
      <p:ext uri="{BB962C8B-B14F-4D97-AF65-F5344CB8AC3E}">
        <p14:creationId xmlns:p14="http://schemas.microsoft.com/office/powerpoint/2010/main" val="3914906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11</a:t>
            </a:fld>
            <a:endParaRPr lang="de-DE"/>
          </a:p>
        </p:txBody>
      </p:sp>
    </p:spTree>
    <p:extLst>
      <p:ext uri="{BB962C8B-B14F-4D97-AF65-F5344CB8AC3E}">
        <p14:creationId xmlns:p14="http://schemas.microsoft.com/office/powerpoint/2010/main" val="1365652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12</a:t>
            </a:fld>
            <a:endParaRPr lang="de-DE"/>
          </a:p>
        </p:txBody>
      </p:sp>
    </p:spTree>
    <p:extLst>
      <p:ext uri="{BB962C8B-B14F-4D97-AF65-F5344CB8AC3E}">
        <p14:creationId xmlns:p14="http://schemas.microsoft.com/office/powerpoint/2010/main" val="654790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13</a:t>
            </a:fld>
            <a:endParaRPr lang="de-DE"/>
          </a:p>
        </p:txBody>
      </p:sp>
    </p:spTree>
    <p:extLst>
      <p:ext uri="{BB962C8B-B14F-4D97-AF65-F5344CB8AC3E}">
        <p14:creationId xmlns:p14="http://schemas.microsoft.com/office/powerpoint/2010/main" val="1616132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14</a:t>
            </a:fld>
            <a:endParaRPr lang="de-DE"/>
          </a:p>
        </p:txBody>
      </p:sp>
    </p:spTree>
    <p:extLst>
      <p:ext uri="{BB962C8B-B14F-4D97-AF65-F5344CB8AC3E}">
        <p14:creationId xmlns:p14="http://schemas.microsoft.com/office/powerpoint/2010/main" val="197121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15</a:t>
            </a:fld>
            <a:endParaRPr lang="de-DE"/>
          </a:p>
        </p:txBody>
      </p:sp>
    </p:spTree>
    <p:extLst>
      <p:ext uri="{BB962C8B-B14F-4D97-AF65-F5344CB8AC3E}">
        <p14:creationId xmlns:p14="http://schemas.microsoft.com/office/powerpoint/2010/main" val="634157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17</a:t>
            </a:fld>
            <a:endParaRPr lang="de-DE" dirty="0"/>
          </a:p>
        </p:txBody>
      </p:sp>
    </p:spTree>
    <p:extLst>
      <p:ext uri="{BB962C8B-B14F-4D97-AF65-F5344CB8AC3E}">
        <p14:creationId xmlns:p14="http://schemas.microsoft.com/office/powerpoint/2010/main" val="132445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18</a:t>
            </a:fld>
            <a:endParaRPr lang="de-DE" dirty="0"/>
          </a:p>
        </p:txBody>
      </p:sp>
    </p:spTree>
    <p:extLst>
      <p:ext uri="{BB962C8B-B14F-4D97-AF65-F5344CB8AC3E}">
        <p14:creationId xmlns:p14="http://schemas.microsoft.com/office/powerpoint/2010/main" val="611307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19</a:t>
            </a:fld>
            <a:endParaRPr lang="de-DE" dirty="0"/>
          </a:p>
        </p:txBody>
      </p:sp>
    </p:spTree>
    <p:extLst>
      <p:ext uri="{BB962C8B-B14F-4D97-AF65-F5344CB8AC3E}">
        <p14:creationId xmlns:p14="http://schemas.microsoft.com/office/powerpoint/2010/main" val="1308606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20</a:t>
            </a:fld>
            <a:endParaRPr lang="de-DE" dirty="0"/>
          </a:p>
        </p:txBody>
      </p:sp>
    </p:spTree>
    <p:extLst>
      <p:ext uri="{BB962C8B-B14F-4D97-AF65-F5344CB8AC3E}">
        <p14:creationId xmlns:p14="http://schemas.microsoft.com/office/powerpoint/2010/main" val="825915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a:t>
            </a:fld>
            <a:endParaRPr lang="de-DE" dirty="0"/>
          </a:p>
        </p:txBody>
      </p:sp>
    </p:spTree>
    <p:extLst>
      <p:ext uri="{BB962C8B-B14F-4D97-AF65-F5344CB8AC3E}">
        <p14:creationId xmlns:p14="http://schemas.microsoft.com/office/powerpoint/2010/main" val="1971217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21</a:t>
            </a:fld>
            <a:endParaRPr lang="de-DE" dirty="0"/>
          </a:p>
        </p:txBody>
      </p:sp>
    </p:spTree>
    <p:extLst>
      <p:ext uri="{BB962C8B-B14F-4D97-AF65-F5344CB8AC3E}">
        <p14:creationId xmlns:p14="http://schemas.microsoft.com/office/powerpoint/2010/main" val="1971217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22</a:t>
            </a:fld>
            <a:endParaRPr lang="de-DE" dirty="0"/>
          </a:p>
        </p:txBody>
      </p:sp>
    </p:spTree>
    <p:extLst>
      <p:ext uri="{BB962C8B-B14F-4D97-AF65-F5344CB8AC3E}">
        <p14:creationId xmlns:p14="http://schemas.microsoft.com/office/powerpoint/2010/main" val="42762719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23</a:t>
            </a:fld>
            <a:endParaRPr lang="de-DE" dirty="0"/>
          </a:p>
        </p:txBody>
      </p:sp>
    </p:spTree>
    <p:extLst>
      <p:ext uri="{BB962C8B-B14F-4D97-AF65-F5344CB8AC3E}">
        <p14:creationId xmlns:p14="http://schemas.microsoft.com/office/powerpoint/2010/main" val="4168329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24</a:t>
            </a:fld>
            <a:endParaRPr lang="de-DE"/>
          </a:p>
        </p:txBody>
      </p:sp>
    </p:spTree>
    <p:extLst>
      <p:ext uri="{BB962C8B-B14F-4D97-AF65-F5344CB8AC3E}">
        <p14:creationId xmlns:p14="http://schemas.microsoft.com/office/powerpoint/2010/main" val="3896299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25</a:t>
            </a:fld>
            <a:endParaRPr lang="de-DE"/>
          </a:p>
        </p:txBody>
      </p:sp>
    </p:spTree>
    <p:extLst>
      <p:ext uri="{BB962C8B-B14F-4D97-AF65-F5344CB8AC3E}">
        <p14:creationId xmlns:p14="http://schemas.microsoft.com/office/powerpoint/2010/main" val="6839160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1" dirty="0"/>
          </a:p>
        </p:txBody>
      </p:sp>
      <p:sp>
        <p:nvSpPr>
          <p:cNvPr id="4" name="Foliennummernplatzhalter 3"/>
          <p:cNvSpPr>
            <a:spLocks noGrp="1"/>
          </p:cNvSpPr>
          <p:nvPr>
            <p:ph type="sldNum" sz="quarter" idx="10"/>
          </p:nvPr>
        </p:nvSpPr>
        <p:spPr/>
        <p:txBody>
          <a:bodyPr/>
          <a:lstStyle/>
          <a:p>
            <a:fld id="{91EBFD06-840E-465F-BEE3-A3A19D45DCF6}" type="slidenum">
              <a:rPr lang="de-DE" smtClean="0"/>
              <a:t>26</a:t>
            </a:fld>
            <a:endParaRPr lang="de-DE"/>
          </a:p>
        </p:txBody>
      </p:sp>
    </p:spTree>
    <p:extLst>
      <p:ext uri="{BB962C8B-B14F-4D97-AF65-F5344CB8AC3E}">
        <p14:creationId xmlns:p14="http://schemas.microsoft.com/office/powerpoint/2010/main" val="3852736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lvl="1"/>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27</a:t>
            </a:fld>
            <a:endParaRPr lang="de-DE"/>
          </a:p>
        </p:txBody>
      </p:sp>
    </p:spTree>
    <p:extLst>
      <p:ext uri="{BB962C8B-B14F-4D97-AF65-F5344CB8AC3E}">
        <p14:creationId xmlns:p14="http://schemas.microsoft.com/office/powerpoint/2010/main" val="1198089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28</a:t>
            </a:fld>
            <a:endParaRPr lang="de-DE"/>
          </a:p>
        </p:txBody>
      </p:sp>
    </p:spTree>
    <p:extLst>
      <p:ext uri="{BB962C8B-B14F-4D97-AF65-F5344CB8AC3E}">
        <p14:creationId xmlns:p14="http://schemas.microsoft.com/office/powerpoint/2010/main" val="13844890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29</a:t>
            </a:fld>
            <a:endParaRPr lang="de-DE"/>
          </a:p>
        </p:txBody>
      </p:sp>
    </p:spTree>
    <p:extLst>
      <p:ext uri="{BB962C8B-B14F-4D97-AF65-F5344CB8AC3E}">
        <p14:creationId xmlns:p14="http://schemas.microsoft.com/office/powerpoint/2010/main" val="733950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200" b="1"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30</a:t>
            </a:fld>
            <a:endParaRPr lang="de-DE"/>
          </a:p>
        </p:txBody>
      </p:sp>
    </p:spTree>
    <p:extLst>
      <p:ext uri="{BB962C8B-B14F-4D97-AF65-F5344CB8AC3E}">
        <p14:creationId xmlns:p14="http://schemas.microsoft.com/office/powerpoint/2010/main" val="3124079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a:t>
            </a:fld>
            <a:endParaRPr lang="de-DE" dirty="0"/>
          </a:p>
        </p:txBody>
      </p:sp>
    </p:spTree>
    <p:extLst>
      <p:ext uri="{BB962C8B-B14F-4D97-AF65-F5344CB8AC3E}">
        <p14:creationId xmlns:p14="http://schemas.microsoft.com/office/powerpoint/2010/main" val="1971217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31</a:t>
            </a:fld>
            <a:endParaRPr lang="de-DE"/>
          </a:p>
        </p:txBody>
      </p:sp>
    </p:spTree>
    <p:extLst>
      <p:ext uri="{BB962C8B-B14F-4D97-AF65-F5344CB8AC3E}">
        <p14:creationId xmlns:p14="http://schemas.microsoft.com/office/powerpoint/2010/main" val="6284813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32</a:t>
            </a:fld>
            <a:endParaRPr lang="de-DE"/>
          </a:p>
        </p:txBody>
      </p:sp>
    </p:spTree>
    <p:extLst>
      <p:ext uri="{BB962C8B-B14F-4D97-AF65-F5344CB8AC3E}">
        <p14:creationId xmlns:p14="http://schemas.microsoft.com/office/powerpoint/2010/main" val="6284813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33</a:t>
            </a:fld>
            <a:endParaRPr lang="de-DE"/>
          </a:p>
        </p:txBody>
      </p:sp>
    </p:spTree>
    <p:extLst>
      <p:ext uri="{BB962C8B-B14F-4D97-AF65-F5344CB8AC3E}">
        <p14:creationId xmlns:p14="http://schemas.microsoft.com/office/powerpoint/2010/main" val="25917011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200" b="1"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34</a:t>
            </a:fld>
            <a:endParaRPr lang="de-DE"/>
          </a:p>
        </p:txBody>
      </p:sp>
    </p:spTree>
    <p:extLst>
      <p:ext uri="{BB962C8B-B14F-4D97-AF65-F5344CB8AC3E}">
        <p14:creationId xmlns:p14="http://schemas.microsoft.com/office/powerpoint/2010/main" val="22356066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35</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36</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200" b="1"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37</a:t>
            </a:fld>
            <a:endParaRPr lang="de-DE"/>
          </a:p>
        </p:txBody>
      </p:sp>
    </p:spTree>
    <p:extLst>
      <p:ext uri="{BB962C8B-B14F-4D97-AF65-F5344CB8AC3E}">
        <p14:creationId xmlns:p14="http://schemas.microsoft.com/office/powerpoint/2010/main" val="7920577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38</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39</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200" b="1"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40</a:t>
            </a:fld>
            <a:endParaRPr lang="de-DE"/>
          </a:p>
        </p:txBody>
      </p:sp>
    </p:spTree>
    <p:extLst>
      <p:ext uri="{BB962C8B-B14F-4D97-AF65-F5344CB8AC3E}">
        <p14:creationId xmlns:p14="http://schemas.microsoft.com/office/powerpoint/2010/main" val="3076008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4</a:t>
            </a:fld>
            <a:endParaRPr lang="de-DE" dirty="0"/>
          </a:p>
        </p:txBody>
      </p:sp>
    </p:spTree>
    <p:extLst>
      <p:ext uri="{BB962C8B-B14F-4D97-AF65-F5344CB8AC3E}">
        <p14:creationId xmlns:p14="http://schemas.microsoft.com/office/powerpoint/2010/main" val="24404214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41</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42</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200" b="1"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43</a:t>
            </a:fld>
            <a:endParaRPr lang="de-DE"/>
          </a:p>
        </p:txBody>
      </p:sp>
    </p:spTree>
    <p:extLst>
      <p:ext uri="{BB962C8B-B14F-4D97-AF65-F5344CB8AC3E}">
        <p14:creationId xmlns:p14="http://schemas.microsoft.com/office/powerpoint/2010/main" val="11883349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44</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45</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b="0"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46</a:t>
            </a:fld>
            <a:endParaRPr lang="de-DE"/>
          </a:p>
        </p:txBody>
      </p:sp>
    </p:spTree>
    <p:extLst>
      <p:ext uri="{BB962C8B-B14F-4D97-AF65-F5344CB8AC3E}">
        <p14:creationId xmlns:p14="http://schemas.microsoft.com/office/powerpoint/2010/main" val="34253270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47</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endParaRPr lang="de-DE" baseline="0" dirty="0"/>
          </a:p>
        </p:txBody>
      </p:sp>
      <p:sp>
        <p:nvSpPr>
          <p:cNvPr id="4" name="Foliennummernplatzhalter 3"/>
          <p:cNvSpPr>
            <a:spLocks noGrp="1"/>
          </p:cNvSpPr>
          <p:nvPr>
            <p:ph type="sldNum" sz="quarter" idx="10"/>
          </p:nvPr>
        </p:nvSpPr>
        <p:spPr/>
        <p:txBody>
          <a:bodyPr/>
          <a:lstStyle/>
          <a:p>
            <a:fld id="{91EBFD06-840E-465F-BEE3-A3A19D45DCF6}" type="slidenum">
              <a:rPr lang="de-DE" smtClean="0"/>
              <a:t>48</a:t>
            </a:fld>
            <a:endParaRPr lang="de-DE"/>
          </a:p>
        </p:txBody>
      </p:sp>
    </p:spTree>
    <p:extLst>
      <p:ext uri="{BB962C8B-B14F-4D97-AF65-F5344CB8AC3E}">
        <p14:creationId xmlns:p14="http://schemas.microsoft.com/office/powerpoint/2010/main" val="37785803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49</a:t>
            </a:fld>
            <a:endParaRPr lang="de-DE"/>
          </a:p>
        </p:txBody>
      </p:sp>
    </p:spTree>
    <p:extLst>
      <p:ext uri="{BB962C8B-B14F-4D97-AF65-F5344CB8AC3E}">
        <p14:creationId xmlns:p14="http://schemas.microsoft.com/office/powerpoint/2010/main" val="33808964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50</a:t>
            </a:fld>
            <a:endParaRPr lang="de-DE"/>
          </a:p>
        </p:txBody>
      </p:sp>
    </p:spTree>
    <p:extLst>
      <p:ext uri="{BB962C8B-B14F-4D97-AF65-F5344CB8AC3E}">
        <p14:creationId xmlns:p14="http://schemas.microsoft.com/office/powerpoint/2010/main" val="1971217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5</a:t>
            </a:fld>
            <a:endParaRPr lang="de-DE" dirty="0"/>
          </a:p>
        </p:txBody>
      </p:sp>
    </p:spTree>
    <p:extLst>
      <p:ext uri="{BB962C8B-B14F-4D97-AF65-F5344CB8AC3E}">
        <p14:creationId xmlns:p14="http://schemas.microsoft.com/office/powerpoint/2010/main" val="392641852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51</a:t>
            </a:fld>
            <a:endParaRPr lang="de-DE"/>
          </a:p>
        </p:txBody>
      </p:sp>
    </p:spTree>
    <p:extLst>
      <p:ext uri="{BB962C8B-B14F-4D97-AF65-F5344CB8AC3E}">
        <p14:creationId xmlns:p14="http://schemas.microsoft.com/office/powerpoint/2010/main" val="301279312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52</a:t>
            </a:fld>
            <a:endParaRPr lang="de-DE"/>
          </a:p>
        </p:txBody>
      </p:sp>
    </p:spTree>
    <p:extLst>
      <p:ext uri="{BB962C8B-B14F-4D97-AF65-F5344CB8AC3E}">
        <p14:creationId xmlns:p14="http://schemas.microsoft.com/office/powerpoint/2010/main" val="182970661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54</a:t>
            </a:fld>
            <a:endParaRPr lang="de-DE"/>
          </a:p>
        </p:txBody>
      </p:sp>
    </p:spTree>
    <p:extLst>
      <p:ext uri="{BB962C8B-B14F-4D97-AF65-F5344CB8AC3E}">
        <p14:creationId xmlns:p14="http://schemas.microsoft.com/office/powerpoint/2010/main" val="124084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6</a:t>
            </a:fld>
            <a:endParaRPr lang="de-DE" dirty="0"/>
          </a:p>
        </p:txBody>
      </p:sp>
    </p:spTree>
    <p:extLst>
      <p:ext uri="{BB962C8B-B14F-4D97-AF65-F5344CB8AC3E}">
        <p14:creationId xmlns:p14="http://schemas.microsoft.com/office/powerpoint/2010/main" val="4210628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91EBFD06-840E-465F-BEE3-A3A19D45DCF6}" type="slidenum">
              <a:rPr lang="de-DE" smtClean="0"/>
              <a:t>7</a:t>
            </a:fld>
            <a:endParaRPr lang="de-DE"/>
          </a:p>
        </p:txBody>
      </p:sp>
    </p:spTree>
    <p:extLst>
      <p:ext uri="{BB962C8B-B14F-4D97-AF65-F5344CB8AC3E}">
        <p14:creationId xmlns:p14="http://schemas.microsoft.com/office/powerpoint/2010/main" val="1318663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91EBFD06-840E-465F-BEE3-A3A19D45DCF6}" type="slidenum">
              <a:rPr lang="de-DE" smtClean="0"/>
              <a:t>8</a:t>
            </a:fld>
            <a:endParaRPr lang="de-DE"/>
          </a:p>
        </p:txBody>
      </p:sp>
    </p:spTree>
    <p:extLst>
      <p:ext uri="{BB962C8B-B14F-4D97-AF65-F5344CB8AC3E}">
        <p14:creationId xmlns:p14="http://schemas.microsoft.com/office/powerpoint/2010/main" val="4136244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1EBFD06-840E-465F-BEE3-A3A19D45DCF6}" type="slidenum">
              <a:rPr lang="de-DE" smtClean="0"/>
              <a:t>9</a:t>
            </a:fld>
            <a:endParaRPr lang="de-DE"/>
          </a:p>
        </p:txBody>
      </p:sp>
    </p:spTree>
    <p:extLst>
      <p:ext uri="{BB962C8B-B14F-4D97-AF65-F5344CB8AC3E}">
        <p14:creationId xmlns:p14="http://schemas.microsoft.com/office/powerpoint/2010/main" val="1971217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63460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47480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96428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744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a:xfrm>
            <a:off x="179512" y="6356350"/>
            <a:ext cx="3024336" cy="365125"/>
          </a:xfrm>
        </p:spPr>
        <p:txBody>
          <a:bodyPr/>
          <a:lstStyle/>
          <a:p>
            <a:r>
              <a:rPr lang="de-DE" smtClean="0"/>
              <a:t>Implementationsveranstaltung zur Einführung der Kernlehrpläne Gymnasium SI </a:t>
            </a:r>
            <a:endParaRPr lang="de-DE" dirty="0"/>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54287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676187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39733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2066295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1"/>
            <a:ext cx="3682752" cy="360040"/>
          </a:xfrm>
        </p:spPr>
        <p:txBody>
          <a:bodyPr/>
          <a:lstStyle/>
          <a:p>
            <a:r>
              <a:rPr lang="de-DE" smtClean="0"/>
              <a:t>Implementationsveranstaltung zur Einführung der Kernlehrpläne Gymnasium SI </a:t>
            </a:r>
            <a:endParaRPr lang="de-DE" dirty="0"/>
          </a:p>
        </p:txBody>
      </p:sp>
      <p:sp>
        <p:nvSpPr>
          <p:cNvPr id="4" name="Fußzeilenplatzhalter 3"/>
          <p:cNvSpPr>
            <a:spLocks noGrp="1"/>
          </p:cNvSpPr>
          <p:nvPr>
            <p:ph type="ftr" sz="quarter" idx="11"/>
          </p:nvPr>
        </p:nvSpPr>
        <p:spPr>
          <a:xfrm>
            <a:off x="4427984" y="6356350"/>
            <a:ext cx="2952328" cy="365125"/>
          </a:xfrm>
        </p:spPr>
        <p:txBody>
          <a:bodyPr/>
          <a:lstStyle/>
          <a:p>
            <a:endParaRPr lang="de-DE"/>
          </a:p>
        </p:txBody>
      </p:sp>
      <p:sp>
        <p:nvSpPr>
          <p:cNvPr id="5" name="Foliennummernplatzhalter 4"/>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418360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49074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12A4277-7E7A-4AAF-BFC7-47646BF5CD0C}" type="slidenum">
              <a:rPr lang="de-DE" smtClean="0"/>
              <a:t>‹Nr.›</a:t>
            </a:fld>
            <a:endParaRPr lang="de-DE"/>
          </a:p>
        </p:txBody>
      </p:sp>
    </p:spTree>
    <p:extLst>
      <p:ext uri="{BB962C8B-B14F-4D97-AF65-F5344CB8AC3E}">
        <p14:creationId xmlns:p14="http://schemas.microsoft.com/office/powerpoint/2010/main" val="1193871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a:t>Titelmasterformat durch Klicken bearbeiten</a:t>
            </a:r>
          </a:p>
        </p:txBody>
      </p:sp>
      <p:sp>
        <p:nvSpPr>
          <p:cNvPr id="4" name="Datumsplatzhalter 3"/>
          <p:cNvSpPr>
            <a:spLocks noGrp="1"/>
          </p:cNvSpPr>
          <p:nvPr>
            <p:ph type="dt" sz="half" idx="2"/>
          </p:nvPr>
        </p:nvSpPr>
        <p:spPr>
          <a:xfrm>
            <a:off x="179512" y="6356350"/>
            <a:ext cx="2962672"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r>
              <a:rPr lang="de-DE" smtClean="0"/>
              <a:t>Implementationsveranstaltung zur Einführung der Kernlehrpläne Gymnasium SI </a:t>
            </a:r>
            <a:endParaRPr lang="de-DE" dirty="0"/>
          </a:p>
        </p:txBody>
      </p:sp>
      <p:sp>
        <p:nvSpPr>
          <p:cNvPr id="5" name="Fußzeilenplatzhalter 4"/>
          <p:cNvSpPr>
            <a:spLocks noGrp="1"/>
          </p:cNvSpPr>
          <p:nvPr>
            <p:ph type="ftr" sz="quarter" idx="3"/>
          </p:nvPr>
        </p:nvSpPr>
        <p:spPr>
          <a:xfrm>
            <a:off x="3419872" y="6204656"/>
            <a:ext cx="2664296" cy="6533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100392" y="6356350"/>
            <a:ext cx="5864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t>‹Nr.›</a:t>
            </a:fld>
            <a:endParaRPr lang="de-DE"/>
          </a:p>
        </p:txBody>
      </p:sp>
      <p:sp>
        <p:nvSpPr>
          <p:cNvPr id="10" name="Textplatzhalter 2"/>
          <p:cNvSpPr>
            <a:spLocks noGrp="1"/>
          </p:cNvSpPr>
          <p:nvPr>
            <p:ph type="body" idx="1"/>
          </p:nvPr>
        </p:nvSpPr>
        <p:spPr>
          <a:xfrm>
            <a:off x="494655" y="1700808"/>
            <a:ext cx="8229600" cy="4248472"/>
          </a:xfrm>
          <a:prstGeom prst="rect">
            <a:avLst/>
          </a:prstGeom>
          <a:solidFill>
            <a:schemeClr val="bg1"/>
          </a:solidFill>
          <a:effectLst/>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17579"/>
            <a:ext cx="2153277" cy="617485"/>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26" name="Picture 2" descr="Q:\Projekte\KLP-Entwicklung Gymnasium SI\Organisation\Formulare und Logos\klp_logo-farbe.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059832" y="175481"/>
            <a:ext cx="2471588" cy="9366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V:\QUA-LIS\Formulare und Muster\AbsenderKennungMSB neu-farbig.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791588" y="332728"/>
            <a:ext cx="3018668" cy="6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35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hf hdr="0" ft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700809"/>
            <a:ext cx="7772400" cy="792087"/>
          </a:xfrm>
        </p:spPr>
        <p:txBody>
          <a:bodyPr/>
          <a:lstStyle/>
          <a:p>
            <a:pPr algn="ctr"/>
            <a:r>
              <a:rPr lang="de-DE" sz="4000" b="1" cap="small" dirty="0">
                <a:solidFill>
                  <a:srgbClr val="002060"/>
                </a:solidFill>
              </a:rPr>
              <a:t>Herzlich willkommen</a:t>
            </a:r>
          </a:p>
        </p:txBody>
      </p:sp>
      <p:sp>
        <p:nvSpPr>
          <p:cNvPr id="3" name="Untertitel 2"/>
          <p:cNvSpPr>
            <a:spLocks noGrp="1"/>
          </p:cNvSpPr>
          <p:nvPr>
            <p:ph type="subTitle" idx="1"/>
          </p:nvPr>
        </p:nvSpPr>
        <p:spPr>
          <a:xfrm>
            <a:off x="1259632" y="3140968"/>
            <a:ext cx="6400800" cy="2736304"/>
          </a:xfrm>
        </p:spPr>
        <p:txBody>
          <a:bodyPr>
            <a:noAutofit/>
          </a:bodyPr>
          <a:lstStyle/>
          <a:p>
            <a:r>
              <a:rPr lang="de-DE" sz="3600" dirty="0">
                <a:solidFill>
                  <a:srgbClr val="002060"/>
                </a:solidFill>
              </a:rPr>
              <a:t>Neue Kernlehrpläne für die </a:t>
            </a:r>
          </a:p>
          <a:p>
            <a:r>
              <a:rPr lang="de-DE" sz="3600" dirty="0">
                <a:solidFill>
                  <a:srgbClr val="002060"/>
                </a:solidFill>
              </a:rPr>
              <a:t>Sekundarstufe I des Gymnasiums</a:t>
            </a:r>
          </a:p>
          <a:p>
            <a:r>
              <a:rPr lang="de-DE" sz="3200" dirty="0">
                <a:solidFill>
                  <a:srgbClr val="002060"/>
                </a:solidFill>
              </a:rPr>
              <a:t>Kernlehrplan </a:t>
            </a:r>
          </a:p>
          <a:p>
            <a:r>
              <a:rPr lang="de-DE" sz="3200" dirty="0">
                <a:solidFill>
                  <a:srgbClr val="002060"/>
                </a:solidFill>
              </a:rPr>
              <a:t>Katholische Religionslehre</a:t>
            </a:r>
          </a:p>
        </p:txBody>
      </p:sp>
    </p:spTree>
    <p:extLst>
      <p:ext uri="{BB962C8B-B14F-4D97-AF65-F5344CB8AC3E}">
        <p14:creationId xmlns:p14="http://schemas.microsoft.com/office/powerpoint/2010/main" val="3070786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Aufträge für alle </a:t>
            </a:r>
            <a:r>
              <a:rPr lang="de-DE" dirty="0" smtClean="0"/>
              <a:t>Fächer insbesondere</a:t>
            </a:r>
            <a:endParaRPr lang="de-DE" dirty="0"/>
          </a:p>
        </p:txBody>
      </p:sp>
      <p:sp>
        <p:nvSpPr>
          <p:cNvPr id="3" name="Inhaltsplatzhalter 2"/>
          <p:cNvSpPr>
            <a:spLocks noGrp="1"/>
          </p:cNvSpPr>
          <p:nvPr>
            <p:ph idx="1"/>
          </p:nvPr>
        </p:nvSpPr>
        <p:spPr/>
        <p:txBody>
          <a:bodyPr>
            <a:normAutofit fontScale="77500" lnSpcReduction="20000"/>
          </a:bodyPr>
          <a:lstStyle/>
          <a:p>
            <a:pPr>
              <a:spcBef>
                <a:spcPts val="1200"/>
              </a:spcBef>
            </a:pPr>
            <a:r>
              <a:rPr lang="de-DE" dirty="0"/>
              <a:t>Bildung in der digitalen Welt</a:t>
            </a:r>
            <a:br>
              <a:rPr lang="de-DE" dirty="0"/>
            </a:br>
            <a:r>
              <a:rPr lang="de-DE" dirty="0"/>
              <a:t>Grundlage: Medienkompetenzrahmen NRW</a:t>
            </a:r>
          </a:p>
          <a:p>
            <a:pPr>
              <a:spcBef>
                <a:spcPts val="1200"/>
              </a:spcBef>
            </a:pPr>
            <a:r>
              <a:rPr lang="de-DE" dirty="0"/>
              <a:t>Verbraucherbildung</a:t>
            </a:r>
            <a:br>
              <a:rPr lang="de-DE" dirty="0"/>
            </a:br>
            <a:r>
              <a:rPr lang="de-DE" dirty="0"/>
              <a:t>Grundlage: </a:t>
            </a:r>
            <a:r>
              <a:rPr lang="de-DE" dirty="0" smtClean="0"/>
              <a:t>Rahmenvorgabe Verbraucherbildung in Schule</a:t>
            </a:r>
            <a:endParaRPr lang="de-DE" dirty="0"/>
          </a:p>
          <a:p>
            <a:pPr marL="0" indent="0">
              <a:buNone/>
            </a:pPr>
            <a:endParaRPr lang="de-DE" dirty="0"/>
          </a:p>
          <a:p>
            <a:pPr marL="0" indent="0">
              <a:buNone/>
            </a:pPr>
            <a:r>
              <a:rPr lang="de-DE" dirty="0"/>
              <a:t>Einbindung in die Kernlehrpläne</a:t>
            </a:r>
          </a:p>
          <a:p>
            <a:pPr>
              <a:spcBef>
                <a:spcPts val="1200"/>
              </a:spcBef>
            </a:pPr>
            <a:r>
              <a:rPr lang="de-DE" dirty="0"/>
              <a:t>Fachspezifische Anbindung und Konkretisierung</a:t>
            </a:r>
          </a:p>
          <a:p>
            <a:pPr>
              <a:spcBef>
                <a:spcPts val="1200"/>
              </a:spcBef>
            </a:pPr>
            <a:r>
              <a:rPr lang="de-DE" dirty="0"/>
              <a:t>Erreichen der Ziele der Vorgaben arbeitsteilig im Zusammenspiel aller Fächer und im Verlauf des gesamten Bildungsgangs </a:t>
            </a:r>
            <a:endParaRPr lang="de-DE" dirty="0" smtClean="0"/>
          </a:p>
          <a:p>
            <a:pPr>
              <a:spcBef>
                <a:spcPts val="1200"/>
              </a:spcBef>
            </a:pPr>
            <a:r>
              <a:rPr lang="de-DE" dirty="0"/>
              <a:t>Synopsen dazu werden den Schulen über den Lehrplannavigator zur Verfügung gestellt.</a:t>
            </a:r>
          </a:p>
          <a:p>
            <a:pPr marL="0" indent="0">
              <a:spcBef>
                <a:spcPts val="1200"/>
              </a:spcBef>
              <a:buNone/>
            </a:pPr>
            <a:endParaRPr lang="de-DE" dirty="0"/>
          </a:p>
          <a:p>
            <a:endParaRPr lang="de-DE" dirty="0"/>
          </a:p>
          <a:p>
            <a:endParaRPr lang="de-DE" dirty="0"/>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a:extLst>
              <a:ext uri="{FF2B5EF4-FFF2-40B4-BE49-F238E27FC236}">
                <a16:creationId xmlns="" xmlns:a16="http://schemas.microsoft.com/office/drawing/2014/main" id="{3C203866-80FD-2A40-A83A-AFCDEC564489}"/>
              </a:ext>
            </a:extLst>
          </p:cNvPr>
          <p:cNvSpPr>
            <a:spLocks noGrp="1"/>
          </p:cNvSpPr>
          <p:nvPr>
            <p:ph type="sldNum" sz="quarter" idx="12"/>
          </p:nvPr>
        </p:nvSpPr>
        <p:spPr/>
        <p:txBody>
          <a:bodyPr/>
          <a:lstStyle/>
          <a:p>
            <a:fld id="{512A4277-7E7A-4AAF-BFC7-47646BF5CD0C}" type="slidenum">
              <a:rPr lang="de-DE" smtClean="0"/>
              <a:t>10</a:t>
            </a:fld>
            <a:endParaRPr lang="de-DE"/>
          </a:p>
        </p:txBody>
      </p:sp>
    </p:spTree>
    <p:extLst>
      <p:ext uri="{BB962C8B-B14F-4D97-AF65-F5344CB8AC3E}">
        <p14:creationId xmlns:p14="http://schemas.microsoft.com/office/powerpoint/2010/main" val="2465169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Fachliche Einbindung des MKR</a:t>
            </a:r>
          </a:p>
        </p:txBody>
      </p:sp>
      <p:sp>
        <p:nvSpPr>
          <p:cNvPr id="3" name="Datumsplatzhalter 2"/>
          <p:cNvSpPr>
            <a:spLocks noGrp="1"/>
          </p:cNvSpPr>
          <p:nvPr>
            <p:ph type="dt" sz="half" idx="10"/>
          </p:nvPr>
        </p:nvSpPr>
        <p:spPr>
          <a:xfrm>
            <a:off x="180880" y="6356351"/>
            <a:ext cx="3682752" cy="360040"/>
          </a:xfrm>
        </p:spPr>
        <p:txBody>
          <a:bodyPr/>
          <a:lstStyle/>
          <a:p>
            <a:r>
              <a:rPr lang="de-DE" smtClean="0"/>
              <a:t>Implementationsveranstaltung zur Einführung der Kernlehrpläne Gymnasium SI </a:t>
            </a:r>
            <a:endParaRPr lang="de-DE" dirty="0"/>
          </a:p>
        </p:txBody>
      </p:sp>
      <p:pic>
        <p:nvPicPr>
          <p:cNvPr id="6" name="Grafik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700808"/>
            <a:ext cx="5472608" cy="4248472"/>
          </a:xfrm>
          <a:prstGeom prst="rect">
            <a:avLst/>
          </a:prstGeom>
          <a:noFill/>
          <a:ln>
            <a:solidFill>
              <a:schemeClr val="tx1"/>
            </a:solidFill>
          </a:ln>
        </p:spPr>
      </p:pic>
      <p:sp>
        <p:nvSpPr>
          <p:cNvPr id="7" name="Textfeld 6"/>
          <p:cNvSpPr txBox="1"/>
          <p:nvPr/>
        </p:nvSpPr>
        <p:spPr>
          <a:xfrm>
            <a:off x="6228184" y="2106545"/>
            <a:ext cx="1917961" cy="646331"/>
          </a:xfrm>
          <a:prstGeom prst="rect">
            <a:avLst/>
          </a:prstGeom>
          <a:noFill/>
        </p:spPr>
        <p:txBody>
          <a:bodyPr wrap="none" rtlCol="0">
            <a:spAutoFit/>
          </a:bodyPr>
          <a:lstStyle/>
          <a:p>
            <a:r>
              <a:rPr lang="de-DE" dirty="0"/>
              <a:t>Gebrauch digitaler</a:t>
            </a:r>
          </a:p>
          <a:p>
            <a:r>
              <a:rPr lang="de-DE" dirty="0"/>
              <a:t>Basiswerkzeuge</a:t>
            </a:r>
          </a:p>
        </p:txBody>
      </p:sp>
      <p:sp>
        <p:nvSpPr>
          <p:cNvPr id="8" name="Textfeld 7"/>
          <p:cNvSpPr txBox="1"/>
          <p:nvPr/>
        </p:nvSpPr>
        <p:spPr>
          <a:xfrm>
            <a:off x="6228184" y="4438853"/>
            <a:ext cx="1973041" cy="646331"/>
          </a:xfrm>
          <a:prstGeom prst="rect">
            <a:avLst/>
          </a:prstGeom>
          <a:noFill/>
        </p:spPr>
        <p:txBody>
          <a:bodyPr wrap="none" rtlCol="0">
            <a:spAutoFit/>
          </a:bodyPr>
          <a:lstStyle/>
          <a:p>
            <a:r>
              <a:rPr lang="de-DE" dirty="0"/>
              <a:t>Thematisierung in</a:t>
            </a:r>
          </a:p>
          <a:p>
            <a:r>
              <a:rPr lang="de-DE" dirty="0"/>
              <a:t>fachlichen Inhalten</a:t>
            </a:r>
          </a:p>
        </p:txBody>
      </p:sp>
      <p:sp>
        <p:nvSpPr>
          <p:cNvPr id="9" name="Rechteck 8"/>
          <p:cNvSpPr/>
          <p:nvPr/>
        </p:nvSpPr>
        <p:spPr>
          <a:xfrm>
            <a:off x="467544" y="4725144"/>
            <a:ext cx="5328592" cy="864096"/>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467544" y="2593479"/>
            <a:ext cx="864096"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1403648" y="2593479"/>
            <a:ext cx="3456384"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p:cNvSpPr txBox="1"/>
          <p:nvPr/>
        </p:nvSpPr>
        <p:spPr>
          <a:xfrm>
            <a:off x="6228184" y="3104018"/>
            <a:ext cx="2289216" cy="923330"/>
          </a:xfrm>
          <a:prstGeom prst="rect">
            <a:avLst/>
          </a:prstGeom>
          <a:noFill/>
        </p:spPr>
        <p:txBody>
          <a:bodyPr wrap="none" rtlCol="0">
            <a:spAutoFit/>
          </a:bodyPr>
          <a:lstStyle/>
          <a:p>
            <a:r>
              <a:rPr lang="de-DE" dirty="0"/>
              <a:t>Entwicklung fachlicher</a:t>
            </a:r>
          </a:p>
          <a:p>
            <a:r>
              <a:rPr lang="de-DE" dirty="0"/>
              <a:t>Kompetenzen mithilfe</a:t>
            </a:r>
          </a:p>
          <a:p>
            <a:r>
              <a:rPr lang="de-DE" dirty="0"/>
              <a:t>digitaler Medien</a:t>
            </a:r>
          </a:p>
        </p:txBody>
      </p:sp>
      <p:sp>
        <p:nvSpPr>
          <p:cNvPr id="5" name="Foliennummernplatzhalter 4">
            <a:extLst>
              <a:ext uri="{FF2B5EF4-FFF2-40B4-BE49-F238E27FC236}">
                <a16:creationId xmlns="" xmlns:a16="http://schemas.microsoft.com/office/drawing/2014/main" id="{709A05ED-B2EF-7849-8B3F-CEEC04BF3084}"/>
              </a:ext>
            </a:extLst>
          </p:cNvPr>
          <p:cNvSpPr>
            <a:spLocks noGrp="1"/>
          </p:cNvSpPr>
          <p:nvPr>
            <p:ph type="sldNum" sz="quarter" idx="12"/>
          </p:nvPr>
        </p:nvSpPr>
        <p:spPr/>
        <p:txBody>
          <a:bodyPr/>
          <a:lstStyle/>
          <a:p>
            <a:fld id="{512A4277-7E7A-4AAF-BFC7-47646BF5CD0C}" type="slidenum">
              <a:rPr lang="de-DE" smtClean="0"/>
              <a:t>11</a:t>
            </a:fld>
            <a:endParaRPr lang="de-DE"/>
          </a:p>
        </p:txBody>
      </p:sp>
      <p:grpSp>
        <p:nvGrpSpPr>
          <p:cNvPr id="18" name="Gruppieren 17">
            <a:extLst>
              <a:ext uri="{FF2B5EF4-FFF2-40B4-BE49-F238E27FC236}">
                <a16:creationId xmlns="" xmlns:a16="http://schemas.microsoft.com/office/drawing/2014/main" id="{53BE227B-2982-E848-9B0D-5F249B84F54C}"/>
              </a:ext>
            </a:extLst>
          </p:cNvPr>
          <p:cNvGrpSpPr/>
          <p:nvPr/>
        </p:nvGrpSpPr>
        <p:grpSpPr>
          <a:xfrm>
            <a:off x="719572" y="3501878"/>
            <a:ext cx="360040" cy="369332"/>
            <a:chOff x="719572" y="3501878"/>
            <a:chExt cx="360040" cy="369332"/>
          </a:xfrm>
        </p:grpSpPr>
        <p:sp>
          <p:nvSpPr>
            <p:cNvPr id="13" name="Oval 12">
              <a:extLst>
                <a:ext uri="{FF2B5EF4-FFF2-40B4-BE49-F238E27FC236}">
                  <a16:creationId xmlns="" xmlns:a16="http://schemas.microsoft.com/office/drawing/2014/main" id="{4CF1D672-DABD-234B-B52D-8265240EFCD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a:extLst>
                <a:ext uri="{FF2B5EF4-FFF2-40B4-BE49-F238E27FC236}">
                  <a16:creationId xmlns="" xmlns:a16="http://schemas.microsoft.com/office/drawing/2014/main" id="{FCEE5356-BF29-B544-B28F-FB39D0247DCC}"/>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1</a:t>
              </a:r>
            </a:p>
          </p:txBody>
        </p:sp>
      </p:grpSp>
      <p:grpSp>
        <p:nvGrpSpPr>
          <p:cNvPr id="20" name="Gruppieren 19">
            <a:extLst>
              <a:ext uri="{FF2B5EF4-FFF2-40B4-BE49-F238E27FC236}">
                <a16:creationId xmlns="" xmlns:a16="http://schemas.microsoft.com/office/drawing/2014/main" id="{1E4900B7-0389-2142-A503-C7E94BF0E330}"/>
              </a:ext>
            </a:extLst>
          </p:cNvPr>
          <p:cNvGrpSpPr/>
          <p:nvPr/>
        </p:nvGrpSpPr>
        <p:grpSpPr>
          <a:xfrm>
            <a:off x="6228184" y="2780928"/>
            <a:ext cx="360040" cy="369332"/>
            <a:chOff x="719572" y="3501878"/>
            <a:chExt cx="360040" cy="369332"/>
          </a:xfrm>
        </p:grpSpPr>
        <p:sp>
          <p:nvSpPr>
            <p:cNvPr id="21" name="Oval 20">
              <a:extLst>
                <a:ext uri="{FF2B5EF4-FFF2-40B4-BE49-F238E27FC236}">
                  <a16:creationId xmlns="" xmlns:a16="http://schemas.microsoft.com/office/drawing/2014/main" id="{2F9A1A72-34E5-E34B-B367-20BDFA369576}"/>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 xmlns:a16="http://schemas.microsoft.com/office/drawing/2014/main" id="{3A62F9D1-6043-0346-831A-84387D34B95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2</a:t>
              </a:r>
            </a:p>
          </p:txBody>
        </p:sp>
      </p:grpSp>
      <p:grpSp>
        <p:nvGrpSpPr>
          <p:cNvPr id="23" name="Gruppieren 22">
            <a:extLst>
              <a:ext uri="{FF2B5EF4-FFF2-40B4-BE49-F238E27FC236}">
                <a16:creationId xmlns="" xmlns:a16="http://schemas.microsoft.com/office/drawing/2014/main" id="{F002D604-5919-CB44-9E40-4E6144FBAAFB}"/>
              </a:ext>
            </a:extLst>
          </p:cNvPr>
          <p:cNvGrpSpPr/>
          <p:nvPr/>
        </p:nvGrpSpPr>
        <p:grpSpPr>
          <a:xfrm>
            <a:off x="6228184" y="4050652"/>
            <a:ext cx="360040" cy="369332"/>
            <a:chOff x="719572" y="3501878"/>
            <a:chExt cx="360040" cy="369332"/>
          </a:xfrm>
        </p:grpSpPr>
        <p:sp>
          <p:nvSpPr>
            <p:cNvPr id="24" name="Oval 23">
              <a:extLst>
                <a:ext uri="{FF2B5EF4-FFF2-40B4-BE49-F238E27FC236}">
                  <a16:creationId xmlns="" xmlns:a16="http://schemas.microsoft.com/office/drawing/2014/main" id="{74E04825-B227-6544-BF88-617D137DF410}"/>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a:extLst>
                <a:ext uri="{FF2B5EF4-FFF2-40B4-BE49-F238E27FC236}">
                  <a16:creationId xmlns="" xmlns:a16="http://schemas.microsoft.com/office/drawing/2014/main" id="{60521FE4-F1A9-7645-A007-1CDDFBA09550}"/>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3</a:t>
              </a:r>
            </a:p>
          </p:txBody>
        </p:sp>
      </p:grpSp>
      <p:grpSp>
        <p:nvGrpSpPr>
          <p:cNvPr id="26" name="Gruppieren 25">
            <a:extLst>
              <a:ext uri="{FF2B5EF4-FFF2-40B4-BE49-F238E27FC236}">
                <a16:creationId xmlns="" xmlns:a16="http://schemas.microsoft.com/office/drawing/2014/main" id="{B8BFBAE7-DB75-DE4B-A11A-271D67C34016}"/>
              </a:ext>
            </a:extLst>
          </p:cNvPr>
          <p:cNvGrpSpPr/>
          <p:nvPr/>
        </p:nvGrpSpPr>
        <p:grpSpPr>
          <a:xfrm>
            <a:off x="6228184" y="1700808"/>
            <a:ext cx="360040" cy="369332"/>
            <a:chOff x="719572" y="3501878"/>
            <a:chExt cx="360040" cy="369332"/>
          </a:xfrm>
        </p:grpSpPr>
        <p:sp>
          <p:nvSpPr>
            <p:cNvPr id="27" name="Oval 26">
              <a:extLst>
                <a:ext uri="{FF2B5EF4-FFF2-40B4-BE49-F238E27FC236}">
                  <a16:creationId xmlns="" xmlns:a16="http://schemas.microsoft.com/office/drawing/2014/main" id="{21A52B08-CCAB-F647-AFF2-D68378C0118A}"/>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a:extLst>
                <a:ext uri="{FF2B5EF4-FFF2-40B4-BE49-F238E27FC236}">
                  <a16:creationId xmlns="" xmlns:a16="http://schemas.microsoft.com/office/drawing/2014/main" id="{1ED25FB5-EAF7-5444-9742-C5EA10C3C65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1</a:t>
              </a:r>
            </a:p>
          </p:txBody>
        </p:sp>
      </p:grpSp>
      <p:grpSp>
        <p:nvGrpSpPr>
          <p:cNvPr id="29" name="Gruppieren 28">
            <a:extLst>
              <a:ext uri="{FF2B5EF4-FFF2-40B4-BE49-F238E27FC236}">
                <a16:creationId xmlns="" xmlns:a16="http://schemas.microsoft.com/office/drawing/2014/main" id="{4C2DABBD-0F48-9243-B2CB-41F2B25A463F}"/>
              </a:ext>
            </a:extLst>
          </p:cNvPr>
          <p:cNvGrpSpPr/>
          <p:nvPr/>
        </p:nvGrpSpPr>
        <p:grpSpPr>
          <a:xfrm>
            <a:off x="2987824" y="5007659"/>
            <a:ext cx="360040" cy="369332"/>
            <a:chOff x="719572" y="3501878"/>
            <a:chExt cx="360040" cy="369332"/>
          </a:xfrm>
        </p:grpSpPr>
        <p:sp>
          <p:nvSpPr>
            <p:cNvPr id="30" name="Oval 29">
              <a:extLst>
                <a:ext uri="{FF2B5EF4-FFF2-40B4-BE49-F238E27FC236}">
                  <a16:creationId xmlns="" xmlns:a16="http://schemas.microsoft.com/office/drawing/2014/main" id="{1038C4E1-09A6-A74C-BF7A-59BEDFDCF5C4}"/>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 xmlns:a16="http://schemas.microsoft.com/office/drawing/2014/main" id="{A55B6619-9A41-4545-BA0F-37EDA0368B09}"/>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3</a:t>
              </a:r>
            </a:p>
          </p:txBody>
        </p:sp>
      </p:grpSp>
      <p:grpSp>
        <p:nvGrpSpPr>
          <p:cNvPr id="32" name="Gruppieren 31">
            <a:extLst>
              <a:ext uri="{FF2B5EF4-FFF2-40B4-BE49-F238E27FC236}">
                <a16:creationId xmlns="" xmlns:a16="http://schemas.microsoft.com/office/drawing/2014/main" id="{E27A8DA5-546F-254D-908C-13FD88A687E2}"/>
              </a:ext>
            </a:extLst>
          </p:cNvPr>
          <p:cNvGrpSpPr/>
          <p:nvPr/>
        </p:nvGrpSpPr>
        <p:grpSpPr>
          <a:xfrm>
            <a:off x="2987824" y="3492586"/>
            <a:ext cx="360040" cy="369332"/>
            <a:chOff x="719572" y="3501878"/>
            <a:chExt cx="360040" cy="369332"/>
          </a:xfrm>
        </p:grpSpPr>
        <p:sp>
          <p:nvSpPr>
            <p:cNvPr id="33" name="Oval 32">
              <a:extLst>
                <a:ext uri="{FF2B5EF4-FFF2-40B4-BE49-F238E27FC236}">
                  <a16:creationId xmlns="" xmlns:a16="http://schemas.microsoft.com/office/drawing/2014/main" id="{F587E511-5D56-0C42-8AB2-0FBB75ADE2B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a:extLst>
                <a:ext uri="{FF2B5EF4-FFF2-40B4-BE49-F238E27FC236}">
                  <a16:creationId xmlns="" xmlns:a16="http://schemas.microsoft.com/office/drawing/2014/main" id="{A7DEE4C2-3855-C449-9906-CE830B89C656}"/>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2</a:t>
              </a:r>
            </a:p>
          </p:txBody>
        </p:sp>
      </p:grpSp>
      <p:sp>
        <p:nvSpPr>
          <p:cNvPr id="35" name="Textfeld 34"/>
          <p:cNvSpPr txBox="1"/>
          <p:nvPr/>
        </p:nvSpPr>
        <p:spPr>
          <a:xfrm>
            <a:off x="6228184" y="5445224"/>
            <a:ext cx="1531188" cy="646331"/>
          </a:xfrm>
          <a:prstGeom prst="rect">
            <a:avLst/>
          </a:prstGeom>
          <a:noFill/>
        </p:spPr>
        <p:txBody>
          <a:bodyPr wrap="none" rtlCol="0">
            <a:spAutoFit/>
          </a:bodyPr>
          <a:lstStyle/>
          <a:p>
            <a:r>
              <a:rPr lang="de-DE" dirty="0" smtClean="0"/>
              <a:t>Informatische</a:t>
            </a:r>
          </a:p>
          <a:p>
            <a:r>
              <a:rPr lang="de-DE" dirty="0" smtClean="0"/>
              <a:t>Grundbildung </a:t>
            </a:r>
            <a:endParaRPr lang="de-DE" dirty="0"/>
          </a:p>
        </p:txBody>
      </p:sp>
      <p:grpSp>
        <p:nvGrpSpPr>
          <p:cNvPr id="36" name="Gruppieren 35">
            <a:extLst>
              <a:ext uri="{FF2B5EF4-FFF2-40B4-BE49-F238E27FC236}">
                <a16:creationId xmlns="" xmlns:a16="http://schemas.microsoft.com/office/drawing/2014/main" id="{F002D604-5919-CB44-9E40-4E6144FBAAFB}"/>
              </a:ext>
            </a:extLst>
          </p:cNvPr>
          <p:cNvGrpSpPr/>
          <p:nvPr/>
        </p:nvGrpSpPr>
        <p:grpSpPr>
          <a:xfrm>
            <a:off x="6228184" y="5085184"/>
            <a:ext cx="360040" cy="369332"/>
            <a:chOff x="719572" y="3501878"/>
            <a:chExt cx="360040" cy="369332"/>
          </a:xfrm>
        </p:grpSpPr>
        <p:sp>
          <p:nvSpPr>
            <p:cNvPr id="37" name="Oval 23">
              <a:extLst>
                <a:ext uri="{FF2B5EF4-FFF2-40B4-BE49-F238E27FC236}">
                  <a16:creationId xmlns="" xmlns:a16="http://schemas.microsoft.com/office/drawing/2014/main" id="{74E04825-B227-6544-BF88-617D137DF410}"/>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Textfeld 37">
              <a:extLst>
                <a:ext uri="{FF2B5EF4-FFF2-40B4-BE49-F238E27FC236}">
                  <a16:creationId xmlns="" xmlns:a16="http://schemas.microsoft.com/office/drawing/2014/main" id="{60521FE4-F1A9-7645-A007-1CDDFBA09550}"/>
                </a:ext>
              </a:extLst>
            </p:cNvPr>
            <p:cNvSpPr txBox="1"/>
            <p:nvPr/>
          </p:nvSpPr>
          <p:spPr>
            <a:xfrm>
              <a:off x="755576" y="3501878"/>
              <a:ext cx="216024" cy="369332"/>
            </a:xfrm>
            <a:prstGeom prst="rect">
              <a:avLst/>
            </a:prstGeom>
            <a:noFill/>
          </p:spPr>
          <p:txBody>
            <a:bodyPr wrap="square" rtlCol="0">
              <a:spAutoFit/>
            </a:bodyPr>
            <a:lstStyle/>
            <a:p>
              <a:r>
                <a:rPr lang="de-DE" dirty="0" smtClean="0">
                  <a:solidFill>
                    <a:srgbClr val="002060"/>
                  </a:solidFill>
                </a:rPr>
                <a:t>4</a:t>
              </a:r>
              <a:endParaRPr lang="de-DE" dirty="0">
                <a:solidFill>
                  <a:srgbClr val="002060"/>
                </a:solidFill>
              </a:endParaRPr>
            </a:p>
          </p:txBody>
        </p:sp>
      </p:grpSp>
      <p:sp>
        <p:nvSpPr>
          <p:cNvPr id="39" name="Rechteck 38"/>
          <p:cNvSpPr/>
          <p:nvPr/>
        </p:nvSpPr>
        <p:spPr>
          <a:xfrm>
            <a:off x="4932040" y="2590304"/>
            <a:ext cx="864096" cy="2088232"/>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0" name="Gruppieren 39">
            <a:extLst>
              <a:ext uri="{FF2B5EF4-FFF2-40B4-BE49-F238E27FC236}">
                <a16:creationId xmlns="" xmlns:a16="http://schemas.microsoft.com/office/drawing/2014/main" id="{53BE227B-2982-E848-9B0D-5F249B84F54C}"/>
              </a:ext>
            </a:extLst>
          </p:cNvPr>
          <p:cNvGrpSpPr/>
          <p:nvPr/>
        </p:nvGrpSpPr>
        <p:grpSpPr>
          <a:xfrm>
            <a:off x="5184068" y="3498703"/>
            <a:ext cx="360040" cy="369332"/>
            <a:chOff x="719572" y="3501878"/>
            <a:chExt cx="360040" cy="369332"/>
          </a:xfrm>
        </p:grpSpPr>
        <p:sp>
          <p:nvSpPr>
            <p:cNvPr id="41" name="Oval 12">
              <a:extLst>
                <a:ext uri="{FF2B5EF4-FFF2-40B4-BE49-F238E27FC236}">
                  <a16:creationId xmlns="" xmlns:a16="http://schemas.microsoft.com/office/drawing/2014/main" id="{4CF1D672-DABD-234B-B52D-8265240EFCDB}"/>
                </a:ext>
              </a:extLst>
            </p:cNvPr>
            <p:cNvSpPr/>
            <p:nvPr/>
          </p:nvSpPr>
          <p:spPr>
            <a:xfrm>
              <a:off x="719572" y="3501878"/>
              <a:ext cx="360040" cy="36004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Textfeld 41">
              <a:extLst>
                <a:ext uri="{FF2B5EF4-FFF2-40B4-BE49-F238E27FC236}">
                  <a16:creationId xmlns="" xmlns:a16="http://schemas.microsoft.com/office/drawing/2014/main" id="{FCEE5356-BF29-B544-B28F-FB39D0247DCC}"/>
                </a:ext>
              </a:extLst>
            </p:cNvPr>
            <p:cNvSpPr txBox="1"/>
            <p:nvPr/>
          </p:nvSpPr>
          <p:spPr>
            <a:xfrm>
              <a:off x="755576" y="3501878"/>
              <a:ext cx="216024" cy="369332"/>
            </a:xfrm>
            <a:prstGeom prst="rect">
              <a:avLst/>
            </a:prstGeom>
            <a:noFill/>
          </p:spPr>
          <p:txBody>
            <a:bodyPr wrap="square" rtlCol="0">
              <a:spAutoFit/>
            </a:bodyPr>
            <a:lstStyle/>
            <a:p>
              <a:r>
                <a:rPr lang="de-DE" dirty="0">
                  <a:solidFill>
                    <a:srgbClr val="002060"/>
                  </a:solidFill>
                </a:rPr>
                <a:t>4</a:t>
              </a:r>
            </a:p>
          </p:txBody>
        </p:sp>
      </p:grpSp>
    </p:spTree>
    <p:extLst>
      <p:ext uri="{BB962C8B-B14F-4D97-AF65-F5344CB8AC3E}">
        <p14:creationId xmlns:p14="http://schemas.microsoft.com/office/powerpoint/2010/main" val="1596084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Einbindung des Medienkompetenzrahmens</a:t>
            </a:r>
          </a:p>
        </p:txBody>
      </p:sp>
      <p:sp>
        <p:nvSpPr>
          <p:cNvPr id="3" name="Inhaltsplatzhalter 2"/>
          <p:cNvSpPr>
            <a:spLocks noGrp="1"/>
          </p:cNvSpPr>
          <p:nvPr>
            <p:ph idx="1"/>
          </p:nvPr>
        </p:nvSpPr>
        <p:spPr/>
        <p:txBody>
          <a:bodyPr>
            <a:normAutofit fontScale="92500" lnSpcReduction="20000"/>
          </a:bodyPr>
          <a:lstStyle/>
          <a:p>
            <a:r>
              <a:rPr lang="de-DE" dirty="0" smtClean="0"/>
              <a:t>Kernlehrpläne leisten einen wichtigen Beitrag, die Kompetenzanforderungen des MKR fachlich zu konkretisieren.</a:t>
            </a:r>
          </a:p>
          <a:p>
            <a:r>
              <a:rPr lang="de-DE" dirty="0" smtClean="0"/>
              <a:t>Bezüge zur Informatik werden fachangemessen aufgezeigt (z.B. in Mathematik: Algorithmen erkennen).</a:t>
            </a:r>
          </a:p>
          <a:p>
            <a:r>
              <a:rPr lang="de-DE" dirty="0" smtClean="0"/>
              <a:t>Weitergehende Unterstützungsmaterialien zur Stärkung der informatischen Bildung werden zur Verfügung gestellt.</a:t>
            </a:r>
          </a:p>
          <a:p>
            <a:r>
              <a:rPr lang="de-DE" dirty="0" smtClean="0"/>
              <a:t>Der MKR ist und bleibt verbindlicher Orientierungs-rahmen für die Weiterentwicklung des schulischen Medienkonzepts.</a:t>
            </a:r>
          </a:p>
          <a:p>
            <a:endParaRPr lang="de-DE" dirty="0" smtClean="0"/>
          </a:p>
          <a:p>
            <a:endParaRPr lang="de-DE" dirty="0" smtClean="0"/>
          </a:p>
          <a:p>
            <a:endParaRPr lang="de-DE" dirty="0" smtClean="0"/>
          </a:p>
          <a:p>
            <a:endParaRPr lang="de-DE" dirty="0"/>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12</a:t>
            </a:fld>
            <a:endParaRPr lang="de-DE" dirty="0"/>
          </a:p>
        </p:txBody>
      </p:sp>
    </p:spTree>
    <p:extLst>
      <p:ext uri="{BB962C8B-B14F-4D97-AF65-F5344CB8AC3E}">
        <p14:creationId xmlns:p14="http://schemas.microsoft.com/office/powerpoint/2010/main" val="795911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FD0AACC-DB7C-CB49-A3A5-7DEFCD9E9304}"/>
              </a:ext>
            </a:extLst>
          </p:cNvPr>
          <p:cNvSpPr>
            <a:spLocks noGrp="1"/>
          </p:cNvSpPr>
          <p:nvPr>
            <p:ph type="title"/>
          </p:nvPr>
        </p:nvSpPr>
        <p:spPr/>
        <p:txBody>
          <a:bodyPr/>
          <a:lstStyle/>
          <a:p>
            <a:r>
              <a:rPr lang="de-DE" dirty="0"/>
              <a:t>Fachliche Einbindung RV Verbraucherbildung</a:t>
            </a:r>
          </a:p>
        </p:txBody>
      </p:sp>
      <p:sp>
        <p:nvSpPr>
          <p:cNvPr id="3" name="Inhaltsplatzhalter 2">
            <a:extLst>
              <a:ext uri="{FF2B5EF4-FFF2-40B4-BE49-F238E27FC236}">
                <a16:creationId xmlns="" xmlns:a16="http://schemas.microsoft.com/office/drawing/2014/main" id="{874F4ADD-174B-B64E-A227-DBE92DE34F67}"/>
              </a:ext>
            </a:extLst>
          </p:cNvPr>
          <p:cNvSpPr>
            <a:spLocks noGrp="1"/>
          </p:cNvSpPr>
          <p:nvPr>
            <p:ph idx="1"/>
          </p:nvPr>
        </p:nvSpPr>
        <p:spPr>
          <a:xfrm>
            <a:off x="440100" y="3671612"/>
            <a:ext cx="8229600" cy="2349676"/>
          </a:xfrm>
        </p:spPr>
        <p:txBody>
          <a:bodyPr>
            <a:normAutofit fontScale="85000" lnSpcReduction="10000"/>
          </a:bodyPr>
          <a:lstStyle/>
          <a:p>
            <a:pPr marL="57150" indent="0">
              <a:buNone/>
            </a:pPr>
            <a:r>
              <a:rPr lang="de-DE" dirty="0" smtClean="0"/>
              <a:t>Zieldimensionen (Z): </a:t>
            </a:r>
            <a:r>
              <a:rPr lang="de-DE" dirty="0"/>
              <a:t>Auseinandersetzung mit</a:t>
            </a:r>
          </a:p>
          <a:p>
            <a:pPr lvl="1"/>
            <a:r>
              <a:rPr lang="de-DE" dirty="0"/>
              <a:t>Individuellen Bedürfnissen und </a:t>
            </a:r>
            <a:r>
              <a:rPr lang="de-DE" dirty="0" smtClean="0"/>
              <a:t>Bedarfen (Z 1)</a:t>
            </a:r>
            <a:endParaRPr lang="de-DE" dirty="0"/>
          </a:p>
          <a:p>
            <a:pPr lvl="1"/>
            <a:r>
              <a:rPr lang="de-DE" dirty="0"/>
              <a:t>Gesellschaftlichen Einflüssen auf </a:t>
            </a:r>
            <a:r>
              <a:rPr lang="de-DE" dirty="0" smtClean="0"/>
              <a:t>Konsumentscheidungen (Z 2)</a:t>
            </a:r>
            <a:endParaRPr lang="de-DE" dirty="0"/>
          </a:p>
          <a:p>
            <a:pPr lvl="1"/>
            <a:r>
              <a:rPr lang="de-DE" dirty="0"/>
              <a:t>Individuellen und gesellschaftlichen Folgen des </a:t>
            </a:r>
            <a:r>
              <a:rPr lang="de-DE" dirty="0" smtClean="0"/>
              <a:t>Konsums (Z 3)</a:t>
            </a:r>
            <a:endParaRPr lang="de-DE" dirty="0"/>
          </a:p>
          <a:p>
            <a:pPr lvl="1"/>
            <a:r>
              <a:rPr lang="de-DE" dirty="0"/>
              <a:t>Politisch-rechtlichen und sozioökonomischen </a:t>
            </a:r>
            <a:r>
              <a:rPr lang="de-DE" dirty="0" smtClean="0"/>
              <a:t>Rahmenbedingungen (Z 4)</a:t>
            </a:r>
            <a:endParaRPr lang="de-DE" dirty="0"/>
          </a:p>
          <a:p>
            <a:pPr lvl="1"/>
            <a:r>
              <a:rPr lang="de-DE" dirty="0"/>
              <a:t>Kriterien für </a:t>
            </a:r>
            <a:r>
              <a:rPr lang="de-DE" dirty="0" smtClean="0"/>
              <a:t>Konsumentscheidungen (Z 5)</a:t>
            </a:r>
            <a:endParaRPr lang="de-DE" dirty="0"/>
          </a:p>
          <a:p>
            <a:pPr lvl="1"/>
            <a:r>
              <a:rPr lang="de-DE" dirty="0"/>
              <a:t>Individuellen, kollektiven und politischen Gestaltungsoptionen des </a:t>
            </a:r>
            <a:r>
              <a:rPr lang="de-DE" dirty="0" smtClean="0"/>
              <a:t>Konsums (Z 6)</a:t>
            </a:r>
            <a:endParaRPr lang="de-DE" dirty="0"/>
          </a:p>
        </p:txBody>
      </p:sp>
      <p:sp>
        <p:nvSpPr>
          <p:cNvPr id="4" name="Datumsplatzhalter 3">
            <a:extLst>
              <a:ext uri="{FF2B5EF4-FFF2-40B4-BE49-F238E27FC236}">
                <a16:creationId xmlns="" xmlns:a16="http://schemas.microsoft.com/office/drawing/2014/main" id="{9254464C-DBE5-D140-8C4F-AED538988B5D}"/>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C8F699CD-062A-4040-8174-44277F1AE004}"/>
              </a:ext>
            </a:extLst>
          </p:cNvPr>
          <p:cNvSpPr>
            <a:spLocks noGrp="1"/>
          </p:cNvSpPr>
          <p:nvPr>
            <p:ph type="sldNum" sz="quarter" idx="12"/>
          </p:nvPr>
        </p:nvSpPr>
        <p:spPr/>
        <p:txBody>
          <a:bodyPr/>
          <a:lstStyle/>
          <a:p>
            <a:fld id="{512A4277-7E7A-4AAF-BFC7-47646BF5CD0C}" type="slidenum">
              <a:rPr lang="de-DE" smtClean="0"/>
              <a:t>13</a:t>
            </a:fld>
            <a:endParaRPr lang="de-DE"/>
          </a:p>
        </p:txBody>
      </p:sp>
      <p:graphicFrame>
        <p:nvGraphicFramePr>
          <p:cNvPr id="7" name="Tabelle 6">
            <a:extLst>
              <a:ext uri="{FF2B5EF4-FFF2-40B4-BE49-F238E27FC236}">
                <a16:creationId xmlns="" xmlns:a16="http://schemas.microsoft.com/office/drawing/2014/main" id="{7F0ACA08-3046-BF4C-B006-0238D1FF3629}"/>
              </a:ext>
            </a:extLst>
          </p:cNvPr>
          <p:cNvGraphicFramePr>
            <a:graphicFrameLocks noGrp="1"/>
          </p:cNvGraphicFramePr>
          <p:nvPr>
            <p:extLst>
              <p:ext uri="{D42A27DB-BD31-4B8C-83A1-F6EECF244321}">
                <p14:modId xmlns:p14="http://schemas.microsoft.com/office/powerpoint/2010/main" val="2083905943"/>
              </p:ext>
            </p:extLst>
          </p:nvPr>
        </p:nvGraphicFramePr>
        <p:xfrm>
          <a:off x="435660" y="1715212"/>
          <a:ext cx="8251140" cy="1735290"/>
        </p:xfrm>
        <a:graphic>
          <a:graphicData uri="http://schemas.openxmlformats.org/drawingml/2006/table">
            <a:tbl>
              <a:tblPr firstRow="1" bandRow="1">
                <a:tableStyleId>{5C22544A-7EE6-4342-B048-85BDC9FD1C3A}</a:tableStyleId>
              </a:tblPr>
              <a:tblGrid>
                <a:gridCol w="2120116">
                  <a:extLst>
                    <a:ext uri="{9D8B030D-6E8A-4147-A177-3AD203B41FA5}">
                      <a16:colId xmlns="" xmlns:a16="http://schemas.microsoft.com/office/drawing/2014/main" val="673817853"/>
                    </a:ext>
                  </a:extLst>
                </a:gridCol>
                <a:gridCol w="2005454">
                  <a:extLst>
                    <a:ext uri="{9D8B030D-6E8A-4147-A177-3AD203B41FA5}">
                      <a16:colId xmlns="" xmlns:a16="http://schemas.microsoft.com/office/drawing/2014/main" val="3077496260"/>
                    </a:ext>
                  </a:extLst>
                </a:gridCol>
                <a:gridCol w="2062785">
                  <a:extLst>
                    <a:ext uri="{9D8B030D-6E8A-4147-A177-3AD203B41FA5}">
                      <a16:colId xmlns="" xmlns:a16="http://schemas.microsoft.com/office/drawing/2014/main" val="2782819226"/>
                    </a:ext>
                  </a:extLst>
                </a:gridCol>
                <a:gridCol w="2062785">
                  <a:extLst>
                    <a:ext uri="{9D8B030D-6E8A-4147-A177-3AD203B41FA5}">
                      <a16:colId xmlns="" xmlns:a16="http://schemas.microsoft.com/office/drawing/2014/main" val="2199123639"/>
                    </a:ext>
                  </a:extLst>
                </a:gridCol>
              </a:tblGrid>
              <a:tr h="820890">
                <a:tc gridSpan="4">
                  <a:txBody>
                    <a:bodyPr/>
                    <a:lstStyle/>
                    <a:p>
                      <a:pPr algn="ctr"/>
                      <a:r>
                        <a:rPr lang="de-DE" b="0" dirty="0">
                          <a:solidFill>
                            <a:srgbClr val="002060"/>
                          </a:solidFill>
                        </a:rPr>
                        <a:t>Übergreifender Bereich</a:t>
                      </a:r>
                    </a:p>
                    <a:p>
                      <a:pPr algn="ctr"/>
                      <a:r>
                        <a:rPr lang="de-DE" b="0" dirty="0">
                          <a:solidFill>
                            <a:srgbClr val="002060"/>
                          </a:solidFill>
                        </a:rPr>
                        <a:t>Allgemeiner Konsum</a:t>
                      </a:r>
                    </a:p>
                  </a:txBody>
                  <a:tcPr>
                    <a:solidFill>
                      <a:schemeClr val="tx2">
                        <a:lumMod val="20000"/>
                        <a:lumOff val="80000"/>
                      </a:schemeClr>
                    </a:solidFill>
                  </a:tcPr>
                </a:tc>
                <a:tc hMerge="1">
                  <a:txBody>
                    <a:bodyPr/>
                    <a:lstStyle/>
                    <a:p>
                      <a:endParaRPr lang="de-DE" dirty="0"/>
                    </a:p>
                  </a:txBody>
                  <a:tcPr>
                    <a:solidFill>
                      <a:schemeClr val="tx2">
                        <a:lumMod val="20000"/>
                        <a:lumOff val="80000"/>
                      </a:schemeClr>
                    </a:solidFill>
                  </a:tcPr>
                </a:tc>
                <a:tc hMerge="1">
                  <a:txBody>
                    <a:bodyPr/>
                    <a:lstStyle/>
                    <a:p>
                      <a:endParaRPr lang="de-DE" dirty="0"/>
                    </a:p>
                  </a:txBody>
                  <a:tcPr>
                    <a:solidFill>
                      <a:schemeClr val="tx2">
                        <a:lumMod val="20000"/>
                        <a:lumOff val="80000"/>
                      </a:schemeClr>
                    </a:solidFill>
                  </a:tcPr>
                </a:tc>
                <a:tc hMerge="1">
                  <a:txBody>
                    <a:bodyPr/>
                    <a:lstStyle/>
                    <a:p>
                      <a:endParaRPr lang="de-DE" dirty="0"/>
                    </a:p>
                  </a:txBody>
                  <a:tcPr>
                    <a:solidFill>
                      <a:schemeClr val="tx2">
                        <a:lumMod val="20000"/>
                        <a:lumOff val="80000"/>
                      </a:schemeClr>
                    </a:solidFill>
                  </a:tcPr>
                </a:tc>
                <a:extLst>
                  <a:ext uri="{0D108BD9-81ED-4DB2-BD59-A6C34878D82A}">
                    <a16:rowId xmlns="" xmlns:a16="http://schemas.microsoft.com/office/drawing/2014/main" val="3570416092"/>
                  </a:ext>
                </a:extLst>
              </a:tr>
              <a:tr h="820890">
                <a:tc>
                  <a:txBody>
                    <a:bodyPr/>
                    <a:lstStyle/>
                    <a:p>
                      <a:r>
                        <a:rPr lang="de-DE" dirty="0"/>
                        <a:t>Bereich A: </a:t>
                      </a:r>
                      <a:r>
                        <a:rPr lang="de-DE" dirty="0" smtClean="0"/>
                        <a:t>Finanzen, </a:t>
                      </a:r>
                      <a:r>
                        <a:rPr lang="de-DE" dirty="0"/>
                        <a:t>Marktgeschehen, Verbraucherrecht</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Bereich B: Ernährung und Gesundheit</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Bereich C: Medien und Information in der digitalen Welt</a:t>
                      </a: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Bereich D: Leben, </a:t>
                      </a:r>
                      <a:r>
                        <a:rPr lang="de-DE" dirty="0" smtClean="0"/>
                        <a:t>Wohnen, </a:t>
                      </a:r>
                      <a:r>
                        <a:rPr lang="de-DE" dirty="0"/>
                        <a:t>Mobilität</a:t>
                      </a:r>
                    </a:p>
                    <a:p>
                      <a:endParaRPr lang="de-DE" dirty="0"/>
                    </a:p>
                  </a:txBody>
                  <a:tcPr>
                    <a:solidFill>
                      <a:schemeClr val="tx2">
                        <a:lumMod val="20000"/>
                        <a:lumOff val="80000"/>
                      </a:schemeClr>
                    </a:solidFill>
                  </a:tcPr>
                </a:tc>
                <a:extLst>
                  <a:ext uri="{0D108BD9-81ED-4DB2-BD59-A6C34878D82A}">
                    <a16:rowId xmlns="" xmlns:a16="http://schemas.microsoft.com/office/drawing/2014/main" val="3275194687"/>
                  </a:ext>
                </a:extLst>
              </a:tr>
            </a:tbl>
          </a:graphicData>
        </a:graphic>
      </p:graphicFrame>
    </p:spTree>
    <p:extLst>
      <p:ext uri="{BB962C8B-B14F-4D97-AF65-F5344CB8AC3E}">
        <p14:creationId xmlns:p14="http://schemas.microsoft.com/office/powerpoint/2010/main" val="3651193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dirty="0"/>
              <a:t>Gliederung</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9" name="Inhaltsplatzhalter 2"/>
          <p:cNvSpPr>
            <a:spLocks noGrp="1"/>
          </p:cNvSpPr>
          <p:nvPr>
            <p:ph idx="1"/>
          </p:nvPr>
        </p:nvSpPr>
        <p:spPr>
          <a:xfrm>
            <a:off x="457200" y="1700808"/>
            <a:ext cx="8219256" cy="4205064"/>
          </a:xfrm>
        </p:spPr>
        <p:txBody>
          <a:bodyPr>
            <a:normAutofit/>
          </a:bodyPr>
          <a:lstStyle/>
          <a:p>
            <a:pPr marL="514350" indent="-514350">
              <a:spcBef>
                <a:spcPts val="1200"/>
              </a:spcBef>
              <a:buFont typeface="+mj-lt"/>
              <a:buAutoNum type="arabicPeriod"/>
            </a:pPr>
            <a:r>
              <a:rPr lang="de-DE" dirty="0">
                <a:solidFill>
                  <a:schemeClr val="bg1">
                    <a:lumMod val="65000"/>
                  </a:schemeClr>
                </a:solidFill>
              </a:rPr>
              <a:t>Merkmale der neuen Kernlehrpläne</a:t>
            </a:r>
          </a:p>
          <a:p>
            <a:pPr marL="514350" indent="-514350">
              <a:spcBef>
                <a:spcPts val="1200"/>
              </a:spcBef>
              <a:buFont typeface="+mj-lt"/>
              <a:buAutoNum type="arabicPeriod"/>
            </a:pPr>
            <a:r>
              <a:rPr lang="de-DE" dirty="0">
                <a:solidFill>
                  <a:schemeClr val="bg1">
                    <a:lumMod val="65000"/>
                  </a:schemeClr>
                </a:solidFill>
              </a:rPr>
              <a:t>Übergreifende Aufgaben</a:t>
            </a:r>
          </a:p>
          <a:p>
            <a:pPr marL="514350" indent="-514350">
              <a:spcBef>
                <a:spcPts val="1200"/>
              </a:spcBef>
              <a:buFont typeface="+mj-lt"/>
              <a:buAutoNum type="arabicPeriod"/>
            </a:pPr>
            <a:r>
              <a:rPr lang="de-DE" dirty="0"/>
              <a:t>Schulinterne Lehrpläne</a:t>
            </a:r>
          </a:p>
          <a:p>
            <a:pPr marL="514350" indent="-514350">
              <a:spcBef>
                <a:spcPts val="1200"/>
              </a:spcBef>
              <a:buFont typeface="+mj-lt"/>
              <a:buAutoNum type="arabicPeriod"/>
            </a:pPr>
            <a:r>
              <a:rPr lang="de-DE" dirty="0">
                <a:solidFill>
                  <a:schemeClr val="bg1">
                    <a:lumMod val="65000"/>
                  </a:schemeClr>
                </a:solidFill>
              </a:rPr>
              <a:t>Der Kernlehrplan </a:t>
            </a:r>
            <a:r>
              <a:rPr lang="de-DE" dirty="0" smtClean="0">
                <a:solidFill>
                  <a:schemeClr val="bg1">
                    <a:lumMod val="65000"/>
                  </a:schemeClr>
                </a:solidFill>
              </a:rPr>
              <a:t>Katholische Religionslehre im </a:t>
            </a:r>
            <a:r>
              <a:rPr lang="de-DE" dirty="0">
                <a:solidFill>
                  <a:schemeClr val="bg1">
                    <a:lumMod val="65000"/>
                  </a:schemeClr>
                </a:solidFill>
              </a:rPr>
              <a:t>Detail</a:t>
            </a:r>
          </a:p>
          <a:p>
            <a:pPr marL="514350" indent="-514350">
              <a:spcBef>
                <a:spcPts val="1200"/>
              </a:spcBef>
              <a:buFont typeface="+mj-lt"/>
              <a:buAutoNum type="arabicPeriod"/>
            </a:pPr>
            <a:r>
              <a:rPr lang="de-DE" dirty="0">
                <a:solidFill>
                  <a:schemeClr val="bg1">
                    <a:lumMod val="65000"/>
                  </a:schemeClr>
                </a:solidFill>
              </a:rPr>
              <a:t>Fachliche Unterstützungsmaterialien</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p:txBody>
      </p:sp>
      <p:sp>
        <p:nvSpPr>
          <p:cNvPr id="5" name="Foliennummernplatzhalter 4">
            <a:extLst>
              <a:ext uri="{FF2B5EF4-FFF2-40B4-BE49-F238E27FC236}">
                <a16:creationId xmlns=""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14</a:t>
            </a:fld>
            <a:endParaRPr lang="de-DE"/>
          </a:p>
        </p:txBody>
      </p:sp>
    </p:spTree>
    <p:extLst>
      <p:ext uri="{BB962C8B-B14F-4D97-AF65-F5344CB8AC3E}">
        <p14:creationId xmlns:p14="http://schemas.microsoft.com/office/powerpoint/2010/main" val="796514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BDFD080-5DB2-3C4C-A53C-84E13122630A}"/>
              </a:ext>
            </a:extLst>
          </p:cNvPr>
          <p:cNvSpPr>
            <a:spLocks noGrp="1"/>
          </p:cNvSpPr>
          <p:nvPr>
            <p:ph type="title"/>
          </p:nvPr>
        </p:nvSpPr>
        <p:spPr/>
        <p:txBody>
          <a:bodyPr/>
          <a:lstStyle/>
          <a:p>
            <a:r>
              <a:rPr lang="de-DE" dirty="0"/>
              <a:t>Schulinterne Lehrpläne - rechtlicher Rahmen</a:t>
            </a:r>
          </a:p>
        </p:txBody>
      </p:sp>
      <p:sp>
        <p:nvSpPr>
          <p:cNvPr id="3" name="Datumsplatzhalter 2">
            <a:extLst>
              <a:ext uri="{FF2B5EF4-FFF2-40B4-BE49-F238E27FC236}">
                <a16:creationId xmlns="" xmlns:a16="http://schemas.microsoft.com/office/drawing/2014/main" id="{C6FAD3CF-0A8C-F548-86F8-EDFD249B15D8}"/>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5" name="Foliennummernplatzhalter 4">
            <a:extLst>
              <a:ext uri="{FF2B5EF4-FFF2-40B4-BE49-F238E27FC236}">
                <a16:creationId xmlns="" xmlns:a16="http://schemas.microsoft.com/office/drawing/2014/main" id="{3D00005F-551B-DC43-9AE4-EE6CA5CE2A08}"/>
              </a:ext>
            </a:extLst>
          </p:cNvPr>
          <p:cNvSpPr>
            <a:spLocks noGrp="1"/>
          </p:cNvSpPr>
          <p:nvPr>
            <p:ph type="sldNum" sz="quarter" idx="12"/>
          </p:nvPr>
        </p:nvSpPr>
        <p:spPr/>
        <p:txBody>
          <a:bodyPr/>
          <a:lstStyle/>
          <a:p>
            <a:fld id="{512A4277-7E7A-4AAF-BFC7-47646BF5CD0C}" type="slidenum">
              <a:rPr lang="de-DE" smtClean="0"/>
              <a:t>15</a:t>
            </a:fld>
            <a:endParaRPr lang="de-DE"/>
          </a:p>
        </p:txBody>
      </p:sp>
      <p:sp>
        <p:nvSpPr>
          <p:cNvPr id="6" name="Inhaltsplatzhalter 2">
            <a:extLst>
              <a:ext uri="{FF2B5EF4-FFF2-40B4-BE49-F238E27FC236}">
                <a16:creationId xmlns="" xmlns:a16="http://schemas.microsoft.com/office/drawing/2014/main" id="{2B853F5F-5949-794C-9799-C2F6F6D2C13D}"/>
              </a:ext>
            </a:extLst>
          </p:cNvPr>
          <p:cNvSpPr txBox="1">
            <a:spLocks/>
          </p:cNvSpPr>
          <p:nvPr/>
        </p:nvSpPr>
        <p:spPr>
          <a:xfrm>
            <a:off x="467544" y="1988840"/>
            <a:ext cx="8229600" cy="38164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ct val="50000"/>
              </a:spcBef>
              <a:buFont typeface="Arial" panose="020B0604020202020204" pitchFamily="34" charset="0"/>
              <a:buNone/>
            </a:pPr>
            <a:r>
              <a:rPr lang="de-DE" altLang="de-DE" sz="1800" b="1" dirty="0"/>
              <a:t>SchulG </a:t>
            </a:r>
            <a:r>
              <a:rPr lang="de-DE" altLang="de-DE" sz="1800" b="1" dirty="0" smtClean="0"/>
              <a:t>§ 29</a:t>
            </a:r>
            <a:endParaRPr lang="de-DE" altLang="de-DE" sz="1800" b="1" dirty="0"/>
          </a:p>
          <a:p>
            <a:pPr marL="0" indent="0" algn="ctr">
              <a:spcBef>
                <a:spcPct val="50000"/>
              </a:spcBef>
              <a:buFont typeface="Arial" panose="020B0604020202020204" pitchFamily="34" charset="0"/>
              <a:buNone/>
            </a:pPr>
            <a:r>
              <a:rPr lang="de-DE" altLang="de-DE" sz="1800" b="1" dirty="0"/>
              <a:t>Unterrichtsvorgaben</a:t>
            </a:r>
          </a:p>
          <a:p>
            <a:pPr marL="542925" indent="-542925">
              <a:spcBef>
                <a:spcPct val="50000"/>
              </a:spcBef>
              <a:buFontTx/>
              <a:buAutoNum type="arabicParenBoth"/>
            </a:pPr>
            <a:r>
              <a:rPr lang="de-DE" altLang="de-DE" sz="1800" dirty="0"/>
              <a:t>Das </a:t>
            </a:r>
            <a:r>
              <a:rPr lang="de-DE" altLang="de-DE" sz="1800" b="1" dirty="0"/>
              <a:t>Ministerium</a:t>
            </a:r>
            <a:r>
              <a:rPr lang="de-DE" altLang="de-DE" sz="1800" dirty="0"/>
              <a:t> erlässt in der Regel </a:t>
            </a:r>
            <a:r>
              <a:rPr lang="de-DE" altLang="de-DE" sz="1800" b="1" dirty="0"/>
              <a:t>schulformspezifische Vorgaben </a:t>
            </a:r>
            <a:r>
              <a:rPr lang="de-DE" altLang="de-DE" sz="1800" dirty="0"/>
              <a:t>für den Unterricht (Richtlinien, Rahmenvorgaben, </a:t>
            </a:r>
            <a:r>
              <a:rPr lang="de-DE" altLang="de-DE" sz="1800" b="1" dirty="0"/>
              <a:t>Lehrpläne</a:t>
            </a:r>
            <a:r>
              <a:rPr lang="de-DE" altLang="de-DE" sz="1800" dirty="0"/>
              <a:t>). Diese legen insbesondere die Ziele und Inhalte für die Bildungsgänge, Unterrichtsfächer und Lernbereiche fest und bestimmen die erwarteten Lernergebnisse (Bildungsstandards).</a:t>
            </a:r>
          </a:p>
          <a:p>
            <a:pPr marL="542925" indent="-542925">
              <a:spcBef>
                <a:spcPct val="50000"/>
              </a:spcBef>
              <a:buFontTx/>
              <a:buAutoNum type="arabicParenBoth"/>
            </a:pPr>
            <a:r>
              <a:rPr lang="de-DE" altLang="de-DE" sz="1800" dirty="0"/>
              <a:t>Die </a:t>
            </a:r>
            <a:r>
              <a:rPr lang="de-DE" altLang="de-DE" sz="1800" b="1" dirty="0"/>
              <a:t>Schulen</a:t>
            </a:r>
            <a:r>
              <a:rPr lang="de-DE" altLang="de-DE" sz="1800" dirty="0"/>
              <a:t> bestimmen auf der Grundlage der Unterrichtsvorgaben nach Absatz 1 in Verbindung mit ihrem Schulprogramm </a:t>
            </a:r>
            <a:r>
              <a:rPr lang="de-DE" altLang="de-DE" sz="1800" b="1" dirty="0"/>
              <a:t>schuleigene Unterrichtsvorgaben</a:t>
            </a:r>
            <a:r>
              <a:rPr lang="de-DE" altLang="de-DE" sz="1800" dirty="0"/>
              <a:t>.</a:t>
            </a:r>
          </a:p>
          <a:p>
            <a:pPr marL="542925" indent="-542925">
              <a:spcBef>
                <a:spcPct val="50000"/>
              </a:spcBef>
              <a:buFontTx/>
              <a:buAutoNum type="arabicParenBoth"/>
            </a:pPr>
            <a:r>
              <a:rPr lang="de-DE" altLang="de-DE" sz="1800" dirty="0"/>
              <a:t>Unterrichtsvorgaben nach den Absätzen 1 und 2 sind so zu fassen, dass für die Lehrerinnen und Lehrer ein </a:t>
            </a:r>
            <a:r>
              <a:rPr lang="de-DE" altLang="de-DE" sz="1800" b="1" dirty="0"/>
              <a:t>pädagogischer Gestaltungsspielraum </a:t>
            </a:r>
            <a:r>
              <a:rPr lang="de-DE" altLang="de-DE" sz="1800" dirty="0"/>
              <a:t>bleibt.</a:t>
            </a:r>
          </a:p>
          <a:p>
            <a:pPr marL="542925"/>
            <a:endParaRPr lang="de-DE" dirty="0"/>
          </a:p>
        </p:txBody>
      </p:sp>
      <p:pic>
        <p:nvPicPr>
          <p:cNvPr id="7" name="Picture 50" descr="paragraph_2">
            <a:extLst>
              <a:ext uri="{FF2B5EF4-FFF2-40B4-BE49-F238E27FC236}">
                <a16:creationId xmlns="" xmlns:a16="http://schemas.microsoft.com/office/drawing/2014/main" id="{85CD0BEE-55BF-0E44-98E6-E99F3FCD4A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794" y="1772816"/>
            <a:ext cx="9763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0921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CBDFD080-5DB2-3C4C-A53C-84E13122630A}"/>
              </a:ext>
            </a:extLst>
          </p:cNvPr>
          <p:cNvSpPr>
            <a:spLocks noGrp="1"/>
          </p:cNvSpPr>
          <p:nvPr>
            <p:ph type="title"/>
          </p:nvPr>
        </p:nvSpPr>
        <p:spPr/>
        <p:txBody>
          <a:bodyPr/>
          <a:lstStyle/>
          <a:p>
            <a:r>
              <a:rPr lang="de-DE" dirty="0"/>
              <a:t>Schulinterne Lehrpläne - rechtlicher Rahmen</a:t>
            </a:r>
          </a:p>
        </p:txBody>
      </p:sp>
      <p:sp>
        <p:nvSpPr>
          <p:cNvPr id="3" name="Datumsplatzhalter 2">
            <a:extLst>
              <a:ext uri="{FF2B5EF4-FFF2-40B4-BE49-F238E27FC236}">
                <a16:creationId xmlns="" xmlns:a16="http://schemas.microsoft.com/office/drawing/2014/main" id="{C6FAD3CF-0A8C-F548-86F8-EDFD249B15D8}"/>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5" name="Foliennummernplatzhalter 4">
            <a:extLst>
              <a:ext uri="{FF2B5EF4-FFF2-40B4-BE49-F238E27FC236}">
                <a16:creationId xmlns="" xmlns:a16="http://schemas.microsoft.com/office/drawing/2014/main" id="{3D00005F-551B-DC43-9AE4-EE6CA5CE2A08}"/>
              </a:ext>
            </a:extLst>
          </p:cNvPr>
          <p:cNvSpPr>
            <a:spLocks noGrp="1"/>
          </p:cNvSpPr>
          <p:nvPr>
            <p:ph type="sldNum" sz="quarter" idx="12"/>
          </p:nvPr>
        </p:nvSpPr>
        <p:spPr/>
        <p:txBody>
          <a:bodyPr/>
          <a:lstStyle/>
          <a:p>
            <a:fld id="{512A4277-7E7A-4AAF-BFC7-47646BF5CD0C}" type="slidenum">
              <a:rPr lang="de-DE" smtClean="0"/>
              <a:t>16</a:t>
            </a:fld>
            <a:endParaRPr lang="de-DE"/>
          </a:p>
        </p:txBody>
      </p:sp>
      <p:sp>
        <p:nvSpPr>
          <p:cNvPr id="8" name="Inhaltsplatzhalter 2">
            <a:extLst>
              <a:ext uri="{FF2B5EF4-FFF2-40B4-BE49-F238E27FC236}">
                <a16:creationId xmlns="" xmlns:a16="http://schemas.microsoft.com/office/drawing/2014/main" id="{06F28B1B-32C5-6648-AE4A-7B465D11DF2C}"/>
              </a:ext>
            </a:extLst>
          </p:cNvPr>
          <p:cNvSpPr txBox="1">
            <a:spLocks/>
          </p:cNvSpPr>
          <p:nvPr/>
        </p:nvSpPr>
        <p:spPr>
          <a:xfrm>
            <a:off x="609600" y="1853208"/>
            <a:ext cx="8229600" cy="420506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spcBef>
                <a:spcPct val="50000"/>
              </a:spcBef>
              <a:buFont typeface="Arial" panose="020B0604020202020204" pitchFamily="34" charset="0"/>
              <a:buNone/>
            </a:pPr>
            <a:r>
              <a:rPr lang="de-DE" altLang="de-DE" sz="1600" b="1" dirty="0"/>
              <a:t>SchulG </a:t>
            </a:r>
            <a:r>
              <a:rPr lang="de-DE" altLang="de-DE" sz="1600" b="1" dirty="0" smtClean="0"/>
              <a:t>§ 70</a:t>
            </a:r>
            <a:endParaRPr lang="de-DE" altLang="de-DE" sz="1600" b="1" dirty="0"/>
          </a:p>
          <a:p>
            <a:pPr marL="0" indent="0" algn="ctr">
              <a:spcBef>
                <a:spcPct val="50000"/>
              </a:spcBef>
              <a:buFont typeface="Arial" panose="020B0604020202020204" pitchFamily="34" charset="0"/>
              <a:buNone/>
            </a:pPr>
            <a:r>
              <a:rPr lang="de-DE" altLang="de-DE" sz="1600" b="1" dirty="0"/>
              <a:t>Fachkonferenz, </a:t>
            </a:r>
            <a:r>
              <a:rPr lang="de-DE" altLang="de-DE" sz="1600" b="1" dirty="0" smtClean="0"/>
              <a:t>Bildungsgangkonferenz</a:t>
            </a:r>
            <a:endParaRPr lang="de-DE" altLang="de-DE" sz="1600" b="1" dirty="0"/>
          </a:p>
          <a:p>
            <a:pPr marL="0" indent="0">
              <a:spcBef>
                <a:spcPct val="50000"/>
              </a:spcBef>
              <a:buFont typeface="Arial" panose="020B0604020202020204" pitchFamily="34" charset="0"/>
              <a:buNone/>
            </a:pPr>
            <a:r>
              <a:rPr lang="de-DE" altLang="de-DE" sz="1600" dirty="0"/>
              <a:t>…</a:t>
            </a:r>
          </a:p>
          <a:p>
            <a:pPr>
              <a:spcBef>
                <a:spcPct val="50000"/>
              </a:spcBef>
              <a:buFontTx/>
              <a:buAutoNum type="arabicParenBoth" startAt="3"/>
            </a:pPr>
            <a:r>
              <a:rPr lang="de-DE" altLang="de-DE" sz="1600" dirty="0"/>
              <a:t>Die Fachkonferenz berät über alle das Fach oder die Fachrichtung betreffenden Angelegenheiten einschließlich der Zusammenarbeit mit anderen Fächern. Sie trägt Verantwortung für die schulinterne Qualitätssicherung und -entwicklung der fachlichen Arbeit und berät über Ziele, Arbeitspläne, Evaluationsmaßnahmen und -ergebnisse und Rechenschaftslegung.</a:t>
            </a:r>
          </a:p>
          <a:p>
            <a:pPr>
              <a:spcBef>
                <a:spcPct val="50000"/>
              </a:spcBef>
              <a:buFontTx/>
              <a:buAutoNum type="arabicParenBoth" startAt="3"/>
            </a:pPr>
            <a:r>
              <a:rPr lang="de-DE" altLang="de-DE" sz="1600" dirty="0"/>
              <a:t>Die Fachkonferenz entscheidet in ihrem Fach insbesondere über</a:t>
            </a:r>
          </a:p>
          <a:p>
            <a:pPr lvl="1">
              <a:spcBef>
                <a:spcPct val="50000"/>
              </a:spcBef>
              <a:buFontTx/>
              <a:buAutoNum type="arabicPeriod"/>
            </a:pPr>
            <a:r>
              <a:rPr lang="de-DE" altLang="de-DE" sz="1600" dirty="0"/>
              <a:t>Grundsätze zur </a:t>
            </a:r>
            <a:r>
              <a:rPr lang="de-DE" altLang="de-DE" sz="1600" dirty="0" smtClean="0"/>
              <a:t>fachdidaktischen und fachmethodischen Arbeit,</a:t>
            </a:r>
            <a:endParaRPr lang="de-DE" altLang="de-DE" sz="1600" dirty="0"/>
          </a:p>
          <a:p>
            <a:pPr lvl="1">
              <a:spcBef>
                <a:spcPct val="50000"/>
              </a:spcBef>
              <a:buFontTx/>
              <a:buAutoNum type="arabicPeriod"/>
            </a:pPr>
            <a:r>
              <a:rPr lang="de-DE" altLang="de-DE" sz="1600" dirty="0"/>
              <a:t>Grundsätze zur Leistungsbewertung,</a:t>
            </a:r>
          </a:p>
          <a:p>
            <a:pPr lvl="1">
              <a:spcBef>
                <a:spcPct val="50000"/>
              </a:spcBef>
              <a:buFontTx/>
              <a:buAutoNum type="arabicPeriod"/>
            </a:pPr>
            <a:r>
              <a:rPr lang="de-DE" altLang="de-DE" sz="1600" dirty="0"/>
              <a:t>Vorschläge an die Lehrerkonferenz zur Einführung von </a:t>
            </a:r>
            <a:r>
              <a:rPr lang="de-DE" altLang="de-DE" sz="1600" dirty="0" smtClean="0"/>
              <a:t>Lernmitteln.</a:t>
            </a:r>
            <a:endParaRPr lang="de-DE" altLang="de-DE" sz="1600" dirty="0"/>
          </a:p>
        </p:txBody>
      </p:sp>
      <p:pic>
        <p:nvPicPr>
          <p:cNvPr id="9" name="Picture 50" descr="paragraph_2">
            <a:extLst>
              <a:ext uri="{FF2B5EF4-FFF2-40B4-BE49-F238E27FC236}">
                <a16:creationId xmlns="" xmlns:a16="http://schemas.microsoft.com/office/drawing/2014/main" id="{7448CAB6-CF26-2140-A437-3E8C5E4534A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194" y="1925216"/>
            <a:ext cx="97631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16165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076897"/>
            <a:ext cx="8158606" cy="504403"/>
          </a:xfrm>
        </p:spPr>
        <p:txBody>
          <a:bodyPr/>
          <a:lstStyle/>
          <a:p>
            <a:r>
              <a:rPr lang="de-DE" sz="3200" dirty="0"/>
              <a:t>Curriculumentwicklung</a:t>
            </a:r>
            <a:endParaRPr lang="de-DE" sz="1600" b="1" dirty="0"/>
          </a:p>
        </p:txBody>
      </p:sp>
      <p:grpSp>
        <p:nvGrpSpPr>
          <p:cNvPr id="3" name="Gruppieren 2"/>
          <p:cNvGrpSpPr/>
          <p:nvPr/>
        </p:nvGrpSpPr>
        <p:grpSpPr>
          <a:xfrm>
            <a:off x="1259632" y="3429000"/>
            <a:ext cx="2160000" cy="2340000"/>
            <a:chOff x="361453" y="3978650"/>
            <a:chExt cx="2160000" cy="2340000"/>
          </a:xfrm>
        </p:grpSpPr>
        <p:sp>
          <p:nvSpPr>
            <p:cNvPr id="11" name="Rectangle 6"/>
            <p:cNvSpPr>
              <a:spLocks noChangeArrowheads="1"/>
            </p:cNvSpPr>
            <p:nvPr/>
          </p:nvSpPr>
          <p:spPr bwMode="auto">
            <a:xfrm>
              <a:off x="361453" y="3978650"/>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dirty="0"/>
            </a:p>
          </p:txBody>
        </p:sp>
        <p:sp>
          <p:nvSpPr>
            <p:cNvPr id="12" name="Text Box 10"/>
            <p:cNvSpPr txBox="1">
              <a:spLocks noChangeArrowheads="1"/>
            </p:cNvSpPr>
            <p:nvPr/>
          </p:nvSpPr>
          <p:spPr bwMode="auto">
            <a:xfrm>
              <a:off x="880542" y="5519701"/>
              <a:ext cx="1203187" cy="646331"/>
            </a:xfrm>
            <a:prstGeom prst="rect">
              <a:avLst/>
            </a:prstGeom>
            <a:noFill/>
            <a:ln>
              <a:noFill/>
            </a:ln>
            <a:effectLst/>
            <a:extLst/>
          </p:spPr>
          <p:txBody>
            <a:bodyPr wrap="squar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lgn="ctr"/>
              <a:r>
                <a:rPr lang="de-DE" altLang="de-DE" dirty="0"/>
                <a:t>Kern-lehrpläne</a:t>
              </a:r>
            </a:p>
          </p:txBody>
        </p:sp>
        <p:pic>
          <p:nvPicPr>
            <p:cNvPr id="13" name="Picture 14" descr="NRW_MSW_RGB"/>
            <p:cNvPicPr>
              <a:picLocks noChangeAspect="1" noChangeArrowheads="1"/>
            </p:cNvPicPr>
            <p:nvPr/>
          </p:nvPicPr>
          <p:blipFill>
            <a:blip r:embed="rId3" cstate="print">
              <a:extLst>
                <a:ext uri="{28A0092B-C50C-407E-A947-70E740481C1C}">
                  <a14:useLocalDpi xmlns:a14="http://schemas.microsoft.com/office/drawing/2010/main" val="0"/>
                </a:ext>
              </a:extLst>
            </a:blip>
            <a:srcRect l="80573"/>
            <a:stretch>
              <a:fillRect/>
            </a:stretch>
          </p:blipFill>
          <p:spPr bwMode="auto">
            <a:xfrm>
              <a:off x="880542" y="4184239"/>
              <a:ext cx="1203187" cy="1296987"/>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grpSp>
        <p:nvGrpSpPr>
          <p:cNvPr id="18" name="Gruppieren 17"/>
          <p:cNvGrpSpPr/>
          <p:nvPr/>
        </p:nvGrpSpPr>
        <p:grpSpPr>
          <a:xfrm>
            <a:off x="5364088" y="3429000"/>
            <a:ext cx="2160000" cy="2340000"/>
            <a:chOff x="3281362" y="2192338"/>
            <a:chExt cx="2160000" cy="2340000"/>
          </a:xfrm>
        </p:grpSpPr>
        <p:sp>
          <p:nvSpPr>
            <p:cNvPr id="15" name="Rectangle 6"/>
            <p:cNvSpPr>
              <a:spLocks noChangeArrowheads="1"/>
            </p:cNvSpPr>
            <p:nvPr/>
          </p:nvSpPr>
          <p:spPr bwMode="auto">
            <a:xfrm>
              <a:off x="3281362" y="2192338"/>
              <a:ext cx="2160000" cy="2340000"/>
            </a:xfrm>
            <a:prstGeom prst="rect">
              <a:avLst/>
            </a:prstGeom>
            <a:solidFill>
              <a:schemeClr val="bg1">
                <a:lumMod val="85000"/>
              </a:schemeClr>
            </a:solidFill>
            <a:ln w="28575">
              <a:solidFill>
                <a:srgbClr val="000080"/>
              </a:solidFill>
              <a:miter lim="800000"/>
              <a:headEnd/>
              <a:tailEnd/>
            </a:ln>
          </p:spPr>
          <p:txBody>
            <a:bodyPr wrap="none" anchor="ctr"/>
            <a:lstStyle/>
            <a:p>
              <a:pPr>
                <a:defRPr/>
              </a:pPr>
              <a:endParaRPr lang="de-DE" sz="2000" b="0" dirty="0"/>
            </a:p>
          </p:txBody>
        </p:sp>
        <p:sp>
          <p:nvSpPr>
            <p:cNvPr id="16" name="Text Box 11"/>
            <p:cNvSpPr txBox="1">
              <a:spLocks noChangeArrowheads="1"/>
            </p:cNvSpPr>
            <p:nvPr/>
          </p:nvSpPr>
          <p:spPr bwMode="auto">
            <a:xfrm>
              <a:off x="3550435" y="3744352"/>
              <a:ext cx="1582484" cy="646331"/>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r>
                <a:rPr lang="de-DE" altLang="de-DE" dirty="0"/>
                <a:t>Schulinterne</a:t>
              </a:r>
            </a:p>
            <a:p>
              <a:pPr algn="ctr"/>
              <a:r>
                <a:rPr lang="de-DE" altLang="de-DE" dirty="0"/>
                <a:t>Lehrpläne</a:t>
              </a:r>
            </a:p>
          </p:txBody>
        </p:sp>
        <p:pic>
          <p:nvPicPr>
            <p:cNvPr id="17"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2994" y="2362597"/>
              <a:ext cx="1741461" cy="1337594"/>
            </a:xfrm>
            <a:prstGeom prst="rect">
              <a:avLst/>
            </a:prstGeom>
            <a:solidFill>
              <a:schemeClr val="bg1">
                <a:lumMod val="85000"/>
              </a:schemeClr>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9" name="Textfeld 18"/>
          <p:cNvSpPr txBox="1"/>
          <p:nvPr/>
        </p:nvSpPr>
        <p:spPr>
          <a:xfrm>
            <a:off x="1403648" y="1700808"/>
            <a:ext cx="2015984" cy="1661993"/>
          </a:xfrm>
          <a:prstGeom prst="rect">
            <a:avLst/>
          </a:prstGeom>
          <a:noFill/>
        </p:spPr>
        <p:txBody>
          <a:bodyPr wrap="square" rtlCol="0">
            <a:spAutoFit/>
          </a:bodyPr>
          <a:lstStyle/>
          <a:p>
            <a:pPr algn="ctr"/>
            <a:r>
              <a:rPr lang="de-DE" sz="2400" b="1" dirty="0">
                <a:solidFill>
                  <a:srgbClr val="003CB4"/>
                </a:solidFill>
              </a:rPr>
              <a:t>Kompetenz-erwartungen</a:t>
            </a:r>
            <a:endParaRPr lang="de-DE" b="1" dirty="0"/>
          </a:p>
          <a:p>
            <a:pPr algn="ctr"/>
            <a:r>
              <a:rPr lang="de-DE" b="1" dirty="0"/>
              <a:t>Was?</a:t>
            </a:r>
          </a:p>
          <a:p>
            <a:pPr algn="ctr"/>
            <a:r>
              <a:rPr lang="de-DE" b="1" dirty="0" smtClean="0"/>
              <a:t>Welches Niveau?</a:t>
            </a:r>
            <a:endParaRPr lang="de-DE" b="1" dirty="0"/>
          </a:p>
          <a:p>
            <a:pPr algn="ctr"/>
            <a:r>
              <a:rPr lang="de-DE" b="1" dirty="0"/>
              <a:t>Wofür?</a:t>
            </a:r>
          </a:p>
        </p:txBody>
      </p:sp>
      <p:sp>
        <p:nvSpPr>
          <p:cNvPr id="20" name="Textfeld 19"/>
          <p:cNvSpPr txBox="1"/>
          <p:nvPr/>
        </p:nvSpPr>
        <p:spPr>
          <a:xfrm>
            <a:off x="5563264" y="1700808"/>
            <a:ext cx="1960823" cy="1661993"/>
          </a:xfrm>
          <a:prstGeom prst="rect">
            <a:avLst/>
          </a:prstGeom>
          <a:noFill/>
        </p:spPr>
        <p:txBody>
          <a:bodyPr wrap="square" rtlCol="0">
            <a:spAutoFit/>
          </a:bodyPr>
          <a:lstStyle/>
          <a:p>
            <a:pPr algn="ctr"/>
            <a:r>
              <a:rPr lang="de-DE" sz="2400" b="1" dirty="0">
                <a:solidFill>
                  <a:srgbClr val="003CB4"/>
                </a:solidFill>
              </a:rPr>
              <a:t>Kompetenz-entwicklung</a:t>
            </a:r>
          </a:p>
          <a:p>
            <a:pPr algn="ctr"/>
            <a:r>
              <a:rPr lang="de-DE" b="1" dirty="0"/>
              <a:t>Wie?</a:t>
            </a:r>
          </a:p>
          <a:p>
            <a:pPr algn="ctr"/>
            <a:r>
              <a:rPr lang="de-DE" b="1" dirty="0"/>
              <a:t>Wann?</a:t>
            </a:r>
          </a:p>
          <a:p>
            <a:pPr algn="ctr"/>
            <a:r>
              <a:rPr lang="de-DE" b="1" dirty="0"/>
              <a:t>Womit?</a:t>
            </a:r>
          </a:p>
        </p:txBody>
      </p:sp>
      <p:sp>
        <p:nvSpPr>
          <p:cNvPr id="7" name="Datumsplatzhalter 6"/>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5" name="Pfeil nach rechts 4"/>
          <p:cNvSpPr/>
          <p:nvPr/>
        </p:nvSpPr>
        <p:spPr>
          <a:xfrm>
            <a:off x="3990603" y="2708920"/>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Pfeil nach rechts 21"/>
          <p:cNvSpPr/>
          <p:nvPr/>
        </p:nvSpPr>
        <p:spPr>
          <a:xfrm>
            <a:off x="3995936" y="4437112"/>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6" name="Foliennummernplatzhalter 5">
            <a:extLst>
              <a:ext uri="{FF2B5EF4-FFF2-40B4-BE49-F238E27FC236}">
                <a16:creationId xmlns="" xmlns:a16="http://schemas.microsoft.com/office/drawing/2014/main" id="{D5E0577A-C720-B14C-A0A1-E61A0041436F}"/>
              </a:ext>
            </a:extLst>
          </p:cNvPr>
          <p:cNvSpPr>
            <a:spLocks noGrp="1"/>
          </p:cNvSpPr>
          <p:nvPr>
            <p:ph type="sldNum" sz="quarter" idx="12"/>
          </p:nvPr>
        </p:nvSpPr>
        <p:spPr/>
        <p:txBody>
          <a:bodyPr/>
          <a:lstStyle/>
          <a:p>
            <a:fld id="{512A4277-7E7A-4AAF-BFC7-47646BF5CD0C}" type="slidenum">
              <a:rPr lang="de-DE" smtClean="0"/>
              <a:t>17</a:t>
            </a:fld>
            <a:endParaRPr lang="de-DE" dirty="0"/>
          </a:p>
        </p:txBody>
      </p:sp>
    </p:spTree>
    <p:extLst>
      <p:ext uri="{BB962C8B-B14F-4D97-AF65-F5344CB8AC3E}">
        <p14:creationId xmlns:p14="http://schemas.microsoft.com/office/powerpoint/2010/main" val="18730957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A8330E7-2FED-9240-B43B-791B2DA812C7}"/>
              </a:ext>
            </a:extLst>
          </p:cNvPr>
          <p:cNvSpPr>
            <a:spLocks noGrp="1"/>
          </p:cNvSpPr>
          <p:nvPr>
            <p:ph type="title"/>
          </p:nvPr>
        </p:nvSpPr>
        <p:spPr/>
        <p:txBody>
          <a:bodyPr/>
          <a:lstStyle/>
          <a:p>
            <a:r>
              <a:rPr lang="de-DE" dirty="0"/>
              <a:t>Merkmale von schulinternen Lehrplänen</a:t>
            </a:r>
          </a:p>
        </p:txBody>
      </p:sp>
      <p:sp>
        <p:nvSpPr>
          <p:cNvPr id="3" name="Inhaltsplatzhalter 2">
            <a:extLst>
              <a:ext uri="{FF2B5EF4-FFF2-40B4-BE49-F238E27FC236}">
                <a16:creationId xmlns="" xmlns:a16="http://schemas.microsoft.com/office/drawing/2014/main" id="{C5220460-9AF9-EB40-9934-3D9213581DA9}"/>
              </a:ext>
            </a:extLst>
          </p:cNvPr>
          <p:cNvSpPr>
            <a:spLocks noGrp="1"/>
          </p:cNvSpPr>
          <p:nvPr>
            <p:ph idx="1"/>
          </p:nvPr>
        </p:nvSpPr>
        <p:spPr>
          <a:xfrm>
            <a:off x="395536" y="1628800"/>
            <a:ext cx="8229600" cy="4205064"/>
          </a:xfrm>
        </p:spPr>
        <p:txBody>
          <a:bodyPr>
            <a:normAutofit fontScale="85000" lnSpcReduction="20000"/>
          </a:bodyPr>
          <a:lstStyle/>
          <a:p>
            <a:pPr>
              <a:spcBef>
                <a:spcPts val="1200"/>
              </a:spcBef>
            </a:pPr>
            <a:r>
              <a:rPr lang="de-DE" dirty="0"/>
              <a:t>Schulbezogene Konkretisierung der </a:t>
            </a:r>
            <a:r>
              <a:rPr lang="de-DE" dirty="0" smtClean="0"/>
              <a:t>Kernlehrpläne in passenden Unterrichtsvorhaben</a:t>
            </a:r>
            <a:endParaRPr lang="de-DE" dirty="0"/>
          </a:p>
          <a:p>
            <a:pPr>
              <a:spcBef>
                <a:spcPts val="1200"/>
              </a:spcBef>
            </a:pPr>
            <a:r>
              <a:rPr lang="de-DE" dirty="0"/>
              <a:t>Instrument zur Unterrichtsentwicklung und </a:t>
            </a:r>
            <a:r>
              <a:rPr lang="de-DE" dirty="0" smtClean="0"/>
              <a:t>Unterrichtsvorbereitung</a:t>
            </a:r>
          </a:p>
          <a:p>
            <a:pPr>
              <a:spcBef>
                <a:spcPts val="1200"/>
              </a:spcBef>
            </a:pPr>
            <a:r>
              <a:rPr lang="de-DE" dirty="0"/>
              <a:t>Abgestimmte Konzepte zur </a:t>
            </a:r>
            <a:r>
              <a:rPr lang="de-DE" dirty="0" smtClean="0"/>
              <a:t>Leistungsbewertung</a:t>
            </a:r>
            <a:endParaRPr lang="de-DE" dirty="0"/>
          </a:p>
          <a:p>
            <a:pPr>
              <a:spcBef>
                <a:spcPts val="1200"/>
              </a:spcBef>
            </a:pPr>
            <a:r>
              <a:rPr lang="de-DE" dirty="0"/>
              <a:t>Ausgestaltung von Freiräumen</a:t>
            </a:r>
          </a:p>
          <a:p>
            <a:pPr>
              <a:spcBef>
                <a:spcPts val="1200"/>
              </a:spcBef>
            </a:pPr>
            <a:endParaRPr lang="de-DE" dirty="0"/>
          </a:p>
          <a:p>
            <a:pPr>
              <a:spcBef>
                <a:spcPts val="1200"/>
              </a:spcBef>
            </a:pPr>
            <a:r>
              <a:rPr lang="de-DE" dirty="0"/>
              <a:t>Grundlage der fachlichen Arbeit im Team</a:t>
            </a:r>
          </a:p>
          <a:p>
            <a:pPr>
              <a:spcBef>
                <a:spcPts val="1200"/>
              </a:spcBef>
            </a:pPr>
            <a:r>
              <a:rPr lang="de-DE" dirty="0"/>
              <a:t>Transparenz für alle am Bildungsprozess Beteiligten</a:t>
            </a:r>
          </a:p>
          <a:p>
            <a:pPr>
              <a:spcBef>
                <a:spcPts val="1200"/>
              </a:spcBef>
            </a:pPr>
            <a:r>
              <a:rPr lang="de-DE" dirty="0"/>
              <a:t>Maßstab für Evaluation und Rechenschaftslegung</a:t>
            </a:r>
          </a:p>
          <a:p>
            <a:pPr marL="0" indent="0">
              <a:buNone/>
            </a:pPr>
            <a:endParaRPr lang="de-DE" dirty="0"/>
          </a:p>
        </p:txBody>
      </p:sp>
      <p:sp>
        <p:nvSpPr>
          <p:cNvPr id="4" name="Datumsplatzhalter 3">
            <a:extLst>
              <a:ext uri="{FF2B5EF4-FFF2-40B4-BE49-F238E27FC236}">
                <a16:creationId xmlns="" xmlns:a16="http://schemas.microsoft.com/office/drawing/2014/main" id="{5AC05C93-8322-9C46-A48D-7D1EEE312164}"/>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a:extLst>
              <a:ext uri="{FF2B5EF4-FFF2-40B4-BE49-F238E27FC236}">
                <a16:creationId xmlns="" xmlns:a16="http://schemas.microsoft.com/office/drawing/2014/main" id="{E9F23F56-EDA9-9146-A5C0-F96A1B006EE4}"/>
              </a:ext>
            </a:extLst>
          </p:cNvPr>
          <p:cNvSpPr>
            <a:spLocks noGrp="1"/>
          </p:cNvSpPr>
          <p:nvPr>
            <p:ph type="sldNum" sz="quarter" idx="12"/>
          </p:nvPr>
        </p:nvSpPr>
        <p:spPr/>
        <p:txBody>
          <a:bodyPr/>
          <a:lstStyle/>
          <a:p>
            <a:fld id="{512A4277-7E7A-4AAF-BFC7-47646BF5CD0C}" type="slidenum">
              <a:rPr lang="de-DE" smtClean="0"/>
              <a:t>18</a:t>
            </a:fld>
            <a:endParaRPr lang="de-DE" dirty="0"/>
          </a:p>
        </p:txBody>
      </p:sp>
    </p:spTree>
    <p:extLst>
      <p:ext uri="{BB962C8B-B14F-4D97-AF65-F5344CB8AC3E}">
        <p14:creationId xmlns:p14="http://schemas.microsoft.com/office/powerpoint/2010/main" val="27504385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9EF9747-424B-1D47-8C18-363169B25A6A}"/>
              </a:ext>
            </a:extLst>
          </p:cNvPr>
          <p:cNvSpPr>
            <a:spLocks noGrp="1"/>
          </p:cNvSpPr>
          <p:nvPr>
            <p:ph type="title"/>
          </p:nvPr>
        </p:nvSpPr>
        <p:spPr/>
        <p:txBody>
          <a:bodyPr/>
          <a:lstStyle/>
          <a:p>
            <a:r>
              <a:rPr lang="de-DE" dirty="0"/>
              <a:t>Gliederung für einen schulinternen Lehrplan</a:t>
            </a:r>
          </a:p>
        </p:txBody>
      </p:sp>
      <p:sp>
        <p:nvSpPr>
          <p:cNvPr id="4" name="Datumsplatzhalter 3">
            <a:extLst>
              <a:ext uri="{FF2B5EF4-FFF2-40B4-BE49-F238E27FC236}">
                <a16:creationId xmlns="" xmlns:a16="http://schemas.microsoft.com/office/drawing/2014/main" id="{81EB754F-C3B3-5E42-9D82-92B4E5F528A3}"/>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a:extLst>
              <a:ext uri="{FF2B5EF4-FFF2-40B4-BE49-F238E27FC236}">
                <a16:creationId xmlns="" xmlns:a16="http://schemas.microsoft.com/office/drawing/2014/main" id="{6CB1C89B-3483-3440-9BA5-66034336F351}"/>
              </a:ext>
            </a:extLst>
          </p:cNvPr>
          <p:cNvSpPr>
            <a:spLocks noGrp="1"/>
          </p:cNvSpPr>
          <p:nvPr>
            <p:ph type="sldNum" sz="quarter" idx="12"/>
          </p:nvPr>
        </p:nvSpPr>
        <p:spPr/>
        <p:txBody>
          <a:bodyPr/>
          <a:lstStyle/>
          <a:p>
            <a:fld id="{512A4277-7E7A-4AAF-BFC7-47646BF5CD0C}" type="slidenum">
              <a:rPr lang="de-DE" smtClean="0"/>
              <a:t>19</a:t>
            </a:fld>
            <a:endParaRPr lang="de-DE" dirty="0"/>
          </a:p>
        </p:txBody>
      </p:sp>
      <p:sp>
        <p:nvSpPr>
          <p:cNvPr id="9" name="Inhaltsplatzhalter 2">
            <a:extLst>
              <a:ext uri="{FF2B5EF4-FFF2-40B4-BE49-F238E27FC236}">
                <a16:creationId xmlns="" xmlns:a16="http://schemas.microsoft.com/office/drawing/2014/main" id="{8B8A3032-F31A-124D-AA79-6C3891DEC2EA}"/>
              </a:ext>
            </a:extLst>
          </p:cNvPr>
          <p:cNvSpPr txBox="1">
            <a:spLocks/>
          </p:cNvSpPr>
          <p:nvPr/>
        </p:nvSpPr>
        <p:spPr>
          <a:xfrm>
            <a:off x="609600" y="1853208"/>
            <a:ext cx="8229600" cy="4205064"/>
          </a:xfrm>
          <a:prstGeom prst="rect">
            <a:avLst/>
          </a:prstGeom>
          <a:solidFill>
            <a:schemeClr val="bg1"/>
          </a:solidFill>
          <a:effectLst/>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536575">
              <a:buFont typeface="Arial" panose="020B0604020202020204" pitchFamily="34" charset="0"/>
              <a:buNone/>
            </a:pPr>
            <a:r>
              <a:rPr lang="de-DE" sz="2400" dirty="0"/>
              <a:t>Inhalt</a:t>
            </a:r>
          </a:p>
          <a:p>
            <a:pPr marL="0" indent="0" defTabSz="536575">
              <a:buFont typeface="Arial" panose="020B0604020202020204" pitchFamily="34" charset="0"/>
              <a:buNone/>
            </a:pPr>
            <a:r>
              <a:rPr lang="de-DE" sz="2400" dirty="0"/>
              <a:t>1	Rahmenbedingungen der fachlichen Arbeit</a:t>
            </a:r>
          </a:p>
          <a:p>
            <a:pPr marL="0" indent="0" defTabSz="536575">
              <a:buFont typeface="Arial" panose="020B0604020202020204" pitchFamily="34" charset="0"/>
              <a:buNone/>
            </a:pPr>
            <a:r>
              <a:rPr lang="de-DE" sz="2400" dirty="0"/>
              <a:t>2	Entscheidungen zum Unterricht</a:t>
            </a:r>
          </a:p>
          <a:p>
            <a:pPr marL="400050" lvl="1" indent="0" defTabSz="536575">
              <a:buFont typeface="Arial" panose="020B0604020202020204" pitchFamily="34" charset="0"/>
              <a:buNone/>
            </a:pPr>
            <a:r>
              <a:rPr lang="de-DE" sz="2200" dirty="0"/>
              <a:t>2.1 	Unterrichtsvorhaben	</a:t>
            </a:r>
          </a:p>
          <a:p>
            <a:pPr marL="400050" lvl="1" indent="0" defTabSz="536575">
              <a:buFont typeface="Arial" panose="020B0604020202020204" pitchFamily="34" charset="0"/>
              <a:buNone/>
            </a:pPr>
            <a:r>
              <a:rPr lang="de-DE" sz="2200" dirty="0"/>
              <a:t>2.2	Grundsätze der fachmethodischen und fachdidaktischen Arbeit</a:t>
            </a:r>
          </a:p>
          <a:p>
            <a:pPr marL="400050" lvl="1" indent="0" defTabSz="536575">
              <a:buFont typeface="Arial" panose="020B0604020202020204" pitchFamily="34" charset="0"/>
              <a:buNone/>
            </a:pPr>
            <a:r>
              <a:rPr lang="de-DE" sz="2200" dirty="0"/>
              <a:t>2.3	Grundsätze der Leistungsbewertung und Leistungsrückmeldung</a:t>
            </a:r>
          </a:p>
          <a:p>
            <a:pPr marL="400050" lvl="1" indent="0" defTabSz="536575">
              <a:buFont typeface="Arial" panose="020B0604020202020204" pitchFamily="34" charset="0"/>
              <a:buNone/>
            </a:pPr>
            <a:r>
              <a:rPr lang="de-DE" sz="2200" dirty="0"/>
              <a:t>2.4	Lehr- und Lernmittel</a:t>
            </a:r>
          </a:p>
          <a:p>
            <a:pPr marL="0" indent="0" defTabSz="536575">
              <a:buFont typeface="Arial" panose="020B0604020202020204" pitchFamily="34" charset="0"/>
              <a:buNone/>
            </a:pPr>
            <a:r>
              <a:rPr lang="de-DE" sz="2400" dirty="0"/>
              <a:t>3	Entscheidungen zu fach- und unterrichtsübergreifenden Fragen</a:t>
            </a:r>
          </a:p>
          <a:p>
            <a:pPr marL="0" indent="0" defTabSz="536575">
              <a:buFont typeface="Arial" panose="020B0604020202020204" pitchFamily="34" charset="0"/>
              <a:buNone/>
            </a:pPr>
            <a:r>
              <a:rPr lang="de-DE" sz="2400" dirty="0"/>
              <a:t>4	Qualitätssicherung und Evaluation</a:t>
            </a:r>
          </a:p>
          <a:p>
            <a:pPr defTabSz="536575"/>
            <a:endParaRPr lang="de-DE" dirty="0"/>
          </a:p>
        </p:txBody>
      </p:sp>
    </p:spTree>
    <p:extLst>
      <p:ext uri="{BB962C8B-B14F-4D97-AF65-F5344CB8AC3E}">
        <p14:creationId xmlns:p14="http://schemas.microsoft.com/office/powerpoint/2010/main" val="1393336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dirty="0"/>
              <a:t>Gliederung</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9" name="Inhaltsplatzhalter 2"/>
          <p:cNvSpPr>
            <a:spLocks noGrp="1"/>
          </p:cNvSpPr>
          <p:nvPr>
            <p:ph idx="1"/>
          </p:nvPr>
        </p:nvSpPr>
        <p:spPr>
          <a:xfrm>
            <a:off x="457200" y="1700808"/>
            <a:ext cx="8219256" cy="4205064"/>
          </a:xfrm>
        </p:spPr>
        <p:txBody>
          <a:bodyPr>
            <a:normAutofit/>
          </a:bodyPr>
          <a:lstStyle/>
          <a:p>
            <a:pPr marL="514350" indent="-514350">
              <a:spcBef>
                <a:spcPts val="1200"/>
              </a:spcBef>
              <a:buFont typeface="+mj-lt"/>
              <a:buAutoNum type="arabicPeriod"/>
            </a:pPr>
            <a:r>
              <a:rPr lang="de-DE" dirty="0"/>
              <a:t>Merkmale der neuen Kernlehrpläne</a:t>
            </a:r>
          </a:p>
          <a:p>
            <a:pPr marL="514350" indent="-514350">
              <a:spcBef>
                <a:spcPts val="1200"/>
              </a:spcBef>
              <a:buFont typeface="+mj-lt"/>
              <a:buAutoNum type="arabicPeriod"/>
            </a:pPr>
            <a:r>
              <a:rPr lang="de-DE" dirty="0"/>
              <a:t>Übergreifende Aufgaben</a:t>
            </a:r>
          </a:p>
          <a:p>
            <a:pPr marL="514350" indent="-514350">
              <a:spcBef>
                <a:spcPts val="1200"/>
              </a:spcBef>
              <a:buFont typeface="+mj-lt"/>
              <a:buAutoNum type="arabicPeriod"/>
            </a:pPr>
            <a:r>
              <a:rPr lang="de-DE" dirty="0"/>
              <a:t>Schulinterne Lehrpläne</a:t>
            </a:r>
          </a:p>
          <a:p>
            <a:pPr marL="514350" indent="-514350">
              <a:spcBef>
                <a:spcPts val="1200"/>
              </a:spcBef>
              <a:buFont typeface="+mj-lt"/>
              <a:buAutoNum type="arabicPeriod"/>
            </a:pPr>
            <a:r>
              <a:rPr lang="de-DE" dirty="0"/>
              <a:t>Der Kernlehrplan Katholische Religionslehre im Detail</a:t>
            </a:r>
          </a:p>
          <a:p>
            <a:pPr marL="514350" indent="-514350">
              <a:spcBef>
                <a:spcPts val="1200"/>
              </a:spcBef>
              <a:buFont typeface="+mj-lt"/>
              <a:buAutoNum type="arabicPeriod"/>
            </a:pPr>
            <a:r>
              <a:rPr lang="de-DE" dirty="0"/>
              <a:t>Fachliche Unterstützungsmaterialien</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p:txBody>
      </p:sp>
      <p:sp>
        <p:nvSpPr>
          <p:cNvPr id="5" name="Foliennummernplatzhalter 4">
            <a:extLst>
              <a:ext uri="{FF2B5EF4-FFF2-40B4-BE49-F238E27FC236}">
                <a16:creationId xmlns=""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2</a:t>
            </a:fld>
            <a:endParaRPr lang="de-DE" dirty="0"/>
          </a:p>
        </p:txBody>
      </p:sp>
    </p:spTree>
    <p:extLst>
      <p:ext uri="{BB962C8B-B14F-4D97-AF65-F5344CB8AC3E}">
        <p14:creationId xmlns:p14="http://schemas.microsoft.com/office/powerpoint/2010/main" val="1279957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7850" y="1065022"/>
            <a:ext cx="8158606" cy="504403"/>
          </a:xfrm>
        </p:spPr>
        <p:txBody>
          <a:bodyPr/>
          <a:lstStyle/>
          <a:p>
            <a:r>
              <a:rPr lang="de-DE" dirty="0"/>
              <a:t>Materialien im Lehrplannavigator</a:t>
            </a:r>
          </a:p>
        </p:txBody>
      </p:sp>
      <p:sp>
        <p:nvSpPr>
          <p:cNvPr id="7" name="Datumsplatzhalter 6"/>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a:extLst>
              <a:ext uri="{FF2B5EF4-FFF2-40B4-BE49-F238E27FC236}">
                <a16:creationId xmlns="" xmlns:a16="http://schemas.microsoft.com/office/drawing/2014/main" id="{D5E0577A-C720-B14C-A0A1-E61A0041436F}"/>
              </a:ext>
            </a:extLst>
          </p:cNvPr>
          <p:cNvSpPr>
            <a:spLocks noGrp="1"/>
          </p:cNvSpPr>
          <p:nvPr>
            <p:ph type="sldNum" sz="quarter" idx="12"/>
          </p:nvPr>
        </p:nvSpPr>
        <p:spPr/>
        <p:txBody>
          <a:bodyPr/>
          <a:lstStyle/>
          <a:p>
            <a:fld id="{512A4277-7E7A-4AAF-BFC7-47646BF5CD0C}" type="slidenum">
              <a:rPr lang="de-DE" smtClean="0"/>
              <a:t>20</a:t>
            </a:fld>
            <a:endParaRPr lang="de-DE" dirty="0"/>
          </a:p>
        </p:txBody>
      </p:sp>
      <p:pic>
        <p:nvPicPr>
          <p:cNvPr id="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979711" y="1628800"/>
            <a:ext cx="5369305" cy="439248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94240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dirty="0"/>
              <a:t>Gliederung</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9" name="Inhaltsplatzhalter 2"/>
          <p:cNvSpPr>
            <a:spLocks noGrp="1"/>
          </p:cNvSpPr>
          <p:nvPr>
            <p:ph idx="1"/>
          </p:nvPr>
        </p:nvSpPr>
        <p:spPr>
          <a:xfrm>
            <a:off x="457200" y="1700808"/>
            <a:ext cx="8219256" cy="4205064"/>
          </a:xfrm>
        </p:spPr>
        <p:txBody>
          <a:bodyPr>
            <a:normAutofit/>
          </a:bodyPr>
          <a:lstStyle/>
          <a:p>
            <a:pPr marL="514350" indent="-514350">
              <a:spcBef>
                <a:spcPts val="1200"/>
              </a:spcBef>
              <a:buFont typeface="+mj-lt"/>
              <a:buAutoNum type="arabicPeriod"/>
            </a:pPr>
            <a:r>
              <a:rPr lang="de-DE" dirty="0">
                <a:solidFill>
                  <a:schemeClr val="bg1">
                    <a:lumMod val="65000"/>
                  </a:schemeClr>
                </a:solidFill>
              </a:rPr>
              <a:t>Merkmale der neuen Kernlehrpläne</a:t>
            </a:r>
          </a:p>
          <a:p>
            <a:pPr marL="514350" indent="-514350">
              <a:spcBef>
                <a:spcPts val="1200"/>
              </a:spcBef>
              <a:buFont typeface="+mj-lt"/>
              <a:buAutoNum type="arabicPeriod"/>
            </a:pPr>
            <a:r>
              <a:rPr lang="de-DE" dirty="0">
                <a:solidFill>
                  <a:schemeClr val="bg1">
                    <a:lumMod val="65000"/>
                  </a:schemeClr>
                </a:solidFill>
              </a:rPr>
              <a:t>Übergreifende Aufgaben</a:t>
            </a:r>
          </a:p>
          <a:p>
            <a:pPr marL="514350" indent="-514350">
              <a:spcBef>
                <a:spcPts val="1200"/>
              </a:spcBef>
              <a:buFont typeface="+mj-lt"/>
              <a:buAutoNum type="arabicPeriod"/>
            </a:pPr>
            <a:r>
              <a:rPr lang="de-DE" dirty="0">
                <a:solidFill>
                  <a:schemeClr val="bg1">
                    <a:lumMod val="65000"/>
                  </a:schemeClr>
                </a:solidFill>
              </a:rPr>
              <a:t>Schulinterne Lehrpläne</a:t>
            </a:r>
          </a:p>
          <a:p>
            <a:pPr marL="514350" indent="-514350">
              <a:spcBef>
                <a:spcPts val="1200"/>
              </a:spcBef>
              <a:buFont typeface="+mj-lt"/>
              <a:buAutoNum type="arabicPeriod"/>
            </a:pPr>
            <a:r>
              <a:rPr lang="de-DE" dirty="0"/>
              <a:t>Der Kernlehrplan Katholische Religionslehre im  Detail</a:t>
            </a:r>
          </a:p>
          <a:p>
            <a:pPr marL="514350" indent="-514350">
              <a:spcBef>
                <a:spcPts val="1200"/>
              </a:spcBef>
              <a:buFont typeface="+mj-lt"/>
              <a:buAutoNum type="arabicPeriod"/>
            </a:pPr>
            <a:r>
              <a:rPr lang="de-DE" dirty="0">
                <a:solidFill>
                  <a:schemeClr val="bg1">
                    <a:lumMod val="65000"/>
                  </a:schemeClr>
                </a:solidFill>
              </a:rPr>
              <a:t>Fachliche Unterstützungsmaterialien</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p:txBody>
      </p:sp>
      <p:sp>
        <p:nvSpPr>
          <p:cNvPr id="5" name="Foliennummernplatzhalter 4">
            <a:extLst>
              <a:ext uri="{FF2B5EF4-FFF2-40B4-BE49-F238E27FC236}">
                <a16:creationId xmlns=""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21</a:t>
            </a:fld>
            <a:endParaRPr lang="de-DE" dirty="0"/>
          </a:p>
        </p:txBody>
      </p:sp>
    </p:spTree>
    <p:extLst>
      <p:ext uri="{BB962C8B-B14F-4D97-AF65-F5344CB8AC3E}">
        <p14:creationId xmlns:p14="http://schemas.microsoft.com/office/powerpoint/2010/main" val="7965142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Leitgedanken bei der Überarbeitung des KLP</a:t>
            </a:r>
          </a:p>
        </p:txBody>
      </p:sp>
      <p:sp>
        <p:nvSpPr>
          <p:cNvPr id="3" name="Textplatzhalter 2"/>
          <p:cNvSpPr>
            <a:spLocks noGrp="1"/>
          </p:cNvSpPr>
          <p:nvPr>
            <p:ph type="body" idx="1"/>
          </p:nvPr>
        </p:nvSpPr>
        <p:spPr/>
        <p:txBody>
          <a:bodyPr/>
          <a:lstStyle/>
          <a:p>
            <a:r>
              <a:rPr lang="de-DE" dirty="0"/>
              <a:t>Kapitel 1 des KLP: </a:t>
            </a:r>
          </a:p>
        </p:txBody>
      </p:sp>
      <p:sp>
        <p:nvSpPr>
          <p:cNvPr id="4" name="Inhaltsplatzhalter 3"/>
          <p:cNvSpPr>
            <a:spLocks noGrp="1"/>
          </p:cNvSpPr>
          <p:nvPr>
            <p:ph sz="half" idx="2"/>
          </p:nvPr>
        </p:nvSpPr>
        <p:spPr/>
        <p:txBody>
          <a:bodyPr>
            <a:normAutofit fontScale="85000" lnSpcReduction="20000"/>
          </a:bodyPr>
          <a:lstStyle/>
          <a:p>
            <a:pPr marL="0" indent="0">
              <a:buNone/>
            </a:pPr>
            <a:r>
              <a:rPr lang="de-DE" b="1" dirty="0"/>
              <a:t>„alt“ (KLP SI G8)</a:t>
            </a:r>
          </a:p>
          <a:p>
            <a:pPr marL="0" indent="0">
              <a:buNone/>
            </a:pPr>
            <a:r>
              <a:rPr lang="de-DE" dirty="0"/>
              <a:t>Vor diesem Hintergrund steht der Religionsunterricht vor den Aufgaben,</a:t>
            </a:r>
          </a:p>
          <a:p>
            <a:r>
              <a:rPr lang="de-DE" dirty="0"/>
              <a:t>strukturiertes und lebensbedeutsames Grundwissen über die Heilige Schrift sowie den Glauben der Kirche zu vermitteln,</a:t>
            </a:r>
          </a:p>
          <a:p>
            <a:r>
              <a:rPr lang="de-DE" dirty="0"/>
              <a:t>reflektierte Begegnung mit Formen gelebten Glaubens zu ermöglichen und</a:t>
            </a:r>
          </a:p>
          <a:p>
            <a:r>
              <a:rPr lang="de-DE" dirty="0"/>
              <a:t>die religiöse Dialog- und Urteilsfähigkeit zu fördern.</a:t>
            </a:r>
            <a:endParaRPr lang="de-DE" b="1" dirty="0"/>
          </a:p>
        </p:txBody>
      </p:sp>
      <p:sp>
        <p:nvSpPr>
          <p:cNvPr id="5" name="Textplatzhalter 4"/>
          <p:cNvSpPr>
            <a:spLocks noGrp="1"/>
          </p:cNvSpPr>
          <p:nvPr>
            <p:ph type="body" sz="quarter" idx="3"/>
          </p:nvPr>
        </p:nvSpPr>
        <p:spPr>
          <a:xfrm>
            <a:off x="2843808" y="1628801"/>
            <a:ext cx="5842993" cy="546074"/>
          </a:xfrm>
        </p:spPr>
        <p:txBody>
          <a:bodyPr>
            <a:normAutofit/>
          </a:bodyPr>
          <a:lstStyle/>
          <a:p>
            <a:r>
              <a:rPr lang="de-DE" dirty="0"/>
              <a:t>Aufgaben und Ziele des Faches</a:t>
            </a:r>
          </a:p>
        </p:txBody>
      </p:sp>
      <p:sp>
        <p:nvSpPr>
          <p:cNvPr id="6" name="Inhaltsplatzhalter 5"/>
          <p:cNvSpPr>
            <a:spLocks noGrp="1"/>
          </p:cNvSpPr>
          <p:nvPr>
            <p:ph sz="quarter" idx="4"/>
          </p:nvPr>
        </p:nvSpPr>
        <p:spPr>
          <a:xfrm>
            <a:off x="4645025" y="2174875"/>
            <a:ext cx="4041775" cy="3990429"/>
          </a:xfrm>
          <a:solidFill>
            <a:schemeClr val="accent1">
              <a:lumMod val="20000"/>
              <a:lumOff val="80000"/>
            </a:schemeClr>
          </a:solidFill>
        </p:spPr>
        <p:txBody>
          <a:bodyPr>
            <a:normAutofit fontScale="47500" lnSpcReduction="20000"/>
          </a:bodyPr>
          <a:lstStyle/>
          <a:p>
            <a:pPr marL="0" indent="0">
              <a:buNone/>
            </a:pPr>
            <a:r>
              <a:rPr lang="de-DE" sz="3600" b="1" dirty="0" smtClean="0"/>
              <a:t>neu (KLP Gy SI)</a:t>
            </a:r>
            <a:endParaRPr lang="de-DE" sz="3600" b="1" dirty="0"/>
          </a:p>
          <a:p>
            <a:pPr marL="0" indent="0">
              <a:buFont typeface="Wingdings 2" pitchFamily="18" charset="2"/>
              <a:buNone/>
            </a:pPr>
            <a:r>
              <a:rPr lang="de-DE" sz="3600" dirty="0"/>
              <a:t>Vor diesem Hintergrund steht das Fach katholische Religionslehre vor den Aufgaben,  </a:t>
            </a:r>
          </a:p>
          <a:p>
            <a:r>
              <a:rPr lang="de-DE" sz="3600" dirty="0"/>
              <a:t>lebensbedeutsames Grundwissen </a:t>
            </a:r>
            <a:r>
              <a:rPr lang="de-DE" sz="3600" dirty="0">
                <a:solidFill>
                  <a:srgbClr val="FF0000"/>
                </a:solidFill>
              </a:rPr>
              <a:t>über den Glauben der katholischen Kirche sowie anderer Konfessionen und  Religionen </a:t>
            </a:r>
            <a:r>
              <a:rPr lang="de-DE" sz="3600" dirty="0"/>
              <a:t>zu vermitteln sowie  </a:t>
            </a:r>
          </a:p>
          <a:p>
            <a:r>
              <a:rPr lang="de-DE" sz="3600" dirty="0"/>
              <a:t>reflektierte Begegnung</a:t>
            </a:r>
            <a:r>
              <a:rPr lang="de-DE" sz="3600" dirty="0">
                <a:solidFill>
                  <a:srgbClr val="FF0000"/>
                </a:solidFill>
              </a:rPr>
              <a:t>en</a:t>
            </a:r>
            <a:r>
              <a:rPr lang="de-DE" sz="3600" dirty="0"/>
              <a:t> mit Formen gelebten Glaubens zu ermöglichen und dadurch </a:t>
            </a:r>
          </a:p>
          <a:p>
            <a:r>
              <a:rPr lang="de-DE" sz="3600" dirty="0"/>
              <a:t>die religiöse Dialog- und Urteilsfähigkeit der Schülerinnen und Schüler zu fördern</a:t>
            </a:r>
            <a:r>
              <a:rPr lang="de-DE" sz="3200" dirty="0"/>
              <a:t>.</a:t>
            </a:r>
            <a:endParaRPr lang="de-DE" sz="1200" dirty="0">
              <a:solidFill>
                <a:srgbClr val="FF0000"/>
              </a:solidFill>
            </a:endParaRPr>
          </a:p>
          <a:p>
            <a:pPr marL="0" indent="0">
              <a:buNone/>
            </a:pPr>
            <a:r>
              <a:rPr lang="de-DE" sz="1200" dirty="0"/>
              <a:t>(vgl.: Die deutschen Bischöfe, Die Zukunft des konfessionellen Religionsunterrichts, 2016, S. 13</a:t>
            </a:r>
          </a:p>
          <a:p>
            <a:endParaRPr lang="de-DE" sz="1200" dirty="0"/>
          </a:p>
          <a:p>
            <a:pPr>
              <a:spcBef>
                <a:spcPts val="1800"/>
              </a:spcBef>
            </a:pPr>
            <a:endParaRPr lang="de-DE" b="1" dirty="0"/>
          </a:p>
        </p:txBody>
      </p:sp>
      <p:sp>
        <p:nvSpPr>
          <p:cNvPr id="7" name="Datumsplatzhalter 6"/>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9" name="Foliennummernplatzhalter 8"/>
          <p:cNvSpPr>
            <a:spLocks noGrp="1"/>
          </p:cNvSpPr>
          <p:nvPr>
            <p:ph type="sldNum" sz="quarter" idx="12"/>
          </p:nvPr>
        </p:nvSpPr>
        <p:spPr/>
        <p:txBody>
          <a:bodyPr/>
          <a:lstStyle/>
          <a:p>
            <a:fld id="{512A4277-7E7A-4AAF-BFC7-47646BF5CD0C}" type="slidenum">
              <a:rPr lang="de-DE" smtClean="0"/>
              <a:t>22</a:t>
            </a:fld>
            <a:endParaRPr lang="de-DE" dirty="0"/>
          </a:p>
        </p:txBody>
      </p:sp>
    </p:spTree>
    <p:extLst>
      <p:ext uri="{BB962C8B-B14F-4D97-AF65-F5344CB8AC3E}">
        <p14:creationId xmlns:p14="http://schemas.microsoft.com/office/powerpoint/2010/main" val="2166584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C4FFF9-7FB3-F24D-8A89-D29A7BD6BEB6}"/>
              </a:ext>
            </a:extLst>
          </p:cNvPr>
          <p:cNvSpPr>
            <a:spLocks noGrp="1"/>
          </p:cNvSpPr>
          <p:nvPr>
            <p:ph type="title"/>
          </p:nvPr>
        </p:nvSpPr>
        <p:spPr/>
        <p:txBody>
          <a:bodyPr/>
          <a:lstStyle/>
          <a:p>
            <a:r>
              <a:rPr lang="de-DE" dirty="0"/>
              <a:t>Leitgedanken bei der Überarbeitung des KLP</a:t>
            </a:r>
          </a:p>
        </p:txBody>
      </p:sp>
      <p:sp>
        <p:nvSpPr>
          <p:cNvPr id="3" name="Inhaltsplatzhalter 2">
            <a:extLst>
              <a:ext uri="{FF2B5EF4-FFF2-40B4-BE49-F238E27FC236}">
                <a16:creationId xmlns="" xmlns:a16="http://schemas.microsoft.com/office/drawing/2014/main" id="{F2ADA2A4-372F-E048-9555-ACAF3F44B8CE}"/>
              </a:ext>
            </a:extLst>
          </p:cNvPr>
          <p:cNvSpPr>
            <a:spLocks noGrp="1"/>
          </p:cNvSpPr>
          <p:nvPr>
            <p:ph idx="1"/>
          </p:nvPr>
        </p:nvSpPr>
        <p:spPr>
          <a:xfrm>
            <a:off x="457200" y="1700808"/>
            <a:ext cx="8579296" cy="4205064"/>
          </a:xfrm>
        </p:spPr>
        <p:txBody>
          <a:bodyPr>
            <a:normAutofit/>
          </a:bodyPr>
          <a:lstStyle/>
          <a:p>
            <a:pPr marL="0" indent="0">
              <a:spcAft>
                <a:spcPts val="600"/>
              </a:spcAft>
              <a:buNone/>
            </a:pPr>
            <a:r>
              <a:rPr lang="de-DE" b="1" u="sng" dirty="0"/>
              <a:t>Für den Religionsunterricht bedeutsame Entwicklungen</a:t>
            </a:r>
            <a:r>
              <a:rPr lang="de-DE" b="1" dirty="0"/>
              <a:t>:</a:t>
            </a:r>
            <a:endParaRPr lang="de-DE" dirty="0"/>
          </a:p>
          <a:p>
            <a:r>
              <a:rPr lang="de-DE" dirty="0"/>
              <a:t>weltanschauliche  und religiöse Vielfalt</a:t>
            </a:r>
          </a:p>
          <a:p>
            <a:r>
              <a:rPr lang="de-DE" dirty="0"/>
              <a:t>Abbruch von (religiösen) Traditionen </a:t>
            </a:r>
          </a:p>
          <a:p>
            <a:r>
              <a:rPr lang="de-DE" dirty="0"/>
              <a:t>Verlust religiöser Sprachfähigkeit</a:t>
            </a:r>
          </a:p>
          <a:p>
            <a:r>
              <a:rPr lang="de-DE" dirty="0"/>
              <a:t>…</a:t>
            </a:r>
          </a:p>
          <a:p>
            <a:pPr marL="720000">
              <a:buFont typeface="Wingdings" panose="05000000000000000000" pitchFamily="2" charset="2"/>
              <a:buChar char="Ø"/>
            </a:pPr>
            <a:r>
              <a:rPr lang="de-DE" dirty="0"/>
              <a:t>	veränderte Lernausgangslage: Heterogenität der 	Schülerinnen und Schüler</a:t>
            </a:r>
          </a:p>
          <a:p>
            <a:pPr marL="0" indent="0">
              <a:buNone/>
            </a:pPr>
            <a:endParaRPr lang="de-DE" dirty="0"/>
          </a:p>
        </p:txBody>
      </p:sp>
      <p:sp>
        <p:nvSpPr>
          <p:cNvPr id="4" name="Datumsplatzhalter 3">
            <a:extLst>
              <a:ext uri="{FF2B5EF4-FFF2-40B4-BE49-F238E27FC236}">
                <a16:creationId xmlns="" xmlns:a16="http://schemas.microsoft.com/office/drawing/2014/main" id="{39DE3C38-78BD-1142-BB89-B04F4FD44654}"/>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a:extLst>
              <a:ext uri="{FF2B5EF4-FFF2-40B4-BE49-F238E27FC236}">
                <a16:creationId xmlns=""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23</a:t>
            </a:fld>
            <a:endParaRPr lang="de-DE" dirty="0"/>
          </a:p>
        </p:txBody>
      </p:sp>
    </p:spTree>
    <p:extLst>
      <p:ext uri="{BB962C8B-B14F-4D97-AF65-F5344CB8AC3E}">
        <p14:creationId xmlns:p14="http://schemas.microsoft.com/office/powerpoint/2010/main" val="955807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C4FFF9-7FB3-F24D-8A89-D29A7BD6BEB6}"/>
              </a:ext>
            </a:extLst>
          </p:cNvPr>
          <p:cNvSpPr>
            <a:spLocks noGrp="1"/>
          </p:cNvSpPr>
          <p:nvPr>
            <p:ph type="title"/>
          </p:nvPr>
        </p:nvSpPr>
        <p:spPr/>
        <p:txBody>
          <a:bodyPr/>
          <a:lstStyle/>
          <a:p>
            <a:r>
              <a:rPr lang="de-DE" dirty="0"/>
              <a:t>Leitgedanken bei der Überarbeitung des KLP</a:t>
            </a:r>
          </a:p>
        </p:txBody>
      </p:sp>
      <p:sp>
        <p:nvSpPr>
          <p:cNvPr id="3" name="Inhaltsplatzhalter 2">
            <a:extLst>
              <a:ext uri="{FF2B5EF4-FFF2-40B4-BE49-F238E27FC236}">
                <a16:creationId xmlns="" xmlns:a16="http://schemas.microsoft.com/office/drawing/2014/main" id="{F2ADA2A4-372F-E048-9555-ACAF3F44B8CE}"/>
              </a:ext>
            </a:extLst>
          </p:cNvPr>
          <p:cNvSpPr>
            <a:spLocks noGrp="1"/>
          </p:cNvSpPr>
          <p:nvPr>
            <p:ph idx="1"/>
          </p:nvPr>
        </p:nvSpPr>
        <p:spPr>
          <a:xfrm>
            <a:off x="467544" y="1628800"/>
            <a:ext cx="8496944" cy="4349080"/>
          </a:xfrm>
        </p:spPr>
        <p:txBody>
          <a:bodyPr>
            <a:normAutofit fontScale="85000" lnSpcReduction="10000"/>
          </a:bodyPr>
          <a:lstStyle/>
          <a:p>
            <a:pPr marL="0" indent="0">
              <a:spcAft>
                <a:spcPts val="1200"/>
              </a:spcAft>
              <a:buNone/>
            </a:pPr>
            <a:r>
              <a:rPr lang="de-DE" b="1" u="sng" dirty="0"/>
              <a:t>Konsequenzen für die Kernlehrplanüberarbeitung</a:t>
            </a:r>
            <a:r>
              <a:rPr lang="de-DE" b="1" dirty="0"/>
              <a:t>:</a:t>
            </a:r>
          </a:p>
          <a:p>
            <a:pPr>
              <a:buFont typeface="Wingdings" panose="05000000000000000000" pitchFamily="2" charset="2"/>
              <a:buChar char="Ø"/>
            </a:pPr>
            <a:r>
              <a:rPr lang="de-DE" dirty="0"/>
              <a:t> neues Inhaltsfeld </a:t>
            </a:r>
          </a:p>
          <a:p>
            <a:pPr marL="720000">
              <a:spcAft>
                <a:spcPts val="1200"/>
              </a:spcAft>
              <a:buFont typeface="Symbol" panose="05050102010706020507" pitchFamily="18" charset="2"/>
              <a:buChar char="-"/>
            </a:pPr>
            <a:r>
              <a:rPr lang="de-DE" dirty="0"/>
              <a:t>Inhaltsfeld 7: „Religion in einer </a:t>
            </a:r>
            <a:r>
              <a:rPr lang="de-DE" dirty="0" err="1"/>
              <a:t>pluralen</a:t>
            </a:r>
            <a:r>
              <a:rPr lang="de-DE" dirty="0"/>
              <a:t> Gesellschaft“</a:t>
            </a:r>
          </a:p>
          <a:p>
            <a:pPr>
              <a:buFont typeface="Wingdings" panose="05000000000000000000" pitchFamily="2" charset="2"/>
              <a:buChar char="Ø"/>
            </a:pPr>
            <a:r>
              <a:rPr lang="de-DE" dirty="0"/>
              <a:t>Prinzip der stärkeren Personalisierung und Konkretisierung theologischer Inhalte</a:t>
            </a:r>
          </a:p>
          <a:p>
            <a:pPr marL="720000">
              <a:buFont typeface="Symbol" panose="05050102010706020507" pitchFamily="18" charset="2"/>
              <a:buChar char="-"/>
            </a:pPr>
            <a:r>
              <a:rPr lang="de-DE" dirty="0"/>
              <a:t>Lernen an Biographien (Personen und ihre Gottesbeziehung: biblisch, kirchengeschichtlich, persönlich)</a:t>
            </a:r>
          </a:p>
          <a:p>
            <a:pPr marL="720000">
              <a:spcAft>
                <a:spcPts val="1200"/>
              </a:spcAft>
              <a:buFont typeface="Symbol" panose="05050102010706020507" pitchFamily="18" charset="2"/>
              <a:buChar char="-"/>
            </a:pPr>
            <a:r>
              <a:rPr lang="de-DE" dirty="0"/>
              <a:t>praktische und gesellschaftliche Dimensionen des Glaubens </a:t>
            </a:r>
          </a:p>
          <a:p>
            <a:pPr>
              <a:buFont typeface="Wingdings" panose="05000000000000000000" pitchFamily="2" charset="2"/>
              <a:buChar char="Ø"/>
            </a:pPr>
            <a:r>
              <a:rPr lang="de-DE" dirty="0"/>
              <a:t>religiöse Sprachbildung (z. B. Bedeutung von Symbolen in Religion und Alltagskultur)</a:t>
            </a:r>
          </a:p>
          <a:p>
            <a:pPr marL="0" indent="0">
              <a:buNone/>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p:txBody>
      </p:sp>
      <p:sp>
        <p:nvSpPr>
          <p:cNvPr id="4" name="Datumsplatzhalter 3">
            <a:extLst>
              <a:ext uri="{FF2B5EF4-FFF2-40B4-BE49-F238E27FC236}">
                <a16:creationId xmlns="" xmlns:a16="http://schemas.microsoft.com/office/drawing/2014/main" id="{39DE3C38-78BD-1142-BB89-B04F4FD44654}"/>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24</a:t>
            </a:fld>
            <a:endParaRPr lang="de-DE"/>
          </a:p>
        </p:txBody>
      </p:sp>
    </p:spTree>
    <p:extLst>
      <p:ext uri="{BB962C8B-B14F-4D97-AF65-F5344CB8AC3E}">
        <p14:creationId xmlns:p14="http://schemas.microsoft.com/office/powerpoint/2010/main" val="13532746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C4FFF9-7FB3-F24D-8A89-D29A7BD6BEB6}"/>
              </a:ext>
            </a:extLst>
          </p:cNvPr>
          <p:cNvSpPr>
            <a:spLocks noGrp="1"/>
          </p:cNvSpPr>
          <p:nvPr>
            <p:ph type="title"/>
          </p:nvPr>
        </p:nvSpPr>
        <p:spPr/>
        <p:txBody>
          <a:bodyPr/>
          <a:lstStyle/>
          <a:p>
            <a:r>
              <a:rPr lang="de-DE" dirty="0"/>
              <a:t>Leitgedanken bei der Überarbeitung des KLP</a:t>
            </a:r>
          </a:p>
        </p:txBody>
      </p:sp>
      <p:sp>
        <p:nvSpPr>
          <p:cNvPr id="3" name="Inhaltsplatzhalter 2">
            <a:extLst>
              <a:ext uri="{FF2B5EF4-FFF2-40B4-BE49-F238E27FC236}">
                <a16:creationId xmlns="" xmlns:a16="http://schemas.microsoft.com/office/drawing/2014/main" id="{F2ADA2A4-372F-E048-9555-ACAF3F44B8CE}"/>
              </a:ext>
            </a:extLst>
          </p:cNvPr>
          <p:cNvSpPr>
            <a:spLocks noGrp="1"/>
          </p:cNvSpPr>
          <p:nvPr>
            <p:ph idx="1"/>
          </p:nvPr>
        </p:nvSpPr>
        <p:spPr/>
        <p:txBody>
          <a:bodyPr>
            <a:normAutofit/>
          </a:bodyPr>
          <a:lstStyle/>
          <a:p>
            <a:pPr marL="0" indent="0">
              <a:buNone/>
            </a:pPr>
            <a:endParaRPr lang="de-DE" dirty="0"/>
          </a:p>
          <a:p>
            <a:pPr>
              <a:buFont typeface="Wingdings" panose="05000000000000000000" pitchFamily="2" charset="2"/>
              <a:buChar char="Ø"/>
            </a:pPr>
            <a:r>
              <a:rPr lang="de-DE" dirty="0"/>
              <a:t>Stärkung der Unterscheidungsfähigkeit (Identität)</a:t>
            </a:r>
          </a:p>
          <a:p>
            <a:pPr>
              <a:buFont typeface="Wingdings" panose="05000000000000000000" pitchFamily="2" charset="2"/>
              <a:buChar char="Ø"/>
            </a:pPr>
            <a:r>
              <a:rPr lang="de-DE" dirty="0"/>
              <a:t>hermeneutische Schulung: Vermeidung historisierender Bibelauslegung</a:t>
            </a:r>
          </a:p>
          <a:p>
            <a:pPr>
              <a:buFont typeface="Wingdings" panose="05000000000000000000" pitchFamily="2" charset="2"/>
              <a:buChar char="Ø"/>
            </a:pPr>
            <a:r>
              <a:rPr lang="de-DE" dirty="0"/>
              <a:t>stärkere Betonung des aufbauenden Lernens</a:t>
            </a:r>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p:txBody>
      </p:sp>
      <p:sp>
        <p:nvSpPr>
          <p:cNvPr id="4" name="Datumsplatzhalter 3">
            <a:extLst>
              <a:ext uri="{FF2B5EF4-FFF2-40B4-BE49-F238E27FC236}">
                <a16:creationId xmlns="" xmlns:a16="http://schemas.microsoft.com/office/drawing/2014/main" id="{39DE3C38-78BD-1142-BB89-B04F4FD44654}"/>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25</a:t>
            </a:fld>
            <a:endParaRPr lang="de-DE"/>
          </a:p>
        </p:txBody>
      </p:sp>
    </p:spTree>
    <p:extLst>
      <p:ext uri="{BB962C8B-B14F-4D97-AF65-F5344CB8AC3E}">
        <p14:creationId xmlns:p14="http://schemas.microsoft.com/office/powerpoint/2010/main" val="3023309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C4FFF9-7FB3-F24D-8A89-D29A7BD6BEB6}"/>
              </a:ext>
            </a:extLst>
          </p:cNvPr>
          <p:cNvSpPr>
            <a:spLocks noGrp="1"/>
          </p:cNvSpPr>
          <p:nvPr>
            <p:ph type="title"/>
          </p:nvPr>
        </p:nvSpPr>
        <p:spPr/>
        <p:txBody>
          <a:bodyPr/>
          <a:lstStyle/>
          <a:p>
            <a:r>
              <a:rPr lang="de-DE" dirty="0"/>
              <a:t>Leitgedanken bei der Überarbeitung des KLP</a:t>
            </a:r>
          </a:p>
        </p:txBody>
      </p:sp>
      <p:sp>
        <p:nvSpPr>
          <p:cNvPr id="3" name="Inhaltsplatzhalter 2">
            <a:extLst>
              <a:ext uri="{FF2B5EF4-FFF2-40B4-BE49-F238E27FC236}">
                <a16:creationId xmlns="" xmlns:a16="http://schemas.microsoft.com/office/drawing/2014/main" id="{F2ADA2A4-372F-E048-9555-ACAF3F44B8CE}"/>
              </a:ext>
            </a:extLst>
          </p:cNvPr>
          <p:cNvSpPr>
            <a:spLocks noGrp="1"/>
          </p:cNvSpPr>
          <p:nvPr>
            <p:ph idx="1"/>
          </p:nvPr>
        </p:nvSpPr>
        <p:spPr/>
        <p:txBody>
          <a:bodyPr>
            <a:normAutofit/>
          </a:bodyPr>
          <a:lstStyle/>
          <a:p>
            <a:pPr>
              <a:spcAft>
                <a:spcPts val="1200"/>
              </a:spcAft>
              <a:buFont typeface="Wingdings" panose="05000000000000000000" pitchFamily="2" charset="2"/>
              <a:buChar char="Ø"/>
            </a:pPr>
            <a:r>
              <a:rPr lang="de-DE" dirty="0"/>
              <a:t>Verdeutlichung der Anschlussfähigkeit an die Sekundarstufe II </a:t>
            </a:r>
          </a:p>
          <a:p>
            <a:pPr>
              <a:spcAft>
                <a:spcPts val="1200"/>
              </a:spcAft>
              <a:buFont typeface="Wingdings" panose="05000000000000000000" pitchFamily="2" charset="2"/>
              <a:buChar char="Ø"/>
            </a:pPr>
            <a:r>
              <a:rPr lang="de-DE" dirty="0"/>
              <a:t>Ermöglichung und Unterstützung der Entwicklung des konfessionell-kooperativen Religionsunterrichts </a:t>
            </a:r>
            <a:r>
              <a:rPr lang="de-DE" sz="2000" dirty="0"/>
              <a:t>(gemäß </a:t>
            </a:r>
            <a:r>
              <a:rPr lang="de-DE" sz="2000" dirty="0" err="1"/>
              <a:t>RdErl</a:t>
            </a:r>
            <a:r>
              <a:rPr lang="de-DE" sz="2000" dirty="0"/>
              <a:t> v. 20.06.2003, geändert durch Erlass vom 12.08.2017)</a:t>
            </a:r>
          </a:p>
          <a:p>
            <a:pPr lvl="1"/>
            <a:r>
              <a:rPr lang="de-DE" dirty="0"/>
              <a:t>Annäherung des katholischen und des evangelischen Kernlehrplans, insbesondere im Hinblick auf die Gestaltung der Inhaltsfelder</a:t>
            </a:r>
          </a:p>
          <a:p>
            <a:pPr lvl="1"/>
            <a:r>
              <a:rPr lang="de-DE" dirty="0"/>
              <a:t>Berücksichtigung der Verlautbarung der Deutschen Bischofskonferenz (DBK) zur „Zukunft des konfessionellen Religionsunterrichts“ </a:t>
            </a:r>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p:txBody>
      </p:sp>
      <p:sp>
        <p:nvSpPr>
          <p:cNvPr id="4" name="Datumsplatzhalter 3">
            <a:extLst>
              <a:ext uri="{FF2B5EF4-FFF2-40B4-BE49-F238E27FC236}">
                <a16:creationId xmlns="" xmlns:a16="http://schemas.microsoft.com/office/drawing/2014/main" id="{39DE3C38-78BD-1142-BB89-B04F4FD44654}"/>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26</a:t>
            </a:fld>
            <a:endParaRPr lang="de-DE"/>
          </a:p>
        </p:txBody>
      </p:sp>
    </p:spTree>
    <p:extLst>
      <p:ext uri="{BB962C8B-B14F-4D97-AF65-F5344CB8AC3E}">
        <p14:creationId xmlns:p14="http://schemas.microsoft.com/office/powerpoint/2010/main" val="1896881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C4FFF9-7FB3-F24D-8A89-D29A7BD6BEB6}"/>
              </a:ext>
            </a:extLst>
          </p:cNvPr>
          <p:cNvSpPr>
            <a:spLocks noGrp="1"/>
          </p:cNvSpPr>
          <p:nvPr>
            <p:ph type="title"/>
          </p:nvPr>
        </p:nvSpPr>
        <p:spPr/>
        <p:txBody>
          <a:bodyPr/>
          <a:lstStyle/>
          <a:p>
            <a:r>
              <a:rPr lang="de-DE" dirty="0"/>
              <a:t>Entscheidungen für den neuen Kernlehrplan</a:t>
            </a:r>
          </a:p>
        </p:txBody>
      </p:sp>
      <p:sp>
        <p:nvSpPr>
          <p:cNvPr id="3" name="Inhaltsplatzhalter 2">
            <a:extLst>
              <a:ext uri="{FF2B5EF4-FFF2-40B4-BE49-F238E27FC236}">
                <a16:creationId xmlns="" xmlns:a16="http://schemas.microsoft.com/office/drawing/2014/main" id="{F2ADA2A4-372F-E048-9555-ACAF3F44B8CE}"/>
              </a:ext>
            </a:extLst>
          </p:cNvPr>
          <p:cNvSpPr>
            <a:spLocks noGrp="1"/>
          </p:cNvSpPr>
          <p:nvPr>
            <p:ph idx="1"/>
          </p:nvPr>
        </p:nvSpPr>
        <p:spPr/>
        <p:txBody>
          <a:bodyPr>
            <a:normAutofit/>
          </a:bodyPr>
          <a:lstStyle/>
          <a:p>
            <a:endParaRPr lang="de-DE" dirty="0"/>
          </a:p>
          <a:p>
            <a:pPr>
              <a:spcAft>
                <a:spcPts val="1200"/>
              </a:spcAft>
              <a:buFont typeface="Wingdings" panose="05000000000000000000" pitchFamily="2" charset="2"/>
              <a:buChar char="Ø"/>
            </a:pPr>
            <a:r>
              <a:rPr lang="de-DE" dirty="0"/>
              <a:t>Die Kompetenzbereiche Sach-, Methoden-, Urteils- und Handlungskompetenz bleiben im Fach Katholische Religionslehre unverändert. </a:t>
            </a:r>
          </a:p>
          <a:p>
            <a:pPr>
              <a:buFont typeface="Wingdings" panose="05000000000000000000" pitchFamily="2" charset="2"/>
              <a:buChar char="Ø"/>
            </a:pPr>
            <a:r>
              <a:rPr lang="de-DE" dirty="0"/>
              <a:t>Die übergeordneten Kompetenzerwartungen, die für alle vier Kompetenzbereiche ausgewiesen sind, bilden den Rahmen für alle Lehr- und Lernprozesse im Religionsunterricht.</a:t>
            </a:r>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a:p>
            <a:pPr>
              <a:buFont typeface="Wingdings" panose="05000000000000000000" pitchFamily="2" charset="2"/>
              <a:buChar char="Ø"/>
            </a:pPr>
            <a:endParaRPr lang="de-DE" dirty="0"/>
          </a:p>
          <a:p>
            <a:pPr>
              <a:buFont typeface="Wingdings" panose="05000000000000000000" pitchFamily="2" charset="2"/>
              <a:buChar char="Ø"/>
            </a:pPr>
            <a:endParaRPr lang="de-DE" dirty="0"/>
          </a:p>
          <a:p>
            <a:pPr marL="0" indent="0">
              <a:buNone/>
            </a:pPr>
            <a:endParaRPr lang="de-DE" dirty="0"/>
          </a:p>
        </p:txBody>
      </p:sp>
      <p:sp>
        <p:nvSpPr>
          <p:cNvPr id="4" name="Datumsplatzhalter 3">
            <a:extLst>
              <a:ext uri="{FF2B5EF4-FFF2-40B4-BE49-F238E27FC236}">
                <a16:creationId xmlns="" xmlns:a16="http://schemas.microsoft.com/office/drawing/2014/main" id="{39DE3C38-78BD-1142-BB89-B04F4FD44654}"/>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27</a:t>
            </a:fld>
            <a:endParaRPr lang="de-DE"/>
          </a:p>
        </p:txBody>
      </p:sp>
    </p:spTree>
    <p:extLst>
      <p:ext uri="{BB962C8B-B14F-4D97-AF65-F5344CB8AC3E}">
        <p14:creationId xmlns:p14="http://schemas.microsoft.com/office/powerpoint/2010/main" val="42808002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1124744"/>
            <a:ext cx="8784976" cy="360040"/>
          </a:xfrm>
        </p:spPr>
        <p:txBody>
          <a:bodyPr/>
          <a:lstStyle/>
          <a:p>
            <a:r>
              <a:rPr lang="de-DE" dirty="0"/>
              <a:t>Entscheidungen für den neuen Kernlehrplan (IF)</a:t>
            </a:r>
          </a:p>
        </p:txBody>
      </p:sp>
      <p:sp>
        <p:nvSpPr>
          <p:cNvPr id="7" name="Textplatzhalter 6"/>
          <p:cNvSpPr>
            <a:spLocks noGrp="1"/>
          </p:cNvSpPr>
          <p:nvPr>
            <p:ph type="body" idx="1"/>
          </p:nvPr>
        </p:nvSpPr>
        <p:spPr>
          <a:xfrm>
            <a:off x="179512" y="1628801"/>
            <a:ext cx="4608512" cy="546074"/>
          </a:xfrm>
        </p:spPr>
        <p:txBody>
          <a:bodyPr>
            <a:normAutofit/>
          </a:bodyPr>
          <a:lstStyle/>
          <a:p>
            <a:r>
              <a:rPr lang="de-DE" dirty="0"/>
              <a:t>Inhaltfelder (IF) KLP SI G8 („alt“):</a:t>
            </a:r>
          </a:p>
        </p:txBody>
      </p:sp>
      <p:sp>
        <p:nvSpPr>
          <p:cNvPr id="8" name="Inhaltsplatzhalter 7"/>
          <p:cNvSpPr>
            <a:spLocks noGrp="1"/>
          </p:cNvSpPr>
          <p:nvPr>
            <p:ph sz="half" idx="2"/>
          </p:nvPr>
        </p:nvSpPr>
        <p:spPr/>
        <p:txBody>
          <a:bodyPr>
            <a:normAutofit fontScale="92500" lnSpcReduction="20000"/>
          </a:bodyPr>
          <a:lstStyle/>
          <a:p>
            <a:pPr fontAlgn="t"/>
            <a:r>
              <a:rPr lang="de-DE" dirty="0"/>
              <a:t>Menschsein in Freiheit und Verantwortung</a:t>
            </a:r>
          </a:p>
          <a:p>
            <a:pPr fontAlgn="t"/>
            <a:r>
              <a:rPr lang="de-DE" dirty="0"/>
              <a:t>Sprechen von und mit Gott</a:t>
            </a:r>
          </a:p>
          <a:p>
            <a:pPr fontAlgn="t"/>
            <a:r>
              <a:rPr lang="de-DE" dirty="0"/>
              <a:t>Bibel als „Ur-kunde“ des Glaubens an Gott</a:t>
            </a:r>
          </a:p>
          <a:p>
            <a:pPr fontAlgn="t"/>
            <a:r>
              <a:rPr lang="de-DE" dirty="0"/>
              <a:t>Jesus der Christus</a:t>
            </a:r>
          </a:p>
          <a:p>
            <a:pPr fontAlgn="t"/>
            <a:r>
              <a:rPr lang="de-DE" dirty="0"/>
              <a:t>Kirche als Nachfolgegemeinschaft</a:t>
            </a:r>
          </a:p>
          <a:p>
            <a:pPr fontAlgn="t"/>
            <a:r>
              <a:rPr lang="de-DE" dirty="0"/>
              <a:t>Weltreligionen und andere Wege der Sinn– und Heilssuche</a:t>
            </a:r>
          </a:p>
        </p:txBody>
      </p:sp>
      <p:sp>
        <p:nvSpPr>
          <p:cNvPr id="9" name="Textplatzhalter 8"/>
          <p:cNvSpPr>
            <a:spLocks noGrp="1"/>
          </p:cNvSpPr>
          <p:nvPr>
            <p:ph type="body" sz="quarter" idx="3"/>
          </p:nvPr>
        </p:nvSpPr>
        <p:spPr>
          <a:xfrm>
            <a:off x="4645025" y="1628801"/>
            <a:ext cx="4498975" cy="546074"/>
          </a:xfrm>
        </p:spPr>
        <p:txBody>
          <a:bodyPr>
            <a:noAutofit/>
          </a:bodyPr>
          <a:lstStyle/>
          <a:p>
            <a:r>
              <a:rPr lang="de-DE" dirty="0">
                <a:solidFill>
                  <a:srgbClr val="FF0000"/>
                </a:solidFill>
              </a:rPr>
              <a:t>neu</a:t>
            </a:r>
            <a:r>
              <a:rPr lang="de-DE" dirty="0"/>
              <a:t>: Inhaltsfelder (IF) KLP </a:t>
            </a:r>
            <a:r>
              <a:rPr lang="de-DE" dirty="0" smtClean="0"/>
              <a:t>Gy </a:t>
            </a:r>
            <a:r>
              <a:rPr lang="de-DE" dirty="0"/>
              <a:t>SI:</a:t>
            </a:r>
          </a:p>
        </p:txBody>
      </p:sp>
      <p:sp>
        <p:nvSpPr>
          <p:cNvPr id="10" name="Inhaltsplatzhalter 9"/>
          <p:cNvSpPr>
            <a:spLocks noGrp="1"/>
          </p:cNvSpPr>
          <p:nvPr>
            <p:ph sz="quarter" idx="4"/>
          </p:nvPr>
        </p:nvSpPr>
        <p:spPr>
          <a:xfrm>
            <a:off x="4645025" y="2204864"/>
            <a:ext cx="4041775" cy="3672408"/>
          </a:xfrm>
        </p:spPr>
        <p:txBody>
          <a:bodyPr>
            <a:normAutofit fontScale="92500" lnSpcReduction="20000"/>
          </a:bodyPr>
          <a:lstStyle/>
          <a:p>
            <a:pPr marL="0" indent="0" fontAlgn="t">
              <a:buNone/>
            </a:pPr>
            <a:r>
              <a:rPr lang="de-DE" b="1" dirty="0"/>
              <a:t>1. Menschsein in Freiheit und Verantwortung</a:t>
            </a:r>
            <a:endParaRPr lang="de-DE" dirty="0"/>
          </a:p>
          <a:p>
            <a:pPr marL="0" indent="0" fontAlgn="t">
              <a:buNone/>
            </a:pPr>
            <a:r>
              <a:rPr lang="de-DE" b="1" dirty="0"/>
              <a:t>2. Sprechen von und mit Gott</a:t>
            </a:r>
            <a:endParaRPr lang="de-DE" dirty="0"/>
          </a:p>
          <a:p>
            <a:pPr marL="0" indent="0" fontAlgn="t">
              <a:buNone/>
            </a:pPr>
            <a:r>
              <a:rPr lang="de-DE" b="1" dirty="0">
                <a:ln>
                  <a:solidFill>
                    <a:srgbClr val="FF0000"/>
                  </a:solidFill>
                </a:ln>
              </a:rPr>
              <a:t>3.</a:t>
            </a:r>
            <a:r>
              <a:rPr lang="de-DE" b="1" dirty="0"/>
              <a:t> Jesus, der Christus</a:t>
            </a:r>
            <a:endParaRPr lang="de-DE" dirty="0"/>
          </a:p>
          <a:p>
            <a:pPr marL="0" indent="0" fontAlgn="t">
              <a:buNone/>
            </a:pPr>
            <a:r>
              <a:rPr lang="de-DE" b="1" dirty="0">
                <a:ln>
                  <a:solidFill>
                    <a:srgbClr val="FF0000"/>
                  </a:solidFill>
                </a:ln>
              </a:rPr>
              <a:t>4.</a:t>
            </a:r>
            <a:r>
              <a:rPr lang="de-DE" b="1" dirty="0"/>
              <a:t> Kirche als Nachfolge-gemeinschaft</a:t>
            </a:r>
            <a:endParaRPr lang="de-DE" dirty="0"/>
          </a:p>
          <a:p>
            <a:pPr marL="0" indent="0" fontAlgn="t">
              <a:buNone/>
            </a:pPr>
            <a:r>
              <a:rPr lang="de-DE" b="1" dirty="0">
                <a:ln>
                  <a:solidFill>
                    <a:srgbClr val="FF0000"/>
                  </a:solidFill>
                </a:ln>
              </a:rPr>
              <a:t>5.</a:t>
            </a:r>
            <a:r>
              <a:rPr lang="de-DE" b="1" dirty="0"/>
              <a:t> Bibel als „Ur-kunde“ des Glaubens</a:t>
            </a:r>
            <a:endParaRPr lang="de-DE" dirty="0"/>
          </a:p>
          <a:p>
            <a:pPr marL="0" indent="0" fontAlgn="t">
              <a:buNone/>
            </a:pPr>
            <a:r>
              <a:rPr lang="de-DE" b="1" dirty="0"/>
              <a:t>6. Weltreligionen </a:t>
            </a:r>
            <a:r>
              <a:rPr lang="de-DE" b="1" dirty="0">
                <a:ln>
                  <a:solidFill>
                    <a:srgbClr val="FF0000"/>
                  </a:solidFill>
                </a:ln>
              </a:rPr>
              <a:t>im Dialog</a:t>
            </a:r>
            <a:endParaRPr lang="de-DE" dirty="0">
              <a:ln>
                <a:solidFill>
                  <a:srgbClr val="FF0000"/>
                </a:solidFill>
              </a:ln>
            </a:endParaRPr>
          </a:p>
          <a:p>
            <a:pPr marL="0" indent="0" fontAlgn="t">
              <a:buNone/>
            </a:pPr>
            <a:r>
              <a:rPr lang="de-DE" b="1" dirty="0">
                <a:ln>
                  <a:solidFill>
                    <a:srgbClr val="FF0000"/>
                  </a:solidFill>
                </a:ln>
              </a:rPr>
              <a:t>7. Religion in einer </a:t>
            </a:r>
            <a:r>
              <a:rPr lang="de-DE" b="1" dirty="0" err="1">
                <a:ln>
                  <a:solidFill>
                    <a:srgbClr val="FF0000"/>
                  </a:solidFill>
                </a:ln>
              </a:rPr>
              <a:t>pluralen</a:t>
            </a:r>
            <a:r>
              <a:rPr lang="de-DE" b="1" dirty="0">
                <a:ln>
                  <a:solidFill>
                    <a:srgbClr val="FF0000"/>
                  </a:solidFill>
                </a:ln>
              </a:rPr>
              <a:t> Gesellschaft</a:t>
            </a:r>
          </a:p>
          <a:p>
            <a:pPr marL="0" indent="0" fontAlgn="t">
              <a:buNone/>
            </a:pPr>
            <a:endParaRPr lang="de-DE" dirty="0"/>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5" name="Foliennummernplatzhalter 4">
            <a:extLst>
              <a:ext uri="{FF2B5EF4-FFF2-40B4-BE49-F238E27FC236}">
                <a16:creationId xmlns="" xmlns:a16="http://schemas.microsoft.com/office/drawing/2014/main" id="{C635EEA2-2533-584D-B65E-628D94101161}"/>
              </a:ext>
            </a:extLst>
          </p:cNvPr>
          <p:cNvSpPr>
            <a:spLocks noGrp="1"/>
          </p:cNvSpPr>
          <p:nvPr>
            <p:ph type="sldNum" sz="quarter" idx="12"/>
          </p:nvPr>
        </p:nvSpPr>
        <p:spPr/>
        <p:txBody>
          <a:bodyPr/>
          <a:lstStyle/>
          <a:p>
            <a:fld id="{512A4277-7E7A-4AAF-BFC7-47646BF5CD0C}" type="slidenum">
              <a:rPr lang="de-DE" smtClean="0"/>
              <a:t>28</a:t>
            </a:fld>
            <a:endParaRPr lang="de-DE"/>
          </a:p>
        </p:txBody>
      </p:sp>
      <p:sp>
        <p:nvSpPr>
          <p:cNvPr id="11" name="Textfeld 10"/>
          <p:cNvSpPr txBox="1"/>
          <p:nvPr/>
        </p:nvSpPr>
        <p:spPr>
          <a:xfrm>
            <a:off x="7020272" y="5445224"/>
            <a:ext cx="1944216" cy="646331"/>
          </a:xfrm>
          <a:prstGeom prst="rect">
            <a:avLst/>
          </a:prstGeom>
          <a:noFill/>
        </p:spPr>
        <p:txBody>
          <a:bodyPr wrap="square" rtlCol="0">
            <a:spAutoFit/>
          </a:bodyPr>
          <a:lstStyle/>
          <a:p>
            <a:endParaRPr lang="de-DE" b="1" dirty="0">
              <a:solidFill>
                <a:srgbClr val="FF0000"/>
              </a:solidFill>
            </a:endParaRPr>
          </a:p>
          <a:p>
            <a:r>
              <a:rPr lang="de-DE" b="1" dirty="0">
                <a:solidFill>
                  <a:srgbClr val="FF0000"/>
                </a:solidFill>
              </a:rPr>
              <a:t>M </a:t>
            </a:r>
            <a:r>
              <a:rPr lang="de-DE" dirty="0">
                <a:solidFill>
                  <a:srgbClr val="FF0000"/>
                </a:solidFill>
              </a:rPr>
              <a:t>Synopse KR</a:t>
            </a:r>
          </a:p>
        </p:txBody>
      </p:sp>
    </p:spTree>
    <p:extLst>
      <p:ext uri="{BB962C8B-B14F-4D97-AF65-F5344CB8AC3E}">
        <p14:creationId xmlns:p14="http://schemas.microsoft.com/office/powerpoint/2010/main" val="23306219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C4FFF9-7FB3-F24D-8A89-D29A7BD6BEB6}"/>
              </a:ext>
            </a:extLst>
          </p:cNvPr>
          <p:cNvSpPr>
            <a:spLocks noGrp="1"/>
          </p:cNvSpPr>
          <p:nvPr>
            <p:ph type="title"/>
          </p:nvPr>
        </p:nvSpPr>
        <p:spPr>
          <a:xfrm>
            <a:off x="457200" y="1124744"/>
            <a:ext cx="8507288" cy="360040"/>
          </a:xfrm>
        </p:spPr>
        <p:txBody>
          <a:bodyPr/>
          <a:lstStyle/>
          <a:p>
            <a:r>
              <a:rPr lang="de-DE" dirty="0"/>
              <a:t>Vergleich der Inhaltsfelder ER und KR KLP Sek I</a:t>
            </a:r>
          </a:p>
        </p:txBody>
      </p:sp>
      <p:sp>
        <p:nvSpPr>
          <p:cNvPr id="7" name="Textplatzhalter 6"/>
          <p:cNvSpPr>
            <a:spLocks noGrp="1"/>
          </p:cNvSpPr>
          <p:nvPr>
            <p:ph type="body" idx="1"/>
          </p:nvPr>
        </p:nvSpPr>
        <p:spPr/>
        <p:txBody>
          <a:bodyPr>
            <a:normAutofit fontScale="92500"/>
          </a:bodyPr>
          <a:lstStyle/>
          <a:p>
            <a:r>
              <a:rPr lang="de-DE" dirty="0"/>
              <a:t>IF KLP </a:t>
            </a:r>
            <a:r>
              <a:rPr lang="de-DE" dirty="0" err="1"/>
              <a:t>Gym</a:t>
            </a:r>
            <a:r>
              <a:rPr lang="de-DE" dirty="0"/>
              <a:t> Sek I Evangelische R.</a:t>
            </a:r>
          </a:p>
        </p:txBody>
      </p:sp>
      <p:sp>
        <p:nvSpPr>
          <p:cNvPr id="8" name="Inhaltsplatzhalter 7"/>
          <p:cNvSpPr>
            <a:spLocks noGrp="1"/>
          </p:cNvSpPr>
          <p:nvPr>
            <p:ph sz="half" idx="2"/>
          </p:nvPr>
        </p:nvSpPr>
        <p:spPr/>
        <p:txBody>
          <a:bodyPr>
            <a:normAutofit/>
          </a:bodyPr>
          <a:lstStyle/>
          <a:p>
            <a:pPr marL="457200" indent="-457200" fontAlgn="t">
              <a:buFont typeface="+mj-lt"/>
              <a:buAutoNum type="arabicPeriod"/>
            </a:pPr>
            <a:r>
              <a:rPr lang="de-DE" sz="1800" dirty="0"/>
              <a:t>Menschliches Handeln in Freiheit und Verantwortung</a:t>
            </a:r>
          </a:p>
          <a:p>
            <a:pPr marL="457200" indent="-457200">
              <a:buFont typeface="+mj-lt"/>
              <a:buAutoNum type="arabicPeriod"/>
            </a:pPr>
            <a:r>
              <a:rPr lang="de-DE" sz="1800" dirty="0"/>
              <a:t>Die Frage nach Gott</a:t>
            </a:r>
          </a:p>
          <a:p>
            <a:pPr marL="457200" indent="-457200" fontAlgn="t">
              <a:buFont typeface="+mj-lt"/>
              <a:buAutoNum type="arabicPeriod"/>
            </a:pPr>
            <a:r>
              <a:rPr lang="de-DE" sz="1800" dirty="0"/>
              <a:t>Jesus, der Christus</a:t>
            </a:r>
          </a:p>
          <a:p>
            <a:pPr marL="457200" indent="-457200" fontAlgn="t">
              <a:buFont typeface="+mj-lt"/>
              <a:buAutoNum type="arabicPeriod"/>
            </a:pPr>
            <a:r>
              <a:rPr lang="de-DE" sz="1800" dirty="0"/>
              <a:t>Kirche und andere Formen religiöser Gemeinschaft</a:t>
            </a:r>
          </a:p>
          <a:p>
            <a:pPr marL="457200" indent="-457200" fontAlgn="t">
              <a:buFont typeface="+mj-lt"/>
              <a:buAutoNum type="arabicPeriod"/>
            </a:pPr>
            <a:r>
              <a:rPr lang="de-DE" sz="1800" b="1" dirty="0">
                <a:solidFill>
                  <a:schemeClr val="tx2">
                    <a:lumMod val="60000"/>
                    <a:lumOff val="40000"/>
                  </a:schemeClr>
                </a:solidFill>
              </a:rPr>
              <a:t>Zugänge zur Bibel</a:t>
            </a:r>
          </a:p>
          <a:p>
            <a:pPr marL="457200" indent="-457200" fontAlgn="t">
              <a:buFont typeface="+mj-lt"/>
              <a:buAutoNum type="arabicPeriod"/>
            </a:pPr>
            <a:r>
              <a:rPr lang="de-DE" sz="1800" dirty="0"/>
              <a:t>Religionen und Weltanschauungen im Dialog</a:t>
            </a:r>
          </a:p>
          <a:p>
            <a:pPr marL="457200" indent="-457200" fontAlgn="t">
              <a:buFont typeface="+mj-lt"/>
              <a:buAutoNum type="arabicPeriod"/>
            </a:pPr>
            <a:r>
              <a:rPr lang="de-DE" sz="1800" dirty="0"/>
              <a:t>Religion in Alltag und Kultur</a:t>
            </a:r>
          </a:p>
          <a:p>
            <a:pPr marL="0" indent="0">
              <a:buNone/>
            </a:pPr>
            <a:endParaRPr lang="de-DE" dirty="0"/>
          </a:p>
        </p:txBody>
      </p:sp>
      <p:sp>
        <p:nvSpPr>
          <p:cNvPr id="9" name="Textplatzhalter 8"/>
          <p:cNvSpPr>
            <a:spLocks noGrp="1"/>
          </p:cNvSpPr>
          <p:nvPr>
            <p:ph type="body" sz="quarter" idx="3"/>
          </p:nvPr>
        </p:nvSpPr>
        <p:spPr/>
        <p:txBody>
          <a:bodyPr>
            <a:normAutofit fontScale="92500"/>
          </a:bodyPr>
          <a:lstStyle/>
          <a:p>
            <a:r>
              <a:rPr lang="de-DE" dirty="0"/>
              <a:t>IF KLP </a:t>
            </a:r>
            <a:r>
              <a:rPr lang="de-DE" dirty="0" err="1"/>
              <a:t>Gym</a:t>
            </a:r>
            <a:r>
              <a:rPr lang="de-DE" dirty="0"/>
              <a:t> Sek I Katholische R.</a:t>
            </a:r>
          </a:p>
        </p:txBody>
      </p:sp>
      <p:sp>
        <p:nvSpPr>
          <p:cNvPr id="10" name="Inhaltsplatzhalter 9"/>
          <p:cNvSpPr>
            <a:spLocks noGrp="1"/>
          </p:cNvSpPr>
          <p:nvPr>
            <p:ph sz="quarter" idx="4"/>
          </p:nvPr>
        </p:nvSpPr>
        <p:spPr>
          <a:xfrm>
            <a:off x="4427984" y="2132856"/>
            <a:ext cx="4608512" cy="3744416"/>
          </a:xfrm>
          <a:noFill/>
          <a:ln>
            <a:noFill/>
          </a:ln>
        </p:spPr>
        <p:txBody>
          <a:bodyPr>
            <a:noAutofit/>
          </a:bodyPr>
          <a:lstStyle/>
          <a:p>
            <a:pPr marL="457200" indent="-457200" fontAlgn="t">
              <a:buFont typeface="+mj-lt"/>
              <a:buAutoNum type="arabicPeriod"/>
            </a:pPr>
            <a:r>
              <a:rPr lang="de-DE" sz="1800" dirty="0"/>
              <a:t>Menschsein in Freiheit und Verantwortung</a:t>
            </a:r>
          </a:p>
          <a:p>
            <a:pPr marL="457200" indent="-457200" fontAlgn="t">
              <a:buFont typeface="+mj-lt"/>
              <a:buAutoNum type="arabicPeriod"/>
            </a:pPr>
            <a:r>
              <a:rPr lang="de-DE" sz="1800" dirty="0"/>
              <a:t>Sprechen von und mit Gott</a:t>
            </a:r>
          </a:p>
          <a:p>
            <a:pPr marL="457200" indent="-457200" fontAlgn="t">
              <a:buFont typeface="+mj-lt"/>
              <a:buAutoNum type="arabicPeriod"/>
            </a:pPr>
            <a:r>
              <a:rPr lang="de-DE" sz="1800" dirty="0"/>
              <a:t>Jesus, der Christus</a:t>
            </a:r>
          </a:p>
          <a:p>
            <a:pPr marL="457200" indent="-457200" fontAlgn="t">
              <a:buFont typeface="+mj-lt"/>
              <a:buAutoNum type="arabicPeriod"/>
            </a:pPr>
            <a:r>
              <a:rPr lang="de-DE" sz="1800" dirty="0"/>
              <a:t>Kirche als Nachfolgegemeinschaft</a:t>
            </a:r>
          </a:p>
          <a:p>
            <a:pPr marL="457200" indent="-457200" fontAlgn="t">
              <a:buFont typeface="+mj-lt"/>
              <a:buAutoNum type="arabicPeriod"/>
            </a:pPr>
            <a:endParaRPr lang="de-DE" sz="1800" dirty="0"/>
          </a:p>
          <a:p>
            <a:pPr marL="457200" indent="-457200" fontAlgn="t">
              <a:buFont typeface="+mj-lt"/>
              <a:buAutoNum type="arabicPeriod"/>
            </a:pPr>
            <a:r>
              <a:rPr lang="de-DE" sz="1800" dirty="0"/>
              <a:t>Bibel als „Ur-kunde“ des Glaubens</a:t>
            </a:r>
          </a:p>
          <a:p>
            <a:pPr marL="457200" indent="-457200" fontAlgn="t">
              <a:buFont typeface="+mj-lt"/>
              <a:buAutoNum type="arabicPeriod"/>
            </a:pPr>
            <a:r>
              <a:rPr lang="de-DE" sz="1800" dirty="0"/>
              <a:t>Weltreligionen im Dialog</a:t>
            </a:r>
          </a:p>
          <a:p>
            <a:pPr marL="457200" indent="-457200" fontAlgn="t">
              <a:buFont typeface="+mj-lt"/>
              <a:buAutoNum type="arabicPeriod"/>
            </a:pPr>
            <a:endParaRPr lang="de-DE" sz="1800" dirty="0"/>
          </a:p>
          <a:p>
            <a:pPr marL="457200" indent="-457200" fontAlgn="t">
              <a:spcBef>
                <a:spcPts val="0"/>
              </a:spcBef>
              <a:buFont typeface="+mj-lt"/>
              <a:buAutoNum type="arabicPeriod"/>
            </a:pPr>
            <a:r>
              <a:rPr lang="de-DE" sz="1800" b="1" dirty="0">
                <a:solidFill>
                  <a:schemeClr val="tx2">
                    <a:lumMod val="60000"/>
                    <a:lumOff val="40000"/>
                  </a:schemeClr>
                </a:solidFill>
              </a:rPr>
              <a:t>Religion in einer </a:t>
            </a:r>
            <a:r>
              <a:rPr lang="de-DE" sz="1800" b="1" dirty="0" err="1">
                <a:solidFill>
                  <a:schemeClr val="tx2">
                    <a:lumMod val="60000"/>
                    <a:lumOff val="40000"/>
                  </a:schemeClr>
                </a:solidFill>
              </a:rPr>
              <a:t>pluralen</a:t>
            </a:r>
            <a:r>
              <a:rPr lang="de-DE" sz="1800" b="1" dirty="0">
                <a:solidFill>
                  <a:schemeClr val="tx2">
                    <a:lumMod val="60000"/>
                    <a:lumOff val="40000"/>
                  </a:schemeClr>
                </a:solidFill>
              </a:rPr>
              <a:t> Gesellschaft</a:t>
            </a:r>
          </a:p>
          <a:p>
            <a:pPr marL="457200" indent="-457200" fontAlgn="t">
              <a:buFont typeface="+mj-lt"/>
              <a:buAutoNum type="arabicPeriod"/>
            </a:pPr>
            <a:endParaRPr lang="de-DE" sz="2000" dirty="0"/>
          </a:p>
        </p:txBody>
      </p:sp>
      <p:sp>
        <p:nvSpPr>
          <p:cNvPr id="4" name="Datumsplatzhalter 3">
            <a:extLst>
              <a:ext uri="{FF2B5EF4-FFF2-40B4-BE49-F238E27FC236}">
                <a16:creationId xmlns="" xmlns:a16="http://schemas.microsoft.com/office/drawing/2014/main" id="{39DE3C38-78BD-1142-BB89-B04F4FD44654}"/>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AA250A9D-98AA-6F44-8CB8-DE79BC50D592}"/>
              </a:ext>
            </a:extLst>
          </p:cNvPr>
          <p:cNvSpPr>
            <a:spLocks noGrp="1"/>
          </p:cNvSpPr>
          <p:nvPr>
            <p:ph type="sldNum" sz="quarter" idx="12"/>
          </p:nvPr>
        </p:nvSpPr>
        <p:spPr/>
        <p:txBody>
          <a:bodyPr/>
          <a:lstStyle/>
          <a:p>
            <a:fld id="{512A4277-7E7A-4AAF-BFC7-47646BF5CD0C}" type="slidenum">
              <a:rPr lang="de-DE" smtClean="0"/>
              <a:t>29</a:t>
            </a:fld>
            <a:endParaRPr lang="de-DE"/>
          </a:p>
        </p:txBody>
      </p:sp>
    </p:spTree>
    <p:extLst>
      <p:ext uri="{BB962C8B-B14F-4D97-AF65-F5344CB8AC3E}">
        <p14:creationId xmlns:p14="http://schemas.microsoft.com/office/powerpoint/2010/main" val="141872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dirty="0"/>
              <a:t>Gliederung</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9" name="Inhaltsplatzhalter 2"/>
          <p:cNvSpPr>
            <a:spLocks noGrp="1"/>
          </p:cNvSpPr>
          <p:nvPr>
            <p:ph idx="1"/>
          </p:nvPr>
        </p:nvSpPr>
        <p:spPr>
          <a:xfrm>
            <a:off x="457200" y="1700808"/>
            <a:ext cx="8219256" cy="4205064"/>
          </a:xfrm>
        </p:spPr>
        <p:txBody>
          <a:bodyPr>
            <a:normAutofit/>
          </a:bodyPr>
          <a:lstStyle/>
          <a:p>
            <a:pPr marL="514350" indent="-514350">
              <a:spcBef>
                <a:spcPts val="1200"/>
              </a:spcBef>
              <a:buFont typeface="+mj-lt"/>
              <a:buAutoNum type="arabicPeriod"/>
            </a:pPr>
            <a:r>
              <a:rPr lang="de-DE" dirty="0"/>
              <a:t>Merkmale der neuen Kernlehrpläne</a:t>
            </a:r>
          </a:p>
          <a:p>
            <a:pPr marL="514350" indent="-514350">
              <a:spcBef>
                <a:spcPts val="1200"/>
              </a:spcBef>
              <a:buFont typeface="+mj-lt"/>
              <a:buAutoNum type="arabicPeriod"/>
            </a:pPr>
            <a:r>
              <a:rPr lang="de-DE" dirty="0">
                <a:solidFill>
                  <a:schemeClr val="bg1">
                    <a:lumMod val="65000"/>
                  </a:schemeClr>
                </a:solidFill>
              </a:rPr>
              <a:t>Übergreifende Aufgaben</a:t>
            </a:r>
          </a:p>
          <a:p>
            <a:pPr marL="514350" indent="-514350">
              <a:spcBef>
                <a:spcPts val="1200"/>
              </a:spcBef>
              <a:buFont typeface="+mj-lt"/>
              <a:buAutoNum type="arabicPeriod"/>
            </a:pPr>
            <a:r>
              <a:rPr lang="de-DE" dirty="0">
                <a:solidFill>
                  <a:schemeClr val="bg1">
                    <a:lumMod val="65000"/>
                  </a:schemeClr>
                </a:solidFill>
              </a:rPr>
              <a:t>Schulinterne Lehrpläne</a:t>
            </a:r>
          </a:p>
          <a:p>
            <a:pPr marL="514350" indent="-514350">
              <a:spcBef>
                <a:spcPts val="1200"/>
              </a:spcBef>
              <a:buFont typeface="+mj-lt"/>
              <a:buAutoNum type="arabicPeriod"/>
            </a:pPr>
            <a:r>
              <a:rPr lang="de-DE" dirty="0">
                <a:solidFill>
                  <a:schemeClr val="bg1">
                    <a:lumMod val="65000"/>
                  </a:schemeClr>
                </a:solidFill>
              </a:rPr>
              <a:t>Der Kernlehrplan Katholische Religionslehre im Detail</a:t>
            </a:r>
          </a:p>
          <a:p>
            <a:pPr marL="514350" indent="-514350">
              <a:spcBef>
                <a:spcPts val="1200"/>
              </a:spcBef>
              <a:buFont typeface="+mj-lt"/>
              <a:buAutoNum type="arabicPeriod"/>
            </a:pPr>
            <a:r>
              <a:rPr lang="de-DE" dirty="0">
                <a:solidFill>
                  <a:schemeClr val="bg1">
                    <a:lumMod val="65000"/>
                  </a:schemeClr>
                </a:solidFill>
              </a:rPr>
              <a:t>Fachliche Unterstützungsmaterialien</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p:txBody>
      </p:sp>
      <p:sp>
        <p:nvSpPr>
          <p:cNvPr id="5" name="Foliennummernplatzhalter 4">
            <a:extLst>
              <a:ext uri="{FF2B5EF4-FFF2-40B4-BE49-F238E27FC236}">
                <a16:creationId xmlns=""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3</a:t>
            </a:fld>
            <a:endParaRPr lang="de-DE" dirty="0"/>
          </a:p>
        </p:txBody>
      </p:sp>
    </p:spTree>
    <p:extLst>
      <p:ext uri="{BB962C8B-B14F-4D97-AF65-F5344CB8AC3E}">
        <p14:creationId xmlns:p14="http://schemas.microsoft.com/office/powerpoint/2010/main" val="7965142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1)</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85519476"/>
              </p:ext>
            </p:extLst>
          </p:nvPr>
        </p:nvGraphicFramePr>
        <p:xfrm>
          <a:off x="179512" y="1628800"/>
          <a:ext cx="8784976" cy="4377998"/>
        </p:xfrm>
        <a:graphic>
          <a:graphicData uri="http://schemas.openxmlformats.org/drawingml/2006/table">
            <a:tbl>
              <a:tblPr firstRow="1" bandRow="1">
                <a:tableStyleId>{5C22544A-7EE6-4342-B048-85BDC9FD1C3A}</a:tableStyleId>
              </a:tblPr>
              <a:tblGrid>
                <a:gridCol w="4446147">
                  <a:extLst>
                    <a:ext uri="{9D8B030D-6E8A-4147-A177-3AD203B41FA5}">
                      <a16:colId xmlns="" xmlns:a16="http://schemas.microsoft.com/office/drawing/2014/main" val="20000"/>
                    </a:ext>
                  </a:extLst>
                </a:gridCol>
                <a:gridCol w="4338829">
                  <a:extLst>
                    <a:ext uri="{9D8B030D-6E8A-4147-A177-3AD203B41FA5}">
                      <a16:colId xmlns="" xmlns:a16="http://schemas.microsoft.com/office/drawing/2014/main" val="20001"/>
                    </a:ext>
                  </a:extLst>
                </a:gridCol>
              </a:tblGrid>
              <a:tr h="648072">
                <a:tc>
                  <a:txBody>
                    <a:bodyPr/>
                    <a:lstStyle/>
                    <a:p>
                      <a:pPr algn="l">
                        <a:spcAft>
                          <a:spcPts val="0"/>
                        </a:spcAft>
                      </a:pPr>
                      <a:r>
                        <a:rPr lang="de-DE" sz="1600" u="none" dirty="0">
                          <a:effectLst/>
                        </a:rPr>
                        <a:t>alt: </a:t>
                      </a:r>
                      <a:r>
                        <a:rPr lang="de-DE" sz="1600" u="sng" dirty="0">
                          <a:effectLst/>
                        </a:rPr>
                        <a:t>Inhaltsfeld 1</a:t>
                      </a:r>
                      <a:r>
                        <a:rPr lang="de-DE" sz="1600" u="none" dirty="0">
                          <a:effectLst/>
                        </a:rPr>
                        <a:t>: </a:t>
                      </a:r>
                    </a:p>
                    <a:p>
                      <a:pPr algn="l">
                        <a:spcAft>
                          <a:spcPts val="0"/>
                        </a:spcAft>
                      </a:pPr>
                      <a:r>
                        <a:rPr lang="de-DE" sz="1600" dirty="0">
                          <a:effectLst/>
                        </a:rPr>
                        <a:t>Menschsein in Freiheit und Verantwortung</a:t>
                      </a:r>
                    </a:p>
                  </a:txBody>
                  <a:tcPr marL="54358" marR="54358" marT="0" marB="0">
                    <a:solidFill>
                      <a:schemeClr val="accent6"/>
                    </a:solidFill>
                  </a:tcPr>
                </a:tc>
                <a:tc>
                  <a:txBody>
                    <a:bodyPr/>
                    <a:lstStyle/>
                    <a:p>
                      <a:pPr marL="0" lvl="0" indent="0" algn="l">
                        <a:buFont typeface="+mj-lt"/>
                        <a:buNone/>
                      </a:pPr>
                      <a:r>
                        <a:rPr lang="de-DE" sz="1600" b="1" dirty="0">
                          <a:effectLst/>
                        </a:rPr>
                        <a:t>neu:</a:t>
                      </a:r>
                      <a:r>
                        <a:rPr lang="de-DE" sz="1600" b="1" baseline="0" dirty="0">
                          <a:effectLst/>
                        </a:rPr>
                        <a:t> </a:t>
                      </a:r>
                      <a:r>
                        <a:rPr lang="de-DE" sz="1600" b="1" u="sng" baseline="0" dirty="0">
                          <a:effectLst/>
                        </a:rPr>
                        <a:t>Inhaltsfeld 1</a:t>
                      </a:r>
                      <a:r>
                        <a:rPr lang="de-DE" sz="1600" b="1" baseline="0" dirty="0">
                          <a:effectLst/>
                        </a:rPr>
                        <a:t>:</a:t>
                      </a:r>
                    </a:p>
                    <a:p>
                      <a:pPr marL="0" lvl="0" indent="0" algn="l">
                        <a:buFont typeface="+mj-lt"/>
                        <a:buNone/>
                      </a:pPr>
                      <a:r>
                        <a:rPr lang="de-DE" sz="1600" dirty="0">
                          <a:effectLst/>
                        </a:rPr>
                        <a:t>Menschsein in Freiheit und Verantwortung</a:t>
                      </a:r>
                      <a:endParaRPr lang="de-DE" sz="1600" dirty="0">
                        <a:effectLst/>
                        <a:latin typeface="Calibri" panose="020F0502020204030204" pitchFamily="34" charset="0"/>
                      </a:endParaRPr>
                    </a:p>
                  </a:txBody>
                  <a:tcPr marL="54358" marR="54358" marT="0" marB="0">
                    <a:solidFill>
                      <a:schemeClr val="accent6"/>
                    </a:solidFill>
                  </a:tcPr>
                </a:tc>
                <a:extLst>
                  <a:ext uri="{0D108BD9-81ED-4DB2-BD59-A6C34878D82A}">
                    <a16:rowId xmlns="" xmlns:a16="http://schemas.microsoft.com/office/drawing/2014/main" val="10000"/>
                  </a:ext>
                </a:extLst>
              </a:tr>
              <a:tr h="536406">
                <a:tc>
                  <a:txBody>
                    <a:bodyPr/>
                    <a:lstStyle/>
                    <a:p>
                      <a:pPr algn="l">
                        <a:spcAft>
                          <a:spcPts val="0"/>
                        </a:spcAft>
                      </a:pPr>
                      <a:r>
                        <a:rPr lang="de-DE" sz="1600" dirty="0">
                          <a:effectLst/>
                        </a:rPr>
                        <a:t>Inhaltliche Schwerpunkte </a:t>
                      </a:r>
                    </a:p>
                    <a:p>
                      <a:pPr algn="l">
                        <a:spcAft>
                          <a:spcPts val="0"/>
                        </a:spcAft>
                      </a:pPr>
                      <a:r>
                        <a:rPr lang="de-DE" sz="1600" dirty="0">
                          <a:effectLst/>
                        </a:rPr>
                        <a:t>Jg. 5-6</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effectLst/>
                        </a:rPr>
                        <a:t>Inhaltliche Schwerpunkte </a:t>
                      </a:r>
                    </a:p>
                    <a:p>
                      <a:pPr algn="l">
                        <a:spcAft>
                          <a:spcPts val="0"/>
                        </a:spcAft>
                      </a:pPr>
                      <a:r>
                        <a:rPr lang="de-DE" sz="1600" dirty="0">
                          <a:effectLst/>
                        </a:rPr>
                        <a:t>Jg. 5-6</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1029022">
                <a:tc>
                  <a:txBody>
                    <a:bodyPr/>
                    <a:lstStyle/>
                    <a:p>
                      <a:pPr marL="342900" marR="0" lvl="0" indent="-342900" algn="l" defTabSz="914400" rtl="0" eaLnBrk="1" fontAlgn="auto" latinLnBrk="0" hangingPunct="1">
                        <a:lnSpc>
                          <a:spcPct val="100000"/>
                        </a:lnSpc>
                        <a:spcBef>
                          <a:spcPts val="0"/>
                        </a:spcBef>
                        <a:spcAft>
                          <a:spcPts val="0"/>
                        </a:spcAft>
                        <a:buClrTx/>
                        <a:buSzPts val="1400"/>
                        <a:buFont typeface="Symbol" panose="05050102010706020507" pitchFamily="18" charset="2"/>
                        <a:buChar char="-"/>
                        <a:tabLst>
                          <a:tab pos="228600" algn="l"/>
                        </a:tabLst>
                        <a:defRPr/>
                      </a:pPr>
                      <a:r>
                        <a:rPr lang="de-DE" sz="1600" b="0" kern="1200" dirty="0">
                          <a:solidFill>
                            <a:schemeClr val="tx1"/>
                          </a:solidFill>
                          <a:effectLst/>
                          <a:latin typeface="+mn-lt"/>
                          <a:ea typeface="+mn-ea"/>
                          <a:cs typeface="+mn-cs"/>
                        </a:rPr>
                        <a:t>Der Mensch als Geschöpf Gottes und Mitgestalter der Welt</a:t>
                      </a:r>
                    </a:p>
                    <a:p>
                      <a:pPr marL="0" indent="0">
                        <a:buFont typeface="Symbol" panose="05050102010706020507" pitchFamily="18" charset="2"/>
                        <a:buNone/>
                      </a:pPr>
                      <a:endParaRPr lang="de-DE" sz="1600" dirty="0">
                        <a:solidFill>
                          <a:schemeClr val="tx1"/>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600" dirty="0">
                          <a:effectLst/>
                        </a:rPr>
                        <a:t>d</a:t>
                      </a:r>
                      <a:r>
                        <a:rPr lang="de-DE" sz="1600" dirty="0" smtClean="0">
                          <a:effectLst/>
                        </a:rPr>
                        <a:t>er </a:t>
                      </a:r>
                      <a:r>
                        <a:rPr lang="de-DE" sz="1600" dirty="0">
                          <a:effectLst/>
                        </a:rPr>
                        <a:t>Mensch als Geschöpf Gottes und Mitgestalter der Welt</a:t>
                      </a:r>
                    </a:p>
                    <a:p>
                      <a:pPr marL="342900" lvl="0" indent="-342900" algn="l">
                        <a:buFont typeface="Symbol" panose="05050102010706020507" pitchFamily="18" charset="2"/>
                        <a:buChar char="-"/>
                      </a:pPr>
                      <a:r>
                        <a:rPr lang="de-DE" sz="1600" dirty="0">
                          <a:solidFill>
                            <a:srgbClr val="FF0000"/>
                          </a:solidFill>
                          <a:effectLst/>
                        </a:rPr>
                        <a:t>d</a:t>
                      </a:r>
                      <a:r>
                        <a:rPr lang="de-DE" sz="1600" dirty="0" smtClean="0">
                          <a:solidFill>
                            <a:srgbClr val="FF0000"/>
                          </a:solidFill>
                          <a:effectLst/>
                        </a:rPr>
                        <a:t>ie </a:t>
                      </a:r>
                      <a:r>
                        <a:rPr lang="de-DE" sz="1600" dirty="0">
                          <a:solidFill>
                            <a:srgbClr val="FF0000"/>
                          </a:solidFill>
                          <a:effectLst/>
                        </a:rPr>
                        <a:t>Verantwortung des Menschen für sich und andere aus christlicher Perspektive</a:t>
                      </a:r>
                      <a:endParaRPr lang="de-DE" sz="1600" dirty="0">
                        <a:solidFill>
                          <a:srgbClr val="FF0000"/>
                        </a:solidFill>
                        <a:effectLst/>
                        <a:latin typeface="Calibri" panose="020F0502020204030204" pitchFamily="34" charset="0"/>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r h="555154">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9</a:t>
                      </a:r>
                      <a:endParaRPr lang="de-DE" sz="1600" dirty="0">
                        <a:solidFill>
                          <a:schemeClr val="tx1"/>
                        </a:solidFill>
                        <a:effectLst/>
                        <a:latin typeface="Calibri" panose="020F0502020204030204" pitchFamily="34"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Ende Sek I</a:t>
                      </a:r>
                      <a:endParaRPr lang="de-DE" sz="1600" kern="1200" dirty="0">
                        <a:solidFill>
                          <a:schemeClr val="tx1"/>
                        </a:solidFill>
                        <a:effectLst/>
                        <a:latin typeface="+mn-lt"/>
                        <a:ea typeface="+mn-ea"/>
                        <a:cs typeface="+mn-cs"/>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231649204"/>
                  </a:ext>
                </a:extLst>
              </a:tr>
              <a:tr h="982704">
                <a:tc>
                  <a:txBody>
                    <a:bodyPr/>
                    <a:lstStyle/>
                    <a:p>
                      <a:pPr marL="342900" lvl="0" indent="-342900" algn="l">
                        <a:spcAft>
                          <a:spcPts val="0"/>
                        </a:spcAft>
                        <a:buSzPts val="1400"/>
                        <a:buFont typeface="Symbol" panose="05050102010706020507" pitchFamily="18" charset="2"/>
                        <a:buChar char="-"/>
                        <a:tabLst>
                          <a:tab pos="228600" algn="l"/>
                        </a:tabLst>
                      </a:pPr>
                      <a:r>
                        <a:rPr lang="de-DE" sz="1600" dirty="0">
                          <a:effectLst/>
                        </a:rPr>
                        <a:t>Menschsein in der Spannung von Gelingen, Scheitern und der Hoffnung auf Vollendung</a:t>
                      </a:r>
                    </a:p>
                    <a:p>
                      <a:pPr marL="342900" lvl="0" indent="-342900" algn="l">
                        <a:spcAft>
                          <a:spcPts val="0"/>
                        </a:spcAft>
                        <a:buSzPts val="1400"/>
                        <a:buFont typeface="Symbol" panose="05050102010706020507" pitchFamily="18" charset="2"/>
                        <a:buChar char="-"/>
                        <a:tabLst>
                          <a:tab pos="228600" algn="l"/>
                        </a:tabLst>
                      </a:pPr>
                      <a:r>
                        <a:rPr lang="de-DE" sz="1600" dirty="0">
                          <a:effectLst/>
                        </a:rPr>
                        <a:t>Ethische Herausforderungen menschlichen Handelns</a:t>
                      </a:r>
                    </a:p>
                    <a:p>
                      <a:pPr marL="0" lvl="0" indent="0" algn="l">
                        <a:buFont typeface="+mj-lt"/>
                        <a:buNone/>
                      </a:pPr>
                      <a:endParaRPr lang="de-DE" sz="1600" dirty="0">
                        <a:solidFill>
                          <a:schemeClr val="tx1"/>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a:lnSpc>
                          <a:spcPct val="115000"/>
                        </a:lnSpc>
                        <a:buFont typeface="Symbol" panose="05050102010706020507" pitchFamily="18" charset="2"/>
                        <a:buChar char="-"/>
                      </a:pPr>
                      <a:r>
                        <a:rPr lang="de-DE" sz="1600" dirty="0">
                          <a:solidFill>
                            <a:srgbClr val="FF0000"/>
                          </a:solidFill>
                          <a:effectLst/>
                        </a:rPr>
                        <a:t>Leben aus dem Glauben: Leitbilder in Geschichte oder Gegenwart</a:t>
                      </a:r>
                    </a:p>
                    <a:p>
                      <a:pPr marL="342900" lvl="0" indent="-342900" algn="l">
                        <a:lnSpc>
                          <a:spcPct val="115000"/>
                        </a:lnSpc>
                        <a:buFont typeface="Symbol" panose="05050102010706020507" pitchFamily="18" charset="2"/>
                        <a:buChar char="-"/>
                      </a:pPr>
                      <a:r>
                        <a:rPr lang="de-DE" sz="1600" dirty="0">
                          <a:effectLst/>
                        </a:rPr>
                        <a:t>Menschsein in der Spannung von Gelingen, </a:t>
                      </a:r>
                      <a:r>
                        <a:rPr lang="de-DE" sz="1600" dirty="0">
                          <a:solidFill>
                            <a:schemeClr val="tx1"/>
                          </a:solidFill>
                          <a:effectLst/>
                        </a:rPr>
                        <a:t>Scheitern und </a:t>
                      </a:r>
                      <a:r>
                        <a:rPr lang="de-DE" sz="1600" dirty="0">
                          <a:solidFill>
                            <a:srgbClr val="FF0000"/>
                          </a:solidFill>
                          <a:effectLst/>
                        </a:rPr>
                        <a:t>Neuanfang</a:t>
                      </a:r>
                    </a:p>
                    <a:p>
                      <a:pPr marL="342900" lvl="0" indent="-342900" algn="l">
                        <a:buFont typeface="Symbol" panose="05050102010706020507" pitchFamily="18" charset="2"/>
                        <a:buChar char="-"/>
                      </a:pPr>
                      <a:r>
                        <a:rPr lang="de-DE" sz="1600" dirty="0">
                          <a:effectLst/>
                        </a:rPr>
                        <a:t>Grundgedanken biblisch-christlicher Ethik im Prozess ethischer </a:t>
                      </a:r>
                      <a:r>
                        <a:rPr lang="de-DE" sz="1600" dirty="0">
                          <a:solidFill>
                            <a:srgbClr val="FF0000"/>
                          </a:solidFill>
                          <a:effectLst/>
                        </a:rPr>
                        <a:t>Urteilsfindung</a:t>
                      </a:r>
                      <a:endParaRPr lang="de-DE" sz="1600" dirty="0">
                        <a:solidFill>
                          <a:srgbClr val="FF0000"/>
                        </a:solidFill>
                        <a:effectLst/>
                        <a:latin typeface="Calibri" panose="020F0502020204030204" pitchFamily="34" charset="0"/>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3457852458"/>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30</a:t>
            </a:fld>
            <a:endParaRPr lang="de-DE"/>
          </a:p>
        </p:txBody>
      </p:sp>
    </p:spTree>
    <p:extLst>
      <p:ext uri="{BB962C8B-B14F-4D97-AF65-F5344CB8AC3E}">
        <p14:creationId xmlns:p14="http://schemas.microsoft.com/office/powerpoint/2010/main" val="3278667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483768" y="1798132"/>
            <a:ext cx="3422863" cy="3563221"/>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Schülerinnen und Schüler erörtern bezogen auf ihren Alltag die Möglichkeiten eines nachhaltigen Umgangs mit den Ressourcen der Erde vor dem Hintergrund der </a:t>
            </a:r>
            <a:r>
              <a:rPr lang="de-DE" dirty="0" err="1">
                <a:solidFill>
                  <a:schemeClr val="tx1"/>
                </a:solidFill>
              </a:rPr>
              <a:t>Schöpfungsverantwor-tung</a:t>
            </a:r>
            <a:r>
              <a:rPr lang="de-DE" dirty="0">
                <a:solidFill>
                  <a:schemeClr val="tx1"/>
                </a:solidFill>
              </a:rPr>
              <a:t> (UK).</a:t>
            </a:r>
          </a:p>
        </p:txBody>
      </p:sp>
      <p:sp>
        <p:nvSpPr>
          <p:cNvPr id="3" name="Textfeld 2"/>
          <p:cNvSpPr txBox="1"/>
          <p:nvPr/>
        </p:nvSpPr>
        <p:spPr>
          <a:xfrm>
            <a:off x="486996" y="1713256"/>
            <a:ext cx="1879367" cy="369332"/>
          </a:xfrm>
          <a:prstGeom prst="rect">
            <a:avLst/>
          </a:prstGeom>
          <a:noFill/>
          <a:ln>
            <a:solidFill>
              <a:schemeClr val="accent1">
                <a:lumMod val="50000"/>
              </a:schemeClr>
            </a:solidFill>
          </a:ln>
        </p:spPr>
        <p:txBody>
          <a:bodyPr wrap="square" rtlCol="0">
            <a:spAutoFit/>
          </a:bodyPr>
          <a:lstStyle/>
          <a:p>
            <a:r>
              <a:rPr lang="de-DE" b="1" dirty="0" smtClean="0"/>
              <a:t>IF 1 - Beispiel </a:t>
            </a:r>
            <a:r>
              <a:rPr lang="de-DE" b="1" dirty="0"/>
              <a:t>5/6</a:t>
            </a:r>
          </a:p>
        </p:txBody>
      </p:sp>
      <p:sp>
        <p:nvSpPr>
          <p:cNvPr id="4" name="Textfeld 3"/>
          <p:cNvSpPr txBox="1"/>
          <p:nvPr/>
        </p:nvSpPr>
        <p:spPr>
          <a:xfrm>
            <a:off x="6377208" y="1759423"/>
            <a:ext cx="2470696"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291385" y="2570036"/>
            <a:ext cx="2556519" cy="369332"/>
          </a:xfrm>
          <a:prstGeom prst="rect">
            <a:avLst/>
          </a:prstGeom>
          <a:noFill/>
        </p:spPr>
        <p:txBody>
          <a:bodyPr wrap="square" rtlCol="0">
            <a:spAutoFit/>
          </a:bodyPr>
          <a:lstStyle/>
          <a:p>
            <a:pPr algn="r"/>
            <a:r>
              <a:rPr lang="de-DE" dirty="0"/>
              <a:t>Lebensweltorientierung</a:t>
            </a:r>
          </a:p>
        </p:txBody>
      </p:sp>
      <p:sp>
        <p:nvSpPr>
          <p:cNvPr id="8" name="Textfeld 7"/>
          <p:cNvSpPr txBox="1"/>
          <p:nvPr/>
        </p:nvSpPr>
        <p:spPr>
          <a:xfrm>
            <a:off x="6311656" y="4031689"/>
            <a:ext cx="2515976" cy="369332"/>
          </a:xfrm>
          <a:prstGeom prst="rect">
            <a:avLst/>
          </a:prstGeom>
          <a:noFill/>
        </p:spPr>
        <p:txBody>
          <a:bodyPr wrap="square" rtlCol="0">
            <a:spAutoFit/>
          </a:bodyPr>
          <a:lstStyle/>
          <a:p>
            <a:pPr algn="r"/>
            <a:r>
              <a:rPr lang="de-DE" dirty="0"/>
              <a:t>„Verbraucherbildung“</a:t>
            </a:r>
          </a:p>
        </p:txBody>
      </p:sp>
      <p:sp>
        <p:nvSpPr>
          <p:cNvPr id="9" name="Textfeld 8"/>
          <p:cNvSpPr txBox="1"/>
          <p:nvPr/>
        </p:nvSpPr>
        <p:spPr>
          <a:xfrm>
            <a:off x="6082016" y="3306340"/>
            <a:ext cx="2808312" cy="369332"/>
          </a:xfrm>
          <a:prstGeom prst="rect">
            <a:avLst/>
          </a:prstGeom>
          <a:noFill/>
        </p:spPr>
        <p:txBody>
          <a:bodyPr wrap="square" rtlCol="0">
            <a:spAutoFit/>
          </a:bodyPr>
          <a:lstStyle/>
          <a:p>
            <a:pPr algn="r"/>
            <a:r>
              <a:rPr lang="de-DE" dirty="0"/>
              <a:t>Verantwortungsgedanke</a:t>
            </a:r>
          </a:p>
        </p:txBody>
      </p:sp>
      <p:sp>
        <p:nvSpPr>
          <p:cNvPr id="15" name="Titel 14"/>
          <p:cNvSpPr>
            <a:spLocks noGrp="1"/>
          </p:cNvSpPr>
          <p:nvPr>
            <p:ph type="title"/>
          </p:nvPr>
        </p:nvSpPr>
        <p:spPr>
          <a:xfrm>
            <a:off x="445697" y="1122480"/>
            <a:ext cx="8964487" cy="360040"/>
          </a:xfrm>
        </p:spPr>
        <p:txBody>
          <a:bodyPr/>
          <a:lstStyle/>
          <a:p>
            <a:r>
              <a:rPr lang="de-DE" sz="2400" dirty="0"/>
              <a:t>Wie schlägt sich das Neue in den Kompetenzerwartungen nieder?</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31</a:t>
            </a:fld>
            <a:endParaRPr lang="de-DE"/>
          </a:p>
        </p:txBody>
      </p:sp>
    </p:spTree>
    <p:extLst>
      <p:ext uri="{BB962C8B-B14F-4D97-AF65-F5344CB8AC3E}">
        <p14:creationId xmlns:p14="http://schemas.microsoft.com/office/powerpoint/2010/main" val="2719797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696862" y="1789841"/>
            <a:ext cx="3364882" cy="347418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Die Schülerinnen und Schüler beschreiben Aspekte, die zum Gelingen einer Beziehung und zu einer verantworteten Sexualität beitragen können (SK).</a:t>
            </a:r>
          </a:p>
        </p:txBody>
      </p:sp>
      <p:sp>
        <p:nvSpPr>
          <p:cNvPr id="3" name="Textfeld 2"/>
          <p:cNvSpPr txBox="1"/>
          <p:nvPr/>
        </p:nvSpPr>
        <p:spPr>
          <a:xfrm>
            <a:off x="439540" y="1683493"/>
            <a:ext cx="2548283" cy="369332"/>
          </a:xfrm>
          <a:prstGeom prst="rect">
            <a:avLst/>
          </a:prstGeom>
          <a:noFill/>
          <a:ln>
            <a:solidFill>
              <a:schemeClr val="accent1">
                <a:lumMod val="50000"/>
              </a:schemeClr>
            </a:solidFill>
          </a:ln>
        </p:spPr>
        <p:txBody>
          <a:bodyPr wrap="square" rtlCol="0">
            <a:spAutoFit/>
          </a:bodyPr>
          <a:lstStyle/>
          <a:p>
            <a:r>
              <a:rPr lang="de-DE" b="1" dirty="0" smtClean="0"/>
              <a:t>IF 1 - Beispiel  </a:t>
            </a:r>
            <a:r>
              <a:rPr lang="de-DE" b="1" dirty="0">
                <a:sym typeface="Wingdings" panose="05000000000000000000" pitchFamily="2" charset="2"/>
              </a:rPr>
              <a:t> Ende SI</a:t>
            </a:r>
            <a:endParaRPr lang="de-DE" b="1" dirty="0"/>
          </a:p>
        </p:txBody>
      </p:sp>
      <p:sp>
        <p:nvSpPr>
          <p:cNvPr id="4" name="Textfeld 3"/>
          <p:cNvSpPr txBox="1"/>
          <p:nvPr/>
        </p:nvSpPr>
        <p:spPr>
          <a:xfrm>
            <a:off x="6216104" y="1707374"/>
            <a:ext cx="2470696"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187641" y="2564904"/>
            <a:ext cx="2556519" cy="369332"/>
          </a:xfrm>
          <a:prstGeom prst="rect">
            <a:avLst/>
          </a:prstGeom>
          <a:noFill/>
        </p:spPr>
        <p:txBody>
          <a:bodyPr wrap="square" rtlCol="0">
            <a:spAutoFit/>
          </a:bodyPr>
          <a:lstStyle/>
          <a:p>
            <a:pPr algn="r"/>
            <a:r>
              <a:rPr lang="de-DE" dirty="0"/>
              <a:t>Lebensweltorientierung</a:t>
            </a:r>
          </a:p>
        </p:txBody>
      </p:sp>
      <p:sp>
        <p:nvSpPr>
          <p:cNvPr id="8" name="Textfeld 7"/>
          <p:cNvSpPr txBox="1"/>
          <p:nvPr/>
        </p:nvSpPr>
        <p:spPr>
          <a:xfrm>
            <a:off x="6476841" y="4042231"/>
            <a:ext cx="2203644" cy="923330"/>
          </a:xfrm>
          <a:prstGeom prst="rect">
            <a:avLst/>
          </a:prstGeom>
          <a:noFill/>
        </p:spPr>
        <p:txBody>
          <a:bodyPr wrap="square" rtlCol="0">
            <a:spAutoFit/>
          </a:bodyPr>
          <a:lstStyle/>
          <a:p>
            <a:pPr algn="r"/>
            <a:r>
              <a:rPr lang="de-DE" dirty="0"/>
              <a:t>fächerübergreifende Zusammenarbeit mit dem Fach Biologie </a:t>
            </a:r>
          </a:p>
        </p:txBody>
      </p:sp>
      <p:sp>
        <p:nvSpPr>
          <p:cNvPr id="9" name="Textfeld 8"/>
          <p:cNvSpPr txBox="1"/>
          <p:nvPr/>
        </p:nvSpPr>
        <p:spPr>
          <a:xfrm>
            <a:off x="5872173" y="3165068"/>
            <a:ext cx="2808312" cy="646331"/>
          </a:xfrm>
          <a:prstGeom prst="rect">
            <a:avLst/>
          </a:prstGeom>
          <a:noFill/>
        </p:spPr>
        <p:txBody>
          <a:bodyPr wrap="square" rtlCol="0">
            <a:spAutoFit/>
          </a:bodyPr>
          <a:lstStyle/>
          <a:p>
            <a:pPr algn="r"/>
            <a:r>
              <a:rPr lang="de-DE" dirty="0"/>
              <a:t>Fortführung des Verantwortungsgedankens</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32</a:t>
            </a:fld>
            <a:endParaRPr lang="de-DE"/>
          </a:p>
        </p:txBody>
      </p:sp>
      <p:sp>
        <p:nvSpPr>
          <p:cNvPr id="16" name="Titel 14">
            <a:extLst>
              <a:ext uri="{FF2B5EF4-FFF2-40B4-BE49-F238E27FC236}">
                <a16:creationId xmlns="" xmlns:a16="http://schemas.microsoft.com/office/drawing/2014/main" id="{365DECDA-DEC5-47AC-A4DD-969DE0FDC335}"/>
              </a:ext>
            </a:extLst>
          </p:cNvPr>
          <p:cNvSpPr>
            <a:spLocks noGrp="1"/>
          </p:cNvSpPr>
          <p:nvPr>
            <p:ph type="title"/>
          </p:nvPr>
        </p:nvSpPr>
        <p:spPr>
          <a:xfrm>
            <a:off x="457199" y="1125538"/>
            <a:ext cx="8412857" cy="358775"/>
          </a:xfrm>
        </p:spPr>
        <p:txBody>
          <a:bodyPr/>
          <a:lstStyle/>
          <a:p>
            <a:r>
              <a:rPr lang="de-DE" sz="2400" dirty="0"/>
              <a:t>Wie schlägt sich das Neue in den Kompetenzerwartungen nieder?</a:t>
            </a:r>
          </a:p>
        </p:txBody>
      </p:sp>
    </p:spTree>
    <p:extLst>
      <p:ext uri="{BB962C8B-B14F-4D97-AF65-F5344CB8AC3E}">
        <p14:creationId xmlns:p14="http://schemas.microsoft.com/office/powerpoint/2010/main" val="28803125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267744" y="1799421"/>
            <a:ext cx="3847381" cy="408743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solidFill>
                <a:schemeClr val="tx1"/>
              </a:solidFill>
            </a:endParaRPr>
          </a:p>
          <a:p>
            <a:pPr algn="ctr"/>
            <a:r>
              <a:rPr lang="de-DE" sz="2000" dirty="0">
                <a:solidFill>
                  <a:schemeClr val="tx1"/>
                </a:solidFill>
              </a:rPr>
              <a:t>Die </a:t>
            </a:r>
            <a:r>
              <a:rPr lang="de-DE" sz="2000" dirty="0" err="1">
                <a:solidFill>
                  <a:schemeClr val="tx1"/>
                </a:solidFill>
              </a:rPr>
              <a:t>SuS</a:t>
            </a:r>
            <a:r>
              <a:rPr lang="de-DE" sz="2000" dirty="0">
                <a:solidFill>
                  <a:schemeClr val="tx1"/>
                </a:solidFill>
              </a:rPr>
              <a:t> beschreiben mögliche Auswirkungen der Nutzung von (digitalen) Medien auf die Gestaltung des eigenen Lebens und die Beziehung zu anderen – auch in Bezug auf Geschlechterrollen (SK).</a:t>
            </a:r>
          </a:p>
        </p:txBody>
      </p:sp>
      <p:sp>
        <p:nvSpPr>
          <p:cNvPr id="4" name="Textfeld 3"/>
          <p:cNvSpPr txBox="1"/>
          <p:nvPr/>
        </p:nvSpPr>
        <p:spPr>
          <a:xfrm>
            <a:off x="5963098" y="1757737"/>
            <a:ext cx="2785366"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133404" y="2615771"/>
            <a:ext cx="2664296" cy="369332"/>
          </a:xfrm>
          <a:prstGeom prst="rect">
            <a:avLst/>
          </a:prstGeom>
          <a:noFill/>
        </p:spPr>
        <p:txBody>
          <a:bodyPr wrap="square" rtlCol="0">
            <a:spAutoFit/>
          </a:bodyPr>
          <a:lstStyle/>
          <a:p>
            <a:pPr algn="r"/>
            <a:r>
              <a:rPr lang="de-DE" dirty="0"/>
              <a:t>Lebensweltorientierung</a:t>
            </a:r>
          </a:p>
        </p:txBody>
      </p:sp>
      <p:sp>
        <p:nvSpPr>
          <p:cNvPr id="8" name="Textfeld 7"/>
          <p:cNvSpPr txBox="1"/>
          <p:nvPr/>
        </p:nvSpPr>
        <p:spPr>
          <a:xfrm>
            <a:off x="6228184" y="4255134"/>
            <a:ext cx="2664296" cy="1477328"/>
          </a:xfrm>
          <a:prstGeom prst="rect">
            <a:avLst/>
          </a:prstGeom>
          <a:noFill/>
        </p:spPr>
        <p:txBody>
          <a:bodyPr wrap="square" rtlCol="0">
            <a:spAutoFit/>
          </a:bodyPr>
          <a:lstStyle/>
          <a:p>
            <a:pPr algn="r"/>
            <a:r>
              <a:rPr lang="de-DE" dirty="0"/>
              <a:t>Querschnittsaufgaben für alle Fächer: u.a.  Bildung in der digitalen Welt, Berücksichtigung von Genderaspekten</a:t>
            </a:r>
          </a:p>
        </p:txBody>
      </p:sp>
      <p:sp>
        <p:nvSpPr>
          <p:cNvPr id="9" name="Textfeld 8"/>
          <p:cNvSpPr txBox="1"/>
          <p:nvPr/>
        </p:nvSpPr>
        <p:spPr>
          <a:xfrm>
            <a:off x="6153907" y="3242973"/>
            <a:ext cx="2705347" cy="646331"/>
          </a:xfrm>
          <a:prstGeom prst="rect">
            <a:avLst/>
          </a:prstGeom>
          <a:noFill/>
        </p:spPr>
        <p:txBody>
          <a:bodyPr wrap="square" rtlCol="0">
            <a:spAutoFit/>
          </a:bodyPr>
          <a:lstStyle/>
          <a:p>
            <a:pPr algn="r"/>
            <a:r>
              <a:rPr lang="de-DE" dirty="0"/>
              <a:t>Fortführung des Verantwortungsgedankens</a:t>
            </a:r>
          </a:p>
        </p:txBody>
      </p:sp>
      <p:sp>
        <p:nvSpPr>
          <p:cNvPr id="10" name="Datumsplatzhalter 9"/>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2" name="Foliennummernplatzhalter 11"/>
          <p:cNvSpPr>
            <a:spLocks noGrp="1"/>
          </p:cNvSpPr>
          <p:nvPr>
            <p:ph type="sldNum" sz="quarter" idx="12"/>
          </p:nvPr>
        </p:nvSpPr>
        <p:spPr/>
        <p:txBody>
          <a:bodyPr/>
          <a:lstStyle/>
          <a:p>
            <a:fld id="{512A4277-7E7A-4AAF-BFC7-47646BF5CD0C}" type="slidenum">
              <a:rPr lang="de-DE" smtClean="0"/>
              <a:t>33</a:t>
            </a:fld>
            <a:endParaRPr lang="de-DE"/>
          </a:p>
        </p:txBody>
      </p:sp>
      <p:sp>
        <p:nvSpPr>
          <p:cNvPr id="16" name="Titel 14">
            <a:extLst>
              <a:ext uri="{FF2B5EF4-FFF2-40B4-BE49-F238E27FC236}">
                <a16:creationId xmlns="" xmlns:a16="http://schemas.microsoft.com/office/drawing/2014/main" id="{70779619-55A5-4FCC-A113-8C3E8301FD19}"/>
              </a:ext>
            </a:extLst>
          </p:cNvPr>
          <p:cNvSpPr>
            <a:spLocks noGrp="1"/>
          </p:cNvSpPr>
          <p:nvPr>
            <p:ph type="title"/>
          </p:nvPr>
        </p:nvSpPr>
        <p:spPr>
          <a:xfrm>
            <a:off x="457200" y="1125538"/>
            <a:ext cx="8435280" cy="358775"/>
          </a:xfrm>
        </p:spPr>
        <p:txBody>
          <a:bodyPr/>
          <a:lstStyle/>
          <a:p>
            <a:r>
              <a:rPr lang="de-DE" sz="2400" dirty="0"/>
              <a:t>Wie schlägt sich das Neue in den Kompetenzerwartungen nieder?</a:t>
            </a:r>
          </a:p>
        </p:txBody>
      </p:sp>
      <p:sp>
        <p:nvSpPr>
          <p:cNvPr id="17" name="Textfeld 16">
            <a:extLst>
              <a:ext uri="{FF2B5EF4-FFF2-40B4-BE49-F238E27FC236}">
                <a16:creationId xmlns="" xmlns:a16="http://schemas.microsoft.com/office/drawing/2014/main" id="{46A45746-04FA-4CDF-919D-DD0F91391BFA}"/>
              </a:ext>
            </a:extLst>
          </p:cNvPr>
          <p:cNvSpPr txBox="1"/>
          <p:nvPr/>
        </p:nvSpPr>
        <p:spPr>
          <a:xfrm>
            <a:off x="439541" y="1683493"/>
            <a:ext cx="2548283" cy="369332"/>
          </a:xfrm>
          <a:prstGeom prst="rect">
            <a:avLst/>
          </a:prstGeom>
          <a:noFill/>
          <a:ln>
            <a:solidFill>
              <a:schemeClr val="accent1">
                <a:lumMod val="50000"/>
              </a:schemeClr>
            </a:solidFill>
          </a:ln>
        </p:spPr>
        <p:txBody>
          <a:bodyPr wrap="square" rtlCol="0">
            <a:spAutoFit/>
          </a:bodyPr>
          <a:lstStyle/>
          <a:p>
            <a:r>
              <a:rPr lang="de-DE" b="1" dirty="0" smtClean="0"/>
              <a:t>IF 1 - Beispiel  </a:t>
            </a:r>
            <a:r>
              <a:rPr lang="de-DE" b="1" dirty="0">
                <a:sym typeface="Wingdings" panose="05000000000000000000" pitchFamily="2" charset="2"/>
              </a:rPr>
              <a:t> Ende SI</a:t>
            </a:r>
            <a:endParaRPr lang="de-DE" b="1" dirty="0"/>
          </a:p>
        </p:txBody>
      </p:sp>
    </p:spTree>
    <p:extLst>
      <p:ext uri="{BB962C8B-B14F-4D97-AF65-F5344CB8AC3E}">
        <p14:creationId xmlns:p14="http://schemas.microsoft.com/office/powerpoint/2010/main" val="14367035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2)</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04204501"/>
              </p:ext>
            </p:extLst>
          </p:nvPr>
        </p:nvGraphicFramePr>
        <p:xfrm>
          <a:off x="257060" y="1700807"/>
          <a:ext cx="8629880" cy="4193058"/>
        </p:xfrm>
        <a:graphic>
          <a:graphicData uri="http://schemas.openxmlformats.org/drawingml/2006/table">
            <a:tbl>
              <a:tblPr firstRow="1" bandRow="1">
                <a:tableStyleId>{5C22544A-7EE6-4342-B048-85BDC9FD1C3A}</a:tableStyleId>
              </a:tblPr>
              <a:tblGrid>
                <a:gridCol w="4367652">
                  <a:extLst>
                    <a:ext uri="{9D8B030D-6E8A-4147-A177-3AD203B41FA5}">
                      <a16:colId xmlns="" xmlns:a16="http://schemas.microsoft.com/office/drawing/2014/main" val="20000"/>
                    </a:ext>
                  </a:extLst>
                </a:gridCol>
                <a:gridCol w="4262228">
                  <a:extLst>
                    <a:ext uri="{9D8B030D-6E8A-4147-A177-3AD203B41FA5}">
                      <a16:colId xmlns="" xmlns:a16="http://schemas.microsoft.com/office/drawing/2014/main" val="20001"/>
                    </a:ext>
                  </a:extLst>
                </a:gridCol>
              </a:tblGrid>
              <a:tr h="770387">
                <a:tc>
                  <a:txBody>
                    <a:bodyPr/>
                    <a:lstStyle/>
                    <a:p>
                      <a:pPr algn="l">
                        <a:spcAft>
                          <a:spcPts val="0"/>
                        </a:spcAft>
                      </a:pPr>
                      <a:r>
                        <a:rPr lang="de-DE" sz="1600" u="none" dirty="0">
                          <a:effectLst/>
                        </a:rPr>
                        <a:t>alt: </a:t>
                      </a:r>
                      <a:r>
                        <a:rPr lang="de-DE" sz="1600" u="sng" dirty="0">
                          <a:effectLst/>
                        </a:rPr>
                        <a:t>Inhaltsfeld 2</a:t>
                      </a:r>
                      <a:r>
                        <a:rPr lang="de-DE" sz="1600" u="none" dirty="0">
                          <a:effectLst/>
                        </a:rPr>
                        <a:t>: </a:t>
                      </a:r>
                    </a:p>
                    <a:p>
                      <a:pPr algn="l">
                        <a:spcAft>
                          <a:spcPts val="0"/>
                        </a:spcAft>
                      </a:pPr>
                      <a:r>
                        <a:rPr lang="de-DE" sz="1600" dirty="0">
                          <a:effectLst/>
                        </a:rPr>
                        <a:t>Sprechen von und mit Gott</a:t>
                      </a:r>
                    </a:p>
                  </a:txBody>
                  <a:tcPr marL="54358" marR="54358" marT="0" marB="0">
                    <a:solidFill>
                      <a:schemeClr val="accent6"/>
                    </a:solidFill>
                  </a:tcPr>
                </a:tc>
                <a:tc>
                  <a:txBody>
                    <a:bodyPr/>
                    <a:lstStyle/>
                    <a:p>
                      <a:pPr marL="0" lvl="0" indent="0" algn="l">
                        <a:buFont typeface="+mj-lt"/>
                        <a:buNone/>
                      </a:pPr>
                      <a:r>
                        <a:rPr lang="de-DE" sz="1600" b="1" dirty="0">
                          <a:effectLst/>
                        </a:rPr>
                        <a:t>neu</a:t>
                      </a:r>
                      <a:r>
                        <a:rPr lang="de-DE" sz="1600" dirty="0">
                          <a:effectLst/>
                        </a:rPr>
                        <a:t>: </a:t>
                      </a:r>
                      <a:r>
                        <a:rPr lang="de-DE" sz="1600" b="1" u="sng" dirty="0">
                          <a:effectLst/>
                        </a:rPr>
                        <a:t>Inhaltsfeld</a:t>
                      </a:r>
                      <a:r>
                        <a:rPr lang="de-DE" sz="1600" b="1" u="sng" baseline="0" dirty="0">
                          <a:effectLst/>
                        </a:rPr>
                        <a:t> 2</a:t>
                      </a:r>
                      <a:r>
                        <a:rPr lang="de-DE" sz="1600" baseline="0" dirty="0">
                          <a:effectLst/>
                        </a:rPr>
                        <a:t>:</a:t>
                      </a:r>
                    </a:p>
                    <a:p>
                      <a:pPr algn="l">
                        <a:spcAft>
                          <a:spcPts val="0"/>
                        </a:spcAft>
                      </a:pPr>
                      <a:r>
                        <a:rPr lang="de-DE" sz="1600" dirty="0">
                          <a:effectLst/>
                        </a:rPr>
                        <a:t>Sprechen von und mit Gott</a:t>
                      </a:r>
                    </a:p>
                  </a:txBody>
                  <a:tcPr marL="54358" marR="54358" marT="0" marB="0">
                    <a:solidFill>
                      <a:schemeClr val="accent6"/>
                    </a:solidFill>
                  </a:tcPr>
                </a:tc>
                <a:extLst>
                  <a:ext uri="{0D108BD9-81ED-4DB2-BD59-A6C34878D82A}">
                    <a16:rowId xmlns="" xmlns:a16="http://schemas.microsoft.com/office/drawing/2014/main" val="10000"/>
                  </a:ext>
                </a:extLst>
              </a:tr>
              <a:tr h="502284">
                <a:tc>
                  <a:txBody>
                    <a:bodyPr/>
                    <a:lstStyle/>
                    <a:p>
                      <a:pPr algn="l">
                        <a:spcAft>
                          <a:spcPts val="0"/>
                        </a:spcAft>
                      </a:pPr>
                      <a:r>
                        <a:rPr lang="de-DE" sz="1600" dirty="0">
                          <a:effectLst/>
                        </a:rPr>
                        <a:t>Inhaltliche Schwerpunkte </a:t>
                      </a:r>
                    </a:p>
                    <a:p>
                      <a:pPr algn="l">
                        <a:spcAft>
                          <a:spcPts val="0"/>
                        </a:spcAft>
                      </a:pPr>
                      <a:r>
                        <a:rPr lang="de-DE" sz="1600" dirty="0">
                          <a:effectLst/>
                        </a:rPr>
                        <a:t>Jg. 5-6</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effectLst/>
                        </a:rPr>
                        <a:t>Inhaltliche Schwerpunkte </a:t>
                      </a:r>
                    </a:p>
                    <a:p>
                      <a:pPr algn="l">
                        <a:spcAft>
                          <a:spcPts val="0"/>
                        </a:spcAft>
                      </a:pPr>
                      <a:r>
                        <a:rPr lang="de-DE" sz="1600" dirty="0">
                          <a:effectLst/>
                        </a:rPr>
                        <a:t>Jg. 5-6</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961174">
                <a:tc>
                  <a:txBody>
                    <a:bodyPr/>
                    <a:lstStyle/>
                    <a:p>
                      <a:pPr marL="342900" lvl="0" indent="-342900" algn="l">
                        <a:spcAft>
                          <a:spcPts val="0"/>
                        </a:spcAft>
                        <a:buSzPts val="1400"/>
                        <a:buFont typeface="Symbol" panose="05050102010706020507" pitchFamily="18" charset="2"/>
                        <a:buChar char="-"/>
                        <a:tabLst>
                          <a:tab pos="228600" algn="l"/>
                        </a:tabLst>
                      </a:pPr>
                      <a:r>
                        <a:rPr lang="de-DE" sz="1600" dirty="0">
                          <a:effectLst/>
                        </a:rPr>
                        <a:t>Bildliches Sprechen von Gott</a:t>
                      </a:r>
                    </a:p>
                    <a:p>
                      <a:pPr marL="342900" lvl="0" indent="-342900" algn="l">
                        <a:spcAft>
                          <a:spcPts val="0"/>
                        </a:spcAft>
                        <a:buSzPts val="1400"/>
                        <a:buFont typeface="Symbol" panose="05050102010706020507" pitchFamily="18" charset="2"/>
                        <a:buChar char="-"/>
                        <a:tabLst>
                          <a:tab pos="228600" algn="l"/>
                        </a:tabLst>
                      </a:pPr>
                      <a:r>
                        <a:rPr lang="de-DE" sz="1600" dirty="0">
                          <a:effectLst/>
                        </a:rPr>
                        <a:t>Gebet</a:t>
                      </a:r>
                      <a:r>
                        <a:rPr lang="de-DE" sz="1600" baseline="0" dirty="0">
                          <a:effectLst/>
                        </a:rPr>
                        <a:t> als „sprechender Glaube“</a:t>
                      </a:r>
                      <a:r>
                        <a:rPr lang="de-DE" sz="1600" dirty="0">
                          <a:solidFill>
                            <a:schemeClr val="tx1"/>
                          </a:solidFill>
                          <a:effectLst/>
                        </a:rPr>
                        <a:t> </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600" dirty="0">
                          <a:solidFill>
                            <a:srgbClr val="FF0000"/>
                          </a:solidFill>
                          <a:effectLst/>
                        </a:rPr>
                        <a:t>Die Frag-Würdigkeit</a:t>
                      </a:r>
                      <a:r>
                        <a:rPr lang="de-DE" sz="1600" baseline="0" dirty="0">
                          <a:solidFill>
                            <a:srgbClr val="FF0000"/>
                          </a:solidFill>
                          <a:effectLst/>
                        </a:rPr>
                        <a:t> des Glaubens an Gott</a:t>
                      </a:r>
                      <a:endParaRPr lang="de-DE" sz="1600" dirty="0">
                        <a:solidFill>
                          <a:srgbClr val="FF0000"/>
                        </a:solidFill>
                        <a:effectLst/>
                      </a:endParaRPr>
                    </a:p>
                    <a:p>
                      <a:pPr marL="342900" lvl="0" indent="-342900" algn="l">
                        <a:buFont typeface="Symbol" panose="05050102010706020507" pitchFamily="18" charset="2"/>
                        <a:buChar char="-"/>
                      </a:pPr>
                      <a:r>
                        <a:rPr lang="de-DE" sz="1600" dirty="0">
                          <a:solidFill>
                            <a:schemeClr val="tx1"/>
                          </a:solidFill>
                          <a:effectLst/>
                        </a:rPr>
                        <a:t>b</a:t>
                      </a:r>
                      <a:r>
                        <a:rPr lang="de-DE" sz="1600" dirty="0" smtClean="0">
                          <a:solidFill>
                            <a:schemeClr val="tx1"/>
                          </a:solidFill>
                          <a:effectLst/>
                        </a:rPr>
                        <a:t>ildliches </a:t>
                      </a:r>
                      <a:r>
                        <a:rPr lang="de-DE" sz="1600" dirty="0">
                          <a:solidFill>
                            <a:schemeClr val="tx1"/>
                          </a:solidFill>
                          <a:effectLst/>
                        </a:rPr>
                        <a:t>Sprechen von Gott</a:t>
                      </a:r>
                    </a:p>
                    <a:p>
                      <a:pPr marL="342900" lvl="0" indent="-342900" algn="l">
                        <a:buFont typeface="Symbol" panose="05050102010706020507" pitchFamily="18" charset="2"/>
                        <a:buChar char="-"/>
                      </a:pPr>
                      <a:r>
                        <a:rPr lang="de-DE" sz="1600" dirty="0">
                          <a:solidFill>
                            <a:schemeClr val="tx1"/>
                          </a:solidFill>
                          <a:effectLst/>
                          <a:latin typeface="Calibri" panose="020F0502020204030204" pitchFamily="34" charset="0"/>
                        </a:rPr>
                        <a:t>Gebet</a:t>
                      </a:r>
                      <a:r>
                        <a:rPr lang="de-DE" sz="1600" dirty="0">
                          <a:solidFill>
                            <a:srgbClr val="FF0000"/>
                          </a:solidFill>
                          <a:effectLst/>
                          <a:latin typeface="Calibri" panose="020F0502020204030204" pitchFamily="34" charset="0"/>
                        </a:rPr>
                        <a:t> als Ausdruck der Beziehung zu Gott</a:t>
                      </a:r>
                    </a:p>
                    <a:p>
                      <a:pPr marL="0" lvl="0" indent="0" algn="l">
                        <a:buFont typeface="Symbol" panose="05050102010706020507" pitchFamily="18" charset="2"/>
                        <a:buNone/>
                      </a:pPr>
                      <a:endParaRPr lang="de-DE" sz="1600" dirty="0">
                        <a:solidFill>
                          <a:srgbClr val="FF0000"/>
                        </a:solidFill>
                        <a:effectLst/>
                        <a:latin typeface="Calibri" panose="020F0502020204030204" pitchFamily="34" charset="0"/>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r h="519838">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9</a:t>
                      </a:r>
                      <a:endParaRPr lang="de-DE" sz="1600" dirty="0">
                        <a:solidFill>
                          <a:schemeClr val="tx1"/>
                        </a:solidFill>
                        <a:effectLst/>
                        <a:latin typeface="Calibri" panose="020F0502020204030204" pitchFamily="34"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Ende Sek I</a:t>
                      </a:r>
                      <a:endParaRPr lang="de-DE" sz="1600" kern="1200" dirty="0">
                        <a:solidFill>
                          <a:schemeClr val="tx1"/>
                        </a:solidFill>
                        <a:effectLst/>
                        <a:latin typeface="+mn-lt"/>
                        <a:ea typeface="+mn-ea"/>
                        <a:cs typeface="+mn-cs"/>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231649204"/>
                  </a:ext>
                </a:extLst>
              </a:tr>
              <a:tr h="1425189">
                <a:tc>
                  <a:txBody>
                    <a:bodyPr/>
                    <a:lstStyle/>
                    <a:p>
                      <a:pPr marL="342900" lvl="0" indent="-342900" algn="l">
                        <a:spcAft>
                          <a:spcPts val="0"/>
                        </a:spcAft>
                        <a:buSzPts val="1400"/>
                        <a:buFont typeface="Symbol" panose="05050102010706020507" pitchFamily="18" charset="2"/>
                        <a:buChar char="-"/>
                        <a:tabLst>
                          <a:tab pos="228600" algn="l"/>
                        </a:tabLst>
                      </a:pPr>
                      <a:r>
                        <a:rPr lang="de-DE" sz="1600" dirty="0">
                          <a:effectLst/>
                        </a:rPr>
                        <a:t>Biblische Gottesbilder</a:t>
                      </a:r>
                    </a:p>
                    <a:p>
                      <a:pPr marL="342900" lvl="0" indent="-342900" algn="l">
                        <a:spcAft>
                          <a:spcPts val="0"/>
                        </a:spcAft>
                        <a:buSzPts val="1400"/>
                        <a:buFont typeface="Symbol" panose="05050102010706020507" pitchFamily="18" charset="2"/>
                        <a:buChar char="-"/>
                        <a:tabLst>
                          <a:tab pos="228600" algn="l"/>
                        </a:tabLst>
                      </a:pPr>
                      <a:r>
                        <a:rPr lang="de-DE" sz="1600" dirty="0">
                          <a:effectLst/>
                        </a:rPr>
                        <a:t>Prophetisches</a:t>
                      </a:r>
                      <a:r>
                        <a:rPr lang="de-DE" sz="1600" baseline="0" dirty="0">
                          <a:effectLst/>
                        </a:rPr>
                        <a:t> Zeugnis </a:t>
                      </a:r>
                    </a:p>
                    <a:p>
                      <a:pPr marL="342900" lvl="0" indent="-342900" algn="l">
                        <a:spcAft>
                          <a:spcPts val="0"/>
                        </a:spcAft>
                        <a:buSzPts val="1400"/>
                        <a:buFont typeface="Symbol" panose="05050102010706020507" pitchFamily="18" charset="2"/>
                        <a:buChar char="-"/>
                        <a:tabLst>
                          <a:tab pos="228600" algn="l"/>
                        </a:tabLst>
                      </a:pPr>
                      <a:r>
                        <a:rPr lang="de-DE" sz="1600" baseline="0" dirty="0">
                          <a:effectLst/>
                        </a:rPr>
                        <a:t>Gottesglaube angesichts von Zweifel, Bestreitung und Indifferenz</a:t>
                      </a:r>
                      <a:endParaRPr lang="de-DE" sz="1600" dirty="0">
                        <a:effectLst/>
                      </a:endParaRPr>
                    </a:p>
                  </a:txBody>
                  <a:tcPr marL="54127" marR="54127" marT="0" marB="0">
                    <a:solidFill>
                      <a:schemeClr val="accent6">
                        <a:lumMod val="20000"/>
                        <a:lumOff val="80000"/>
                      </a:schemeClr>
                    </a:solidFill>
                  </a:tcPr>
                </a:tc>
                <a:tc>
                  <a:txBody>
                    <a:bodyPr/>
                    <a:lstStyle/>
                    <a:p>
                      <a:pPr marL="342900" lvl="0" indent="-342900" algn="l">
                        <a:lnSpc>
                          <a:spcPct val="115000"/>
                        </a:lnSpc>
                        <a:buFont typeface="Symbol" panose="05050102010706020507" pitchFamily="18" charset="2"/>
                        <a:buChar char="-"/>
                      </a:pPr>
                      <a:r>
                        <a:rPr lang="de-DE" sz="1600" dirty="0">
                          <a:solidFill>
                            <a:schemeClr val="tx1"/>
                          </a:solidFill>
                          <a:effectLst/>
                        </a:rPr>
                        <a:t>d</a:t>
                      </a:r>
                      <a:r>
                        <a:rPr lang="de-DE" sz="1600" dirty="0" smtClean="0">
                          <a:solidFill>
                            <a:schemeClr val="tx1"/>
                          </a:solidFill>
                          <a:effectLst/>
                        </a:rPr>
                        <a:t>ie </a:t>
                      </a:r>
                      <a:r>
                        <a:rPr lang="de-DE" sz="1600" dirty="0">
                          <a:solidFill>
                            <a:schemeClr val="tx1"/>
                          </a:solidFill>
                          <a:effectLst/>
                        </a:rPr>
                        <a:t>Gottes</a:t>
                      </a:r>
                      <a:r>
                        <a:rPr lang="de-DE" sz="1600" dirty="0">
                          <a:solidFill>
                            <a:srgbClr val="FF0000"/>
                          </a:solidFill>
                          <a:effectLst/>
                        </a:rPr>
                        <a:t>frage </a:t>
                      </a:r>
                      <a:r>
                        <a:rPr lang="de-DE" sz="1600" dirty="0">
                          <a:solidFill>
                            <a:schemeClr val="tx1"/>
                          </a:solidFill>
                          <a:effectLst/>
                        </a:rPr>
                        <a:t>zwischen </a:t>
                      </a:r>
                      <a:r>
                        <a:rPr lang="de-DE" sz="1600" dirty="0">
                          <a:solidFill>
                            <a:srgbClr val="FF0000"/>
                          </a:solidFill>
                          <a:effectLst/>
                        </a:rPr>
                        <a:t>Bekenntnis, Indifferenz und </a:t>
                      </a:r>
                      <a:r>
                        <a:rPr lang="de-DE" sz="1600" dirty="0" smtClean="0">
                          <a:solidFill>
                            <a:srgbClr val="FF0000"/>
                          </a:solidFill>
                          <a:effectLst/>
                        </a:rPr>
                        <a:t>Infragestellung</a:t>
                      </a:r>
                      <a:endParaRPr lang="de-DE" sz="1600" dirty="0">
                        <a:solidFill>
                          <a:srgbClr val="FF0000"/>
                        </a:solidFill>
                        <a:effectLst/>
                      </a:endParaRPr>
                    </a:p>
                    <a:p>
                      <a:pPr marL="342900" lvl="0" indent="-342900" algn="l">
                        <a:lnSpc>
                          <a:spcPct val="115000"/>
                        </a:lnSpc>
                        <a:buFont typeface="Symbol" panose="05050102010706020507" pitchFamily="18" charset="2"/>
                        <a:buChar char="-"/>
                      </a:pPr>
                      <a:r>
                        <a:rPr lang="de-DE" sz="1600" dirty="0">
                          <a:effectLst/>
                        </a:rPr>
                        <a:t>b</a:t>
                      </a:r>
                      <a:r>
                        <a:rPr lang="de-DE" sz="1600" dirty="0" smtClean="0">
                          <a:effectLst/>
                        </a:rPr>
                        <a:t>iblische </a:t>
                      </a:r>
                      <a:r>
                        <a:rPr lang="de-DE" sz="1600" dirty="0">
                          <a:effectLst/>
                        </a:rPr>
                        <a:t>Gottesbilder</a:t>
                      </a:r>
                      <a:endParaRPr lang="de-DE" sz="1600" dirty="0">
                        <a:solidFill>
                          <a:srgbClr val="FF0000"/>
                        </a:solidFill>
                        <a:effectLst/>
                      </a:endParaRPr>
                    </a:p>
                    <a:p>
                      <a:pPr marL="342900" lvl="0" indent="-342900" algn="l">
                        <a:buFont typeface="Symbol" panose="05050102010706020507" pitchFamily="18" charset="2"/>
                        <a:buChar char="-"/>
                      </a:pPr>
                      <a:r>
                        <a:rPr lang="de-DE" sz="1600" dirty="0">
                          <a:effectLst/>
                        </a:rPr>
                        <a:t>p</a:t>
                      </a:r>
                      <a:r>
                        <a:rPr lang="de-DE" sz="1600" dirty="0" smtClean="0">
                          <a:effectLst/>
                        </a:rPr>
                        <a:t>rophetisches </a:t>
                      </a:r>
                      <a:r>
                        <a:rPr lang="de-DE" sz="1600" dirty="0">
                          <a:effectLst/>
                        </a:rPr>
                        <a:t>Zeugnis</a:t>
                      </a:r>
                      <a:endParaRPr lang="de-DE" sz="1600" dirty="0">
                        <a:effectLst/>
                        <a:latin typeface="Calibri" panose="020F0502020204030204" pitchFamily="34" charset="0"/>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3457852458"/>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34</a:t>
            </a:fld>
            <a:endParaRPr lang="de-DE"/>
          </a:p>
        </p:txBody>
      </p:sp>
    </p:spTree>
    <p:extLst>
      <p:ext uri="{BB962C8B-B14F-4D97-AF65-F5344CB8AC3E}">
        <p14:creationId xmlns:p14="http://schemas.microsoft.com/office/powerpoint/2010/main" val="3044208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702310" y="1844825"/>
            <a:ext cx="3381858" cy="343562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Die Schülerinnen und Schüler erläutern die Bedeutung des Vaterunsers als gemeinsames Gebet von Menschen christlichen Glaubens (SK).</a:t>
            </a:r>
          </a:p>
        </p:txBody>
      </p:sp>
      <p:sp>
        <p:nvSpPr>
          <p:cNvPr id="4" name="Textfeld 3"/>
          <p:cNvSpPr txBox="1"/>
          <p:nvPr/>
        </p:nvSpPr>
        <p:spPr>
          <a:xfrm>
            <a:off x="6220173" y="1710001"/>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264188" y="2648331"/>
            <a:ext cx="2592288" cy="1200329"/>
          </a:xfrm>
          <a:prstGeom prst="rect">
            <a:avLst/>
          </a:prstGeom>
          <a:noFill/>
        </p:spPr>
        <p:txBody>
          <a:bodyPr wrap="square" rtlCol="0">
            <a:spAutoFit/>
          </a:bodyPr>
          <a:lstStyle/>
          <a:p>
            <a:pPr algn="r"/>
            <a:r>
              <a:rPr lang="de-DE" dirty="0"/>
              <a:t>Aspekt der Beziehung Mensch – Gott (Fortführung „Psalmen“ aus Kl. 5/6)</a:t>
            </a:r>
          </a:p>
        </p:txBody>
      </p:sp>
      <p:sp>
        <p:nvSpPr>
          <p:cNvPr id="8" name="Textfeld 7"/>
          <p:cNvSpPr txBox="1"/>
          <p:nvPr/>
        </p:nvSpPr>
        <p:spPr>
          <a:xfrm>
            <a:off x="5848364" y="4278226"/>
            <a:ext cx="3063896" cy="646331"/>
          </a:xfrm>
          <a:prstGeom prst="rect">
            <a:avLst/>
          </a:prstGeom>
          <a:noFill/>
        </p:spPr>
        <p:txBody>
          <a:bodyPr wrap="square" rtlCol="0">
            <a:spAutoFit/>
          </a:bodyPr>
          <a:lstStyle/>
          <a:p>
            <a:pPr algn="r"/>
            <a:r>
              <a:rPr lang="de-DE" dirty="0"/>
              <a:t>zentrales christliches Gebet („Basics“; Heterogenität)</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35</a:t>
            </a:fld>
            <a:endParaRPr lang="de-DE"/>
          </a:p>
        </p:txBody>
      </p:sp>
      <p:sp>
        <p:nvSpPr>
          <p:cNvPr id="14" name="Textfeld 13">
            <a:extLst>
              <a:ext uri="{FF2B5EF4-FFF2-40B4-BE49-F238E27FC236}">
                <a16:creationId xmlns="" xmlns:a16="http://schemas.microsoft.com/office/drawing/2014/main" id="{495DD7FD-41B9-40CE-AA93-0E34B593901A}"/>
              </a:ext>
            </a:extLst>
          </p:cNvPr>
          <p:cNvSpPr txBox="1"/>
          <p:nvPr/>
        </p:nvSpPr>
        <p:spPr>
          <a:xfrm>
            <a:off x="439541" y="1683493"/>
            <a:ext cx="2548283" cy="369332"/>
          </a:xfrm>
          <a:prstGeom prst="rect">
            <a:avLst/>
          </a:prstGeom>
          <a:noFill/>
          <a:ln>
            <a:solidFill>
              <a:schemeClr val="accent1">
                <a:lumMod val="50000"/>
              </a:schemeClr>
            </a:solidFill>
          </a:ln>
        </p:spPr>
        <p:txBody>
          <a:bodyPr wrap="square" rtlCol="0">
            <a:spAutoFit/>
          </a:bodyPr>
          <a:lstStyle/>
          <a:p>
            <a:r>
              <a:rPr lang="de-DE" b="1" dirty="0" smtClean="0"/>
              <a:t>IF 2 - Beispiel  </a:t>
            </a:r>
            <a:r>
              <a:rPr lang="de-DE" b="1" dirty="0">
                <a:sym typeface="Wingdings" panose="05000000000000000000" pitchFamily="2" charset="2"/>
              </a:rPr>
              <a:t> Ende SI</a:t>
            </a:r>
            <a:endParaRPr lang="de-DE" b="1" dirty="0"/>
          </a:p>
        </p:txBody>
      </p:sp>
      <p:sp>
        <p:nvSpPr>
          <p:cNvPr id="15" name="Titel 14">
            <a:extLst>
              <a:ext uri="{FF2B5EF4-FFF2-40B4-BE49-F238E27FC236}">
                <a16:creationId xmlns="" xmlns:a16="http://schemas.microsoft.com/office/drawing/2014/main" id="{3F1E1B4A-1890-476B-A079-8B19826DBA13}"/>
              </a:ext>
            </a:extLst>
          </p:cNvPr>
          <p:cNvSpPr txBox="1">
            <a:spLocks/>
          </p:cNvSpPr>
          <p:nvPr/>
        </p:nvSpPr>
        <p:spPr>
          <a:xfrm>
            <a:off x="457200" y="1158766"/>
            <a:ext cx="8964487" cy="360040"/>
          </a:xfrm>
          <a:prstGeom prst="rect">
            <a:avLst/>
          </a:prstGeom>
        </p:spPr>
        <p:txBody>
          <a:bodyPr vert="horz" lIns="91440" tIns="45720" rIns="91440" bIns="45720" rtlCol="0" anchor="ctr">
            <a:noAutofit/>
          </a:bodyPr>
          <a:lstStyle>
            <a:lvl1pPr algn="l" defTabSz="914400" rtl="0" eaLnBrk="1" latinLnBrk="0" hangingPunct="1">
              <a:spcBef>
                <a:spcPct val="0"/>
              </a:spcBef>
              <a:buNone/>
              <a:defRPr sz="3400" kern="1200">
                <a:solidFill>
                  <a:schemeClr val="tx1"/>
                </a:solidFill>
                <a:latin typeface="+mj-lt"/>
                <a:ea typeface="+mj-ea"/>
                <a:cs typeface="+mj-cs"/>
              </a:defRPr>
            </a:lvl1pPr>
          </a:lstStyle>
          <a:p>
            <a:r>
              <a:rPr lang="de-DE" sz="2400" dirty="0"/>
              <a:t>Wie schlägt sich das Neue in den Kompetenzerwartungen nieder?</a:t>
            </a:r>
          </a:p>
        </p:txBody>
      </p:sp>
    </p:spTree>
    <p:extLst>
      <p:ext uri="{BB962C8B-B14F-4D97-AF65-F5344CB8AC3E}">
        <p14:creationId xmlns:p14="http://schemas.microsoft.com/office/powerpoint/2010/main" val="21382886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803002" y="1896237"/>
            <a:ext cx="3201147" cy="3384215"/>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Die Schülerinnen und Schüler entwickeln Fragen nach Gott und formulieren eigene Antworten (SK).</a:t>
            </a:r>
          </a:p>
        </p:txBody>
      </p:sp>
      <p:sp>
        <p:nvSpPr>
          <p:cNvPr id="4" name="Textfeld 3"/>
          <p:cNvSpPr txBox="1"/>
          <p:nvPr/>
        </p:nvSpPr>
        <p:spPr>
          <a:xfrm>
            <a:off x="6086956" y="1744456"/>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238527" y="2728021"/>
            <a:ext cx="2448273" cy="1477328"/>
          </a:xfrm>
          <a:prstGeom prst="rect">
            <a:avLst/>
          </a:prstGeom>
          <a:noFill/>
        </p:spPr>
        <p:txBody>
          <a:bodyPr wrap="square" rtlCol="0">
            <a:spAutoFit/>
          </a:bodyPr>
          <a:lstStyle/>
          <a:p>
            <a:pPr algn="r"/>
            <a:r>
              <a:rPr lang="de-DE" dirty="0"/>
              <a:t>Anknüpfen an die Lernausgangslagen der Schülerinnen und Schüler: Vermeidung von „Setzungen“</a:t>
            </a:r>
          </a:p>
        </p:txBody>
      </p:sp>
      <p:sp>
        <p:nvSpPr>
          <p:cNvPr id="8" name="Textfeld 7"/>
          <p:cNvSpPr txBox="1"/>
          <p:nvPr/>
        </p:nvSpPr>
        <p:spPr>
          <a:xfrm>
            <a:off x="5508104" y="4395698"/>
            <a:ext cx="3312368" cy="646331"/>
          </a:xfrm>
          <a:prstGeom prst="rect">
            <a:avLst/>
          </a:prstGeom>
          <a:noFill/>
        </p:spPr>
        <p:txBody>
          <a:bodyPr wrap="square" rtlCol="0">
            <a:spAutoFit/>
          </a:bodyPr>
          <a:lstStyle/>
          <a:p>
            <a:pPr algn="r"/>
            <a:r>
              <a:rPr lang="de-DE" dirty="0"/>
              <a:t>weniger abstrakte Theologie, stärkere Personalisierung</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36</a:t>
            </a:fld>
            <a:endParaRPr lang="de-DE"/>
          </a:p>
        </p:txBody>
      </p:sp>
      <p:sp>
        <p:nvSpPr>
          <p:cNvPr id="14" name="Titel 14">
            <a:extLst>
              <a:ext uri="{FF2B5EF4-FFF2-40B4-BE49-F238E27FC236}">
                <a16:creationId xmlns="" xmlns:a16="http://schemas.microsoft.com/office/drawing/2014/main" id="{7BA90D68-ADBC-4780-8E0C-AFF4C4F49683}"/>
              </a:ext>
            </a:extLst>
          </p:cNvPr>
          <p:cNvSpPr>
            <a:spLocks noGrp="1"/>
          </p:cNvSpPr>
          <p:nvPr>
            <p:ph type="title"/>
          </p:nvPr>
        </p:nvSpPr>
        <p:spPr>
          <a:xfrm>
            <a:off x="457200" y="1125538"/>
            <a:ext cx="8363272" cy="358775"/>
          </a:xfrm>
        </p:spPr>
        <p:txBody>
          <a:bodyPr/>
          <a:lstStyle/>
          <a:p>
            <a:r>
              <a:rPr lang="de-DE" sz="2400" dirty="0"/>
              <a:t>Wie schlägt sich das Neue in den Kompetenzerwartungen nieder?</a:t>
            </a:r>
          </a:p>
        </p:txBody>
      </p:sp>
      <p:sp>
        <p:nvSpPr>
          <p:cNvPr id="15" name="Textfeld 14">
            <a:extLst>
              <a:ext uri="{FF2B5EF4-FFF2-40B4-BE49-F238E27FC236}">
                <a16:creationId xmlns="" xmlns:a16="http://schemas.microsoft.com/office/drawing/2014/main" id="{29E2BB4E-01E7-4047-A9FD-E121BDFE5A14}"/>
              </a:ext>
            </a:extLst>
          </p:cNvPr>
          <p:cNvSpPr txBox="1"/>
          <p:nvPr/>
        </p:nvSpPr>
        <p:spPr>
          <a:xfrm>
            <a:off x="439541" y="1683493"/>
            <a:ext cx="2620291" cy="369332"/>
          </a:xfrm>
          <a:prstGeom prst="rect">
            <a:avLst/>
          </a:prstGeom>
          <a:noFill/>
          <a:ln>
            <a:solidFill>
              <a:schemeClr val="accent1">
                <a:lumMod val="50000"/>
              </a:schemeClr>
            </a:solidFill>
          </a:ln>
        </p:spPr>
        <p:txBody>
          <a:bodyPr wrap="square" rtlCol="0">
            <a:spAutoFit/>
          </a:bodyPr>
          <a:lstStyle/>
          <a:p>
            <a:r>
              <a:rPr lang="de-DE" b="1" dirty="0" smtClean="0"/>
              <a:t>IF 2 - Beispiel  </a:t>
            </a:r>
            <a:r>
              <a:rPr lang="de-DE" b="1" dirty="0">
                <a:sym typeface="Wingdings" panose="05000000000000000000" pitchFamily="2" charset="2"/>
              </a:rPr>
              <a:t> Ende SI</a:t>
            </a:r>
            <a:endParaRPr lang="de-DE" b="1" dirty="0"/>
          </a:p>
        </p:txBody>
      </p:sp>
    </p:spTree>
    <p:extLst>
      <p:ext uri="{BB962C8B-B14F-4D97-AF65-F5344CB8AC3E}">
        <p14:creationId xmlns:p14="http://schemas.microsoft.com/office/powerpoint/2010/main" val="41836385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3)</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707751126"/>
              </p:ext>
            </p:extLst>
          </p:nvPr>
        </p:nvGraphicFramePr>
        <p:xfrm>
          <a:off x="251520" y="1844824"/>
          <a:ext cx="8629880" cy="3845942"/>
        </p:xfrm>
        <a:graphic>
          <a:graphicData uri="http://schemas.openxmlformats.org/drawingml/2006/table">
            <a:tbl>
              <a:tblPr firstRow="1" bandRow="1">
                <a:tableStyleId>{5C22544A-7EE6-4342-B048-85BDC9FD1C3A}</a:tableStyleId>
              </a:tblPr>
              <a:tblGrid>
                <a:gridCol w="4367652">
                  <a:extLst>
                    <a:ext uri="{9D8B030D-6E8A-4147-A177-3AD203B41FA5}">
                      <a16:colId xmlns="" xmlns:a16="http://schemas.microsoft.com/office/drawing/2014/main" val="20000"/>
                    </a:ext>
                  </a:extLst>
                </a:gridCol>
                <a:gridCol w="4262228">
                  <a:extLst>
                    <a:ext uri="{9D8B030D-6E8A-4147-A177-3AD203B41FA5}">
                      <a16:colId xmlns="" xmlns:a16="http://schemas.microsoft.com/office/drawing/2014/main" val="20001"/>
                    </a:ext>
                  </a:extLst>
                </a:gridCol>
              </a:tblGrid>
              <a:tr h="835538">
                <a:tc>
                  <a:txBody>
                    <a:bodyPr/>
                    <a:lstStyle/>
                    <a:p>
                      <a:pPr algn="l">
                        <a:spcAft>
                          <a:spcPts val="0"/>
                        </a:spcAft>
                      </a:pPr>
                      <a:r>
                        <a:rPr lang="de-DE" sz="1600" u="none" dirty="0">
                          <a:effectLst/>
                        </a:rPr>
                        <a:t>alt: </a:t>
                      </a:r>
                      <a:r>
                        <a:rPr lang="de-DE" sz="1600" u="sng" dirty="0">
                          <a:effectLst/>
                        </a:rPr>
                        <a:t>Inhaltsfeld 3</a:t>
                      </a:r>
                      <a:r>
                        <a:rPr lang="de-DE" sz="1600" u="none" dirty="0">
                          <a:effectLst/>
                        </a:rPr>
                        <a:t>: </a:t>
                      </a:r>
                    </a:p>
                    <a:p>
                      <a:pPr algn="l">
                        <a:spcAft>
                          <a:spcPts val="0"/>
                        </a:spcAft>
                      </a:pPr>
                      <a:r>
                        <a:rPr lang="de-DE" sz="1600" dirty="0">
                          <a:effectLst/>
                        </a:rPr>
                        <a:t>Jesus der Christus</a:t>
                      </a:r>
                    </a:p>
                  </a:txBody>
                  <a:tcPr marL="54358" marR="54358" marT="0" marB="0">
                    <a:solidFill>
                      <a:schemeClr val="accent6"/>
                    </a:solidFill>
                  </a:tcPr>
                </a:tc>
                <a:tc>
                  <a:txBody>
                    <a:bodyPr/>
                    <a:lstStyle/>
                    <a:p>
                      <a:pPr marL="0" lvl="0" indent="0" algn="l">
                        <a:buFont typeface="+mj-lt"/>
                        <a:buNone/>
                      </a:pPr>
                      <a:r>
                        <a:rPr lang="de-DE" sz="1600" b="1" dirty="0">
                          <a:effectLst/>
                        </a:rPr>
                        <a:t>neu</a:t>
                      </a:r>
                      <a:r>
                        <a:rPr lang="de-DE" sz="1600" dirty="0">
                          <a:effectLst/>
                        </a:rPr>
                        <a:t>: </a:t>
                      </a:r>
                      <a:r>
                        <a:rPr lang="de-DE" sz="1600" b="1" u="sng" dirty="0">
                          <a:effectLst/>
                        </a:rPr>
                        <a:t>Inhaltsfeld 3</a:t>
                      </a:r>
                      <a:r>
                        <a:rPr lang="de-DE" sz="1600" b="1" u="none" dirty="0">
                          <a:effectLst/>
                        </a:rPr>
                        <a:t>:</a:t>
                      </a:r>
                      <a:endParaRPr lang="de-DE" sz="1600" u="none" dirty="0">
                        <a:effectLst/>
                      </a:endParaRPr>
                    </a:p>
                    <a:p>
                      <a:pPr marL="0" lvl="0" indent="0" algn="l">
                        <a:buFont typeface="+mj-lt"/>
                        <a:buNone/>
                      </a:pPr>
                      <a:r>
                        <a:rPr lang="de-DE" sz="1600" baseline="0" dirty="0">
                          <a:effectLst/>
                        </a:rPr>
                        <a:t>J</a:t>
                      </a:r>
                      <a:r>
                        <a:rPr lang="de-DE" sz="1600" dirty="0">
                          <a:effectLst/>
                        </a:rPr>
                        <a:t>esus, der Christus</a:t>
                      </a:r>
                      <a:endParaRPr lang="de-DE" sz="1600" dirty="0">
                        <a:effectLst/>
                        <a:latin typeface="Calibri" panose="020F0502020204030204" pitchFamily="34" charset="0"/>
                      </a:endParaRPr>
                    </a:p>
                  </a:txBody>
                  <a:tcPr marL="54358" marR="54358" marT="0" marB="0">
                    <a:solidFill>
                      <a:schemeClr val="accent6"/>
                    </a:solidFill>
                  </a:tcPr>
                </a:tc>
                <a:extLst>
                  <a:ext uri="{0D108BD9-81ED-4DB2-BD59-A6C34878D82A}">
                    <a16:rowId xmlns="" xmlns:a16="http://schemas.microsoft.com/office/drawing/2014/main" val="10000"/>
                  </a:ext>
                </a:extLst>
              </a:tr>
              <a:tr h="501652">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566171">
                <a:tc>
                  <a:txBody>
                    <a:bodyPr/>
                    <a:lstStyle/>
                    <a:p>
                      <a:pPr marL="285750" marR="0" lvl="0" indent="-28575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de-DE" sz="1600" dirty="0">
                          <a:effectLst/>
                        </a:rPr>
                        <a:t>Die Botschaft Jesu in seiner Zeit und Umwelt</a:t>
                      </a:r>
                    </a:p>
                    <a:p>
                      <a:pPr marL="0" indent="0">
                        <a:buFont typeface="Symbol" panose="05050102010706020507" pitchFamily="18" charset="2"/>
                        <a:buNone/>
                      </a:pPr>
                      <a:r>
                        <a:rPr lang="de-DE" sz="1600" dirty="0">
                          <a:solidFill>
                            <a:schemeClr val="tx1"/>
                          </a:solidFill>
                          <a:effectLst/>
                        </a:rPr>
                        <a:t> </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600" dirty="0">
                          <a:solidFill>
                            <a:srgbClr val="FF0000"/>
                          </a:solidFill>
                          <a:effectLst/>
                        </a:rPr>
                        <a:t>Jesu Zuwendung zu den Menschen vor dem Hintergrund seiner Zeit</a:t>
                      </a:r>
                      <a:endParaRPr lang="de-DE" sz="1600" dirty="0">
                        <a:solidFill>
                          <a:srgbClr val="FF0000"/>
                        </a:solidFill>
                        <a:effectLst/>
                        <a:latin typeface="Calibri" panose="020F0502020204030204" pitchFamily="34" charset="0"/>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r h="519184">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9</a:t>
                      </a:r>
                      <a:endParaRPr lang="de-DE" sz="1600" dirty="0">
                        <a:solidFill>
                          <a:schemeClr val="tx1"/>
                        </a:solidFill>
                        <a:effectLst/>
                        <a:latin typeface="Calibri" panose="020F0502020204030204" pitchFamily="34"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Ende Sek I</a:t>
                      </a:r>
                      <a:endParaRPr lang="de-DE" sz="1600" kern="1200" dirty="0">
                        <a:solidFill>
                          <a:schemeClr val="tx1"/>
                        </a:solidFill>
                        <a:effectLst/>
                        <a:latin typeface="+mn-lt"/>
                        <a:ea typeface="+mn-ea"/>
                        <a:cs typeface="+mn-cs"/>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231649204"/>
                  </a:ext>
                </a:extLst>
              </a:tr>
              <a:tr h="1423397">
                <a:tc>
                  <a:txBody>
                    <a:bodyPr/>
                    <a:lstStyle/>
                    <a:p>
                      <a:pPr marL="342900" lvl="0" indent="-342900" algn="l">
                        <a:spcAft>
                          <a:spcPts val="0"/>
                        </a:spcAft>
                        <a:buSzPts val="1400"/>
                        <a:buFont typeface="Symbol" panose="05050102010706020507" pitchFamily="18" charset="2"/>
                        <a:buChar char="-"/>
                        <a:tabLst>
                          <a:tab pos="228600" algn="l"/>
                        </a:tabLst>
                      </a:pPr>
                      <a:endParaRPr lang="de-DE" sz="1600" dirty="0">
                        <a:effectLst/>
                      </a:endParaRPr>
                    </a:p>
                    <a:p>
                      <a:pPr marL="342900" lvl="0" indent="-342900" algn="l">
                        <a:spcAft>
                          <a:spcPts val="0"/>
                        </a:spcAft>
                        <a:buSzPts val="1400"/>
                        <a:buFont typeface="Symbol" panose="05050102010706020507" pitchFamily="18" charset="2"/>
                        <a:buChar char="-"/>
                        <a:tabLst>
                          <a:tab pos="228600" algn="l"/>
                        </a:tabLst>
                      </a:pPr>
                      <a:r>
                        <a:rPr lang="de-DE" sz="1600" dirty="0">
                          <a:effectLst/>
                        </a:rPr>
                        <a:t>Jesu Botschaft</a:t>
                      </a:r>
                      <a:r>
                        <a:rPr lang="de-DE" sz="1600" baseline="0" dirty="0">
                          <a:effectLst/>
                        </a:rPr>
                        <a:t> von der Fülle des Lebens</a:t>
                      </a:r>
                    </a:p>
                    <a:p>
                      <a:pPr marL="342900" lvl="0" indent="-342900" algn="l">
                        <a:spcAft>
                          <a:spcPts val="0"/>
                        </a:spcAft>
                        <a:buSzPts val="1400"/>
                        <a:buFont typeface="Symbol" panose="05050102010706020507" pitchFamily="18" charset="2"/>
                        <a:buChar char="-"/>
                        <a:tabLst>
                          <a:tab pos="228600" algn="l"/>
                        </a:tabLst>
                      </a:pPr>
                      <a:r>
                        <a:rPr lang="de-DE" sz="1600" baseline="0" dirty="0">
                          <a:effectLst/>
                        </a:rPr>
                        <a:t>Vom Tod zum Leben – Leiden, Kreuz und Auferstehung</a:t>
                      </a:r>
                      <a:endParaRPr lang="de-DE" sz="1600" dirty="0">
                        <a:effectLst/>
                      </a:endParaRPr>
                    </a:p>
                  </a:txBody>
                  <a:tcPr marL="54127" marR="54127" marT="0" marB="0">
                    <a:solidFill>
                      <a:schemeClr val="accent6">
                        <a:lumMod val="20000"/>
                        <a:lumOff val="80000"/>
                      </a:schemeClr>
                    </a:solidFill>
                  </a:tcPr>
                </a:tc>
                <a:tc>
                  <a:txBody>
                    <a:bodyPr/>
                    <a:lstStyle/>
                    <a:p>
                      <a:pPr marL="285750" lvl="0" indent="-285750" algn="l">
                        <a:lnSpc>
                          <a:spcPct val="115000"/>
                        </a:lnSpc>
                        <a:buFont typeface="Symbol" panose="05050102010706020507" pitchFamily="18" charset="2"/>
                        <a:buChar char="-"/>
                      </a:pPr>
                      <a:endParaRPr lang="de-DE" sz="1600" dirty="0">
                        <a:effectLst/>
                        <a:latin typeface="Calibri" panose="020F0502020204030204" pitchFamily="34" charset="0"/>
                      </a:endParaRPr>
                    </a:p>
                    <a:p>
                      <a:pPr marL="342900" lvl="0" indent="-342900" algn="l" defTabSz="914400" rtl="0" eaLnBrk="1" latinLnBrk="0" hangingPunct="1">
                        <a:lnSpc>
                          <a:spcPct val="115000"/>
                        </a:lnSpc>
                        <a:spcAft>
                          <a:spcPts val="0"/>
                        </a:spcAft>
                        <a:buSzPts val="1400"/>
                        <a:buFont typeface="Symbol" panose="05050102010706020507" pitchFamily="18" charset="2"/>
                        <a:buChar char="-"/>
                        <a:tabLst>
                          <a:tab pos="228600" algn="l"/>
                        </a:tabLst>
                      </a:pPr>
                      <a:r>
                        <a:rPr lang="de-DE" sz="1600" kern="1200" dirty="0">
                          <a:solidFill>
                            <a:schemeClr val="dk1"/>
                          </a:solidFill>
                          <a:effectLst/>
                          <a:latin typeface="+mn-lt"/>
                          <a:ea typeface="+mn-ea"/>
                          <a:cs typeface="+mn-cs"/>
                        </a:rPr>
                        <a:t>Jesu Botschaft vom Reich Gottes</a:t>
                      </a:r>
                    </a:p>
                    <a:p>
                      <a:pPr marL="342900" lvl="0" indent="-342900" algn="l" defTabSz="914400" rtl="0" eaLnBrk="1" latinLnBrk="0" hangingPunct="1">
                        <a:lnSpc>
                          <a:spcPct val="115000"/>
                        </a:lnSpc>
                        <a:spcAft>
                          <a:spcPts val="0"/>
                        </a:spcAft>
                        <a:buSzPts val="1400"/>
                        <a:buFont typeface="Symbol" panose="05050102010706020507" pitchFamily="18" charset="2"/>
                        <a:buChar char="-"/>
                        <a:tabLst>
                          <a:tab pos="228600" algn="l"/>
                        </a:tabLst>
                      </a:pPr>
                      <a:r>
                        <a:rPr lang="de-DE" sz="1600" kern="1200" dirty="0">
                          <a:solidFill>
                            <a:schemeClr val="dk1"/>
                          </a:solidFill>
                          <a:effectLst/>
                          <a:latin typeface="+mn-lt"/>
                          <a:ea typeface="+mn-ea"/>
                          <a:cs typeface="+mn-cs"/>
                        </a:rPr>
                        <a:t>Kreuzestod und Auferstehung Jesu Christi</a:t>
                      </a:r>
                    </a:p>
                    <a:p>
                      <a:pPr marL="0" lvl="0" indent="0" algn="l" defTabSz="914400" rtl="0" eaLnBrk="1" latinLnBrk="0" hangingPunct="1">
                        <a:lnSpc>
                          <a:spcPct val="115000"/>
                        </a:lnSpc>
                        <a:spcAft>
                          <a:spcPts val="0"/>
                        </a:spcAft>
                        <a:buSzPts val="1400"/>
                        <a:buFont typeface="Symbol" panose="05050102010706020507" pitchFamily="18" charset="2"/>
                        <a:buNone/>
                        <a:tabLst>
                          <a:tab pos="228600" algn="l"/>
                        </a:tabLst>
                      </a:pPr>
                      <a:endParaRPr lang="de-DE" sz="1600" kern="1200" dirty="0">
                        <a:solidFill>
                          <a:schemeClr val="dk1"/>
                        </a:solidFill>
                        <a:effectLst/>
                        <a:latin typeface="+mn-lt"/>
                        <a:ea typeface="+mn-ea"/>
                        <a:cs typeface="+mn-cs"/>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3457852458"/>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37</a:t>
            </a:fld>
            <a:endParaRPr lang="de-DE"/>
          </a:p>
        </p:txBody>
      </p:sp>
    </p:spTree>
    <p:extLst>
      <p:ext uri="{BB962C8B-B14F-4D97-AF65-F5344CB8AC3E}">
        <p14:creationId xmlns:p14="http://schemas.microsoft.com/office/powerpoint/2010/main" val="15298469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483769" y="1772817"/>
            <a:ext cx="3888430" cy="417646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solidFill>
                <a:schemeClr val="tx1"/>
              </a:solidFill>
            </a:endParaRPr>
          </a:p>
          <a:p>
            <a:pPr algn="ctr"/>
            <a:r>
              <a:rPr lang="de-DE" sz="2000" dirty="0">
                <a:solidFill>
                  <a:schemeClr val="tx1"/>
                </a:solidFill>
              </a:rPr>
              <a:t>Die Schülerinnen und Schüler erklären vor dem gesellschaftlichen, religiösen und politischen Hintergrund seiner Zeit Jesu Zuwendung besonders zu den Armen und Ausgegrenzten als Ausdruck der Liebe Gottes zu den Menschen (SK).</a:t>
            </a:r>
          </a:p>
        </p:txBody>
      </p:sp>
      <p:sp>
        <p:nvSpPr>
          <p:cNvPr id="4" name="Textfeld 3"/>
          <p:cNvSpPr txBox="1"/>
          <p:nvPr/>
        </p:nvSpPr>
        <p:spPr>
          <a:xfrm>
            <a:off x="5969260" y="1704441"/>
            <a:ext cx="3019155" cy="646331"/>
          </a:xfrm>
          <a:prstGeom prst="rect">
            <a:avLst/>
          </a:prstGeom>
          <a:noFill/>
          <a:ln>
            <a:solidFill>
              <a:schemeClr val="accent1">
                <a:lumMod val="50000"/>
              </a:schemeClr>
            </a:solidFill>
          </a:ln>
        </p:spPr>
        <p:txBody>
          <a:bodyPr wrap="square" rtlCol="0">
            <a:spAutoFit/>
          </a:bodyPr>
          <a:lstStyle/>
          <a:p>
            <a:r>
              <a:rPr lang="de-DE" b="1" dirty="0"/>
              <a:t>Begründungen/</a:t>
            </a:r>
          </a:p>
          <a:p>
            <a:r>
              <a:rPr lang="de-DE" b="1" dirty="0"/>
              <a:t>Leitgedanken</a:t>
            </a:r>
          </a:p>
        </p:txBody>
      </p:sp>
      <p:sp>
        <p:nvSpPr>
          <p:cNvPr id="7" name="Textfeld 6"/>
          <p:cNvSpPr txBox="1"/>
          <p:nvPr/>
        </p:nvSpPr>
        <p:spPr>
          <a:xfrm>
            <a:off x="6478209" y="2673125"/>
            <a:ext cx="2520280" cy="369332"/>
          </a:xfrm>
          <a:prstGeom prst="rect">
            <a:avLst/>
          </a:prstGeom>
          <a:noFill/>
        </p:spPr>
        <p:txBody>
          <a:bodyPr wrap="square" rtlCol="0">
            <a:spAutoFit/>
          </a:bodyPr>
          <a:lstStyle/>
          <a:p>
            <a:pPr algn="r"/>
            <a:r>
              <a:rPr lang="de-DE" dirty="0"/>
              <a:t>Inhaltliche Fokussierung</a:t>
            </a:r>
          </a:p>
        </p:txBody>
      </p:sp>
      <p:sp>
        <p:nvSpPr>
          <p:cNvPr id="8" name="Textfeld 7"/>
          <p:cNvSpPr txBox="1"/>
          <p:nvPr/>
        </p:nvSpPr>
        <p:spPr>
          <a:xfrm>
            <a:off x="6372199" y="3140968"/>
            <a:ext cx="2664296" cy="646331"/>
          </a:xfrm>
          <a:prstGeom prst="rect">
            <a:avLst/>
          </a:prstGeom>
          <a:noFill/>
        </p:spPr>
        <p:txBody>
          <a:bodyPr wrap="square" rtlCol="0">
            <a:spAutoFit/>
          </a:bodyPr>
          <a:lstStyle/>
          <a:p>
            <a:pPr algn="r"/>
            <a:r>
              <a:rPr lang="de-DE" dirty="0"/>
              <a:t>zentrales biblisches Grundmotiv </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38</a:t>
            </a:fld>
            <a:endParaRPr lang="de-DE"/>
          </a:p>
        </p:txBody>
      </p:sp>
      <p:sp>
        <p:nvSpPr>
          <p:cNvPr id="9" name="Textfeld 8"/>
          <p:cNvSpPr txBox="1"/>
          <p:nvPr/>
        </p:nvSpPr>
        <p:spPr>
          <a:xfrm>
            <a:off x="6440203" y="3993224"/>
            <a:ext cx="2596292" cy="923330"/>
          </a:xfrm>
          <a:prstGeom prst="rect">
            <a:avLst/>
          </a:prstGeom>
          <a:noFill/>
        </p:spPr>
        <p:txBody>
          <a:bodyPr wrap="square" rtlCol="0">
            <a:spAutoFit/>
          </a:bodyPr>
          <a:lstStyle/>
          <a:p>
            <a:pPr algn="r"/>
            <a:r>
              <a:rPr lang="de-DE" dirty="0"/>
              <a:t>Verknüpfung „Realienkunde“ und Inhalt</a:t>
            </a:r>
          </a:p>
        </p:txBody>
      </p:sp>
      <p:sp>
        <p:nvSpPr>
          <p:cNvPr id="14" name="Textfeld 13"/>
          <p:cNvSpPr txBox="1"/>
          <p:nvPr/>
        </p:nvSpPr>
        <p:spPr>
          <a:xfrm>
            <a:off x="6004151" y="5373216"/>
            <a:ext cx="3032344" cy="646331"/>
          </a:xfrm>
          <a:prstGeom prst="rect">
            <a:avLst/>
          </a:prstGeom>
          <a:noFill/>
        </p:spPr>
        <p:txBody>
          <a:bodyPr wrap="square" rtlCol="0">
            <a:spAutoFit/>
          </a:bodyPr>
          <a:lstStyle/>
          <a:p>
            <a:pPr algn="r"/>
            <a:r>
              <a:rPr lang="de-DE" dirty="0"/>
              <a:t>Betonung der politischen Dimension der Botschaft Jesu</a:t>
            </a:r>
          </a:p>
        </p:txBody>
      </p:sp>
      <p:sp>
        <p:nvSpPr>
          <p:cNvPr id="16" name="Titel 14">
            <a:extLst>
              <a:ext uri="{FF2B5EF4-FFF2-40B4-BE49-F238E27FC236}">
                <a16:creationId xmlns="" xmlns:a16="http://schemas.microsoft.com/office/drawing/2014/main" id="{493E0A07-99B9-446B-945E-F9F880522271}"/>
              </a:ext>
            </a:extLst>
          </p:cNvPr>
          <p:cNvSpPr>
            <a:spLocks noGrp="1"/>
          </p:cNvSpPr>
          <p:nvPr>
            <p:ph type="title"/>
          </p:nvPr>
        </p:nvSpPr>
        <p:spPr>
          <a:xfrm>
            <a:off x="457199" y="1125538"/>
            <a:ext cx="8363273" cy="358775"/>
          </a:xfrm>
        </p:spPr>
        <p:txBody>
          <a:bodyPr/>
          <a:lstStyle/>
          <a:p>
            <a:r>
              <a:rPr lang="de-DE" sz="2400" dirty="0"/>
              <a:t>Wie schlägt sich das Neue in den Kompetenzerwartungen nieder?</a:t>
            </a:r>
          </a:p>
        </p:txBody>
      </p:sp>
      <p:sp>
        <p:nvSpPr>
          <p:cNvPr id="15" name="Textfeld 14">
            <a:extLst>
              <a:ext uri="{FF2B5EF4-FFF2-40B4-BE49-F238E27FC236}">
                <a16:creationId xmlns="" xmlns:a16="http://schemas.microsoft.com/office/drawing/2014/main" id="{46A45746-04FA-4CDF-919D-DD0F91391BFA}"/>
              </a:ext>
            </a:extLst>
          </p:cNvPr>
          <p:cNvSpPr txBox="1"/>
          <p:nvPr/>
        </p:nvSpPr>
        <p:spPr>
          <a:xfrm>
            <a:off x="439541" y="1683493"/>
            <a:ext cx="2548283" cy="369332"/>
          </a:xfrm>
          <a:prstGeom prst="rect">
            <a:avLst/>
          </a:prstGeom>
          <a:noFill/>
          <a:ln>
            <a:solidFill>
              <a:schemeClr val="accent1">
                <a:lumMod val="50000"/>
              </a:schemeClr>
            </a:solidFill>
          </a:ln>
        </p:spPr>
        <p:txBody>
          <a:bodyPr wrap="square" rtlCol="0">
            <a:spAutoFit/>
          </a:bodyPr>
          <a:lstStyle/>
          <a:p>
            <a:r>
              <a:rPr lang="de-DE" b="1" dirty="0" smtClean="0"/>
              <a:t>IF 3 - Beispiel  </a:t>
            </a:r>
            <a:r>
              <a:rPr lang="de-DE" b="1" dirty="0" smtClean="0">
                <a:sym typeface="Wingdings" panose="05000000000000000000" pitchFamily="2" charset="2"/>
              </a:rPr>
              <a:t>5/6</a:t>
            </a:r>
            <a:endParaRPr lang="de-DE" b="1" dirty="0"/>
          </a:p>
        </p:txBody>
      </p:sp>
    </p:spTree>
    <p:extLst>
      <p:ext uri="{BB962C8B-B14F-4D97-AF65-F5344CB8AC3E}">
        <p14:creationId xmlns:p14="http://schemas.microsoft.com/office/powerpoint/2010/main" val="39700760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483769" y="1772817"/>
            <a:ext cx="3682752" cy="3558783"/>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solidFill>
                <a:schemeClr val="tx1"/>
              </a:solidFill>
            </a:endParaRPr>
          </a:p>
          <a:p>
            <a:pPr algn="ctr"/>
            <a:r>
              <a:rPr lang="de-DE" sz="2000" dirty="0">
                <a:solidFill>
                  <a:schemeClr val="tx1"/>
                </a:solidFill>
              </a:rPr>
              <a:t>Die Schülerinnen und Schüler bewerten an Beispielen die Rezeption des Lebens und Wirkens Jesu in der analogen und digitalen Medienkultur (UK).</a:t>
            </a:r>
          </a:p>
        </p:txBody>
      </p:sp>
      <p:sp>
        <p:nvSpPr>
          <p:cNvPr id="4" name="Textfeld 3"/>
          <p:cNvSpPr txBox="1"/>
          <p:nvPr/>
        </p:nvSpPr>
        <p:spPr>
          <a:xfrm>
            <a:off x="6080162" y="1765569"/>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5958408" y="2649687"/>
            <a:ext cx="2843808" cy="923330"/>
          </a:xfrm>
          <a:prstGeom prst="rect">
            <a:avLst/>
          </a:prstGeom>
          <a:noFill/>
        </p:spPr>
        <p:txBody>
          <a:bodyPr wrap="square" rtlCol="0">
            <a:spAutoFit/>
          </a:bodyPr>
          <a:lstStyle/>
          <a:p>
            <a:pPr algn="r"/>
            <a:r>
              <a:rPr lang="de-DE" dirty="0"/>
              <a:t>Anknüpfung an die Lebenswelt der Schülerinnen und Schüler</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39</a:t>
            </a:fld>
            <a:endParaRPr lang="de-DE"/>
          </a:p>
        </p:txBody>
      </p:sp>
      <p:sp>
        <p:nvSpPr>
          <p:cNvPr id="9" name="Textfeld 8"/>
          <p:cNvSpPr txBox="1"/>
          <p:nvPr/>
        </p:nvSpPr>
        <p:spPr>
          <a:xfrm>
            <a:off x="6192068" y="3750434"/>
            <a:ext cx="2596292" cy="923330"/>
          </a:xfrm>
          <a:prstGeom prst="rect">
            <a:avLst/>
          </a:prstGeom>
          <a:noFill/>
        </p:spPr>
        <p:txBody>
          <a:bodyPr wrap="square" rtlCol="0">
            <a:spAutoFit/>
          </a:bodyPr>
          <a:lstStyle/>
          <a:p>
            <a:pPr algn="r"/>
            <a:r>
              <a:rPr lang="de-DE" dirty="0"/>
              <a:t>Querschnittsaufgabe für alle Fächer: Bildung in der digitalen Welt</a:t>
            </a:r>
          </a:p>
        </p:txBody>
      </p:sp>
      <p:sp>
        <p:nvSpPr>
          <p:cNvPr id="14" name="Textfeld 13"/>
          <p:cNvSpPr txBox="1"/>
          <p:nvPr/>
        </p:nvSpPr>
        <p:spPr>
          <a:xfrm>
            <a:off x="5801777" y="4962268"/>
            <a:ext cx="3032344" cy="369332"/>
          </a:xfrm>
          <a:prstGeom prst="rect">
            <a:avLst/>
          </a:prstGeom>
          <a:noFill/>
        </p:spPr>
        <p:txBody>
          <a:bodyPr wrap="square" rtlCol="0">
            <a:spAutoFit/>
          </a:bodyPr>
          <a:lstStyle/>
          <a:p>
            <a:pPr algn="r"/>
            <a:r>
              <a:rPr lang="de-DE" dirty="0"/>
              <a:t>Unterscheidungsfähigkeit</a:t>
            </a:r>
          </a:p>
        </p:txBody>
      </p:sp>
      <p:sp>
        <p:nvSpPr>
          <p:cNvPr id="17" name="Titel 14">
            <a:extLst>
              <a:ext uri="{FF2B5EF4-FFF2-40B4-BE49-F238E27FC236}">
                <a16:creationId xmlns="" xmlns:a16="http://schemas.microsoft.com/office/drawing/2014/main" id="{E4C9AB6E-FE1D-437D-967C-DD7A9677D50E}"/>
              </a:ext>
            </a:extLst>
          </p:cNvPr>
          <p:cNvSpPr>
            <a:spLocks noGrp="1"/>
          </p:cNvSpPr>
          <p:nvPr>
            <p:ph type="title"/>
          </p:nvPr>
        </p:nvSpPr>
        <p:spPr>
          <a:xfrm>
            <a:off x="457200" y="1125538"/>
            <a:ext cx="8435280" cy="358775"/>
          </a:xfrm>
        </p:spPr>
        <p:txBody>
          <a:bodyPr/>
          <a:lstStyle/>
          <a:p>
            <a:r>
              <a:rPr lang="de-DE" sz="2400" dirty="0"/>
              <a:t>Wie schlägt sich das Neue in den Kompetenzerwartungen nieder?</a:t>
            </a:r>
          </a:p>
        </p:txBody>
      </p:sp>
      <p:sp>
        <p:nvSpPr>
          <p:cNvPr id="18" name="Textfeld 17">
            <a:extLst>
              <a:ext uri="{FF2B5EF4-FFF2-40B4-BE49-F238E27FC236}">
                <a16:creationId xmlns="" xmlns:a16="http://schemas.microsoft.com/office/drawing/2014/main" id="{52A533AB-157F-466B-AA95-17B0C1AA7160}"/>
              </a:ext>
            </a:extLst>
          </p:cNvPr>
          <p:cNvSpPr txBox="1"/>
          <p:nvPr/>
        </p:nvSpPr>
        <p:spPr>
          <a:xfrm>
            <a:off x="439541" y="1683493"/>
            <a:ext cx="2548283" cy="369332"/>
          </a:xfrm>
          <a:prstGeom prst="rect">
            <a:avLst/>
          </a:prstGeom>
          <a:noFill/>
          <a:ln>
            <a:solidFill>
              <a:schemeClr val="accent1">
                <a:lumMod val="50000"/>
              </a:schemeClr>
            </a:solidFill>
          </a:ln>
        </p:spPr>
        <p:txBody>
          <a:bodyPr wrap="square" rtlCol="0">
            <a:spAutoFit/>
          </a:bodyPr>
          <a:lstStyle/>
          <a:p>
            <a:r>
              <a:rPr lang="de-DE" b="1" dirty="0" smtClean="0"/>
              <a:t>IF 3 - Beispiel  </a:t>
            </a:r>
            <a:r>
              <a:rPr lang="de-DE" b="1" dirty="0">
                <a:sym typeface="Wingdings" panose="05000000000000000000" pitchFamily="2" charset="2"/>
              </a:rPr>
              <a:t> Ende SI</a:t>
            </a:r>
            <a:endParaRPr lang="de-DE" b="1" dirty="0"/>
          </a:p>
        </p:txBody>
      </p:sp>
    </p:spTree>
    <p:extLst>
      <p:ext uri="{BB962C8B-B14F-4D97-AF65-F5344CB8AC3E}">
        <p14:creationId xmlns:p14="http://schemas.microsoft.com/office/powerpoint/2010/main" val="517669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0902086-DCB9-1F4A-8168-743B2088E29E}"/>
              </a:ext>
            </a:extLst>
          </p:cNvPr>
          <p:cNvSpPr>
            <a:spLocks noGrp="1"/>
          </p:cNvSpPr>
          <p:nvPr>
            <p:ph type="title"/>
          </p:nvPr>
        </p:nvSpPr>
        <p:spPr/>
        <p:txBody>
          <a:bodyPr/>
          <a:lstStyle/>
          <a:p>
            <a:r>
              <a:rPr lang="de-DE" dirty="0"/>
              <a:t>Grundsätze</a:t>
            </a:r>
          </a:p>
        </p:txBody>
      </p:sp>
      <p:sp>
        <p:nvSpPr>
          <p:cNvPr id="3" name="Inhaltsplatzhalter 2">
            <a:extLst>
              <a:ext uri="{FF2B5EF4-FFF2-40B4-BE49-F238E27FC236}">
                <a16:creationId xmlns="" xmlns:a16="http://schemas.microsoft.com/office/drawing/2014/main" id="{B84DCEA9-4E23-6245-9FC0-C82C26F1C466}"/>
              </a:ext>
            </a:extLst>
          </p:cNvPr>
          <p:cNvSpPr>
            <a:spLocks noGrp="1"/>
          </p:cNvSpPr>
          <p:nvPr>
            <p:ph idx="1"/>
          </p:nvPr>
        </p:nvSpPr>
        <p:spPr/>
        <p:txBody>
          <a:bodyPr>
            <a:normAutofit/>
          </a:bodyPr>
          <a:lstStyle/>
          <a:p>
            <a:r>
              <a:rPr lang="de-DE" dirty="0"/>
              <a:t>Wiedereinführung von G9 ab Schuljahr 2019/2020</a:t>
            </a:r>
          </a:p>
          <a:p>
            <a:pPr lvl="1"/>
            <a:r>
              <a:rPr lang="de-DE" sz="2400" dirty="0" smtClean="0"/>
              <a:t>aufsteigend</a:t>
            </a:r>
            <a:r>
              <a:rPr lang="de-DE" sz="2400" dirty="0"/>
              <a:t>, beginnend mit den Jahrgangsstufen 5 und 6</a:t>
            </a:r>
          </a:p>
          <a:p>
            <a:r>
              <a:rPr lang="de-DE" dirty="0" smtClean="0"/>
              <a:t>Weiterentwicklung </a:t>
            </a:r>
            <a:r>
              <a:rPr lang="de-DE" dirty="0"/>
              <a:t>des bisherigen Kernlehrplans</a:t>
            </a:r>
          </a:p>
          <a:p>
            <a:pPr lvl="1"/>
            <a:r>
              <a:rPr lang="de-DE" sz="2400" dirty="0"/>
              <a:t>Orientierung an der Struktur des KLP GOSt</a:t>
            </a:r>
          </a:p>
          <a:p>
            <a:pPr lvl="1"/>
            <a:r>
              <a:rPr lang="de-DE" sz="2400" dirty="0"/>
              <a:t>Gültigkeit für die Sek I des Gymnasiums, d.h. G9 und G8</a:t>
            </a:r>
          </a:p>
          <a:p>
            <a:pPr lvl="1"/>
            <a:r>
              <a:rPr lang="de-DE" sz="2400" dirty="0"/>
              <a:t>Anpassung an </a:t>
            </a:r>
            <a:r>
              <a:rPr lang="de-DE" sz="2400" dirty="0" smtClean="0"/>
              <a:t>zeitgemäße Ansprüche </a:t>
            </a:r>
            <a:r>
              <a:rPr lang="de-DE" sz="2400" dirty="0"/>
              <a:t>(fachliche und didaktische Entwicklung)</a:t>
            </a:r>
          </a:p>
        </p:txBody>
      </p:sp>
      <p:sp>
        <p:nvSpPr>
          <p:cNvPr id="4" name="Datumsplatzhalter 3">
            <a:extLst>
              <a:ext uri="{FF2B5EF4-FFF2-40B4-BE49-F238E27FC236}">
                <a16:creationId xmlns="" xmlns:a16="http://schemas.microsoft.com/office/drawing/2014/main" id="{C19A11C5-B2B9-FA43-85CB-77CCE60EB24E}"/>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a:extLst>
              <a:ext uri="{FF2B5EF4-FFF2-40B4-BE49-F238E27FC236}">
                <a16:creationId xmlns="" xmlns:a16="http://schemas.microsoft.com/office/drawing/2014/main" id="{2F22C3A6-6CAE-C648-8C01-D32D14E8F061}"/>
              </a:ext>
            </a:extLst>
          </p:cNvPr>
          <p:cNvSpPr>
            <a:spLocks noGrp="1"/>
          </p:cNvSpPr>
          <p:nvPr>
            <p:ph type="sldNum" sz="quarter" idx="12"/>
          </p:nvPr>
        </p:nvSpPr>
        <p:spPr/>
        <p:txBody>
          <a:bodyPr/>
          <a:lstStyle/>
          <a:p>
            <a:fld id="{512A4277-7E7A-4AAF-BFC7-47646BF5CD0C}" type="slidenum">
              <a:rPr lang="de-DE" smtClean="0"/>
              <a:t>4</a:t>
            </a:fld>
            <a:endParaRPr lang="de-DE" dirty="0"/>
          </a:p>
        </p:txBody>
      </p:sp>
    </p:spTree>
    <p:extLst>
      <p:ext uri="{BB962C8B-B14F-4D97-AF65-F5344CB8AC3E}">
        <p14:creationId xmlns:p14="http://schemas.microsoft.com/office/powerpoint/2010/main" val="14981961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4)</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39465353"/>
              </p:ext>
            </p:extLst>
          </p:nvPr>
        </p:nvGraphicFramePr>
        <p:xfrm>
          <a:off x="251520" y="1700808"/>
          <a:ext cx="8629880" cy="4080704"/>
        </p:xfrm>
        <a:graphic>
          <a:graphicData uri="http://schemas.openxmlformats.org/drawingml/2006/table">
            <a:tbl>
              <a:tblPr firstRow="1" bandRow="1">
                <a:tableStyleId>{5C22544A-7EE6-4342-B048-85BDC9FD1C3A}</a:tableStyleId>
              </a:tblPr>
              <a:tblGrid>
                <a:gridCol w="4367652">
                  <a:extLst>
                    <a:ext uri="{9D8B030D-6E8A-4147-A177-3AD203B41FA5}">
                      <a16:colId xmlns="" xmlns:a16="http://schemas.microsoft.com/office/drawing/2014/main" val="20000"/>
                    </a:ext>
                  </a:extLst>
                </a:gridCol>
                <a:gridCol w="4262228">
                  <a:extLst>
                    <a:ext uri="{9D8B030D-6E8A-4147-A177-3AD203B41FA5}">
                      <a16:colId xmlns="" xmlns:a16="http://schemas.microsoft.com/office/drawing/2014/main" val="20001"/>
                    </a:ext>
                  </a:extLst>
                </a:gridCol>
              </a:tblGrid>
              <a:tr h="848937">
                <a:tc>
                  <a:txBody>
                    <a:bodyPr/>
                    <a:lstStyle/>
                    <a:p>
                      <a:pPr algn="l">
                        <a:spcAft>
                          <a:spcPts val="0"/>
                        </a:spcAft>
                      </a:pPr>
                      <a:r>
                        <a:rPr lang="de-DE" sz="1600" u="none" dirty="0">
                          <a:effectLst/>
                        </a:rPr>
                        <a:t>alt: </a:t>
                      </a:r>
                      <a:r>
                        <a:rPr lang="de-DE" sz="1600" u="sng" dirty="0">
                          <a:effectLst/>
                        </a:rPr>
                        <a:t>Inhaltsfeld 5</a:t>
                      </a:r>
                      <a:r>
                        <a:rPr lang="de-DE" sz="1600" u="none" dirty="0">
                          <a:effectLst/>
                        </a:rPr>
                        <a:t>:</a:t>
                      </a:r>
                    </a:p>
                    <a:p>
                      <a:pPr algn="l">
                        <a:spcAft>
                          <a:spcPts val="0"/>
                        </a:spcAft>
                      </a:pPr>
                      <a:r>
                        <a:rPr lang="de-DE" sz="1600" dirty="0">
                          <a:effectLst/>
                        </a:rPr>
                        <a:t>Kirche als Nachfolgegemeinschaft</a:t>
                      </a:r>
                    </a:p>
                  </a:txBody>
                  <a:tcPr marL="54358" marR="54358" marT="0" marB="0">
                    <a:solidFill>
                      <a:schemeClr val="accent6"/>
                    </a:solidFill>
                  </a:tcPr>
                </a:tc>
                <a:tc>
                  <a:txBody>
                    <a:bodyPr/>
                    <a:lstStyle/>
                    <a:p>
                      <a:pPr marL="0" lvl="0" indent="0" algn="l">
                        <a:buFont typeface="+mj-lt"/>
                        <a:buNone/>
                      </a:pPr>
                      <a:r>
                        <a:rPr lang="de-DE" sz="1600" b="1" dirty="0">
                          <a:effectLst/>
                        </a:rPr>
                        <a:t>neu</a:t>
                      </a:r>
                      <a:r>
                        <a:rPr lang="de-DE" sz="1600" dirty="0">
                          <a:effectLst/>
                        </a:rPr>
                        <a:t>: </a:t>
                      </a:r>
                      <a:r>
                        <a:rPr lang="de-DE" sz="1600" b="1" u="sng" dirty="0">
                          <a:effectLst/>
                        </a:rPr>
                        <a:t>Inhaltsfeld 4</a:t>
                      </a:r>
                      <a:r>
                        <a:rPr lang="de-DE" sz="1600" b="1" dirty="0">
                          <a:effectLst/>
                        </a:rPr>
                        <a:t>:</a:t>
                      </a:r>
                    </a:p>
                    <a:p>
                      <a:pPr algn="l">
                        <a:spcAft>
                          <a:spcPts val="0"/>
                        </a:spcAft>
                      </a:pPr>
                      <a:r>
                        <a:rPr lang="de-DE" sz="1600" dirty="0">
                          <a:effectLst/>
                        </a:rPr>
                        <a:t>Kirche als Nachfolgegemeinschaft</a:t>
                      </a:r>
                    </a:p>
                  </a:txBody>
                  <a:tcPr marL="54358" marR="54358" marT="0" marB="0">
                    <a:solidFill>
                      <a:schemeClr val="accent6"/>
                    </a:solidFill>
                  </a:tcPr>
                </a:tc>
                <a:extLst>
                  <a:ext uri="{0D108BD9-81ED-4DB2-BD59-A6C34878D82A}">
                    <a16:rowId xmlns="" xmlns:a16="http://schemas.microsoft.com/office/drawing/2014/main" val="10000"/>
                  </a:ext>
                </a:extLst>
              </a:tr>
              <a:tr h="509697">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575251">
                <a:tc>
                  <a:txBody>
                    <a:bodyPr/>
                    <a:lstStyle/>
                    <a:p>
                      <a:pPr marL="342900" lvl="0" indent="-342900" algn="l">
                        <a:spcAft>
                          <a:spcPts val="0"/>
                        </a:spcAft>
                        <a:buSzPts val="1400"/>
                        <a:buFont typeface="Symbol" panose="05050102010706020507" pitchFamily="18" charset="2"/>
                        <a:buChar char="-"/>
                        <a:tabLst>
                          <a:tab pos="228600" algn="l"/>
                        </a:tabLst>
                      </a:pPr>
                      <a:r>
                        <a:rPr lang="de-DE" sz="1600" dirty="0">
                          <a:effectLst/>
                        </a:rPr>
                        <a:t>Anfänge der Kirche</a:t>
                      </a:r>
                    </a:p>
                    <a:p>
                      <a:pPr marL="342900" lvl="0" indent="-342900" algn="l">
                        <a:spcAft>
                          <a:spcPts val="0"/>
                        </a:spcAft>
                        <a:buSzPts val="1400"/>
                        <a:buFont typeface="Symbol" panose="05050102010706020507" pitchFamily="18" charset="2"/>
                        <a:buChar char="-"/>
                        <a:tabLst>
                          <a:tab pos="228600" algn="l"/>
                        </a:tabLst>
                      </a:pPr>
                      <a:r>
                        <a:rPr lang="de-DE" sz="1600" dirty="0">
                          <a:effectLst/>
                        </a:rPr>
                        <a:t>Kirchliches Leben in der Zeit: Lebenslauf und Jahreskreis </a:t>
                      </a: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600" dirty="0">
                          <a:effectLst/>
                        </a:rPr>
                        <a:t>Anfänge der Kirche</a:t>
                      </a:r>
                    </a:p>
                    <a:p>
                      <a:pPr marL="342900" lvl="0" indent="-342900" algn="l" defTabSz="914400" rtl="0" eaLnBrk="1" latinLnBrk="0" hangingPunct="1">
                        <a:buFont typeface="Symbol" panose="05050102010706020507" pitchFamily="18" charset="2"/>
                        <a:buChar char="-"/>
                      </a:pPr>
                      <a:r>
                        <a:rPr lang="de-DE" sz="1600" kern="1200" dirty="0">
                          <a:solidFill>
                            <a:srgbClr val="FF0000"/>
                          </a:solidFill>
                          <a:effectLst/>
                          <a:latin typeface="+mn-lt"/>
                          <a:ea typeface="+mn-ea"/>
                          <a:cs typeface="+mn-cs"/>
                        </a:rPr>
                        <a:t>Feste des </a:t>
                      </a:r>
                      <a:r>
                        <a:rPr lang="de-DE" sz="1600" kern="1200" dirty="0" smtClean="0">
                          <a:solidFill>
                            <a:srgbClr val="FF0000"/>
                          </a:solidFill>
                          <a:effectLst/>
                          <a:latin typeface="+mn-lt"/>
                          <a:ea typeface="+mn-ea"/>
                          <a:cs typeface="+mn-cs"/>
                        </a:rPr>
                        <a:t>Glaubens</a:t>
                      </a:r>
                    </a:p>
                    <a:p>
                      <a:pPr marL="342900" lvl="0" indent="-342900" algn="l" defTabSz="914400" rtl="0" eaLnBrk="1" latinLnBrk="0" hangingPunct="1">
                        <a:buFont typeface="Symbol" panose="05050102010706020507" pitchFamily="18" charset="2"/>
                        <a:buChar char="-"/>
                      </a:pPr>
                      <a:r>
                        <a:rPr lang="de-DE" sz="1600" kern="1200" dirty="0" smtClean="0">
                          <a:solidFill>
                            <a:srgbClr val="FF0000"/>
                          </a:solidFill>
                          <a:effectLst/>
                          <a:latin typeface="+mn-lt"/>
                          <a:ea typeface="+mn-ea"/>
                          <a:cs typeface="+mn-cs"/>
                        </a:rPr>
                        <a:t>Leben in der Gemeinde</a:t>
                      </a:r>
                      <a:endParaRPr lang="de-DE" sz="1600" kern="1200" dirty="0">
                        <a:solidFill>
                          <a:srgbClr val="FF0000"/>
                        </a:solidFill>
                        <a:effectLst/>
                        <a:latin typeface="+mn-lt"/>
                        <a:ea typeface="+mn-ea"/>
                        <a:cs typeface="+mn-cs"/>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r h="527510">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9</a:t>
                      </a:r>
                      <a:endParaRPr lang="de-DE" sz="1600" dirty="0">
                        <a:solidFill>
                          <a:schemeClr val="tx1"/>
                        </a:solidFill>
                        <a:effectLst/>
                        <a:latin typeface="Calibri" panose="020F0502020204030204" pitchFamily="34"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Ende Sek I</a:t>
                      </a:r>
                      <a:endParaRPr lang="de-DE" sz="1600" kern="1200" dirty="0">
                        <a:solidFill>
                          <a:schemeClr val="tx1"/>
                        </a:solidFill>
                        <a:effectLst/>
                        <a:latin typeface="+mn-lt"/>
                        <a:ea typeface="+mn-ea"/>
                        <a:cs typeface="+mn-cs"/>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231649204"/>
                  </a:ext>
                </a:extLst>
              </a:tr>
              <a:tr h="1446224">
                <a:tc>
                  <a:txBody>
                    <a:bodyPr/>
                    <a:lstStyle/>
                    <a:p>
                      <a:pPr marL="342900" lvl="0" indent="-342900" algn="l">
                        <a:spcAft>
                          <a:spcPts val="0"/>
                        </a:spcAft>
                        <a:buSzPts val="1400"/>
                        <a:buFont typeface="Symbol" panose="05050102010706020507" pitchFamily="18" charset="2"/>
                        <a:buChar char="-"/>
                        <a:tabLst>
                          <a:tab pos="228600" algn="l"/>
                        </a:tabLst>
                      </a:pPr>
                      <a:r>
                        <a:rPr lang="de-DE" sz="1600" dirty="0">
                          <a:effectLst/>
                        </a:rPr>
                        <a:t>Reformation – Ökumene</a:t>
                      </a:r>
                    </a:p>
                    <a:p>
                      <a:pPr marL="342900" lvl="0" indent="-342900" algn="l">
                        <a:spcAft>
                          <a:spcPts val="0"/>
                        </a:spcAft>
                        <a:buSzPts val="1400"/>
                        <a:buFont typeface="Symbol" panose="05050102010706020507" pitchFamily="18" charset="2"/>
                        <a:buChar char="-"/>
                        <a:tabLst>
                          <a:tab pos="228600" algn="l"/>
                        </a:tabLst>
                      </a:pPr>
                      <a:r>
                        <a:rPr lang="de-DE" sz="1600" dirty="0">
                          <a:effectLst/>
                        </a:rPr>
                        <a:t>Kirche angesichts zeitgeschichtlicher Heraus­forderungen </a:t>
                      </a:r>
                    </a:p>
                    <a:p>
                      <a:pPr marL="342900" lvl="0" indent="-342900" algn="l">
                        <a:spcAft>
                          <a:spcPts val="0"/>
                        </a:spcAft>
                        <a:buSzPts val="1400"/>
                        <a:buFont typeface="Symbol" panose="05050102010706020507" pitchFamily="18" charset="2"/>
                        <a:buChar char="-"/>
                        <a:tabLst>
                          <a:tab pos="228600" algn="l"/>
                        </a:tabLst>
                      </a:pPr>
                      <a:r>
                        <a:rPr lang="de-DE" sz="1600" dirty="0">
                          <a:effectLst/>
                        </a:rPr>
                        <a:t>Symbolsprache kirchlichen Lebens  </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l">
                        <a:spcAft>
                          <a:spcPts val="0"/>
                        </a:spcAft>
                        <a:buSzPts val="1400"/>
                        <a:buFont typeface="Symbol" panose="05050102010706020507" pitchFamily="18" charset="2"/>
                        <a:buNone/>
                        <a:tabLst>
                          <a:tab pos="228600" algn="l"/>
                        </a:tabLst>
                      </a:pPr>
                      <a:r>
                        <a:rPr lang="de-DE" sz="1600" dirty="0">
                          <a:solidFill>
                            <a:schemeClr val="tx1"/>
                          </a:solidFill>
                          <a:effectLst/>
                        </a:rPr>
                        <a:t> </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l">
                        <a:buFont typeface="+mj-lt"/>
                        <a:buNone/>
                      </a:pPr>
                      <a:endParaRPr lang="de-DE" sz="1600" dirty="0">
                        <a:solidFill>
                          <a:schemeClr val="tx1"/>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defTabSz="914400" rtl="0" eaLnBrk="1" latinLnBrk="0" hangingPunct="1">
                        <a:buFont typeface="Symbol" panose="05050102010706020507" pitchFamily="18" charset="2"/>
                        <a:buChar char="-"/>
                      </a:pPr>
                      <a:r>
                        <a:rPr lang="de-DE" sz="1600" kern="1200" dirty="0">
                          <a:solidFill>
                            <a:schemeClr val="dk1"/>
                          </a:solidFill>
                          <a:effectLst/>
                          <a:latin typeface="+mn-lt"/>
                          <a:ea typeface="+mn-ea"/>
                          <a:cs typeface="+mn-cs"/>
                        </a:rPr>
                        <a:t>Kirche </a:t>
                      </a:r>
                      <a:r>
                        <a:rPr lang="de-DE" sz="1600" kern="1200" dirty="0">
                          <a:solidFill>
                            <a:srgbClr val="FF0000"/>
                          </a:solidFill>
                          <a:effectLst/>
                          <a:latin typeface="+mn-lt"/>
                          <a:ea typeface="+mn-ea"/>
                          <a:cs typeface="+mn-cs"/>
                        </a:rPr>
                        <a:t>im Wandel </a:t>
                      </a:r>
                      <a:r>
                        <a:rPr lang="de-DE" sz="1600" kern="1200" dirty="0">
                          <a:solidFill>
                            <a:schemeClr val="dk1"/>
                          </a:solidFill>
                          <a:effectLst/>
                          <a:latin typeface="+mn-lt"/>
                          <a:ea typeface="+mn-ea"/>
                          <a:cs typeface="+mn-cs"/>
                        </a:rPr>
                        <a:t>angesichts zeitgeschichtlicher Herausforderungen</a:t>
                      </a:r>
                    </a:p>
                    <a:p>
                      <a:pPr marL="342900" lvl="0" indent="-342900" algn="l" defTabSz="914400" rtl="0" eaLnBrk="1" latinLnBrk="0" hangingPunct="1">
                        <a:buFont typeface="Symbol" panose="05050102010706020507" pitchFamily="18" charset="2"/>
                        <a:buChar char="-"/>
                      </a:pPr>
                      <a:r>
                        <a:rPr lang="de-DE" sz="1600" kern="1200" dirty="0">
                          <a:solidFill>
                            <a:schemeClr val="dk1"/>
                          </a:solidFill>
                          <a:effectLst/>
                          <a:latin typeface="+mn-lt"/>
                          <a:ea typeface="+mn-ea"/>
                          <a:cs typeface="+mn-cs"/>
                        </a:rPr>
                        <a:t>Reformation – Ökumene</a:t>
                      </a:r>
                    </a:p>
                    <a:p>
                      <a:pPr marL="342900" lvl="0" indent="-342900" algn="l" defTabSz="914400" rtl="0" eaLnBrk="1" latinLnBrk="0" hangingPunct="1">
                        <a:buFont typeface="Symbol" panose="05050102010706020507" pitchFamily="18" charset="2"/>
                        <a:buChar char="-"/>
                      </a:pPr>
                      <a:r>
                        <a:rPr lang="de-DE" sz="1600" kern="1200" dirty="0">
                          <a:solidFill>
                            <a:srgbClr val="FF0000"/>
                          </a:solidFill>
                          <a:effectLst/>
                          <a:latin typeface="+mn-lt"/>
                          <a:ea typeface="+mn-ea"/>
                          <a:cs typeface="+mn-cs"/>
                        </a:rPr>
                        <a:t>Formen gelebten Glaubens</a:t>
                      </a:r>
                    </a:p>
                    <a:p>
                      <a:pPr marL="0" lvl="0" indent="0" algn="l" defTabSz="914400" rtl="0" eaLnBrk="1" latinLnBrk="0" hangingPunct="1">
                        <a:lnSpc>
                          <a:spcPct val="115000"/>
                        </a:lnSpc>
                        <a:buFont typeface="Symbol" panose="05050102010706020507" pitchFamily="18" charset="2"/>
                        <a:buNone/>
                      </a:pPr>
                      <a:endParaRPr lang="de-DE" sz="1600" kern="1200" dirty="0">
                        <a:solidFill>
                          <a:schemeClr val="tx1"/>
                        </a:solidFill>
                        <a:effectLst/>
                        <a:latin typeface="+mn-lt"/>
                        <a:ea typeface="+mn-ea"/>
                        <a:cs typeface="+mn-cs"/>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3457852458"/>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40</a:t>
            </a:fld>
            <a:endParaRPr lang="de-DE"/>
          </a:p>
        </p:txBody>
      </p:sp>
    </p:spTree>
    <p:extLst>
      <p:ext uri="{BB962C8B-B14F-4D97-AF65-F5344CB8AC3E}">
        <p14:creationId xmlns:p14="http://schemas.microsoft.com/office/powerpoint/2010/main" val="2904852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699792" y="1993900"/>
            <a:ext cx="3456384" cy="3702482"/>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solidFill>
                <a:schemeClr val="tx1"/>
              </a:solidFill>
            </a:endParaRPr>
          </a:p>
          <a:p>
            <a:pPr algn="ctr"/>
            <a:r>
              <a:rPr lang="de-DE" sz="2000" dirty="0">
                <a:solidFill>
                  <a:schemeClr val="tx1"/>
                </a:solidFill>
              </a:rPr>
              <a:t>Die Schülerinnen und Schüler erklären Feste des Kirchenjahres als Vergegenwärtigung des Lebens, des Todes und der Auferstehung Jesu (SK).</a:t>
            </a:r>
          </a:p>
        </p:txBody>
      </p:sp>
      <p:sp>
        <p:nvSpPr>
          <p:cNvPr id="4" name="Textfeld 3"/>
          <p:cNvSpPr txBox="1"/>
          <p:nvPr/>
        </p:nvSpPr>
        <p:spPr>
          <a:xfrm>
            <a:off x="6004150" y="1894005"/>
            <a:ext cx="2600300" cy="646331"/>
          </a:xfrm>
          <a:prstGeom prst="rect">
            <a:avLst/>
          </a:prstGeom>
          <a:noFill/>
          <a:ln>
            <a:solidFill>
              <a:schemeClr val="accent1">
                <a:lumMod val="50000"/>
              </a:schemeClr>
            </a:solidFill>
          </a:ln>
        </p:spPr>
        <p:txBody>
          <a:bodyPr wrap="square" rtlCol="0">
            <a:spAutoFit/>
          </a:bodyPr>
          <a:lstStyle/>
          <a:p>
            <a:r>
              <a:rPr lang="de-DE" b="1" dirty="0"/>
              <a:t>Begründungen/</a:t>
            </a:r>
          </a:p>
          <a:p>
            <a:r>
              <a:rPr lang="de-DE" b="1" dirty="0"/>
              <a:t>Leitgedanken</a:t>
            </a:r>
          </a:p>
        </p:txBody>
      </p:sp>
      <p:sp>
        <p:nvSpPr>
          <p:cNvPr id="7" name="Textfeld 6"/>
          <p:cNvSpPr txBox="1"/>
          <p:nvPr/>
        </p:nvSpPr>
        <p:spPr>
          <a:xfrm>
            <a:off x="6156176" y="2650125"/>
            <a:ext cx="2520280" cy="923330"/>
          </a:xfrm>
          <a:prstGeom prst="rect">
            <a:avLst/>
          </a:prstGeom>
          <a:noFill/>
        </p:spPr>
        <p:txBody>
          <a:bodyPr wrap="square" rtlCol="0">
            <a:spAutoFit/>
          </a:bodyPr>
          <a:lstStyle/>
          <a:p>
            <a:pPr algn="r"/>
            <a:r>
              <a:rPr lang="de-DE" dirty="0"/>
              <a:t>inhaltliche Fokussierung auf einen theologischen Gedanken</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41</a:t>
            </a:fld>
            <a:endParaRPr lang="de-DE"/>
          </a:p>
        </p:txBody>
      </p:sp>
      <p:sp>
        <p:nvSpPr>
          <p:cNvPr id="9" name="Textfeld 8"/>
          <p:cNvSpPr txBox="1"/>
          <p:nvPr/>
        </p:nvSpPr>
        <p:spPr>
          <a:xfrm>
            <a:off x="6625178" y="3638235"/>
            <a:ext cx="2016223" cy="646331"/>
          </a:xfrm>
          <a:prstGeom prst="rect">
            <a:avLst/>
          </a:prstGeom>
          <a:noFill/>
        </p:spPr>
        <p:txBody>
          <a:bodyPr wrap="square" rtlCol="0">
            <a:spAutoFit/>
          </a:bodyPr>
          <a:lstStyle/>
          <a:p>
            <a:pPr algn="r"/>
            <a:r>
              <a:rPr lang="de-DE" dirty="0"/>
              <a:t>Anknüpfung an die Lebenswelt</a:t>
            </a:r>
          </a:p>
        </p:txBody>
      </p:sp>
      <p:sp>
        <p:nvSpPr>
          <p:cNvPr id="14" name="Textfeld 13"/>
          <p:cNvSpPr txBox="1"/>
          <p:nvPr/>
        </p:nvSpPr>
        <p:spPr>
          <a:xfrm>
            <a:off x="5868712" y="5178085"/>
            <a:ext cx="2816318" cy="646331"/>
          </a:xfrm>
          <a:prstGeom prst="rect">
            <a:avLst/>
          </a:prstGeom>
          <a:noFill/>
        </p:spPr>
        <p:txBody>
          <a:bodyPr wrap="square" rtlCol="0">
            <a:spAutoFit/>
          </a:bodyPr>
          <a:lstStyle/>
          <a:p>
            <a:pPr algn="r"/>
            <a:r>
              <a:rPr lang="de-DE" dirty="0"/>
              <a:t>Grundlagen christlicher Glaubenstradition („Basics“)</a:t>
            </a:r>
          </a:p>
        </p:txBody>
      </p:sp>
      <p:sp>
        <p:nvSpPr>
          <p:cNvPr id="13" name="Textfeld 12"/>
          <p:cNvSpPr txBox="1"/>
          <p:nvPr/>
        </p:nvSpPr>
        <p:spPr>
          <a:xfrm>
            <a:off x="5886400" y="4375770"/>
            <a:ext cx="2771801" cy="646331"/>
          </a:xfrm>
          <a:prstGeom prst="rect">
            <a:avLst/>
          </a:prstGeom>
          <a:noFill/>
        </p:spPr>
        <p:txBody>
          <a:bodyPr wrap="square" rtlCol="0">
            <a:spAutoFit/>
          </a:bodyPr>
          <a:lstStyle/>
          <a:p>
            <a:pPr algn="r"/>
            <a:r>
              <a:rPr lang="de-DE" dirty="0"/>
              <a:t>Vernetzung mit IF 7: Unterscheidungsfähigkeit</a:t>
            </a:r>
          </a:p>
        </p:txBody>
      </p:sp>
      <p:sp>
        <p:nvSpPr>
          <p:cNvPr id="15" name="Titel 14">
            <a:extLst>
              <a:ext uri="{FF2B5EF4-FFF2-40B4-BE49-F238E27FC236}">
                <a16:creationId xmlns="" xmlns:a16="http://schemas.microsoft.com/office/drawing/2014/main" id="{36F37880-5DA9-4ECF-9E87-345758382626}"/>
              </a:ext>
            </a:extLst>
          </p:cNvPr>
          <p:cNvSpPr>
            <a:spLocks noGrp="1"/>
          </p:cNvSpPr>
          <p:nvPr>
            <p:ph type="title"/>
          </p:nvPr>
        </p:nvSpPr>
        <p:spPr>
          <a:xfrm>
            <a:off x="457200" y="1125753"/>
            <a:ext cx="8902700" cy="358775"/>
          </a:xfrm>
        </p:spPr>
        <p:txBody>
          <a:bodyPr/>
          <a:lstStyle/>
          <a:p>
            <a:r>
              <a:rPr lang="de-DE" sz="2400" dirty="0"/>
              <a:t>Wie schlägt sich das Neue in den Kompetenzerwartungen nieder?</a:t>
            </a:r>
          </a:p>
        </p:txBody>
      </p:sp>
      <p:sp>
        <p:nvSpPr>
          <p:cNvPr id="16" name="Textfeld 15">
            <a:extLst>
              <a:ext uri="{FF2B5EF4-FFF2-40B4-BE49-F238E27FC236}">
                <a16:creationId xmlns="" xmlns:a16="http://schemas.microsoft.com/office/drawing/2014/main" id="{DD049C4A-E580-4133-B760-A222B40B9607}"/>
              </a:ext>
            </a:extLst>
          </p:cNvPr>
          <p:cNvSpPr txBox="1"/>
          <p:nvPr/>
        </p:nvSpPr>
        <p:spPr>
          <a:xfrm>
            <a:off x="475781" y="1848041"/>
            <a:ext cx="2068778" cy="369332"/>
          </a:xfrm>
          <a:prstGeom prst="rect">
            <a:avLst/>
          </a:prstGeom>
          <a:noFill/>
          <a:ln>
            <a:solidFill>
              <a:schemeClr val="accent1">
                <a:lumMod val="50000"/>
              </a:schemeClr>
            </a:solidFill>
          </a:ln>
        </p:spPr>
        <p:txBody>
          <a:bodyPr wrap="square" rtlCol="0">
            <a:spAutoFit/>
          </a:bodyPr>
          <a:lstStyle/>
          <a:p>
            <a:r>
              <a:rPr lang="de-DE" b="1" dirty="0" smtClean="0"/>
              <a:t>IF 4 - Beispiel </a:t>
            </a:r>
            <a:r>
              <a:rPr lang="de-DE" b="1" dirty="0"/>
              <a:t>5/6</a:t>
            </a:r>
          </a:p>
        </p:txBody>
      </p:sp>
    </p:spTree>
    <p:extLst>
      <p:ext uri="{BB962C8B-B14F-4D97-AF65-F5344CB8AC3E}">
        <p14:creationId xmlns:p14="http://schemas.microsoft.com/office/powerpoint/2010/main" val="27846204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086500" y="1689576"/>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5" name="Textfeld 4"/>
          <p:cNvSpPr txBox="1"/>
          <p:nvPr/>
        </p:nvSpPr>
        <p:spPr>
          <a:xfrm>
            <a:off x="0" y="2780928"/>
            <a:ext cx="3051822" cy="646331"/>
          </a:xfrm>
          <a:prstGeom prst="rect">
            <a:avLst/>
          </a:prstGeom>
          <a:noFill/>
        </p:spPr>
        <p:txBody>
          <a:bodyPr wrap="square" rtlCol="0">
            <a:spAutoFit/>
          </a:bodyPr>
          <a:lstStyle/>
          <a:p>
            <a:pPr marL="285750" indent="-285750">
              <a:buFont typeface="Symbol" panose="05050102010706020507" pitchFamily="18" charset="2"/>
              <a:buChar char="-"/>
            </a:pPr>
            <a:endParaRPr lang="de-DE" dirty="0"/>
          </a:p>
          <a:p>
            <a:pPr marL="285750" indent="-285750">
              <a:buFont typeface="Symbol" panose="05050102010706020507" pitchFamily="18" charset="2"/>
              <a:buChar char="-"/>
            </a:pPr>
            <a:endParaRPr lang="de-DE" dirty="0"/>
          </a:p>
        </p:txBody>
      </p:sp>
      <p:sp>
        <p:nvSpPr>
          <p:cNvPr id="7" name="Textfeld 6"/>
          <p:cNvSpPr txBox="1"/>
          <p:nvPr/>
        </p:nvSpPr>
        <p:spPr>
          <a:xfrm>
            <a:off x="5737612" y="2488080"/>
            <a:ext cx="2960339" cy="1200329"/>
          </a:xfrm>
          <a:prstGeom prst="rect">
            <a:avLst/>
          </a:prstGeom>
          <a:noFill/>
        </p:spPr>
        <p:txBody>
          <a:bodyPr wrap="square" rtlCol="0">
            <a:spAutoFit/>
          </a:bodyPr>
          <a:lstStyle/>
          <a:p>
            <a:pPr algn="r"/>
            <a:r>
              <a:rPr lang="de-DE" dirty="0"/>
              <a:t>Lernen an Biographien – Personalisierung als Prinzip (nicht nur) kirchenge-</a:t>
            </a:r>
            <a:r>
              <a:rPr lang="de-DE" dirty="0" err="1"/>
              <a:t>schichtlichen</a:t>
            </a:r>
            <a:r>
              <a:rPr lang="de-DE" dirty="0"/>
              <a:t> Lernens</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42</a:t>
            </a:fld>
            <a:endParaRPr lang="de-DE"/>
          </a:p>
        </p:txBody>
      </p:sp>
      <p:sp>
        <p:nvSpPr>
          <p:cNvPr id="9" name="Textfeld 8"/>
          <p:cNvSpPr txBox="1"/>
          <p:nvPr/>
        </p:nvSpPr>
        <p:spPr>
          <a:xfrm>
            <a:off x="6275928" y="4270374"/>
            <a:ext cx="2596292" cy="1477328"/>
          </a:xfrm>
          <a:prstGeom prst="rect">
            <a:avLst/>
          </a:prstGeom>
          <a:noFill/>
        </p:spPr>
        <p:txBody>
          <a:bodyPr wrap="square" rtlCol="0">
            <a:spAutoFit/>
          </a:bodyPr>
          <a:lstStyle/>
          <a:p>
            <a:pPr algn="r"/>
            <a:r>
              <a:rPr lang="de-DE" dirty="0"/>
              <a:t>praktische und ggf. politische Dimension des Glaubens in unterschiedlichen Ausprägungen</a:t>
            </a:r>
          </a:p>
        </p:txBody>
      </p:sp>
      <p:sp>
        <p:nvSpPr>
          <p:cNvPr id="13" name="Ellipse 12"/>
          <p:cNvSpPr/>
          <p:nvPr/>
        </p:nvSpPr>
        <p:spPr>
          <a:xfrm>
            <a:off x="611560" y="2395098"/>
            <a:ext cx="2888332" cy="2863818"/>
          </a:xfrm>
          <a:prstGeom prst="ellipse">
            <a:avLst/>
          </a:prstGeom>
          <a:solidFill>
            <a:schemeClr val="accent6">
              <a:lumMod val="40000"/>
              <a:lumOff val="60000"/>
            </a:schemeClr>
          </a:solidFill>
          <a:ln w="19050">
            <a:solidFill>
              <a:schemeClr val="tx2"/>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600" dirty="0">
                <a:solidFill>
                  <a:schemeClr val="tx1"/>
                </a:solidFill>
              </a:rPr>
              <a:t>Die Schülerinnen</a:t>
            </a:r>
          </a:p>
          <a:p>
            <a:pPr algn="ctr"/>
            <a:r>
              <a:rPr lang="de-DE" sz="1600" dirty="0">
                <a:solidFill>
                  <a:schemeClr val="tx1"/>
                </a:solidFill>
              </a:rPr>
              <a:t> und Schüler beschreiben an einer ausgewählten </a:t>
            </a:r>
            <a:r>
              <a:rPr lang="de-DE" sz="1600" dirty="0" smtClean="0">
                <a:solidFill>
                  <a:schemeClr val="tx1"/>
                </a:solidFill>
              </a:rPr>
              <a:t>Biografie </a:t>
            </a:r>
            <a:r>
              <a:rPr lang="de-DE" sz="1600" dirty="0">
                <a:solidFill>
                  <a:schemeClr val="tx1"/>
                </a:solidFill>
              </a:rPr>
              <a:t>die Konsequenzen christlichen Glaubens für das Leben und Handeln von Menschen (SK</a:t>
            </a:r>
            <a:r>
              <a:rPr lang="de-DE" sz="1600" dirty="0" smtClean="0">
                <a:solidFill>
                  <a:schemeClr val="tx1"/>
                </a:solidFill>
              </a:rPr>
              <a:t>)</a:t>
            </a:r>
            <a:endParaRPr lang="de-DE" sz="1600" b="1" dirty="0">
              <a:solidFill>
                <a:schemeClr val="tx1"/>
              </a:solidFill>
            </a:endParaRPr>
          </a:p>
        </p:txBody>
      </p:sp>
      <p:sp>
        <p:nvSpPr>
          <p:cNvPr id="15" name="Ellipse 14"/>
          <p:cNvSpPr/>
          <p:nvPr/>
        </p:nvSpPr>
        <p:spPr>
          <a:xfrm>
            <a:off x="3131840" y="2395098"/>
            <a:ext cx="2808312" cy="2863818"/>
          </a:xfrm>
          <a:prstGeom prst="ellipse">
            <a:avLst/>
          </a:prstGeom>
          <a:solidFill>
            <a:schemeClr val="accent6">
              <a:lumMod val="40000"/>
              <a:lumOff val="60000"/>
            </a:schemeClr>
          </a:solidFill>
          <a:ln w="19050">
            <a:solidFill>
              <a:schemeClr val="tx2"/>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600" dirty="0">
                <a:solidFill>
                  <a:schemeClr val="tx1"/>
                </a:solidFill>
              </a:rPr>
              <a:t>Die Schülerinnen und Schüler beschreiben an einem Beispiel eine Form alternativer Lebensgestaltung aus dem Glauben (SK) </a:t>
            </a:r>
            <a:endParaRPr lang="de-DE" sz="2000" dirty="0">
              <a:solidFill>
                <a:schemeClr val="tx1"/>
              </a:solidFill>
            </a:endParaRPr>
          </a:p>
        </p:txBody>
      </p:sp>
      <p:sp>
        <p:nvSpPr>
          <p:cNvPr id="18" name="Titel 14">
            <a:extLst>
              <a:ext uri="{FF2B5EF4-FFF2-40B4-BE49-F238E27FC236}">
                <a16:creationId xmlns="" xmlns:a16="http://schemas.microsoft.com/office/drawing/2014/main" id="{470B70C5-927F-47A2-8EC5-AB6A4B40B574}"/>
              </a:ext>
            </a:extLst>
          </p:cNvPr>
          <p:cNvSpPr>
            <a:spLocks noGrp="1"/>
          </p:cNvSpPr>
          <p:nvPr>
            <p:ph type="title"/>
          </p:nvPr>
        </p:nvSpPr>
        <p:spPr>
          <a:xfrm>
            <a:off x="457200" y="1051519"/>
            <a:ext cx="8909050" cy="358775"/>
          </a:xfrm>
        </p:spPr>
        <p:txBody>
          <a:bodyPr/>
          <a:lstStyle/>
          <a:p>
            <a:r>
              <a:rPr lang="de-DE" sz="2400" dirty="0"/>
              <a:t>Wie schlägt sich das Neue in den Kompetenzerwartungen nieder?</a:t>
            </a:r>
          </a:p>
        </p:txBody>
      </p:sp>
      <p:sp>
        <p:nvSpPr>
          <p:cNvPr id="19" name="Textfeld 18">
            <a:extLst>
              <a:ext uri="{FF2B5EF4-FFF2-40B4-BE49-F238E27FC236}">
                <a16:creationId xmlns="" xmlns:a16="http://schemas.microsoft.com/office/drawing/2014/main" id="{7A3A66B5-CBA9-4DB0-A269-DCB382618AA4}"/>
              </a:ext>
            </a:extLst>
          </p:cNvPr>
          <p:cNvSpPr txBox="1"/>
          <p:nvPr/>
        </p:nvSpPr>
        <p:spPr>
          <a:xfrm>
            <a:off x="439541" y="1683493"/>
            <a:ext cx="2188243" cy="369332"/>
          </a:xfrm>
          <a:prstGeom prst="rect">
            <a:avLst/>
          </a:prstGeom>
          <a:noFill/>
          <a:ln>
            <a:solidFill>
              <a:schemeClr val="accent1">
                <a:lumMod val="50000"/>
              </a:schemeClr>
            </a:solidFill>
          </a:ln>
        </p:spPr>
        <p:txBody>
          <a:bodyPr wrap="square" rtlCol="0">
            <a:spAutoFit/>
          </a:bodyPr>
          <a:lstStyle/>
          <a:p>
            <a:r>
              <a:rPr lang="de-DE" b="1" dirty="0"/>
              <a:t>IF 4 - Beispiel Ende SI</a:t>
            </a:r>
          </a:p>
        </p:txBody>
      </p:sp>
    </p:spTree>
    <p:extLst>
      <p:ext uri="{BB962C8B-B14F-4D97-AF65-F5344CB8AC3E}">
        <p14:creationId xmlns:p14="http://schemas.microsoft.com/office/powerpoint/2010/main" val="16723103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5)</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921795871"/>
              </p:ext>
            </p:extLst>
          </p:nvPr>
        </p:nvGraphicFramePr>
        <p:xfrm>
          <a:off x="251520" y="1772816"/>
          <a:ext cx="8629880" cy="4032448"/>
        </p:xfrm>
        <a:graphic>
          <a:graphicData uri="http://schemas.openxmlformats.org/drawingml/2006/table">
            <a:tbl>
              <a:tblPr firstRow="1" bandRow="1">
                <a:tableStyleId>{5C22544A-7EE6-4342-B048-85BDC9FD1C3A}</a:tableStyleId>
              </a:tblPr>
              <a:tblGrid>
                <a:gridCol w="4314940">
                  <a:extLst>
                    <a:ext uri="{9D8B030D-6E8A-4147-A177-3AD203B41FA5}">
                      <a16:colId xmlns="" xmlns:a16="http://schemas.microsoft.com/office/drawing/2014/main" val="20000"/>
                    </a:ext>
                  </a:extLst>
                </a:gridCol>
                <a:gridCol w="4314940">
                  <a:extLst>
                    <a:ext uri="{9D8B030D-6E8A-4147-A177-3AD203B41FA5}">
                      <a16:colId xmlns="" xmlns:a16="http://schemas.microsoft.com/office/drawing/2014/main" val="20001"/>
                    </a:ext>
                  </a:extLst>
                </a:gridCol>
              </a:tblGrid>
              <a:tr h="835538">
                <a:tc>
                  <a:txBody>
                    <a:bodyPr/>
                    <a:lstStyle/>
                    <a:p>
                      <a:pPr algn="l">
                        <a:spcAft>
                          <a:spcPts val="0"/>
                        </a:spcAft>
                      </a:pPr>
                      <a:r>
                        <a:rPr lang="de-DE" sz="1600" u="none" dirty="0">
                          <a:effectLst/>
                        </a:rPr>
                        <a:t>alt: </a:t>
                      </a:r>
                      <a:r>
                        <a:rPr lang="de-DE" sz="1600" u="sng" dirty="0">
                          <a:effectLst/>
                        </a:rPr>
                        <a:t>Inhaltsfeld 3</a:t>
                      </a:r>
                      <a:r>
                        <a:rPr lang="de-DE" sz="1600" u="none" dirty="0">
                          <a:effectLst/>
                        </a:rPr>
                        <a:t>:</a:t>
                      </a:r>
                    </a:p>
                    <a:p>
                      <a:pPr algn="just">
                        <a:spcAft>
                          <a:spcPts val="0"/>
                        </a:spcAft>
                      </a:pPr>
                      <a:r>
                        <a:rPr lang="de-DE" sz="1600" dirty="0">
                          <a:effectLst/>
                        </a:rPr>
                        <a:t>Bibel als „Ur-kunde“ des Glaubens an Gott</a:t>
                      </a:r>
                    </a:p>
                  </a:txBody>
                  <a:tcPr marL="54358" marR="54358" marT="0" marB="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de-DE" sz="1600" b="1" dirty="0">
                          <a:effectLst/>
                        </a:rPr>
                        <a:t>neu</a:t>
                      </a:r>
                      <a:r>
                        <a:rPr lang="de-DE" sz="1600" dirty="0">
                          <a:effectLst/>
                        </a:rPr>
                        <a:t>: </a:t>
                      </a:r>
                      <a:r>
                        <a:rPr lang="de-DE" sz="1600" b="1" u="sng" dirty="0">
                          <a:effectLst/>
                        </a:rPr>
                        <a:t>Inhaltsfeld 5</a:t>
                      </a:r>
                      <a:r>
                        <a:rPr lang="de-DE" sz="1600" b="1" dirty="0">
                          <a:effectLst/>
                        </a:rPr>
                        <a:t>:</a:t>
                      </a:r>
                    </a:p>
                    <a:p>
                      <a:pPr marL="0" lvl="0" indent="0" algn="l">
                        <a:buFont typeface="+mj-lt"/>
                        <a:buNone/>
                      </a:pPr>
                      <a:r>
                        <a:rPr lang="de-DE" sz="1600" dirty="0">
                          <a:effectLst/>
                        </a:rPr>
                        <a:t>Bibel als „Ur-kunde“ des Glaubens</a:t>
                      </a:r>
                      <a:endParaRPr lang="de-DE" sz="1600" dirty="0">
                        <a:effectLst/>
                        <a:latin typeface="Calibri" panose="020F0502020204030204" pitchFamily="34" charset="0"/>
                      </a:endParaRPr>
                    </a:p>
                  </a:txBody>
                  <a:tcPr marL="54358" marR="54358" marT="0" marB="0">
                    <a:solidFill>
                      <a:schemeClr val="accent6"/>
                    </a:solidFill>
                  </a:tcPr>
                </a:tc>
                <a:extLst>
                  <a:ext uri="{0D108BD9-81ED-4DB2-BD59-A6C34878D82A}">
                    <a16:rowId xmlns="" xmlns:a16="http://schemas.microsoft.com/office/drawing/2014/main" val="10000"/>
                  </a:ext>
                </a:extLst>
              </a:tr>
              <a:tr h="501652">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566171">
                <a:tc>
                  <a:txBody>
                    <a:bodyPr/>
                    <a:lstStyle/>
                    <a:p>
                      <a:pPr marL="342900" lvl="0" indent="-342900" algn="l">
                        <a:spcAft>
                          <a:spcPts val="0"/>
                        </a:spcAft>
                        <a:buSzPts val="1400"/>
                        <a:buFont typeface="Symbol" panose="05050102010706020507" pitchFamily="18" charset="2"/>
                        <a:buChar char="-"/>
                        <a:tabLst>
                          <a:tab pos="228600" algn="l"/>
                          <a:tab pos="685800" algn="l"/>
                        </a:tabLst>
                      </a:pPr>
                      <a:r>
                        <a:rPr lang="de-DE" sz="1600" dirty="0">
                          <a:effectLst/>
                        </a:rPr>
                        <a:t>Bibel - Aufbau, Inhalte, Gestalten </a:t>
                      </a: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600" dirty="0" smtClean="0">
                          <a:effectLst/>
                        </a:rPr>
                        <a:t>die Bibel als Buch</a:t>
                      </a:r>
                      <a:endParaRPr lang="de-DE" sz="1600" dirty="0">
                        <a:effectLst/>
                      </a:endParaRPr>
                    </a:p>
                    <a:p>
                      <a:pPr marL="342900" lvl="0" indent="-342900" algn="l">
                        <a:buFont typeface="Symbol" panose="05050102010706020507" pitchFamily="18" charset="2"/>
                        <a:buChar char="-"/>
                      </a:pPr>
                      <a:r>
                        <a:rPr lang="de-DE" sz="1600" kern="1200" dirty="0">
                          <a:solidFill>
                            <a:srgbClr val="FF0000"/>
                          </a:solidFill>
                          <a:effectLst/>
                          <a:latin typeface="+mn-lt"/>
                          <a:ea typeface="+mn-ea"/>
                          <a:cs typeface="+mn-cs"/>
                        </a:rPr>
                        <a:t>Grundmotive und Gestalten der Bibel </a:t>
                      </a: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r h="519184">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9</a:t>
                      </a:r>
                      <a:endParaRPr lang="de-DE" sz="1600" dirty="0">
                        <a:solidFill>
                          <a:schemeClr val="tx1"/>
                        </a:solidFill>
                        <a:effectLst/>
                        <a:latin typeface="Calibri" panose="020F0502020204030204" pitchFamily="34"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solidFill>
                            <a:schemeClr val="tx1"/>
                          </a:solidFill>
                          <a:effectLst/>
                        </a:rPr>
                        <a:t>Inhaltliche Schwerpunkte </a:t>
                      </a:r>
                    </a:p>
                    <a:p>
                      <a:pPr algn="l">
                        <a:spcAft>
                          <a:spcPts val="0"/>
                        </a:spcAft>
                      </a:pPr>
                      <a:r>
                        <a:rPr lang="de-DE" sz="1600" dirty="0">
                          <a:solidFill>
                            <a:schemeClr val="tx1"/>
                          </a:solidFill>
                          <a:effectLst/>
                        </a:rPr>
                        <a:t>Jg. 7-</a:t>
                      </a:r>
                      <a:r>
                        <a:rPr lang="de-DE" sz="1600" baseline="0" dirty="0">
                          <a:solidFill>
                            <a:schemeClr val="tx1"/>
                          </a:solidFill>
                          <a:effectLst/>
                        </a:rPr>
                        <a:t> Ende Sek I</a:t>
                      </a:r>
                      <a:endParaRPr lang="de-DE" sz="1600" kern="1200" dirty="0">
                        <a:solidFill>
                          <a:schemeClr val="tx1"/>
                        </a:solidFill>
                        <a:effectLst/>
                        <a:latin typeface="+mn-lt"/>
                        <a:ea typeface="+mn-ea"/>
                        <a:cs typeface="+mn-cs"/>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231649204"/>
                  </a:ext>
                </a:extLst>
              </a:tr>
              <a:tr h="1609903">
                <a:tc>
                  <a:txBody>
                    <a:bodyPr/>
                    <a:lstStyle/>
                    <a:p>
                      <a:pPr marL="342900" lvl="0" indent="-342900" algn="l">
                        <a:spcAft>
                          <a:spcPts val="0"/>
                        </a:spcAft>
                        <a:buSzPts val="1400"/>
                        <a:buFont typeface="Symbol" panose="05050102010706020507" pitchFamily="18" charset="2"/>
                        <a:buChar char="-"/>
                        <a:tabLst>
                          <a:tab pos="228600" algn="l"/>
                        </a:tabLst>
                      </a:pPr>
                      <a:endParaRPr lang="de-DE" sz="1600" dirty="0">
                        <a:effectLst/>
                      </a:endParaRPr>
                    </a:p>
                    <a:p>
                      <a:pPr marL="342900" lvl="0" indent="-342900" algn="l">
                        <a:spcAft>
                          <a:spcPts val="0"/>
                        </a:spcAft>
                        <a:buSzPts val="1400"/>
                        <a:buFont typeface="Symbol" panose="05050102010706020507" pitchFamily="18" charset="2"/>
                        <a:buChar char="-"/>
                        <a:tabLst>
                          <a:tab pos="228600" algn="l"/>
                        </a:tabLst>
                      </a:pPr>
                      <a:r>
                        <a:rPr lang="de-DE" sz="1600" dirty="0">
                          <a:effectLst/>
                        </a:rPr>
                        <a:t>Entstehung und Sprachformen biblischer Texte</a:t>
                      </a:r>
                    </a:p>
                    <a:p>
                      <a:pPr marL="342900" lvl="0" indent="-342900" algn="l">
                        <a:spcAft>
                          <a:spcPts val="0"/>
                        </a:spcAft>
                        <a:buSzPts val="1400"/>
                        <a:buFont typeface="Symbol" panose="05050102010706020507" pitchFamily="18" charset="2"/>
                        <a:buChar char="-"/>
                        <a:tabLst>
                          <a:tab pos="228600" algn="l"/>
                        </a:tabLst>
                      </a:pPr>
                      <a:r>
                        <a:rPr lang="de-DE" sz="1600" dirty="0">
                          <a:effectLst/>
                        </a:rPr>
                        <a:t>Erzählungen der Bibel als gedeutete Glaubenserfahrung </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l">
                        <a:buFont typeface="+mj-lt"/>
                        <a:buNone/>
                      </a:pPr>
                      <a:endParaRPr lang="de-DE" sz="1600" dirty="0">
                        <a:solidFill>
                          <a:schemeClr val="tx1"/>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defTabSz="914400" rtl="0" eaLnBrk="1" latinLnBrk="0" hangingPunct="1">
                        <a:buFont typeface="Symbol" panose="05050102010706020507" pitchFamily="18" charset="2"/>
                        <a:buChar char="-"/>
                      </a:pPr>
                      <a:endParaRPr lang="de-DE" sz="1600" kern="1200" dirty="0">
                        <a:solidFill>
                          <a:schemeClr val="dk1"/>
                        </a:solidFill>
                        <a:effectLst/>
                        <a:latin typeface="+mn-lt"/>
                        <a:ea typeface="+mn-ea"/>
                        <a:cs typeface="+mn-cs"/>
                      </a:endParaRPr>
                    </a:p>
                    <a:p>
                      <a:pPr marL="342900" lvl="0" indent="-342900" algn="l" defTabSz="914400" rtl="0" eaLnBrk="1" latinLnBrk="0" hangingPunct="1">
                        <a:buFont typeface="Symbol" panose="05050102010706020507" pitchFamily="18" charset="2"/>
                        <a:buChar char="-"/>
                      </a:pPr>
                      <a:r>
                        <a:rPr lang="de-DE" sz="1600" kern="1200" dirty="0">
                          <a:solidFill>
                            <a:schemeClr val="dk1"/>
                          </a:solidFill>
                          <a:effectLst/>
                          <a:latin typeface="+mn-lt"/>
                          <a:ea typeface="+mn-ea"/>
                          <a:cs typeface="+mn-cs"/>
                        </a:rPr>
                        <a:t>Entstehung und </a:t>
                      </a:r>
                      <a:r>
                        <a:rPr lang="de-DE" sz="1600" kern="1200" dirty="0">
                          <a:solidFill>
                            <a:srgbClr val="FF0000"/>
                          </a:solidFill>
                          <a:effectLst/>
                          <a:latin typeface="+mn-lt"/>
                          <a:ea typeface="+mn-ea"/>
                          <a:cs typeface="+mn-cs"/>
                        </a:rPr>
                        <a:t>Gattungen</a:t>
                      </a:r>
                      <a:r>
                        <a:rPr lang="de-DE" sz="1600" kern="1200" dirty="0">
                          <a:solidFill>
                            <a:schemeClr val="dk1"/>
                          </a:solidFill>
                          <a:effectLst/>
                          <a:latin typeface="+mn-lt"/>
                          <a:ea typeface="+mn-ea"/>
                          <a:cs typeface="+mn-cs"/>
                        </a:rPr>
                        <a:t> biblischer Texte</a:t>
                      </a:r>
                    </a:p>
                    <a:p>
                      <a:pPr marL="342900" lvl="0" indent="-342900" algn="l" defTabSz="914400" rtl="0" eaLnBrk="1" latinLnBrk="0" hangingPunct="1">
                        <a:buFont typeface="Symbol" panose="05050102010706020507" pitchFamily="18" charset="2"/>
                        <a:buChar char="-"/>
                      </a:pPr>
                      <a:r>
                        <a:rPr lang="de-DE" sz="1600" kern="1200" dirty="0">
                          <a:solidFill>
                            <a:schemeClr val="dk1"/>
                          </a:solidFill>
                          <a:effectLst/>
                          <a:latin typeface="+mn-lt"/>
                          <a:ea typeface="+mn-ea"/>
                          <a:cs typeface="+mn-cs"/>
                        </a:rPr>
                        <a:t>Erzählungen der Bibel als </a:t>
                      </a:r>
                      <a:r>
                        <a:rPr lang="de-DE" sz="1600" kern="1200" dirty="0">
                          <a:solidFill>
                            <a:srgbClr val="FF0000"/>
                          </a:solidFill>
                          <a:effectLst/>
                          <a:latin typeface="+mn-lt"/>
                          <a:ea typeface="+mn-ea"/>
                          <a:cs typeface="+mn-cs"/>
                        </a:rPr>
                        <a:t>Ausdruck von Glaubenserfahrungen</a:t>
                      </a:r>
                    </a:p>
                    <a:p>
                      <a:pPr marL="0" lvl="0" indent="0" algn="l" defTabSz="914400" rtl="0" eaLnBrk="1" latinLnBrk="0" hangingPunct="1">
                        <a:lnSpc>
                          <a:spcPct val="115000"/>
                        </a:lnSpc>
                        <a:buFont typeface="Symbol" panose="05050102010706020507" pitchFamily="18" charset="2"/>
                        <a:buNone/>
                      </a:pPr>
                      <a:endParaRPr lang="de-DE" sz="1600" kern="1200" dirty="0">
                        <a:solidFill>
                          <a:schemeClr val="tx1"/>
                        </a:solidFill>
                        <a:effectLst/>
                        <a:latin typeface="+mn-lt"/>
                        <a:ea typeface="+mn-ea"/>
                        <a:cs typeface="+mn-cs"/>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3457852458"/>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43</a:t>
            </a:fld>
            <a:endParaRPr lang="de-DE"/>
          </a:p>
        </p:txBody>
      </p:sp>
    </p:spTree>
    <p:extLst>
      <p:ext uri="{BB962C8B-B14F-4D97-AF65-F5344CB8AC3E}">
        <p14:creationId xmlns:p14="http://schemas.microsoft.com/office/powerpoint/2010/main" val="32339410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699792" y="1993900"/>
            <a:ext cx="3456384" cy="3702482"/>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solidFill>
                <a:schemeClr val="tx1"/>
              </a:solidFill>
            </a:endParaRPr>
          </a:p>
          <a:p>
            <a:pPr algn="ctr"/>
            <a:r>
              <a:rPr lang="de-DE" sz="2000" dirty="0">
                <a:solidFill>
                  <a:schemeClr val="tx1"/>
                </a:solidFill>
              </a:rPr>
              <a:t>Die Schülerinnen und Schüler konkretisieren die Grunderfahrung der Nähe Gottes zu den Menschen an wiederkehrenden Motiven, u.a. der Berufung und des Bundes  (SK).</a:t>
            </a:r>
          </a:p>
        </p:txBody>
      </p:sp>
      <p:sp>
        <p:nvSpPr>
          <p:cNvPr id="4" name="Textfeld 3"/>
          <p:cNvSpPr txBox="1"/>
          <p:nvPr/>
        </p:nvSpPr>
        <p:spPr>
          <a:xfrm>
            <a:off x="6004150" y="1894005"/>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156176" y="2950835"/>
            <a:ext cx="2520280" cy="646331"/>
          </a:xfrm>
          <a:prstGeom prst="rect">
            <a:avLst/>
          </a:prstGeom>
          <a:noFill/>
        </p:spPr>
        <p:txBody>
          <a:bodyPr wrap="square" rtlCol="0">
            <a:spAutoFit/>
          </a:bodyPr>
          <a:lstStyle/>
          <a:p>
            <a:pPr algn="r"/>
            <a:r>
              <a:rPr lang="de-DE" dirty="0"/>
              <a:t>roter Faden: Beziehungsaspekt</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44</a:t>
            </a:fld>
            <a:endParaRPr lang="de-DE"/>
          </a:p>
        </p:txBody>
      </p:sp>
      <p:sp>
        <p:nvSpPr>
          <p:cNvPr id="13" name="Textfeld 12"/>
          <p:cNvSpPr txBox="1"/>
          <p:nvPr/>
        </p:nvSpPr>
        <p:spPr>
          <a:xfrm>
            <a:off x="5999814" y="4106753"/>
            <a:ext cx="2736302" cy="646331"/>
          </a:xfrm>
          <a:prstGeom prst="rect">
            <a:avLst/>
          </a:prstGeom>
          <a:noFill/>
        </p:spPr>
        <p:txBody>
          <a:bodyPr wrap="square" rtlCol="0">
            <a:spAutoFit/>
          </a:bodyPr>
          <a:lstStyle/>
          <a:p>
            <a:pPr algn="r"/>
            <a:r>
              <a:rPr lang="de-DE" dirty="0"/>
              <a:t>Personalisierung und Anschaulichkeit</a:t>
            </a:r>
          </a:p>
        </p:txBody>
      </p:sp>
      <p:sp>
        <p:nvSpPr>
          <p:cNvPr id="14" name="Titel 14">
            <a:extLst>
              <a:ext uri="{FF2B5EF4-FFF2-40B4-BE49-F238E27FC236}">
                <a16:creationId xmlns="" xmlns:a16="http://schemas.microsoft.com/office/drawing/2014/main" id="{58320808-B04E-422A-AD71-D58D3AD8DBBF}"/>
              </a:ext>
            </a:extLst>
          </p:cNvPr>
          <p:cNvSpPr>
            <a:spLocks noGrp="1"/>
          </p:cNvSpPr>
          <p:nvPr>
            <p:ph type="title"/>
          </p:nvPr>
        </p:nvSpPr>
        <p:spPr>
          <a:xfrm>
            <a:off x="486996" y="1125538"/>
            <a:ext cx="8549053" cy="358775"/>
          </a:xfrm>
        </p:spPr>
        <p:txBody>
          <a:bodyPr/>
          <a:lstStyle/>
          <a:p>
            <a:r>
              <a:rPr lang="de-DE" sz="2400" dirty="0"/>
              <a:t>Wie schlägt sich das Neue in den Kompetenzerwartungen nieder?</a:t>
            </a:r>
          </a:p>
        </p:txBody>
      </p:sp>
      <p:sp>
        <p:nvSpPr>
          <p:cNvPr id="15" name="Textfeld 14">
            <a:extLst>
              <a:ext uri="{FF2B5EF4-FFF2-40B4-BE49-F238E27FC236}">
                <a16:creationId xmlns="" xmlns:a16="http://schemas.microsoft.com/office/drawing/2014/main" id="{A3851EF1-99EE-4E40-8FFC-BB2053DF08D2}"/>
              </a:ext>
            </a:extLst>
          </p:cNvPr>
          <p:cNvSpPr txBox="1"/>
          <p:nvPr/>
        </p:nvSpPr>
        <p:spPr>
          <a:xfrm>
            <a:off x="486997" y="1713256"/>
            <a:ext cx="2068778" cy="369332"/>
          </a:xfrm>
          <a:prstGeom prst="rect">
            <a:avLst/>
          </a:prstGeom>
          <a:noFill/>
          <a:ln>
            <a:solidFill>
              <a:schemeClr val="accent1">
                <a:lumMod val="50000"/>
              </a:schemeClr>
            </a:solidFill>
          </a:ln>
        </p:spPr>
        <p:txBody>
          <a:bodyPr wrap="square" rtlCol="0">
            <a:spAutoFit/>
          </a:bodyPr>
          <a:lstStyle/>
          <a:p>
            <a:r>
              <a:rPr lang="de-DE" b="1" dirty="0" smtClean="0"/>
              <a:t>IF 5 - Beispiel </a:t>
            </a:r>
            <a:r>
              <a:rPr lang="de-DE" b="1" dirty="0"/>
              <a:t>5/6</a:t>
            </a:r>
          </a:p>
        </p:txBody>
      </p:sp>
    </p:spTree>
    <p:extLst>
      <p:ext uri="{BB962C8B-B14F-4D97-AF65-F5344CB8AC3E}">
        <p14:creationId xmlns:p14="http://schemas.microsoft.com/office/powerpoint/2010/main" val="6125618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699792" y="1993899"/>
            <a:ext cx="3600400" cy="3739357"/>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a:solidFill>
                <a:schemeClr val="tx1"/>
              </a:solidFill>
            </a:endParaRPr>
          </a:p>
          <a:p>
            <a:pPr algn="ctr"/>
            <a:r>
              <a:rPr lang="de-DE" sz="2000" dirty="0">
                <a:solidFill>
                  <a:schemeClr val="tx1"/>
                </a:solidFill>
              </a:rPr>
              <a:t>Die Schülerinnen und Schüler unterscheiden die Frage nach der Historizität biblischer Texte von der Frage nach ihrer Wahrheit (SK).</a:t>
            </a:r>
          </a:p>
        </p:txBody>
      </p:sp>
      <p:sp>
        <p:nvSpPr>
          <p:cNvPr id="4" name="Textfeld 3"/>
          <p:cNvSpPr txBox="1"/>
          <p:nvPr/>
        </p:nvSpPr>
        <p:spPr>
          <a:xfrm>
            <a:off x="6035351" y="1714207"/>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231250" y="2743215"/>
            <a:ext cx="2452278" cy="646331"/>
          </a:xfrm>
          <a:prstGeom prst="rect">
            <a:avLst/>
          </a:prstGeom>
          <a:noFill/>
        </p:spPr>
        <p:txBody>
          <a:bodyPr wrap="square" rtlCol="0">
            <a:spAutoFit/>
          </a:bodyPr>
          <a:lstStyle/>
          <a:p>
            <a:pPr algn="r"/>
            <a:r>
              <a:rPr lang="de-DE" dirty="0"/>
              <a:t>Lernausgangslage Heterogenität</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45</a:t>
            </a:fld>
            <a:endParaRPr lang="de-DE"/>
          </a:p>
        </p:txBody>
      </p:sp>
      <p:sp>
        <p:nvSpPr>
          <p:cNvPr id="9" name="Textfeld 8"/>
          <p:cNvSpPr txBox="1"/>
          <p:nvPr/>
        </p:nvSpPr>
        <p:spPr>
          <a:xfrm rot="10800000" flipV="1">
            <a:off x="5947225" y="3712356"/>
            <a:ext cx="2736303" cy="923330"/>
          </a:xfrm>
          <a:prstGeom prst="rect">
            <a:avLst/>
          </a:prstGeom>
          <a:noFill/>
        </p:spPr>
        <p:txBody>
          <a:bodyPr wrap="square" rtlCol="0">
            <a:spAutoFit/>
          </a:bodyPr>
          <a:lstStyle/>
          <a:p>
            <a:pPr algn="r"/>
            <a:r>
              <a:rPr lang="de-DE" dirty="0"/>
              <a:t>Stärkung bibelhermeneutischen Arbeitens</a:t>
            </a:r>
          </a:p>
        </p:txBody>
      </p:sp>
      <p:sp>
        <p:nvSpPr>
          <p:cNvPr id="13" name="Titel 14">
            <a:extLst>
              <a:ext uri="{FF2B5EF4-FFF2-40B4-BE49-F238E27FC236}">
                <a16:creationId xmlns="" xmlns:a16="http://schemas.microsoft.com/office/drawing/2014/main" id="{2BCEAB2A-C3A4-416F-9531-899DA4EF617B}"/>
              </a:ext>
            </a:extLst>
          </p:cNvPr>
          <p:cNvSpPr>
            <a:spLocks noGrp="1"/>
          </p:cNvSpPr>
          <p:nvPr>
            <p:ph type="title"/>
          </p:nvPr>
        </p:nvSpPr>
        <p:spPr>
          <a:xfrm>
            <a:off x="457200" y="1125538"/>
            <a:ext cx="8795320" cy="358775"/>
          </a:xfrm>
        </p:spPr>
        <p:txBody>
          <a:bodyPr/>
          <a:lstStyle/>
          <a:p>
            <a:r>
              <a:rPr lang="de-DE" sz="2400" dirty="0"/>
              <a:t>Wie schlägt sich das Neue in den Kompetenzerwartungen nieder?</a:t>
            </a:r>
          </a:p>
        </p:txBody>
      </p:sp>
      <p:sp>
        <p:nvSpPr>
          <p:cNvPr id="14" name="Textfeld 13">
            <a:extLst>
              <a:ext uri="{FF2B5EF4-FFF2-40B4-BE49-F238E27FC236}">
                <a16:creationId xmlns="" xmlns:a16="http://schemas.microsoft.com/office/drawing/2014/main" id="{F90BA58A-05D9-4DF5-A7C3-B179041884D1}"/>
              </a:ext>
            </a:extLst>
          </p:cNvPr>
          <p:cNvSpPr txBox="1"/>
          <p:nvPr/>
        </p:nvSpPr>
        <p:spPr>
          <a:xfrm>
            <a:off x="439541" y="1683493"/>
            <a:ext cx="2764307" cy="369332"/>
          </a:xfrm>
          <a:prstGeom prst="rect">
            <a:avLst/>
          </a:prstGeom>
          <a:noFill/>
          <a:ln>
            <a:solidFill>
              <a:schemeClr val="accent1">
                <a:lumMod val="50000"/>
              </a:schemeClr>
            </a:solidFill>
          </a:ln>
        </p:spPr>
        <p:txBody>
          <a:bodyPr wrap="square" rtlCol="0">
            <a:spAutoFit/>
          </a:bodyPr>
          <a:lstStyle/>
          <a:p>
            <a:r>
              <a:rPr lang="de-DE" b="1" dirty="0" smtClean="0"/>
              <a:t>IF 5 - Beispiel  </a:t>
            </a:r>
            <a:r>
              <a:rPr lang="de-DE" b="1" dirty="0">
                <a:sym typeface="Wingdings" panose="05000000000000000000" pitchFamily="2" charset="2"/>
              </a:rPr>
              <a:t> Ende SI</a:t>
            </a:r>
            <a:endParaRPr lang="de-DE" b="1" dirty="0"/>
          </a:p>
        </p:txBody>
      </p:sp>
    </p:spTree>
    <p:extLst>
      <p:ext uri="{BB962C8B-B14F-4D97-AF65-F5344CB8AC3E}">
        <p14:creationId xmlns:p14="http://schemas.microsoft.com/office/powerpoint/2010/main" val="28007479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6)</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045932373"/>
              </p:ext>
            </p:extLst>
          </p:nvPr>
        </p:nvGraphicFramePr>
        <p:xfrm>
          <a:off x="257060" y="1700807"/>
          <a:ext cx="8629880" cy="4055603"/>
        </p:xfrm>
        <a:graphic>
          <a:graphicData uri="http://schemas.openxmlformats.org/drawingml/2006/table">
            <a:tbl>
              <a:tblPr firstRow="1" bandRow="1">
                <a:tableStyleId>{5C22544A-7EE6-4342-B048-85BDC9FD1C3A}</a:tableStyleId>
              </a:tblPr>
              <a:tblGrid>
                <a:gridCol w="4367652">
                  <a:extLst>
                    <a:ext uri="{9D8B030D-6E8A-4147-A177-3AD203B41FA5}">
                      <a16:colId xmlns="" xmlns:a16="http://schemas.microsoft.com/office/drawing/2014/main" val="20000"/>
                    </a:ext>
                  </a:extLst>
                </a:gridCol>
                <a:gridCol w="4262228">
                  <a:extLst>
                    <a:ext uri="{9D8B030D-6E8A-4147-A177-3AD203B41FA5}">
                      <a16:colId xmlns="" xmlns:a16="http://schemas.microsoft.com/office/drawing/2014/main" val="20001"/>
                    </a:ext>
                  </a:extLst>
                </a:gridCol>
              </a:tblGrid>
              <a:tr h="787260">
                <a:tc>
                  <a:txBody>
                    <a:bodyPr/>
                    <a:lstStyle/>
                    <a:p>
                      <a:pPr algn="l">
                        <a:spcAft>
                          <a:spcPts val="0"/>
                        </a:spcAft>
                      </a:pPr>
                      <a:r>
                        <a:rPr lang="de-DE" sz="1600" u="none" dirty="0">
                          <a:effectLst/>
                        </a:rPr>
                        <a:t>alt: </a:t>
                      </a:r>
                      <a:r>
                        <a:rPr lang="de-DE" sz="1600" u="sng" dirty="0">
                          <a:effectLst/>
                        </a:rPr>
                        <a:t>Inhaltsfeld 6:</a:t>
                      </a:r>
                    </a:p>
                    <a:p>
                      <a:pPr algn="l">
                        <a:spcAft>
                          <a:spcPts val="0"/>
                        </a:spcAft>
                      </a:pPr>
                      <a:r>
                        <a:rPr lang="de-DE" sz="1600" dirty="0">
                          <a:effectLst/>
                        </a:rPr>
                        <a:t>Weltreligionen und andere Wege der Sinn-</a:t>
                      </a:r>
                      <a:r>
                        <a:rPr lang="de-DE" sz="1600" baseline="0" dirty="0">
                          <a:effectLst/>
                        </a:rPr>
                        <a:t> </a:t>
                      </a:r>
                      <a:r>
                        <a:rPr lang="de-DE" sz="1600" dirty="0">
                          <a:effectLst/>
                        </a:rPr>
                        <a:t>und Heilssuche</a:t>
                      </a:r>
                    </a:p>
                  </a:txBody>
                  <a:tcPr marL="54358" marR="54358" marT="0" marB="0">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de-DE" sz="1600" dirty="0">
                          <a:effectLst/>
                        </a:rPr>
                        <a:t>neu: </a:t>
                      </a:r>
                      <a:r>
                        <a:rPr lang="de-DE" sz="1600" u="sng" dirty="0">
                          <a:effectLst/>
                        </a:rPr>
                        <a:t>Inhaltsfeld 6</a:t>
                      </a:r>
                      <a:r>
                        <a:rPr lang="de-DE" sz="1600" dirty="0">
                          <a:effectLst/>
                        </a:rPr>
                        <a:t>:</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de-DE" sz="1600" dirty="0">
                          <a:effectLst/>
                        </a:rPr>
                        <a:t>Weltreligionen im Dialog</a:t>
                      </a:r>
                    </a:p>
                  </a:txBody>
                  <a:tcPr marL="54358" marR="54358" marT="0" marB="0">
                    <a:solidFill>
                      <a:schemeClr val="accent6"/>
                    </a:solidFill>
                  </a:tcPr>
                </a:tc>
                <a:extLst>
                  <a:ext uri="{0D108BD9-81ED-4DB2-BD59-A6C34878D82A}">
                    <a16:rowId xmlns="" xmlns:a16="http://schemas.microsoft.com/office/drawing/2014/main" val="10000"/>
                  </a:ext>
                </a:extLst>
              </a:tr>
              <a:tr h="509697">
                <a:tc>
                  <a:txBody>
                    <a:bodyPr/>
                    <a:lstStyle/>
                    <a:p>
                      <a:pPr algn="l">
                        <a:spcAft>
                          <a:spcPts val="0"/>
                        </a:spcAft>
                      </a:pPr>
                      <a:r>
                        <a:rPr lang="de-DE" sz="1600" dirty="0">
                          <a:effectLst/>
                        </a:rPr>
                        <a:t>Inhaltliche Schwerpunkte </a:t>
                      </a:r>
                    </a:p>
                    <a:p>
                      <a:pPr algn="l">
                        <a:spcAft>
                          <a:spcPts val="0"/>
                        </a:spcAft>
                      </a:pPr>
                      <a:r>
                        <a:rPr lang="de-DE" sz="1600" dirty="0">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effectLst/>
                        </a:rPr>
                        <a:t>Inhaltliche Schwerpunkte </a:t>
                      </a:r>
                    </a:p>
                    <a:p>
                      <a:pPr algn="l">
                        <a:spcAft>
                          <a:spcPts val="0"/>
                        </a:spcAft>
                      </a:pPr>
                      <a:r>
                        <a:rPr lang="de-DE" sz="1600" dirty="0">
                          <a:effectLst/>
                        </a:rPr>
                        <a:t>Jg. 5-6</a:t>
                      </a:r>
                      <a:endParaRPr lang="de-DE" sz="16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575251">
                <a:tc>
                  <a:txBody>
                    <a:bodyPr/>
                    <a:lstStyle/>
                    <a:p>
                      <a:pPr marL="342900" lvl="0" indent="-342900" algn="l">
                        <a:spcAft>
                          <a:spcPts val="0"/>
                        </a:spcAft>
                        <a:buFont typeface="Symbol" panose="05050102010706020507" pitchFamily="18" charset="2"/>
                        <a:buChar char="-"/>
                        <a:tabLst>
                          <a:tab pos="228600" algn="l"/>
                        </a:tabLst>
                      </a:pPr>
                      <a:r>
                        <a:rPr lang="de-DE" sz="1600" dirty="0">
                          <a:effectLst/>
                        </a:rPr>
                        <a:t>Grundzüge der </a:t>
                      </a:r>
                      <a:r>
                        <a:rPr lang="de-DE" sz="1600" dirty="0" err="1">
                          <a:effectLst/>
                        </a:rPr>
                        <a:t>abrahamitischen</a:t>
                      </a:r>
                      <a:r>
                        <a:rPr lang="de-DE" sz="1600" dirty="0">
                          <a:effectLst/>
                        </a:rPr>
                        <a:t> Religionen </a:t>
                      </a: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600" kern="1200" dirty="0">
                          <a:effectLst/>
                        </a:rPr>
                        <a:t>Glaube und Lebensgestaltung von Menschen jüdischen, christlichen sowie islamischen Glaubens</a:t>
                      </a:r>
                      <a:endParaRPr lang="de-DE" sz="1600" kern="1200" dirty="0">
                        <a:solidFill>
                          <a:srgbClr val="FF0000"/>
                        </a:solidFill>
                        <a:effectLst/>
                        <a:latin typeface="+mn-lt"/>
                        <a:ea typeface="+mn-ea"/>
                        <a:cs typeface="+mn-cs"/>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r h="527510">
                <a:tc>
                  <a:txBody>
                    <a:bodyPr/>
                    <a:lstStyle/>
                    <a:p>
                      <a:pPr algn="l">
                        <a:spcAft>
                          <a:spcPts val="0"/>
                        </a:spcAft>
                      </a:pPr>
                      <a:r>
                        <a:rPr lang="de-DE" sz="1600" dirty="0">
                          <a:effectLst/>
                        </a:rPr>
                        <a:t>Inhaltliche Schwerpunkte </a:t>
                      </a:r>
                    </a:p>
                    <a:p>
                      <a:pPr algn="l">
                        <a:spcAft>
                          <a:spcPts val="0"/>
                        </a:spcAft>
                      </a:pPr>
                      <a:r>
                        <a:rPr lang="de-DE" sz="1600" dirty="0">
                          <a:effectLst/>
                        </a:rPr>
                        <a:t>Jg. 7-</a:t>
                      </a:r>
                      <a:r>
                        <a:rPr lang="de-DE" sz="1600" baseline="0" dirty="0">
                          <a:effectLst/>
                        </a:rPr>
                        <a:t> 9</a:t>
                      </a:r>
                      <a:endParaRPr lang="de-DE" sz="1600" dirty="0">
                        <a:solidFill>
                          <a:schemeClr val="tx1"/>
                        </a:solidFill>
                        <a:effectLst/>
                        <a:latin typeface="Calibri" panose="020F0502020204030204" pitchFamily="34"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effectLst/>
                        </a:rPr>
                        <a:t>Inhaltliche Schwerpunkte </a:t>
                      </a:r>
                    </a:p>
                    <a:p>
                      <a:pPr algn="l">
                        <a:spcAft>
                          <a:spcPts val="0"/>
                        </a:spcAft>
                      </a:pPr>
                      <a:r>
                        <a:rPr lang="de-DE" sz="1600" dirty="0">
                          <a:effectLst/>
                        </a:rPr>
                        <a:t>Jg. 7-</a:t>
                      </a:r>
                      <a:r>
                        <a:rPr lang="de-DE" sz="1600" baseline="0" dirty="0">
                          <a:effectLst/>
                        </a:rPr>
                        <a:t> Ende Sek I</a:t>
                      </a:r>
                      <a:endParaRPr lang="de-DE" sz="1600" kern="1200" dirty="0">
                        <a:solidFill>
                          <a:schemeClr val="tx1"/>
                        </a:solidFill>
                        <a:effectLst/>
                        <a:latin typeface="+mn-lt"/>
                        <a:ea typeface="+mn-ea"/>
                        <a:cs typeface="+mn-cs"/>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231649204"/>
                  </a:ext>
                </a:extLst>
              </a:tr>
              <a:tr h="1446224">
                <a:tc>
                  <a:txBody>
                    <a:bodyPr/>
                    <a:lstStyle/>
                    <a:p>
                      <a:pPr marL="342900" lvl="0" indent="-342900" algn="l">
                        <a:spcAft>
                          <a:spcPts val="0"/>
                        </a:spcAft>
                        <a:buFont typeface="Symbol" panose="05050102010706020507" pitchFamily="18" charset="2"/>
                        <a:buChar char="-"/>
                        <a:tabLst>
                          <a:tab pos="228600" algn="l"/>
                        </a:tabLst>
                      </a:pPr>
                      <a:r>
                        <a:rPr lang="de-DE" sz="1600" dirty="0">
                          <a:effectLst/>
                        </a:rPr>
                        <a:t>Religionen als Wege der Heilssuche</a:t>
                      </a:r>
                    </a:p>
                    <a:p>
                      <a:pPr marL="342900" lvl="0" indent="-342900" algn="l">
                        <a:spcAft>
                          <a:spcPts val="0"/>
                        </a:spcAft>
                        <a:buFont typeface="Symbol" panose="05050102010706020507" pitchFamily="18" charset="2"/>
                        <a:buChar char="-"/>
                        <a:tabLst>
                          <a:tab pos="228600" algn="l"/>
                        </a:tabLst>
                      </a:pPr>
                      <a:r>
                        <a:rPr lang="de-DE" sz="1600" dirty="0">
                          <a:effectLst/>
                        </a:rPr>
                        <a:t>Zeitgenössische Sinn- und Heilsangebote</a:t>
                      </a:r>
                    </a:p>
                    <a:p>
                      <a:pPr marL="0" lvl="0" indent="0" algn="l">
                        <a:buFont typeface="+mj-lt"/>
                        <a:buNone/>
                      </a:pPr>
                      <a:endParaRPr lang="de-DE" sz="1600" dirty="0">
                        <a:solidFill>
                          <a:schemeClr val="tx1"/>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defTabSz="914400" rtl="0" eaLnBrk="1" latinLnBrk="0" hangingPunct="1">
                        <a:buFont typeface="Symbol" panose="05050102010706020507" pitchFamily="18" charset="2"/>
                        <a:buChar char="-"/>
                      </a:pPr>
                      <a:r>
                        <a:rPr lang="de-DE" sz="1600" kern="1200" dirty="0">
                          <a:effectLst/>
                        </a:rPr>
                        <a:t>d</a:t>
                      </a:r>
                      <a:r>
                        <a:rPr lang="de-DE" sz="1600" kern="1200" dirty="0" smtClean="0">
                          <a:effectLst/>
                        </a:rPr>
                        <a:t>as </a:t>
                      </a:r>
                      <a:r>
                        <a:rPr lang="de-DE" sz="1600" kern="1200" dirty="0">
                          <a:effectLst/>
                        </a:rPr>
                        <a:t>christlich-jüdische Verhältnis in der Geschichte</a:t>
                      </a:r>
                    </a:p>
                    <a:p>
                      <a:pPr marL="342900" lvl="0" indent="-342900" algn="l" defTabSz="914400" rtl="0" eaLnBrk="1" latinLnBrk="0" hangingPunct="1">
                        <a:buFont typeface="Symbol" panose="05050102010706020507" pitchFamily="18" charset="2"/>
                        <a:buChar char="-"/>
                      </a:pPr>
                      <a:r>
                        <a:rPr lang="de-DE" sz="1600" kern="1200" dirty="0">
                          <a:effectLst/>
                        </a:rPr>
                        <a:t>Judentum, Christentum und Islam im </a:t>
                      </a:r>
                      <a:r>
                        <a:rPr lang="de-DE" sz="1600" kern="1200" dirty="0" err="1">
                          <a:effectLst/>
                        </a:rPr>
                        <a:t>Trialog</a:t>
                      </a:r>
                      <a:endParaRPr lang="de-DE" sz="1600" kern="1200" dirty="0">
                        <a:effectLst/>
                      </a:endParaRPr>
                    </a:p>
                    <a:p>
                      <a:pPr marL="342900" lvl="0" indent="-342900" algn="l" defTabSz="914400" rtl="0" eaLnBrk="1" latinLnBrk="0" hangingPunct="1">
                        <a:buFont typeface="Symbol" panose="05050102010706020507" pitchFamily="18" charset="2"/>
                        <a:buChar char="-"/>
                      </a:pPr>
                      <a:r>
                        <a:rPr lang="de-DE" sz="1600" kern="1200" dirty="0">
                          <a:effectLst/>
                        </a:rPr>
                        <a:t>Heil und Erlösung in einer fernöstlichen Religion</a:t>
                      </a:r>
                    </a:p>
                    <a:p>
                      <a:pPr marL="0" lvl="0" indent="0" algn="l" defTabSz="914400" rtl="0" eaLnBrk="1" latinLnBrk="0" hangingPunct="1">
                        <a:lnSpc>
                          <a:spcPct val="115000"/>
                        </a:lnSpc>
                        <a:buFont typeface="Symbol" panose="05050102010706020507" pitchFamily="18" charset="2"/>
                        <a:buNone/>
                      </a:pPr>
                      <a:endParaRPr lang="de-DE" sz="1600" kern="1200" dirty="0">
                        <a:solidFill>
                          <a:schemeClr val="tx1"/>
                        </a:solidFill>
                        <a:effectLst/>
                        <a:latin typeface="+mn-lt"/>
                        <a:ea typeface="+mn-ea"/>
                        <a:cs typeface="+mn-cs"/>
                      </a:endParaRPr>
                    </a:p>
                  </a:txBody>
                  <a:tcPr marL="54127" marR="54127" marT="0" marB="0">
                    <a:solidFill>
                      <a:schemeClr val="accent6">
                        <a:lumMod val="20000"/>
                        <a:lumOff val="80000"/>
                      </a:schemeClr>
                    </a:solidFill>
                  </a:tcPr>
                </a:tc>
                <a:extLst>
                  <a:ext uri="{0D108BD9-81ED-4DB2-BD59-A6C34878D82A}">
                    <a16:rowId xmlns="" xmlns:a16="http://schemas.microsoft.com/office/drawing/2014/main" val="3457852458"/>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46</a:t>
            </a:fld>
            <a:endParaRPr lang="de-DE"/>
          </a:p>
        </p:txBody>
      </p:sp>
    </p:spTree>
    <p:extLst>
      <p:ext uri="{BB962C8B-B14F-4D97-AF65-F5344CB8AC3E}">
        <p14:creationId xmlns:p14="http://schemas.microsoft.com/office/powerpoint/2010/main" val="4057085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2643595" y="1918729"/>
            <a:ext cx="3548033" cy="3516941"/>
          </a:xfrm>
          <a:prstGeom prst="ellipse">
            <a:avLst/>
          </a:prstGeom>
          <a:solidFill>
            <a:schemeClr val="accent6">
              <a:lumMod val="40000"/>
              <a:lumOff val="60000"/>
            </a:schemeClr>
          </a:solidFill>
          <a:ln w="28575">
            <a:solidFill>
              <a:schemeClr val="tx2"/>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sz="2000" dirty="0">
              <a:solidFill>
                <a:schemeClr val="tx1"/>
              </a:solidFill>
            </a:endParaRPr>
          </a:p>
          <a:p>
            <a:pPr algn="ctr"/>
            <a:r>
              <a:rPr lang="de-DE" sz="2000" dirty="0">
                <a:solidFill>
                  <a:schemeClr val="tx1"/>
                </a:solidFill>
              </a:rPr>
              <a:t>Die Schülerinnen und Schüler  erörtern Notwendigkeit und Bedeutung des interreligiösen Dialogs für ein friedliches Miteinander in der Gesellschaft. (UK)</a:t>
            </a:r>
          </a:p>
        </p:txBody>
      </p:sp>
      <p:sp>
        <p:nvSpPr>
          <p:cNvPr id="4" name="Textfeld 3"/>
          <p:cNvSpPr txBox="1"/>
          <p:nvPr/>
        </p:nvSpPr>
        <p:spPr>
          <a:xfrm>
            <a:off x="6114465" y="1696488"/>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6007523" y="2782993"/>
            <a:ext cx="2771801" cy="923330"/>
          </a:xfrm>
          <a:prstGeom prst="rect">
            <a:avLst/>
          </a:prstGeom>
          <a:noFill/>
        </p:spPr>
        <p:txBody>
          <a:bodyPr wrap="square" rtlCol="0">
            <a:spAutoFit/>
          </a:bodyPr>
          <a:lstStyle/>
          <a:p>
            <a:pPr algn="r"/>
            <a:r>
              <a:rPr lang="de-DE" dirty="0"/>
              <a:t>Anknüpfung an die Lebenswirklichkeit der Schülerinnen und Schüler</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47</a:t>
            </a:fld>
            <a:endParaRPr lang="de-DE"/>
          </a:p>
        </p:txBody>
      </p:sp>
      <p:sp>
        <p:nvSpPr>
          <p:cNvPr id="9" name="Textfeld 8"/>
          <p:cNvSpPr txBox="1"/>
          <p:nvPr/>
        </p:nvSpPr>
        <p:spPr>
          <a:xfrm>
            <a:off x="6191628" y="3920829"/>
            <a:ext cx="2596292" cy="646331"/>
          </a:xfrm>
          <a:prstGeom prst="rect">
            <a:avLst/>
          </a:prstGeom>
          <a:noFill/>
        </p:spPr>
        <p:txBody>
          <a:bodyPr wrap="square" rtlCol="0">
            <a:spAutoFit/>
          </a:bodyPr>
          <a:lstStyle/>
          <a:p>
            <a:pPr algn="r"/>
            <a:r>
              <a:rPr lang="de-DE" dirty="0"/>
              <a:t>politische Dimension von Religion und Glaube</a:t>
            </a:r>
          </a:p>
        </p:txBody>
      </p:sp>
      <p:sp>
        <p:nvSpPr>
          <p:cNvPr id="13" name="Titel 14">
            <a:extLst>
              <a:ext uri="{FF2B5EF4-FFF2-40B4-BE49-F238E27FC236}">
                <a16:creationId xmlns="" xmlns:a16="http://schemas.microsoft.com/office/drawing/2014/main" id="{A8FAF665-E793-4909-BA09-AD79BD2F5614}"/>
              </a:ext>
            </a:extLst>
          </p:cNvPr>
          <p:cNvSpPr>
            <a:spLocks noGrp="1"/>
          </p:cNvSpPr>
          <p:nvPr>
            <p:ph type="title"/>
          </p:nvPr>
        </p:nvSpPr>
        <p:spPr>
          <a:xfrm>
            <a:off x="457200" y="1125538"/>
            <a:ext cx="8599488" cy="358775"/>
          </a:xfrm>
        </p:spPr>
        <p:txBody>
          <a:bodyPr/>
          <a:lstStyle/>
          <a:p>
            <a:r>
              <a:rPr lang="de-DE" sz="2400" dirty="0"/>
              <a:t>Wie schlägt sich das Neue in den Kompetenzerwartungen nieder?</a:t>
            </a:r>
          </a:p>
        </p:txBody>
      </p:sp>
      <p:sp>
        <p:nvSpPr>
          <p:cNvPr id="14" name="Textfeld 13">
            <a:extLst>
              <a:ext uri="{FF2B5EF4-FFF2-40B4-BE49-F238E27FC236}">
                <a16:creationId xmlns="" xmlns:a16="http://schemas.microsoft.com/office/drawing/2014/main" id="{274EF552-E6CD-4273-AC2B-7FF634B22838}"/>
              </a:ext>
            </a:extLst>
          </p:cNvPr>
          <p:cNvSpPr txBox="1"/>
          <p:nvPr/>
        </p:nvSpPr>
        <p:spPr>
          <a:xfrm>
            <a:off x="439541" y="1683493"/>
            <a:ext cx="2548283" cy="369332"/>
          </a:xfrm>
          <a:prstGeom prst="rect">
            <a:avLst/>
          </a:prstGeom>
          <a:noFill/>
          <a:ln>
            <a:solidFill>
              <a:schemeClr val="accent1">
                <a:lumMod val="50000"/>
              </a:schemeClr>
            </a:solidFill>
          </a:ln>
        </p:spPr>
        <p:txBody>
          <a:bodyPr wrap="square" rtlCol="0">
            <a:spAutoFit/>
          </a:bodyPr>
          <a:lstStyle/>
          <a:p>
            <a:r>
              <a:rPr lang="de-DE" b="1" dirty="0" smtClean="0"/>
              <a:t>IF 6 - Beispiel  </a:t>
            </a:r>
            <a:r>
              <a:rPr lang="de-DE" b="1" dirty="0">
                <a:sym typeface="Wingdings" panose="05000000000000000000" pitchFamily="2" charset="2"/>
              </a:rPr>
              <a:t> Ende SI</a:t>
            </a:r>
            <a:endParaRPr lang="de-DE" b="1" dirty="0"/>
          </a:p>
        </p:txBody>
      </p:sp>
    </p:spTree>
    <p:extLst>
      <p:ext uri="{BB962C8B-B14F-4D97-AF65-F5344CB8AC3E}">
        <p14:creationId xmlns:p14="http://schemas.microsoft.com/office/powerpoint/2010/main" val="15369973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2B519C-9C21-194F-BCA2-41236A048261}"/>
              </a:ext>
            </a:extLst>
          </p:cNvPr>
          <p:cNvSpPr>
            <a:spLocks noGrp="1"/>
          </p:cNvSpPr>
          <p:nvPr>
            <p:ph type="title"/>
          </p:nvPr>
        </p:nvSpPr>
        <p:spPr>
          <a:xfrm>
            <a:off x="107504" y="1124744"/>
            <a:ext cx="8928992" cy="360040"/>
          </a:xfrm>
        </p:spPr>
        <p:txBody>
          <a:bodyPr/>
          <a:lstStyle/>
          <a:p>
            <a:r>
              <a:rPr lang="de-DE" dirty="0"/>
              <a:t>Entscheidungen für den neuen Kernlehrplan (IF 7)</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488928611"/>
              </p:ext>
            </p:extLst>
          </p:nvPr>
        </p:nvGraphicFramePr>
        <p:xfrm>
          <a:off x="323528" y="1700808"/>
          <a:ext cx="8424936" cy="4176463"/>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gridCol w="2938536">
                  <a:extLst>
                    <a:ext uri="{9D8B030D-6E8A-4147-A177-3AD203B41FA5}">
                      <a16:colId xmlns="" xmlns:a16="http://schemas.microsoft.com/office/drawing/2014/main" val="20002"/>
                    </a:ext>
                  </a:extLst>
                </a:gridCol>
              </a:tblGrid>
              <a:tr h="1391425">
                <a:tc gridSpan="3">
                  <a:txBody>
                    <a:bodyPr/>
                    <a:lstStyle/>
                    <a:p>
                      <a:pPr algn="l">
                        <a:spcAft>
                          <a:spcPts val="0"/>
                        </a:spcAft>
                      </a:pPr>
                      <a:endParaRPr lang="de-DE" sz="2400" dirty="0">
                        <a:solidFill>
                          <a:schemeClr val="tx1"/>
                        </a:solidFill>
                        <a:effectLst/>
                      </a:endParaRPr>
                    </a:p>
                    <a:p>
                      <a:pPr algn="ctr">
                        <a:spcAft>
                          <a:spcPts val="0"/>
                        </a:spcAft>
                      </a:pPr>
                      <a:r>
                        <a:rPr lang="de-DE" sz="2400" dirty="0">
                          <a:solidFill>
                            <a:schemeClr val="tx1"/>
                          </a:solidFill>
                          <a:effectLst/>
                        </a:rPr>
                        <a:t>neues</a:t>
                      </a:r>
                      <a:r>
                        <a:rPr lang="de-DE" sz="2400" baseline="0" dirty="0">
                          <a:solidFill>
                            <a:schemeClr val="tx1"/>
                          </a:solidFill>
                          <a:effectLst/>
                        </a:rPr>
                        <a:t> Inhaltsfeld im aktuellen KLP </a:t>
                      </a:r>
                      <a:r>
                        <a:rPr lang="de-DE" sz="2400" baseline="0" dirty="0" err="1">
                          <a:solidFill>
                            <a:schemeClr val="tx1"/>
                          </a:solidFill>
                          <a:effectLst/>
                        </a:rPr>
                        <a:t>Gym</a:t>
                      </a:r>
                      <a:r>
                        <a:rPr lang="de-DE" sz="2400" baseline="0" dirty="0">
                          <a:solidFill>
                            <a:schemeClr val="tx1"/>
                          </a:solidFill>
                          <a:effectLst/>
                        </a:rPr>
                        <a:t> Sek I: Inhaltsfeld 7</a:t>
                      </a:r>
                      <a:endParaRPr lang="de-DE" sz="2400" dirty="0">
                        <a:solidFill>
                          <a:schemeClr val="tx1"/>
                        </a:solidFill>
                        <a:effectLst/>
                      </a:endParaRPr>
                    </a:p>
                  </a:txBody>
                  <a:tcPr marL="54358" marR="54358" marT="0" marB="0">
                    <a:solidFill>
                      <a:schemeClr val="accent6">
                        <a:lumMod val="20000"/>
                        <a:lumOff val="80000"/>
                      </a:schemeClr>
                    </a:solidFill>
                  </a:tcPr>
                </a:tc>
                <a:tc hMerge="1">
                  <a:txBody>
                    <a:bodyPr/>
                    <a:lstStyle/>
                    <a:p>
                      <a:pPr marL="342900" lvl="0" indent="-342900" algn="l">
                        <a:spcAft>
                          <a:spcPts val="0"/>
                        </a:spcAft>
                        <a:buSzPts val="1400"/>
                        <a:buFont typeface="Symbol" panose="05050102010706020507" pitchFamily="18" charset="2"/>
                        <a:buChar char="-"/>
                        <a:tabLst>
                          <a:tab pos="228600" algn="l"/>
                        </a:tabLst>
                      </a:pPr>
                      <a:endParaRPr lang="de-DE" sz="1600" dirty="0">
                        <a:effectLst/>
                      </a:endParaRPr>
                    </a:p>
                  </a:txBody>
                  <a:tcPr marL="54358" marR="54358" marT="0" marB="0">
                    <a:solidFill>
                      <a:schemeClr val="accent6"/>
                    </a:solidFill>
                  </a:tcPr>
                </a:tc>
                <a:tc hMerge="1">
                  <a:txBody>
                    <a:bodyPr/>
                    <a:lstStyle/>
                    <a:p>
                      <a:pPr marL="0" lvl="0" indent="0" algn="l">
                        <a:spcAft>
                          <a:spcPts val="0"/>
                        </a:spcAft>
                        <a:buSzPts val="1400"/>
                        <a:buFont typeface="Symbol" panose="05050102010706020507" pitchFamily="18" charset="2"/>
                        <a:buNone/>
                        <a:tabLst>
                          <a:tab pos="228600" algn="l"/>
                        </a:tabLst>
                      </a:pPr>
                      <a:endParaRPr lang="de-DE" sz="1600" dirty="0">
                        <a:effectLst/>
                      </a:endParaRPr>
                    </a:p>
                  </a:txBody>
                  <a:tcPr marL="54358" marR="54358" marT="0" marB="0">
                    <a:solidFill>
                      <a:schemeClr val="accent6"/>
                    </a:solidFill>
                  </a:tcPr>
                </a:tc>
                <a:extLst>
                  <a:ext uri="{0D108BD9-81ED-4DB2-BD59-A6C34878D82A}">
                    <a16:rowId xmlns="" xmlns:a16="http://schemas.microsoft.com/office/drawing/2014/main" val="10000"/>
                  </a:ext>
                </a:extLst>
              </a:tr>
              <a:tr h="553147">
                <a:tc>
                  <a:txBody>
                    <a:bodyPr/>
                    <a:lstStyle/>
                    <a:p>
                      <a:pPr algn="l">
                        <a:spcAft>
                          <a:spcPts val="0"/>
                        </a:spcAft>
                      </a:pPr>
                      <a:r>
                        <a:rPr lang="de-DE" sz="1600" dirty="0">
                          <a:effectLst/>
                        </a:rPr>
                        <a:t>Inhaltsfeld</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effectLst/>
                        </a:rPr>
                        <a:t>Inhaltlicher Schwerpunkt</a:t>
                      </a:r>
                    </a:p>
                    <a:p>
                      <a:pPr algn="l">
                        <a:spcAft>
                          <a:spcPts val="0"/>
                        </a:spcAft>
                      </a:pPr>
                      <a:r>
                        <a:rPr lang="de-DE" sz="1600" dirty="0">
                          <a:effectLst/>
                        </a:rPr>
                        <a:t>Jg. 5-6</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tc>
                  <a:txBody>
                    <a:bodyPr/>
                    <a:lstStyle/>
                    <a:p>
                      <a:pPr algn="l">
                        <a:spcAft>
                          <a:spcPts val="0"/>
                        </a:spcAft>
                      </a:pPr>
                      <a:r>
                        <a:rPr lang="de-DE" sz="1600" dirty="0">
                          <a:effectLst/>
                        </a:rPr>
                        <a:t>Inhaltliche Schwerpunkte </a:t>
                      </a:r>
                    </a:p>
                    <a:p>
                      <a:pPr algn="l">
                        <a:spcAft>
                          <a:spcPts val="0"/>
                        </a:spcAft>
                      </a:pPr>
                      <a:r>
                        <a:rPr lang="de-DE" sz="1600" dirty="0">
                          <a:effectLst/>
                        </a:rPr>
                        <a:t>Jg. 7-</a:t>
                      </a:r>
                      <a:r>
                        <a:rPr lang="de-DE" sz="1600" baseline="0" dirty="0">
                          <a:effectLst/>
                        </a:rPr>
                        <a:t> Ende Sek I</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54127" marR="54127" marT="0" marB="0">
                    <a:solidFill>
                      <a:schemeClr val="accent6">
                        <a:lumMod val="60000"/>
                        <a:lumOff val="40000"/>
                      </a:schemeClr>
                    </a:solidFill>
                  </a:tcPr>
                </a:tc>
                <a:extLst>
                  <a:ext uri="{0D108BD9-81ED-4DB2-BD59-A6C34878D82A}">
                    <a16:rowId xmlns="" xmlns:a16="http://schemas.microsoft.com/office/drawing/2014/main" val="10001"/>
                  </a:ext>
                </a:extLst>
              </a:tr>
              <a:tr h="2231891">
                <a:tc>
                  <a:txBody>
                    <a:bodyPr/>
                    <a:lstStyle/>
                    <a:p>
                      <a:pPr marL="0" lvl="0" indent="0" algn="l">
                        <a:buFont typeface="+mj-lt"/>
                        <a:buNone/>
                      </a:pPr>
                      <a:r>
                        <a:rPr lang="de-DE" sz="1800" dirty="0">
                          <a:effectLst/>
                        </a:rPr>
                        <a:t>neu: Inhaltsfeld 7:</a:t>
                      </a:r>
                    </a:p>
                    <a:p>
                      <a:pPr marL="0" lvl="0" indent="0" algn="l">
                        <a:buFont typeface="+mj-lt"/>
                        <a:buNone/>
                      </a:pPr>
                      <a:r>
                        <a:rPr lang="de-DE" sz="1800" dirty="0">
                          <a:solidFill>
                            <a:srgbClr val="FF0000"/>
                          </a:solidFill>
                          <a:effectLst/>
                        </a:rPr>
                        <a:t>Religion in einer </a:t>
                      </a:r>
                      <a:r>
                        <a:rPr lang="de-DE" sz="1800" dirty="0" err="1">
                          <a:solidFill>
                            <a:srgbClr val="FF0000"/>
                          </a:solidFill>
                          <a:effectLst/>
                        </a:rPr>
                        <a:t>pluralen</a:t>
                      </a:r>
                      <a:r>
                        <a:rPr lang="de-DE" sz="1800" dirty="0">
                          <a:solidFill>
                            <a:srgbClr val="FF0000"/>
                          </a:solidFill>
                          <a:effectLst/>
                        </a:rPr>
                        <a:t> Gesellschaft</a:t>
                      </a:r>
                      <a:endParaRPr lang="de-DE" sz="1800" dirty="0">
                        <a:solidFill>
                          <a:srgbClr val="FF0000"/>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800" dirty="0">
                          <a:solidFill>
                            <a:srgbClr val="FF0000"/>
                          </a:solidFill>
                          <a:effectLst/>
                        </a:rPr>
                        <a:t>Spuren des Religiösen im Lebens- und Jahreslauf </a:t>
                      </a:r>
                      <a:endParaRPr lang="de-DE" sz="1800" dirty="0">
                        <a:solidFill>
                          <a:srgbClr val="FF0000"/>
                        </a:solidFill>
                        <a:effectLst/>
                        <a:latin typeface="Calibri" panose="020F0502020204030204" pitchFamily="34" charset="0"/>
                      </a:endParaRPr>
                    </a:p>
                  </a:txBody>
                  <a:tcPr marL="54127" marR="54127" marT="0" marB="0">
                    <a:solidFill>
                      <a:schemeClr val="accent6">
                        <a:lumMod val="20000"/>
                        <a:lumOff val="80000"/>
                      </a:schemeClr>
                    </a:solidFill>
                  </a:tcPr>
                </a:tc>
                <a:tc>
                  <a:txBody>
                    <a:bodyPr/>
                    <a:lstStyle/>
                    <a:p>
                      <a:pPr marL="342900" lvl="0" indent="-342900" algn="l">
                        <a:buFont typeface="Symbol" panose="05050102010706020507" pitchFamily="18" charset="2"/>
                        <a:buChar char="-"/>
                      </a:pPr>
                      <a:r>
                        <a:rPr lang="de-DE" sz="1800" dirty="0">
                          <a:solidFill>
                            <a:srgbClr val="FF0000"/>
                          </a:solidFill>
                          <a:effectLst/>
                        </a:rPr>
                        <a:t>Lebensgestaltung angesichts religiös-weltanschaulicher Vielfalt und Säkularisierungs-tendenzen </a:t>
                      </a:r>
                    </a:p>
                    <a:p>
                      <a:pPr marL="342900" lvl="0" indent="-342900" algn="l">
                        <a:buFont typeface="Symbol" panose="05050102010706020507" pitchFamily="18" charset="2"/>
                        <a:buChar char="-"/>
                      </a:pPr>
                      <a:r>
                        <a:rPr lang="de-DE" sz="1800" dirty="0">
                          <a:solidFill>
                            <a:srgbClr val="FF0000"/>
                          </a:solidFill>
                          <a:effectLst/>
                        </a:rPr>
                        <a:t>r</a:t>
                      </a:r>
                      <a:r>
                        <a:rPr lang="de-DE" sz="1800" dirty="0" smtClean="0">
                          <a:solidFill>
                            <a:srgbClr val="FF0000"/>
                          </a:solidFill>
                          <a:effectLst/>
                        </a:rPr>
                        <a:t>eligiöser </a:t>
                      </a:r>
                      <a:r>
                        <a:rPr lang="de-DE" sz="1800" dirty="0">
                          <a:solidFill>
                            <a:srgbClr val="FF0000"/>
                          </a:solidFill>
                          <a:effectLst/>
                        </a:rPr>
                        <a:t>Fundamentalismus</a:t>
                      </a:r>
                    </a:p>
                  </a:txBody>
                  <a:tcPr marL="54127" marR="54127" marT="0" marB="0">
                    <a:solidFill>
                      <a:schemeClr val="accent6">
                        <a:lumMod val="20000"/>
                        <a:lumOff val="80000"/>
                      </a:schemeClr>
                    </a:solidFill>
                  </a:tcPr>
                </a:tc>
                <a:extLst>
                  <a:ext uri="{0D108BD9-81ED-4DB2-BD59-A6C34878D82A}">
                    <a16:rowId xmlns="" xmlns:a16="http://schemas.microsoft.com/office/drawing/2014/main" val="10002"/>
                  </a:ext>
                </a:extLst>
              </a:tr>
            </a:tbl>
          </a:graphicData>
        </a:graphic>
      </p:graphicFrame>
      <p:sp>
        <p:nvSpPr>
          <p:cNvPr id="4" name="Datumsplatzhalter 3">
            <a:extLst>
              <a:ext uri="{FF2B5EF4-FFF2-40B4-BE49-F238E27FC236}">
                <a16:creationId xmlns="" xmlns:a16="http://schemas.microsoft.com/office/drawing/2014/main" id="{F80BC42B-EAEB-954F-8C3A-DE840FE9A6D7}"/>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4828DF44-5BFC-3743-B63B-0F7AE97E2FB2}"/>
              </a:ext>
            </a:extLst>
          </p:cNvPr>
          <p:cNvSpPr>
            <a:spLocks noGrp="1"/>
          </p:cNvSpPr>
          <p:nvPr>
            <p:ph type="sldNum" sz="quarter" idx="12"/>
          </p:nvPr>
        </p:nvSpPr>
        <p:spPr/>
        <p:txBody>
          <a:bodyPr/>
          <a:lstStyle/>
          <a:p>
            <a:fld id="{512A4277-7E7A-4AAF-BFC7-47646BF5CD0C}" type="slidenum">
              <a:rPr lang="de-DE" smtClean="0"/>
              <a:t>48</a:t>
            </a:fld>
            <a:endParaRPr lang="de-DE"/>
          </a:p>
        </p:txBody>
      </p:sp>
    </p:spTree>
    <p:extLst>
      <p:ext uri="{BB962C8B-B14F-4D97-AF65-F5344CB8AC3E}">
        <p14:creationId xmlns:p14="http://schemas.microsoft.com/office/powerpoint/2010/main" val="390412368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047928" y="1800749"/>
            <a:ext cx="2600300" cy="646331"/>
          </a:xfrm>
          <a:prstGeom prst="rect">
            <a:avLst/>
          </a:prstGeom>
          <a:noFill/>
          <a:ln>
            <a:solidFill>
              <a:schemeClr val="accent1">
                <a:lumMod val="50000"/>
              </a:schemeClr>
            </a:solidFill>
          </a:ln>
        </p:spPr>
        <p:txBody>
          <a:bodyPr wrap="square" rtlCol="0">
            <a:spAutoFit/>
          </a:bodyPr>
          <a:lstStyle/>
          <a:p>
            <a:pPr algn="r"/>
            <a:r>
              <a:rPr lang="de-DE" b="1" dirty="0"/>
              <a:t>Begründungen/</a:t>
            </a:r>
          </a:p>
          <a:p>
            <a:pPr algn="r"/>
            <a:r>
              <a:rPr lang="de-DE" b="1" dirty="0"/>
              <a:t>Leitgedanken</a:t>
            </a:r>
          </a:p>
        </p:txBody>
      </p:sp>
      <p:sp>
        <p:nvSpPr>
          <p:cNvPr id="7" name="Textfeld 6"/>
          <p:cNvSpPr txBox="1"/>
          <p:nvPr/>
        </p:nvSpPr>
        <p:spPr>
          <a:xfrm>
            <a:off x="5945191" y="2763516"/>
            <a:ext cx="2736304" cy="369331"/>
          </a:xfrm>
          <a:prstGeom prst="rect">
            <a:avLst/>
          </a:prstGeom>
          <a:noFill/>
        </p:spPr>
        <p:txBody>
          <a:bodyPr wrap="square" rtlCol="0">
            <a:spAutoFit/>
          </a:bodyPr>
          <a:lstStyle/>
          <a:p>
            <a:pPr algn="r"/>
            <a:r>
              <a:rPr lang="de-DE" dirty="0"/>
              <a:t>Unterscheidungsfähigkeit</a:t>
            </a:r>
          </a:p>
        </p:txBody>
      </p:sp>
      <p:sp>
        <p:nvSpPr>
          <p:cNvPr id="12" name="Datumsplatzhalter 11"/>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11" name="Foliennummernplatzhalter 10"/>
          <p:cNvSpPr>
            <a:spLocks noGrp="1"/>
          </p:cNvSpPr>
          <p:nvPr>
            <p:ph type="sldNum" sz="quarter" idx="12"/>
          </p:nvPr>
        </p:nvSpPr>
        <p:spPr/>
        <p:txBody>
          <a:bodyPr/>
          <a:lstStyle/>
          <a:p>
            <a:fld id="{512A4277-7E7A-4AAF-BFC7-47646BF5CD0C}" type="slidenum">
              <a:rPr lang="de-DE" smtClean="0"/>
              <a:t>49</a:t>
            </a:fld>
            <a:endParaRPr lang="de-DE"/>
          </a:p>
        </p:txBody>
      </p:sp>
      <p:sp>
        <p:nvSpPr>
          <p:cNvPr id="9" name="Textfeld 8"/>
          <p:cNvSpPr txBox="1"/>
          <p:nvPr/>
        </p:nvSpPr>
        <p:spPr>
          <a:xfrm>
            <a:off x="6086609" y="3359603"/>
            <a:ext cx="2596292" cy="923330"/>
          </a:xfrm>
          <a:prstGeom prst="rect">
            <a:avLst/>
          </a:prstGeom>
          <a:noFill/>
        </p:spPr>
        <p:txBody>
          <a:bodyPr wrap="square" rtlCol="0">
            <a:spAutoFit/>
          </a:bodyPr>
          <a:lstStyle/>
          <a:p>
            <a:pPr algn="r"/>
            <a:r>
              <a:rPr lang="de-DE" dirty="0"/>
              <a:t>Anknüpfung an die Lebenswirklichkeit der Schülerinnen und Schüler</a:t>
            </a:r>
          </a:p>
        </p:txBody>
      </p:sp>
      <p:sp>
        <p:nvSpPr>
          <p:cNvPr id="13" name="Ellipse 12"/>
          <p:cNvSpPr/>
          <p:nvPr/>
        </p:nvSpPr>
        <p:spPr>
          <a:xfrm>
            <a:off x="251520" y="2204864"/>
            <a:ext cx="2791790" cy="2730117"/>
          </a:xfrm>
          <a:prstGeom prst="ellipse">
            <a:avLst/>
          </a:prstGeom>
          <a:solidFill>
            <a:schemeClr val="accent6">
              <a:lumMod val="40000"/>
              <a:lumOff val="60000"/>
            </a:schemeClr>
          </a:solidFill>
          <a:ln w="19050">
            <a:solidFill>
              <a:schemeClr val="tx2"/>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600" dirty="0">
                <a:solidFill>
                  <a:schemeClr val="tx1"/>
                </a:solidFill>
              </a:rPr>
              <a:t>Die Schülerinnen und Schüler unterscheiden am Beispiel eines christlichen Festes religiöse und säkulare Ausdrucksformen.</a:t>
            </a:r>
          </a:p>
          <a:p>
            <a:pPr algn="ctr"/>
            <a:r>
              <a:rPr lang="de-DE" sz="1600" dirty="0">
                <a:solidFill>
                  <a:schemeClr val="tx1"/>
                </a:solidFill>
              </a:rPr>
              <a:t>(SK 5-6) </a:t>
            </a:r>
          </a:p>
        </p:txBody>
      </p:sp>
      <p:sp>
        <p:nvSpPr>
          <p:cNvPr id="15" name="Ellipse 14"/>
          <p:cNvSpPr/>
          <p:nvPr/>
        </p:nvSpPr>
        <p:spPr>
          <a:xfrm>
            <a:off x="2555776" y="3068960"/>
            <a:ext cx="2847274" cy="2896465"/>
          </a:xfrm>
          <a:prstGeom prst="ellipse">
            <a:avLst/>
          </a:prstGeom>
          <a:solidFill>
            <a:schemeClr val="accent6">
              <a:lumMod val="40000"/>
              <a:lumOff val="60000"/>
            </a:schemeClr>
          </a:solidFill>
          <a:ln w="19050">
            <a:solidFill>
              <a:schemeClr val="tx2"/>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de-DE" sz="1600" dirty="0">
                <a:solidFill>
                  <a:schemeClr val="tx1"/>
                </a:solidFill>
              </a:rPr>
              <a:t>Die Schülerinnen und Schüler beschreiben exemplarisch den Einfluss religiöser und weltanschaulicher Vielfalt auf das öffentliche bzw. private Leben.</a:t>
            </a:r>
          </a:p>
          <a:p>
            <a:pPr algn="ctr"/>
            <a:r>
              <a:rPr lang="de-DE" sz="1600" dirty="0">
                <a:solidFill>
                  <a:schemeClr val="tx1"/>
                </a:solidFill>
              </a:rPr>
              <a:t>(SK 7- Ende Sek. I)</a:t>
            </a:r>
            <a:endParaRPr lang="de-DE" sz="2000" dirty="0">
              <a:solidFill>
                <a:schemeClr val="tx1"/>
              </a:solidFill>
            </a:endParaRPr>
          </a:p>
        </p:txBody>
      </p:sp>
      <p:sp>
        <p:nvSpPr>
          <p:cNvPr id="18" name="Titel 14">
            <a:extLst>
              <a:ext uri="{FF2B5EF4-FFF2-40B4-BE49-F238E27FC236}">
                <a16:creationId xmlns="" xmlns:a16="http://schemas.microsoft.com/office/drawing/2014/main" id="{95377193-867A-4612-B966-B713F795256D}"/>
              </a:ext>
            </a:extLst>
          </p:cNvPr>
          <p:cNvSpPr>
            <a:spLocks noGrp="1"/>
          </p:cNvSpPr>
          <p:nvPr>
            <p:ph type="title"/>
          </p:nvPr>
        </p:nvSpPr>
        <p:spPr>
          <a:xfrm>
            <a:off x="329013" y="1125538"/>
            <a:ext cx="8352482" cy="358775"/>
          </a:xfrm>
        </p:spPr>
        <p:txBody>
          <a:bodyPr/>
          <a:lstStyle/>
          <a:p>
            <a:r>
              <a:rPr lang="de-DE" sz="2400" dirty="0"/>
              <a:t>Wie schlägt sich das Neue in den Kompetenzerwartungen nieder?</a:t>
            </a:r>
          </a:p>
        </p:txBody>
      </p:sp>
      <p:sp>
        <p:nvSpPr>
          <p:cNvPr id="3" name="Textfeld 2"/>
          <p:cNvSpPr txBox="1"/>
          <p:nvPr/>
        </p:nvSpPr>
        <p:spPr>
          <a:xfrm>
            <a:off x="457200" y="1800748"/>
            <a:ext cx="2586110" cy="369332"/>
          </a:xfrm>
          <a:prstGeom prst="rect">
            <a:avLst/>
          </a:prstGeom>
          <a:noFill/>
          <a:ln>
            <a:solidFill>
              <a:schemeClr val="tx1"/>
            </a:solidFill>
          </a:ln>
        </p:spPr>
        <p:txBody>
          <a:bodyPr wrap="square" rtlCol="0">
            <a:spAutoFit/>
          </a:bodyPr>
          <a:lstStyle/>
          <a:p>
            <a:r>
              <a:rPr lang="de-DE" b="1" dirty="0" smtClean="0"/>
              <a:t>IF 7 - Beispiel</a:t>
            </a:r>
            <a:endParaRPr lang="de-DE" b="1" dirty="0"/>
          </a:p>
        </p:txBody>
      </p:sp>
    </p:spTree>
    <p:extLst>
      <p:ext uri="{BB962C8B-B14F-4D97-AF65-F5344CB8AC3E}">
        <p14:creationId xmlns:p14="http://schemas.microsoft.com/office/powerpoint/2010/main" val="1069444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Bewährte Merkmale</a:t>
            </a:r>
          </a:p>
        </p:txBody>
      </p:sp>
      <p:sp>
        <p:nvSpPr>
          <p:cNvPr id="3" name="Inhaltsplatzhalter 2"/>
          <p:cNvSpPr>
            <a:spLocks noGrp="1"/>
          </p:cNvSpPr>
          <p:nvPr>
            <p:ph idx="1"/>
          </p:nvPr>
        </p:nvSpPr>
        <p:spPr>
          <a:xfrm>
            <a:off x="457200" y="1700808"/>
            <a:ext cx="6131024" cy="4205064"/>
          </a:xfrm>
        </p:spPr>
        <p:txBody>
          <a:bodyPr>
            <a:normAutofit fontScale="85000" lnSpcReduction="20000"/>
          </a:bodyPr>
          <a:lstStyle/>
          <a:p>
            <a:pPr marL="0" indent="0">
              <a:buNone/>
            </a:pPr>
            <a:r>
              <a:rPr lang="de-DE" dirty="0"/>
              <a:t>Kernlehrpläne in NRW formulieren</a:t>
            </a:r>
          </a:p>
          <a:p>
            <a:r>
              <a:rPr lang="de-DE" dirty="0"/>
              <a:t>schulformbezogene landesweit verbindliche </a:t>
            </a:r>
            <a:r>
              <a:rPr lang="de-DE" dirty="0" smtClean="0"/>
              <a:t>Standards,</a:t>
            </a:r>
            <a:endParaRPr lang="de-DE" dirty="0"/>
          </a:p>
          <a:p>
            <a:r>
              <a:rPr lang="de-DE" dirty="0"/>
              <a:t>den fachlichen Kern der dafür erforderlichen Kompetenzen einschließlich zugrunde liegender </a:t>
            </a:r>
            <a:r>
              <a:rPr lang="de-DE" dirty="0" smtClean="0"/>
              <a:t>Wissensbestände,</a:t>
            </a:r>
            <a:endParaRPr lang="de-DE" dirty="0"/>
          </a:p>
          <a:p>
            <a:r>
              <a:rPr lang="de-DE" dirty="0"/>
              <a:t>eine Progression der Kompetenzentwicklung über mindestens zwei Stufen (Ende der Erprobungsstufe, Ende der Sekundarstufe I</a:t>
            </a:r>
            <a:r>
              <a:rPr lang="de-DE" dirty="0" smtClean="0"/>
              <a:t>),</a:t>
            </a:r>
            <a:endParaRPr lang="de-DE" dirty="0"/>
          </a:p>
          <a:p>
            <a:r>
              <a:rPr lang="de-DE" i="1" dirty="0"/>
              <a:t>keine</a:t>
            </a:r>
            <a:r>
              <a:rPr lang="de-DE" dirty="0"/>
              <a:t> Aussagen zur konkreten Gestaltung und Durchführung des </a:t>
            </a:r>
            <a:r>
              <a:rPr lang="de-DE" dirty="0" smtClean="0"/>
              <a:t>Unterrichts.</a:t>
            </a:r>
            <a:r>
              <a:rPr lang="de-DE" dirty="0"/>
              <a:t/>
            </a:r>
            <a:br>
              <a:rPr lang="de-DE" dirty="0"/>
            </a:br>
            <a:r>
              <a:rPr lang="de-DE" dirty="0"/>
              <a:t>(Dies ist </a:t>
            </a:r>
            <a:r>
              <a:rPr lang="de-DE" dirty="0" smtClean="0"/>
              <a:t>Aufgabe der </a:t>
            </a:r>
            <a:r>
              <a:rPr lang="de-DE" dirty="0"/>
              <a:t>schulinternen </a:t>
            </a:r>
            <a:r>
              <a:rPr lang="de-DE" dirty="0" smtClean="0"/>
              <a:t>Lehrpläne.)</a:t>
            </a:r>
            <a:endParaRPr lang="de-DE" dirty="0"/>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pic>
        <p:nvPicPr>
          <p:cNvPr id="7" name="Picture 2" descr="Deutsch Kernlehrplan verkürzter Bildungsgang Gym. Sek. I">
            <a:extLst>
              <a:ext uri="{FF2B5EF4-FFF2-40B4-BE49-F238E27FC236}">
                <a16:creationId xmlns="" xmlns:a16="http://schemas.microsoft.com/office/drawing/2014/main" id="{7AA56A9A-E725-BA4D-BB07-9E82734759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50269">
            <a:off x="6621889" y="2252300"/>
            <a:ext cx="2016224" cy="285314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Foliennummernplatzhalter 5">
            <a:extLst>
              <a:ext uri="{FF2B5EF4-FFF2-40B4-BE49-F238E27FC236}">
                <a16:creationId xmlns="" xmlns:a16="http://schemas.microsoft.com/office/drawing/2014/main" id="{A056F1D5-BDAB-5145-911E-0290F498A992}"/>
              </a:ext>
            </a:extLst>
          </p:cNvPr>
          <p:cNvSpPr>
            <a:spLocks noGrp="1"/>
          </p:cNvSpPr>
          <p:nvPr>
            <p:ph type="sldNum" sz="quarter" idx="12"/>
          </p:nvPr>
        </p:nvSpPr>
        <p:spPr/>
        <p:txBody>
          <a:bodyPr/>
          <a:lstStyle/>
          <a:p>
            <a:fld id="{512A4277-7E7A-4AAF-BFC7-47646BF5CD0C}" type="slidenum">
              <a:rPr lang="de-DE" smtClean="0"/>
              <a:t>5</a:t>
            </a:fld>
            <a:endParaRPr lang="de-DE" dirty="0"/>
          </a:p>
        </p:txBody>
      </p:sp>
    </p:spTree>
    <p:extLst>
      <p:ext uri="{BB962C8B-B14F-4D97-AF65-F5344CB8AC3E}">
        <p14:creationId xmlns:p14="http://schemas.microsoft.com/office/powerpoint/2010/main" val="34843850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dirty="0"/>
              <a:t>Gliederung</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9" name="Inhaltsplatzhalter 2"/>
          <p:cNvSpPr>
            <a:spLocks noGrp="1"/>
          </p:cNvSpPr>
          <p:nvPr>
            <p:ph idx="1"/>
          </p:nvPr>
        </p:nvSpPr>
        <p:spPr>
          <a:xfrm>
            <a:off x="457200" y="1700808"/>
            <a:ext cx="8219256" cy="4205064"/>
          </a:xfrm>
        </p:spPr>
        <p:txBody>
          <a:bodyPr>
            <a:normAutofit/>
          </a:bodyPr>
          <a:lstStyle/>
          <a:p>
            <a:pPr marL="514350" indent="-514350">
              <a:spcBef>
                <a:spcPts val="1200"/>
              </a:spcBef>
              <a:buFont typeface="+mj-lt"/>
              <a:buAutoNum type="arabicPeriod"/>
            </a:pPr>
            <a:r>
              <a:rPr lang="de-DE" dirty="0">
                <a:solidFill>
                  <a:schemeClr val="bg1">
                    <a:lumMod val="65000"/>
                  </a:schemeClr>
                </a:solidFill>
              </a:rPr>
              <a:t>Merkmale der neuen Kernlehrpläne</a:t>
            </a:r>
          </a:p>
          <a:p>
            <a:pPr marL="514350" indent="-514350">
              <a:spcBef>
                <a:spcPts val="1200"/>
              </a:spcBef>
              <a:buFont typeface="+mj-lt"/>
              <a:buAutoNum type="arabicPeriod"/>
            </a:pPr>
            <a:r>
              <a:rPr lang="de-DE" dirty="0">
                <a:solidFill>
                  <a:schemeClr val="bg1">
                    <a:lumMod val="65000"/>
                  </a:schemeClr>
                </a:solidFill>
              </a:rPr>
              <a:t>Übergreifende Aufgaben</a:t>
            </a:r>
          </a:p>
          <a:p>
            <a:pPr marL="514350" indent="-514350">
              <a:spcBef>
                <a:spcPts val="1200"/>
              </a:spcBef>
              <a:buFont typeface="+mj-lt"/>
              <a:buAutoNum type="arabicPeriod"/>
            </a:pPr>
            <a:r>
              <a:rPr lang="de-DE" dirty="0">
                <a:solidFill>
                  <a:schemeClr val="bg1">
                    <a:lumMod val="65000"/>
                  </a:schemeClr>
                </a:solidFill>
              </a:rPr>
              <a:t>Schulinterne Lehrpläne</a:t>
            </a:r>
          </a:p>
          <a:p>
            <a:pPr marL="514350" indent="-514350">
              <a:spcBef>
                <a:spcPts val="1200"/>
              </a:spcBef>
              <a:buFont typeface="+mj-lt"/>
              <a:buAutoNum type="arabicPeriod"/>
            </a:pPr>
            <a:r>
              <a:rPr lang="de-DE" dirty="0">
                <a:solidFill>
                  <a:schemeClr val="bg1">
                    <a:lumMod val="65000"/>
                  </a:schemeClr>
                </a:solidFill>
              </a:rPr>
              <a:t>Der Kernlehrplan Katholische Religionslehre im Detail</a:t>
            </a:r>
          </a:p>
          <a:p>
            <a:pPr marL="514350" indent="-514350">
              <a:spcBef>
                <a:spcPts val="1200"/>
              </a:spcBef>
              <a:buFont typeface="+mj-lt"/>
              <a:buAutoNum type="arabicPeriod"/>
            </a:pPr>
            <a:r>
              <a:rPr lang="de-DE" dirty="0"/>
              <a:t>Fachliche Unterstützungsmaterialien</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p:txBody>
      </p:sp>
      <p:sp>
        <p:nvSpPr>
          <p:cNvPr id="5" name="Foliennummernplatzhalter 4">
            <a:extLst>
              <a:ext uri="{FF2B5EF4-FFF2-40B4-BE49-F238E27FC236}">
                <a16:creationId xmlns=""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50</a:t>
            </a:fld>
            <a:endParaRPr lang="de-DE"/>
          </a:p>
        </p:txBody>
      </p:sp>
    </p:spTree>
    <p:extLst>
      <p:ext uri="{BB962C8B-B14F-4D97-AF65-F5344CB8AC3E}">
        <p14:creationId xmlns:p14="http://schemas.microsoft.com/office/powerpoint/2010/main" val="7965142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94D724E7-A65B-5845-9496-A1E87CEE2586}"/>
              </a:ext>
            </a:extLst>
          </p:cNvPr>
          <p:cNvSpPr>
            <a:spLocks noGrp="1"/>
          </p:cNvSpPr>
          <p:nvPr>
            <p:ph type="title"/>
          </p:nvPr>
        </p:nvSpPr>
        <p:spPr/>
        <p:txBody>
          <a:bodyPr/>
          <a:lstStyle/>
          <a:p>
            <a:r>
              <a:rPr lang="de-DE" dirty="0"/>
              <a:t>Beispielcurriculum 5/6 </a:t>
            </a:r>
          </a:p>
        </p:txBody>
      </p:sp>
      <p:sp>
        <p:nvSpPr>
          <p:cNvPr id="3" name="Datumsplatzhalter 2">
            <a:extLst>
              <a:ext uri="{FF2B5EF4-FFF2-40B4-BE49-F238E27FC236}">
                <a16:creationId xmlns="" xmlns:a16="http://schemas.microsoft.com/office/drawing/2014/main" id="{E45DF895-3361-8340-86A9-D5A5D267EFAC}"/>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5" name="Foliennummernplatzhalter 4">
            <a:extLst>
              <a:ext uri="{FF2B5EF4-FFF2-40B4-BE49-F238E27FC236}">
                <a16:creationId xmlns="" xmlns:a16="http://schemas.microsoft.com/office/drawing/2014/main" id="{F36AC275-14D3-6846-A9BF-F1EBF1D20AD9}"/>
              </a:ext>
            </a:extLst>
          </p:cNvPr>
          <p:cNvSpPr>
            <a:spLocks noGrp="1"/>
          </p:cNvSpPr>
          <p:nvPr>
            <p:ph type="sldNum" sz="quarter" idx="12"/>
          </p:nvPr>
        </p:nvSpPr>
        <p:spPr/>
        <p:txBody>
          <a:bodyPr/>
          <a:lstStyle/>
          <a:p>
            <a:fld id="{512A4277-7E7A-4AAF-BFC7-47646BF5CD0C}" type="slidenum">
              <a:rPr lang="de-DE" smtClean="0"/>
              <a:t>51</a:t>
            </a:fld>
            <a:endParaRPr lang="de-DE"/>
          </a:p>
        </p:txBody>
      </p:sp>
      <p:graphicFrame>
        <p:nvGraphicFramePr>
          <p:cNvPr id="6" name="Tabelle 5">
            <a:extLst>
              <a:ext uri="{FF2B5EF4-FFF2-40B4-BE49-F238E27FC236}">
                <a16:creationId xmlns="" xmlns:a16="http://schemas.microsoft.com/office/drawing/2014/main" id="{27F0CA95-A602-BF4D-9EDA-3E871B85BA64}"/>
              </a:ext>
            </a:extLst>
          </p:cNvPr>
          <p:cNvGraphicFramePr>
            <a:graphicFrameLocks noGrp="1"/>
          </p:cNvGraphicFramePr>
          <p:nvPr>
            <p:extLst>
              <p:ext uri="{D42A27DB-BD31-4B8C-83A1-F6EECF244321}">
                <p14:modId xmlns:p14="http://schemas.microsoft.com/office/powerpoint/2010/main" val="1558748776"/>
              </p:ext>
            </p:extLst>
          </p:nvPr>
        </p:nvGraphicFramePr>
        <p:xfrm>
          <a:off x="453648" y="1612944"/>
          <a:ext cx="8229600" cy="4696589"/>
        </p:xfrm>
        <a:graphic>
          <a:graphicData uri="http://schemas.openxmlformats.org/drawingml/2006/table">
            <a:tbl>
              <a:tblPr firstRow="1" bandRow="1">
                <a:tableStyleId>{68D230F3-CF80-4859-8CE7-A43EE81993B5}</a:tableStyleId>
              </a:tblPr>
              <a:tblGrid>
                <a:gridCol w="4074162">
                  <a:extLst>
                    <a:ext uri="{9D8B030D-6E8A-4147-A177-3AD203B41FA5}">
                      <a16:colId xmlns="" xmlns:a16="http://schemas.microsoft.com/office/drawing/2014/main" val="2282910318"/>
                    </a:ext>
                  </a:extLst>
                </a:gridCol>
                <a:gridCol w="4155438">
                  <a:extLst>
                    <a:ext uri="{9D8B030D-6E8A-4147-A177-3AD203B41FA5}">
                      <a16:colId xmlns="" xmlns:a16="http://schemas.microsoft.com/office/drawing/2014/main" val="3111384234"/>
                    </a:ext>
                  </a:extLst>
                </a:gridCol>
              </a:tblGrid>
              <a:tr h="237923">
                <a:tc>
                  <a:txBody>
                    <a:bodyPr/>
                    <a:lstStyle/>
                    <a:p>
                      <a:pPr>
                        <a:lnSpc>
                          <a:spcPct val="107000"/>
                        </a:lnSpc>
                        <a:spcAft>
                          <a:spcPts val="0"/>
                        </a:spcAft>
                      </a:pPr>
                      <a:r>
                        <a:rPr lang="de-DE" sz="1600" dirty="0">
                          <a:effectLst/>
                        </a:rPr>
                        <a:t>Klasse 5</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a:effectLst/>
                        </a:rPr>
                        <a:t>Klasse 6</a:t>
                      </a:r>
                      <a:endParaRPr lang="de-DE"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2926144698"/>
                  </a:ext>
                </a:extLst>
              </a:tr>
              <a:tr h="486953">
                <a:tc>
                  <a:txBody>
                    <a:bodyPr/>
                    <a:lstStyle/>
                    <a:p>
                      <a:pPr>
                        <a:lnSpc>
                          <a:spcPct val="107000"/>
                        </a:lnSpc>
                        <a:spcAft>
                          <a:spcPts val="0"/>
                        </a:spcAft>
                      </a:pPr>
                      <a:r>
                        <a:rPr lang="de-DE" sz="1600" dirty="0">
                          <a:effectLst/>
                        </a:rPr>
                        <a:t>Wer bin ich? Warum lebe ich? – Nachdenken über Grund und Sinn des eigenen Lebens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a:effectLst/>
                        </a:rPr>
                        <a:t>Das Evangelium breitet sich aus – Die Anfänge der Kirche </a:t>
                      </a:r>
                      <a:endParaRPr lang="de-DE"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818838917"/>
                  </a:ext>
                </a:extLst>
              </a:tr>
              <a:tr h="486953">
                <a:tc>
                  <a:txBody>
                    <a:bodyPr/>
                    <a:lstStyle/>
                    <a:p>
                      <a:pPr>
                        <a:lnSpc>
                          <a:spcPct val="107000"/>
                        </a:lnSpc>
                        <a:spcAft>
                          <a:spcPts val="0"/>
                        </a:spcAft>
                      </a:pPr>
                      <a:r>
                        <a:rPr lang="de-DE" sz="1600" dirty="0">
                          <a:effectLst/>
                        </a:rPr>
                        <a:t>Wer ist eigentlich Gott? Und woher weiß man, dass es Gott wirklich gibt? – Nachdenken über Gott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dirty="0">
                          <a:effectLst/>
                        </a:rPr>
                        <a:t>Christsein in einer Gemeinde – auch heute noch?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3073778539"/>
                  </a:ext>
                </a:extLst>
              </a:tr>
              <a:tr h="735983">
                <a:tc>
                  <a:txBody>
                    <a:bodyPr/>
                    <a:lstStyle/>
                    <a:p>
                      <a:pPr>
                        <a:lnSpc>
                          <a:spcPct val="107000"/>
                        </a:lnSpc>
                        <a:spcAft>
                          <a:spcPts val="0"/>
                        </a:spcAft>
                      </a:pPr>
                      <a:r>
                        <a:rPr lang="de-DE" sz="1600" dirty="0">
                          <a:effectLst/>
                        </a:rPr>
                        <a:t>Die Bibel lesen – Begegnung mit einem besonderen Buch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dirty="0">
                          <a:effectLst/>
                        </a:rPr>
                        <a:t>Der Traum von einer besseren Welt – Die Bewahrung der Schöpfung als Gottes Auftrag für den Menschen </a:t>
                      </a:r>
                      <a:endParaRPr lang="de-DE" sz="1200" dirty="0">
                        <a:effectLst/>
                      </a:endParaRPr>
                    </a:p>
                    <a:p>
                      <a:pPr>
                        <a:lnSpc>
                          <a:spcPct val="107000"/>
                        </a:lnSpc>
                        <a:spcAft>
                          <a:spcPts val="0"/>
                        </a:spcAft>
                      </a:pPr>
                      <a:r>
                        <a:rPr lang="de-DE" sz="1600" dirty="0">
                          <a:effectLst/>
                        </a:rPr>
                        <a:t>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450743568"/>
                  </a:ext>
                </a:extLst>
              </a:tr>
              <a:tr h="486953">
                <a:tc>
                  <a:txBody>
                    <a:bodyPr/>
                    <a:lstStyle/>
                    <a:p>
                      <a:pPr>
                        <a:lnSpc>
                          <a:spcPct val="107000"/>
                        </a:lnSpc>
                        <a:spcAft>
                          <a:spcPts val="0"/>
                        </a:spcAft>
                      </a:pPr>
                      <a:r>
                        <a:rPr lang="de-DE" sz="1600">
                          <a:effectLst/>
                        </a:rPr>
                        <a:t>Krippe, Weihnachtsmann und Lichterglanz – warum und wie Menschen Weihnachten feiern </a:t>
                      </a:r>
                      <a:endParaRPr lang="de-DE"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dirty="0">
                          <a:effectLst/>
                        </a:rPr>
                        <a:t>Jüdisches und muslimisches Leben in unserer Gesellschaft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3191314914"/>
                  </a:ext>
                </a:extLst>
              </a:tr>
              <a:tr h="486953">
                <a:tc>
                  <a:txBody>
                    <a:bodyPr/>
                    <a:lstStyle/>
                    <a:p>
                      <a:pPr>
                        <a:lnSpc>
                          <a:spcPct val="107000"/>
                        </a:lnSpc>
                        <a:spcAft>
                          <a:spcPts val="0"/>
                        </a:spcAft>
                      </a:pPr>
                      <a:r>
                        <a:rPr lang="de-DE" sz="1600">
                          <a:effectLst/>
                        </a:rPr>
                        <a:t>Jesus wendet sich den Menschen zu - Das Handeln Jesu zwischen Ermutigung, Herausforderung und Ärgernis </a:t>
                      </a:r>
                      <a:endParaRPr lang="de-DE"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dirty="0">
                          <a:effectLst/>
                        </a:rPr>
                        <a:t>Feste unterbrechen den Alltag– Die Frage nach der Bedeutung von Festen im Leben eines Menschen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2735496785"/>
                  </a:ext>
                </a:extLst>
              </a:tr>
              <a:tr h="735983">
                <a:tc>
                  <a:txBody>
                    <a:bodyPr/>
                    <a:lstStyle/>
                    <a:p>
                      <a:pPr>
                        <a:lnSpc>
                          <a:spcPct val="107000"/>
                        </a:lnSpc>
                        <a:spcAft>
                          <a:spcPts val="0"/>
                        </a:spcAft>
                      </a:pPr>
                      <a:r>
                        <a:rPr lang="de-DE" sz="1600" dirty="0">
                          <a:effectLst/>
                        </a:rPr>
                        <a:t>Zwischen Zweifel und Zuversicht - Abraham und Sara mit Gott auf dem Weg </a:t>
                      </a:r>
                      <a:endParaRPr lang="de-DE" sz="1200" dirty="0">
                        <a:effectLst/>
                      </a:endParaRPr>
                    </a:p>
                    <a:p>
                      <a:pPr>
                        <a:lnSpc>
                          <a:spcPct val="107000"/>
                        </a:lnSpc>
                        <a:spcAft>
                          <a:spcPts val="0"/>
                        </a:spcAft>
                      </a:pPr>
                      <a:r>
                        <a:rPr lang="de-DE" sz="1600" dirty="0">
                          <a:effectLst/>
                        </a:rPr>
                        <a:t>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tc>
                  <a:txBody>
                    <a:bodyPr/>
                    <a:lstStyle/>
                    <a:p>
                      <a:pPr>
                        <a:lnSpc>
                          <a:spcPct val="107000"/>
                        </a:lnSpc>
                        <a:spcAft>
                          <a:spcPts val="0"/>
                        </a:spcAft>
                      </a:pPr>
                      <a:r>
                        <a:rPr lang="de-DE" sz="1600" dirty="0">
                          <a:effectLst/>
                        </a:rPr>
                        <a:t>Das Leben vor Gott zum Ausdruck bringen – Stille, Meditation und Gebet </a:t>
                      </a:r>
                      <a:endParaRPr lang="de-DE" sz="1200" dirty="0">
                        <a:effectLst/>
                      </a:endParaRPr>
                    </a:p>
                    <a:p>
                      <a:pPr>
                        <a:lnSpc>
                          <a:spcPct val="107000"/>
                        </a:lnSpc>
                        <a:spcAft>
                          <a:spcPts val="0"/>
                        </a:spcAft>
                      </a:pPr>
                      <a:r>
                        <a:rPr lang="de-DE" sz="1600" dirty="0">
                          <a:effectLst/>
                        </a:rPr>
                        <a:t> </a:t>
                      </a:r>
                      <a:endParaRPr lang="de-DE"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254" marR="62254" marT="0" marB="0"/>
                </a:tc>
                <a:extLst>
                  <a:ext uri="{0D108BD9-81ED-4DB2-BD59-A6C34878D82A}">
                    <a16:rowId xmlns="" xmlns:a16="http://schemas.microsoft.com/office/drawing/2014/main" val="2910809138"/>
                  </a:ext>
                </a:extLst>
              </a:tr>
            </a:tbl>
          </a:graphicData>
        </a:graphic>
      </p:graphicFrame>
    </p:spTree>
    <p:extLst>
      <p:ext uri="{BB962C8B-B14F-4D97-AF65-F5344CB8AC3E}">
        <p14:creationId xmlns:p14="http://schemas.microsoft.com/office/powerpoint/2010/main" val="22886938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2AA5058-DA61-B34E-BB9A-4A293AC349E2}"/>
              </a:ext>
            </a:extLst>
          </p:cNvPr>
          <p:cNvSpPr>
            <a:spLocks noGrp="1"/>
          </p:cNvSpPr>
          <p:nvPr>
            <p:ph type="title"/>
          </p:nvPr>
        </p:nvSpPr>
        <p:spPr>
          <a:xfrm>
            <a:off x="422242" y="1891395"/>
            <a:ext cx="8229600" cy="360040"/>
          </a:xfrm>
        </p:spPr>
        <p:txBody>
          <a:bodyPr/>
          <a:lstStyle/>
          <a:p>
            <a:r>
              <a:rPr lang="de-DE" dirty="0"/>
              <a:t>Ein Blick auf ausgewählte Unterrichtsvorhaben 5/6</a:t>
            </a:r>
          </a:p>
        </p:txBody>
      </p:sp>
      <p:sp>
        <p:nvSpPr>
          <p:cNvPr id="3" name="Datumsplatzhalter 2">
            <a:extLst>
              <a:ext uri="{FF2B5EF4-FFF2-40B4-BE49-F238E27FC236}">
                <a16:creationId xmlns="" xmlns:a16="http://schemas.microsoft.com/office/drawing/2014/main" id="{579A9853-6B37-8C4C-911E-F5AEA7DA6353}"/>
              </a:ext>
            </a:extLst>
          </p:cNvPr>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5" name="Foliennummernplatzhalter 4">
            <a:extLst>
              <a:ext uri="{FF2B5EF4-FFF2-40B4-BE49-F238E27FC236}">
                <a16:creationId xmlns="" xmlns:a16="http://schemas.microsoft.com/office/drawing/2014/main" id="{ACBA4C8C-CF3C-9D41-9C3A-9E8C5BD8635F}"/>
              </a:ext>
            </a:extLst>
          </p:cNvPr>
          <p:cNvSpPr>
            <a:spLocks noGrp="1"/>
          </p:cNvSpPr>
          <p:nvPr>
            <p:ph type="sldNum" sz="quarter" idx="12"/>
          </p:nvPr>
        </p:nvSpPr>
        <p:spPr/>
        <p:txBody>
          <a:bodyPr/>
          <a:lstStyle/>
          <a:p>
            <a:fld id="{512A4277-7E7A-4AAF-BFC7-47646BF5CD0C}" type="slidenum">
              <a:rPr lang="de-DE" smtClean="0"/>
              <a:t>52</a:t>
            </a:fld>
            <a:endParaRPr lang="de-DE"/>
          </a:p>
        </p:txBody>
      </p:sp>
      <p:sp>
        <p:nvSpPr>
          <p:cNvPr id="6" name="Textfeld 5">
            <a:extLst>
              <a:ext uri="{FF2B5EF4-FFF2-40B4-BE49-F238E27FC236}">
                <a16:creationId xmlns="" xmlns:a16="http://schemas.microsoft.com/office/drawing/2014/main" id="{5C516774-E62F-9A42-A527-C84E38BE2AE3}"/>
              </a:ext>
            </a:extLst>
          </p:cNvPr>
          <p:cNvSpPr txBox="1"/>
          <p:nvPr/>
        </p:nvSpPr>
        <p:spPr>
          <a:xfrm>
            <a:off x="457200" y="2780928"/>
            <a:ext cx="7416824" cy="2585323"/>
          </a:xfrm>
          <a:prstGeom prst="rect">
            <a:avLst/>
          </a:prstGeom>
          <a:noFill/>
        </p:spPr>
        <p:txBody>
          <a:bodyPr wrap="square" rtlCol="0">
            <a:spAutoFit/>
          </a:bodyPr>
          <a:lstStyle/>
          <a:p>
            <a:r>
              <a:rPr lang="de-DE" dirty="0"/>
              <a:t>Tauschen Sie sich in </a:t>
            </a:r>
            <a:r>
              <a:rPr lang="de-DE" b="1" dirty="0"/>
              <a:t>Kleingruppen</a:t>
            </a:r>
            <a:r>
              <a:rPr lang="de-DE" dirty="0"/>
              <a:t> über </a:t>
            </a:r>
            <a:r>
              <a:rPr lang="de-DE" dirty="0" smtClean="0"/>
              <a:t>die beiden Ihnen vorliegenden  </a:t>
            </a:r>
            <a:r>
              <a:rPr lang="de-DE" dirty="0"/>
              <a:t>Unterrichtsvorhaben  </a:t>
            </a:r>
            <a:r>
              <a:rPr lang="de-DE" dirty="0" smtClean="0"/>
              <a:t>aus. Mögliche Aspekte:</a:t>
            </a:r>
          </a:p>
          <a:p>
            <a:r>
              <a:rPr lang="de-DE" dirty="0" smtClean="0"/>
              <a:t>- Umsetzung </a:t>
            </a:r>
            <a:r>
              <a:rPr lang="de-DE" dirty="0"/>
              <a:t>der Ihnen vorgestellten Leitgedanken, </a:t>
            </a:r>
            <a:endParaRPr lang="de-DE" dirty="0" smtClean="0"/>
          </a:p>
          <a:p>
            <a:r>
              <a:rPr lang="de-DE" dirty="0" smtClean="0"/>
              <a:t>- Ideen </a:t>
            </a:r>
            <a:r>
              <a:rPr lang="de-DE" dirty="0"/>
              <a:t>für die  </a:t>
            </a:r>
            <a:r>
              <a:rPr lang="de-DE" dirty="0" smtClean="0"/>
              <a:t>Umsetzung </a:t>
            </a:r>
            <a:r>
              <a:rPr lang="de-DE" dirty="0"/>
              <a:t>an  Ihrer eigenen </a:t>
            </a:r>
            <a:r>
              <a:rPr lang="de-DE" dirty="0" smtClean="0"/>
              <a:t>Schule.</a:t>
            </a:r>
            <a:endParaRPr lang="de-DE" dirty="0"/>
          </a:p>
          <a:p>
            <a:endParaRPr lang="de-DE" dirty="0"/>
          </a:p>
          <a:p>
            <a:r>
              <a:rPr lang="de-DE" b="1" dirty="0"/>
              <a:t>Plenum:</a:t>
            </a:r>
          </a:p>
          <a:p>
            <a:pPr marL="285750" indent="-285750">
              <a:buFontTx/>
              <a:buChar char="-"/>
            </a:pPr>
            <a:r>
              <a:rPr lang="de-DE" dirty="0"/>
              <a:t>Sammlung von Eindrücken</a:t>
            </a:r>
          </a:p>
          <a:p>
            <a:pPr marL="285750" indent="-285750">
              <a:buFontTx/>
              <a:buChar char="-"/>
            </a:pPr>
            <a:r>
              <a:rPr lang="de-DE" dirty="0"/>
              <a:t>Ggf. Klärung von Verständnisfragen</a:t>
            </a:r>
          </a:p>
          <a:p>
            <a:pPr marL="285750" indent="-285750">
              <a:buFontTx/>
              <a:buChar char="-"/>
            </a:pPr>
            <a:r>
              <a:rPr lang="de-DE" dirty="0"/>
              <a:t>Ggf. weiterführende Anregungen</a:t>
            </a:r>
          </a:p>
        </p:txBody>
      </p:sp>
    </p:spTree>
    <p:extLst>
      <p:ext uri="{BB962C8B-B14F-4D97-AF65-F5344CB8AC3E}">
        <p14:creationId xmlns:p14="http://schemas.microsoft.com/office/powerpoint/2010/main" val="13976136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A40F330-A8D1-904B-8AEB-681F1519AB1A}"/>
              </a:ext>
            </a:extLst>
          </p:cNvPr>
          <p:cNvSpPr>
            <a:spLocks noGrp="1"/>
          </p:cNvSpPr>
          <p:nvPr>
            <p:ph type="title"/>
          </p:nvPr>
        </p:nvSpPr>
        <p:spPr/>
        <p:txBody>
          <a:bodyPr/>
          <a:lstStyle/>
          <a:p>
            <a:r>
              <a:rPr lang="de-DE" dirty="0" smtClean="0"/>
              <a:t>Materialien im Downloadbereich …</a:t>
            </a:r>
            <a:endParaRPr lang="de-DE" dirty="0"/>
          </a:p>
        </p:txBody>
      </p:sp>
      <p:sp>
        <p:nvSpPr>
          <p:cNvPr id="3" name="Inhaltsplatzhalter 2">
            <a:extLst>
              <a:ext uri="{FF2B5EF4-FFF2-40B4-BE49-F238E27FC236}">
                <a16:creationId xmlns="" xmlns:a16="http://schemas.microsoft.com/office/drawing/2014/main" id="{8B8CEACE-04FA-6947-8557-674165DC2F07}"/>
              </a:ext>
            </a:extLst>
          </p:cNvPr>
          <p:cNvSpPr>
            <a:spLocks noGrp="1"/>
          </p:cNvSpPr>
          <p:nvPr>
            <p:ph idx="1"/>
          </p:nvPr>
        </p:nvSpPr>
        <p:spPr/>
        <p:txBody>
          <a:bodyPr>
            <a:normAutofit/>
          </a:bodyPr>
          <a:lstStyle/>
          <a:p>
            <a:pPr>
              <a:spcAft>
                <a:spcPts val="1200"/>
              </a:spcAft>
            </a:pPr>
            <a:endParaRPr lang="de-DE" dirty="0" smtClean="0"/>
          </a:p>
          <a:p>
            <a:pPr>
              <a:spcAft>
                <a:spcPts val="1200"/>
              </a:spcAft>
            </a:pPr>
            <a:r>
              <a:rPr lang="de-DE" dirty="0" smtClean="0"/>
              <a:t>Beispiel </a:t>
            </a:r>
            <a:r>
              <a:rPr lang="de-DE" dirty="0"/>
              <a:t>für einen schulinternen Lehrplan für das Fach Katholische Religionslehre </a:t>
            </a:r>
            <a:endParaRPr lang="de-DE" dirty="0" smtClean="0"/>
          </a:p>
          <a:p>
            <a:pPr>
              <a:spcAft>
                <a:spcPts val="1200"/>
              </a:spcAft>
            </a:pPr>
            <a:r>
              <a:rPr lang="de-DE" dirty="0" smtClean="0"/>
              <a:t>Beispiele </a:t>
            </a:r>
            <a:r>
              <a:rPr lang="de-DE" dirty="0"/>
              <a:t>für konkretisierte Unterrichtsvorhaben </a:t>
            </a:r>
            <a:endParaRPr lang="de-DE" dirty="0" smtClean="0"/>
          </a:p>
          <a:p>
            <a:pPr>
              <a:spcAft>
                <a:spcPts val="1200"/>
              </a:spcAft>
            </a:pPr>
            <a:r>
              <a:rPr lang="de-DE" dirty="0" smtClean="0"/>
              <a:t>Synopsen </a:t>
            </a:r>
            <a:r>
              <a:rPr lang="de-DE" dirty="0"/>
              <a:t>zu Vorgaben des </a:t>
            </a:r>
            <a:r>
              <a:rPr lang="de-DE" dirty="0" smtClean="0"/>
              <a:t>KLP</a:t>
            </a:r>
          </a:p>
          <a:p>
            <a:pPr>
              <a:spcAft>
                <a:spcPts val="1200"/>
              </a:spcAft>
            </a:pPr>
            <a:r>
              <a:rPr lang="de-DE" dirty="0" smtClean="0"/>
              <a:t>Mögliche Unterrichtsvorhaben für den konfessionell-kooperativen Religionsunterricht </a:t>
            </a:r>
            <a:endParaRPr lang="de-DE" dirty="0"/>
          </a:p>
        </p:txBody>
      </p:sp>
      <p:sp>
        <p:nvSpPr>
          <p:cNvPr id="4" name="Datumsplatzhalter 3">
            <a:extLst>
              <a:ext uri="{FF2B5EF4-FFF2-40B4-BE49-F238E27FC236}">
                <a16:creationId xmlns="" xmlns:a16="http://schemas.microsoft.com/office/drawing/2014/main" id="{342B4C44-79F9-3F42-B81D-A41554387130}"/>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63EEC190-ADFD-AC46-8660-0E8B5A74ABED}"/>
              </a:ext>
            </a:extLst>
          </p:cNvPr>
          <p:cNvSpPr>
            <a:spLocks noGrp="1"/>
          </p:cNvSpPr>
          <p:nvPr>
            <p:ph type="sldNum" sz="quarter" idx="12"/>
          </p:nvPr>
        </p:nvSpPr>
        <p:spPr/>
        <p:txBody>
          <a:bodyPr/>
          <a:lstStyle/>
          <a:p>
            <a:fld id="{512A4277-7E7A-4AAF-BFC7-47646BF5CD0C}" type="slidenum">
              <a:rPr lang="de-DE" smtClean="0"/>
              <a:t>53</a:t>
            </a:fld>
            <a:endParaRPr lang="de-DE"/>
          </a:p>
        </p:txBody>
      </p:sp>
    </p:spTree>
    <p:extLst>
      <p:ext uri="{BB962C8B-B14F-4D97-AF65-F5344CB8AC3E}">
        <p14:creationId xmlns:p14="http://schemas.microsoft.com/office/powerpoint/2010/main" val="34408702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7" name="Rectangle 3"/>
          <p:cNvSpPr txBox="1">
            <a:spLocks noChangeArrowheads="1"/>
          </p:cNvSpPr>
          <p:nvPr/>
        </p:nvSpPr>
        <p:spPr bwMode="auto">
          <a:xfrm>
            <a:off x="395536" y="4725144"/>
            <a:ext cx="8507412" cy="50455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1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100">
                <a:solidFill>
                  <a:schemeClr val="tx1"/>
                </a:solidFill>
                <a:latin typeface="+mn-lt"/>
              </a:defRPr>
            </a:lvl2pPr>
            <a:lvl3pPr marL="1143000" indent="-228600" algn="l" rtl="0" eaLnBrk="1" fontAlgn="base" hangingPunct="1">
              <a:spcBef>
                <a:spcPct val="20000"/>
              </a:spcBef>
              <a:spcAft>
                <a:spcPct val="0"/>
              </a:spcAft>
              <a:buChar char="•"/>
              <a:defRPr sz="21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ctr">
              <a:lnSpc>
                <a:spcPct val="80000"/>
              </a:lnSpc>
              <a:buFont typeface="Times" pitchFamily="18" charset="0"/>
              <a:buNone/>
            </a:pPr>
            <a:r>
              <a:rPr lang="de-DE" altLang="de-DE" sz="3200" kern="0" dirty="0">
                <a:solidFill>
                  <a:srgbClr val="0070C0"/>
                </a:solidFill>
              </a:rPr>
              <a:t>Herzlichen Dank für Ihre Aufmerksamkeit!</a:t>
            </a: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565400"/>
            <a:ext cx="8207375" cy="147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liennummernplatzhalter 2">
            <a:extLst>
              <a:ext uri="{FF2B5EF4-FFF2-40B4-BE49-F238E27FC236}">
                <a16:creationId xmlns="" xmlns:a16="http://schemas.microsoft.com/office/drawing/2014/main" id="{FB39564D-959C-054D-9479-CBD0C843A211}"/>
              </a:ext>
            </a:extLst>
          </p:cNvPr>
          <p:cNvSpPr>
            <a:spLocks noGrp="1"/>
          </p:cNvSpPr>
          <p:nvPr>
            <p:ph type="sldNum" sz="quarter" idx="12"/>
          </p:nvPr>
        </p:nvSpPr>
        <p:spPr/>
        <p:txBody>
          <a:bodyPr/>
          <a:lstStyle/>
          <a:p>
            <a:fld id="{512A4277-7E7A-4AAF-BFC7-47646BF5CD0C}" type="slidenum">
              <a:rPr lang="de-DE" smtClean="0"/>
              <a:t>54</a:t>
            </a:fld>
            <a:endParaRPr lang="de-DE"/>
          </a:p>
        </p:txBody>
      </p:sp>
    </p:spTree>
    <p:extLst>
      <p:ext uri="{BB962C8B-B14F-4D97-AF65-F5344CB8AC3E}">
        <p14:creationId xmlns:p14="http://schemas.microsoft.com/office/powerpoint/2010/main" val="2585676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a:t>Grundkonstrukt und zentrale Begriffe</a:t>
            </a:r>
          </a:p>
        </p:txBody>
      </p:sp>
      <p:sp>
        <p:nvSpPr>
          <p:cNvPr id="3" name="Datumsplatzhalter 2"/>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5" name="Foliennummernplatzhalter 4">
            <a:extLst>
              <a:ext uri="{FF2B5EF4-FFF2-40B4-BE49-F238E27FC236}">
                <a16:creationId xmlns="" xmlns:a16="http://schemas.microsoft.com/office/drawing/2014/main" id="{0FBB1F8D-1C56-E948-A166-0661E1EAA88D}"/>
              </a:ext>
            </a:extLst>
          </p:cNvPr>
          <p:cNvSpPr>
            <a:spLocks noGrp="1"/>
          </p:cNvSpPr>
          <p:nvPr>
            <p:ph type="sldNum" sz="quarter" idx="12"/>
          </p:nvPr>
        </p:nvSpPr>
        <p:spPr/>
        <p:txBody>
          <a:bodyPr/>
          <a:lstStyle/>
          <a:p>
            <a:fld id="{512A4277-7E7A-4AAF-BFC7-47646BF5CD0C}" type="slidenum">
              <a:rPr lang="de-DE" smtClean="0"/>
              <a:t>6</a:t>
            </a:fld>
            <a:endParaRPr lang="de-DE" dirty="0"/>
          </a:p>
        </p:txBody>
      </p:sp>
      <p:grpSp>
        <p:nvGrpSpPr>
          <p:cNvPr id="20" name="Gruppieren 19"/>
          <p:cNvGrpSpPr/>
          <p:nvPr/>
        </p:nvGrpSpPr>
        <p:grpSpPr>
          <a:xfrm>
            <a:off x="1835696" y="2019588"/>
            <a:ext cx="5605280" cy="3635606"/>
            <a:chOff x="2051720" y="2019588"/>
            <a:chExt cx="5605280" cy="3635606"/>
          </a:xfrm>
        </p:grpSpPr>
        <p:sp>
          <p:nvSpPr>
            <p:cNvPr id="21" name="Text Box 4"/>
            <p:cNvSpPr txBox="1">
              <a:spLocks noChangeArrowheads="1"/>
            </p:cNvSpPr>
            <p:nvPr/>
          </p:nvSpPr>
          <p:spPr bwMode="auto">
            <a:xfrm>
              <a:off x="2960646" y="2019588"/>
              <a:ext cx="3818624" cy="776464"/>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e-DE" sz="1600" b="1" dirty="0">
                  <a:effectLst/>
                  <a:latin typeface="Arial"/>
                  <a:ea typeface="Calibri"/>
                  <a:cs typeface="Times New Roman"/>
                </a:rPr>
                <a:t>Ziele des Faches/</a:t>
              </a:r>
            </a:p>
            <a:p>
              <a:pPr algn="ctr">
                <a:spcAft>
                  <a:spcPts val="0"/>
                </a:spcAft>
              </a:pPr>
              <a:r>
                <a:rPr lang="de-DE" sz="1600" b="1" dirty="0">
                  <a:effectLst/>
                  <a:latin typeface="Arial"/>
                  <a:ea typeface="Calibri"/>
                  <a:cs typeface="Times New Roman"/>
                </a:rPr>
                <a:t>Übergreifende fachliche Kompetenz</a:t>
              </a:r>
            </a:p>
            <a:p>
              <a:pPr algn="ctr">
                <a:spcBef>
                  <a:spcPts val="600"/>
                </a:spcBef>
                <a:spcAft>
                  <a:spcPts val="0"/>
                </a:spcAft>
              </a:pPr>
              <a:r>
                <a:rPr lang="de-DE" sz="1050" dirty="0">
                  <a:effectLst/>
                  <a:latin typeface="Arial"/>
                  <a:ea typeface="Calibri"/>
                  <a:cs typeface="Times New Roman"/>
                </a:rPr>
                <a:t>Kapitel </a:t>
              </a:r>
              <a:r>
                <a:rPr lang="de-DE" sz="1050" dirty="0" smtClean="0">
                  <a:effectLst/>
                  <a:latin typeface="Arial"/>
                  <a:ea typeface="Calibri"/>
                  <a:cs typeface="Times New Roman"/>
                </a:rPr>
                <a:t>1</a:t>
              </a:r>
              <a:endParaRPr lang="de-DE" sz="1050" dirty="0">
                <a:effectLst/>
                <a:latin typeface="Arial"/>
                <a:ea typeface="Calibri"/>
                <a:cs typeface="Times New Roman"/>
              </a:endParaRPr>
            </a:p>
          </p:txBody>
        </p:sp>
        <p:sp>
          <p:nvSpPr>
            <p:cNvPr id="22" name="Text Box 5"/>
            <p:cNvSpPr txBox="1">
              <a:spLocks noChangeArrowheads="1"/>
            </p:cNvSpPr>
            <p:nvPr/>
          </p:nvSpPr>
          <p:spPr bwMode="auto">
            <a:xfrm>
              <a:off x="2051720" y="3375751"/>
              <a:ext cx="2297130" cy="801438"/>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e-DE" sz="1600" b="1" dirty="0">
                  <a:effectLst/>
                  <a:latin typeface="Arial"/>
                  <a:ea typeface="Calibri"/>
                  <a:cs typeface="Times New Roman"/>
                </a:rPr>
                <a:t>Kompetenzbereiche</a:t>
              </a:r>
            </a:p>
            <a:p>
              <a:pPr algn="ctr">
                <a:spcAft>
                  <a:spcPts val="0"/>
                </a:spcAft>
              </a:pPr>
              <a:r>
                <a:rPr lang="de-DE" sz="1400" dirty="0">
                  <a:effectLst/>
                  <a:latin typeface="Arial"/>
                  <a:ea typeface="Calibri"/>
                  <a:cs typeface="Times New Roman"/>
                </a:rPr>
                <a:t>(Prozesse)</a:t>
              </a:r>
            </a:p>
            <a:p>
              <a:pPr algn="ctr">
                <a:spcBef>
                  <a:spcPts val="600"/>
                </a:spcBef>
                <a:spcAft>
                  <a:spcPts val="0"/>
                </a:spcAft>
              </a:pPr>
              <a:r>
                <a:rPr lang="de-DE" sz="1050" dirty="0">
                  <a:effectLst/>
                  <a:latin typeface="Arial"/>
                  <a:ea typeface="Calibri"/>
                  <a:cs typeface="Times New Roman"/>
                </a:rPr>
                <a:t>Kapitel </a:t>
              </a:r>
              <a:r>
                <a:rPr lang="de-DE" sz="1050" dirty="0" smtClean="0">
                  <a:effectLst/>
                  <a:latin typeface="Arial"/>
                  <a:ea typeface="Calibri"/>
                  <a:cs typeface="Times New Roman"/>
                </a:rPr>
                <a:t>2.1</a:t>
              </a:r>
              <a:endParaRPr lang="de-DE" sz="1050" dirty="0">
                <a:effectLst/>
                <a:latin typeface="Arial"/>
                <a:ea typeface="Calibri"/>
                <a:cs typeface="Times New Roman"/>
              </a:endParaRPr>
            </a:p>
          </p:txBody>
        </p:sp>
        <p:sp>
          <p:nvSpPr>
            <p:cNvPr id="23" name="Text Box 6"/>
            <p:cNvSpPr txBox="1">
              <a:spLocks noChangeArrowheads="1"/>
            </p:cNvSpPr>
            <p:nvPr/>
          </p:nvSpPr>
          <p:spPr bwMode="auto">
            <a:xfrm>
              <a:off x="5359161" y="3375751"/>
              <a:ext cx="2297839" cy="787059"/>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e-DE" sz="1600" b="1" dirty="0">
                  <a:effectLst/>
                  <a:latin typeface="Arial"/>
                  <a:ea typeface="Calibri"/>
                  <a:cs typeface="Times New Roman"/>
                </a:rPr>
                <a:t>Inhaltsfelder</a:t>
              </a:r>
            </a:p>
            <a:p>
              <a:pPr algn="ctr">
                <a:spcAft>
                  <a:spcPts val="0"/>
                </a:spcAft>
              </a:pPr>
              <a:r>
                <a:rPr lang="de-DE" sz="1400" dirty="0">
                  <a:effectLst/>
                  <a:latin typeface="Arial"/>
                  <a:ea typeface="Calibri"/>
                  <a:cs typeface="Times New Roman"/>
                </a:rPr>
                <a:t>(Gegenstände)</a:t>
              </a:r>
            </a:p>
            <a:p>
              <a:pPr algn="ctr">
                <a:spcBef>
                  <a:spcPts val="600"/>
                </a:spcBef>
                <a:spcAft>
                  <a:spcPts val="0"/>
                </a:spcAft>
              </a:pPr>
              <a:r>
                <a:rPr lang="de-DE" sz="1050" dirty="0">
                  <a:effectLst/>
                  <a:latin typeface="Arial"/>
                  <a:ea typeface="Calibri"/>
                  <a:cs typeface="Times New Roman"/>
                </a:rPr>
                <a:t>Kapitel </a:t>
              </a:r>
              <a:r>
                <a:rPr lang="de-DE" sz="1050" dirty="0" smtClean="0">
                  <a:effectLst/>
                  <a:latin typeface="Arial"/>
                  <a:ea typeface="Calibri"/>
                  <a:cs typeface="Times New Roman"/>
                </a:rPr>
                <a:t>2.1</a:t>
              </a:r>
              <a:endParaRPr lang="de-DE" sz="1050" dirty="0">
                <a:effectLst/>
                <a:latin typeface="Arial"/>
                <a:ea typeface="Calibri"/>
                <a:cs typeface="Times New Roman"/>
              </a:endParaRPr>
            </a:p>
          </p:txBody>
        </p:sp>
        <p:sp>
          <p:nvSpPr>
            <p:cNvPr id="24" name="Text Box 7"/>
            <p:cNvSpPr txBox="1">
              <a:spLocks noChangeArrowheads="1"/>
            </p:cNvSpPr>
            <p:nvPr/>
          </p:nvSpPr>
          <p:spPr bwMode="auto">
            <a:xfrm>
              <a:off x="2699792" y="4837864"/>
              <a:ext cx="4320480" cy="817330"/>
            </a:xfrm>
            <a:prstGeom prst="rect">
              <a:avLst/>
            </a:prstGeom>
            <a:solidFill>
              <a:srgbClr val="FFFFFF"/>
            </a:solidFill>
            <a:ln w="19050">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de-DE" sz="1600" b="1" dirty="0">
                  <a:effectLst/>
                  <a:latin typeface="Arial"/>
                  <a:ea typeface="Calibri"/>
                  <a:cs typeface="Times New Roman"/>
                </a:rPr>
                <a:t>Kompetenzerwartungen</a:t>
              </a:r>
            </a:p>
            <a:p>
              <a:pPr algn="ctr">
                <a:spcAft>
                  <a:spcPts val="0"/>
                </a:spcAft>
              </a:pPr>
              <a:r>
                <a:rPr lang="de-DE" sz="1400" dirty="0">
                  <a:effectLst/>
                  <a:latin typeface="Arial"/>
                  <a:ea typeface="Calibri"/>
                  <a:cs typeface="Times New Roman"/>
                </a:rPr>
                <a:t>(Verknüpfung von Prozessen und Gegenständen)</a:t>
              </a:r>
            </a:p>
            <a:p>
              <a:pPr algn="ctr">
                <a:spcBef>
                  <a:spcPts val="600"/>
                </a:spcBef>
                <a:spcAft>
                  <a:spcPts val="0"/>
                </a:spcAft>
              </a:pPr>
              <a:r>
                <a:rPr lang="de-DE" sz="1050" dirty="0">
                  <a:effectLst/>
                  <a:latin typeface="Arial"/>
                  <a:ea typeface="Calibri"/>
                  <a:cs typeface="Times New Roman"/>
                </a:rPr>
                <a:t>Kapitel 2.2 und </a:t>
              </a:r>
              <a:r>
                <a:rPr lang="de-DE" sz="1050" dirty="0" smtClean="0">
                  <a:effectLst/>
                  <a:latin typeface="Arial"/>
                  <a:ea typeface="Calibri"/>
                  <a:cs typeface="Times New Roman"/>
                </a:rPr>
                <a:t>2.3</a:t>
              </a:r>
              <a:endParaRPr lang="de-DE" sz="1050" dirty="0">
                <a:effectLst/>
                <a:latin typeface="Arial"/>
                <a:ea typeface="Calibri"/>
                <a:cs typeface="Times New Roman"/>
              </a:endParaRPr>
            </a:p>
          </p:txBody>
        </p:sp>
        <p:cxnSp>
          <p:nvCxnSpPr>
            <p:cNvPr id="25" name="Line 8"/>
            <p:cNvCxnSpPr>
              <a:cxnSpLocks noChangeShapeType="1"/>
            </p:cNvCxnSpPr>
            <p:nvPr/>
          </p:nvCxnSpPr>
          <p:spPr bwMode="auto">
            <a:xfrm>
              <a:off x="4863577" y="2796809"/>
              <a:ext cx="709" cy="272443"/>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26" name="Line 9"/>
            <p:cNvCxnSpPr>
              <a:cxnSpLocks noChangeShapeType="1"/>
            </p:cNvCxnSpPr>
            <p:nvPr/>
          </p:nvCxnSpPr>
          <p:spPr bwMode="auto">
            <a:xfrm flipH="1">
              <a:off x="3200285" y="3069252"/>
              <a:ext cx="1659038" cy="75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27" name="Line 10"/>
            <p:cNvCxnSpPr>
              <a:cxnSpLocks noChangeShapeType="1"/>
            </p:cNvCxnSpPr>
            <p:nvPr/>
          </p:nvCxnSpPr>
          <p:spPr bwMode="auto">
            <a:xfrm flipH="1">
              <a:off x="4852942" y="3069252"/>
              <a:ext cx="1659747" cy="75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28" name="Line 11"/>
            <p:cNvCxnSpPr>
              <a:cxnSpLocks noChangeShapeType="1"/>
            </p:cNvCxnSpPr>
            <p:nvPr/>
          </p:nvCxnSpPr>
          <p:spPr bwMode="auto">
            <a:xfrm>
              <a:off x="3199576" y="3069252"/>
              <a:ext cx="709" cy="30649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9" name="Line 12"/>
            <p:cNvCxnSpPr>
              <a:cxnSpLocks noChangeShapeType="1"/>
            </p:cNvCxnSpPr>
            <p:nvPr/>
          </p:nvCxnSpPr>
          <p:spPr bwMode="auto">
            <a:xfrm>
              <a:off x="6518361" y="3069252"/>
              <a:ext cx="709" cy="30649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0" name="Line 13"/>
            <p:cNvCxnSpPr>
              <a:cxnSpLocks noChangeShapeType="1"/>
            </p:cNvCxnSpPr>
            <p:nvPr/>
          </p:nvCxnSpPr>
          <p:spPr bwMode="auto">
            <a:xfrm>
              <a:off x="4852942" y="4498823"/>
              <a:ext cx="709" cy="33904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1" name="Line 14"/>
            <p:cNvCxnSpPr>
              <a:cxnSpLocks noChangeShapeType="1"/>
            </p:cNvCxnSpPr>
            <p:nvPr/>
          </p:nvCxnSpPr>
          <p:spPr bwMode="auto">
            <a:xfrm flipH="1">
              <a:off x="3191777" y="4498066"/>
              <a:ext cx="1657620" cy="75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32" name="Line 15"/>
            <p:cNvCxnSpPr>
              <a:cxnSpLocks noChangeShapeType="1"/>
            </p:cNvCxnSpPr>
            <p:nvPr/>
          </p:nvCxnSpPr>
          <p:spPr bwMode="auto">
            <a:xfrm flipH="1">
              <a:off x="4864995" y="4509192"/>
              <a:ext cx="1657620" cy="151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33" name="Line 16"/>
            <p:cNvCxnSpPr>
              <a:cxnSpLocks noChangeShapeType="1"/>
            </p:cNvCxnSpPr>
            <p:nvPr/>
          </p:nvCxnSpPr>
          <p:spPr bwMode="auto">
            <a:xfrm flipH="1">
              <a:off x="3191068" y="4177188"/>
              <a:ext cx="2127" cy="318607"/>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cxnSp>
          <p:nvCxnSpPr>
            <p:cNvPr id="34" name="Line 17"/>
            <p:cNvCxnSpPr>
              <a:cxnSpLocks noChangeShapeType="1"/>
            </p:cNvCxnSpPr>
            <p:nvPr/>
          </p:nvCxnSpPr>
          <p:spPr bwMode="auto">
            <a:xfrm>
              <a:off x="6513398" y="4177188"/>
              <a:ext cx="5672" cy="3193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246731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a:t>Gliederung des Kernlehrplans</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dirty="0"/>
          </a:p>
        </p:txBody>
      </p:sp>
      <p:sp>
        <p:nvSpPr>
          <p:cNvPr id="6" name="Foliennummernplatzhalter 5"/>
          <p:cNvSpPr>
            <a:spLocks noGrp="1"/>
          </p:cNvSpPr>
          <p:nvPr>
            <p:ph type="sldNum" sz="quarter" idx="12"/>
          </p:nvPr>
        </p:nvSpPr>
        <p:spPr/>
        <p:txBody>
          <a:bodyPr/>
          <a:lstStyle/>
          <a:p>
            <a:fld id="{512A4277-7E7A-4AAF-BFC7-47646BF5CD0C}" type="slidenum">
              <a:rPr lang="de-DE" smtClean="0"/>
              <a:t>7</a:t>
            </a:fld>
            <a:endParaRPr lang="de-DE" dirty="0"/>
          </a:p>
        </p:txBody>
      </p:sp>
      <p:graphicFrame>
        <p:nvGraphicFramePr>
          <p:cNvPr id="8" name="Group 50"/>
          <p:cNvGraphicFramePr>
            <a:graphicFrameLocks/>
          </p:cNvGraphicFramePr>
          <p:nvPr>
            <p:extLst>
              <p:ext uri="{D42A27DB-BD31-4B8C-83A1-F6EECF244321}">
                <p14:modId xmlns:p14="http://schemas.microsoft.com/office/powerpoint/2010/main" val="367927637"/>
              </p:ext>
            </p:extLst>
          </p:nvPr>
        </p:nvGraphicFramePr>
        <p:xfrm>
          <a:off x="520700" y="1780854"/>
          <a:ext cx="8064500" cy="3551278"/>
        </p:xfrm>
        <a:graphic>
          <a:graphicData uri="http://schemas.openxmlformats.org/drawingml/2006/table">
            <a:tbl>
              <a:tblPr/>
              <a:tblGrid>
                <a:gridCol w="863600">
                  <a:extLst>
                    <a:ext uri="{9D8B030D-6E8A-4147-A177-3AD203B41FA5}">
                      <a16:colId xmlns="" xmlns:a16="http://schemas.microsoft.com/office/drawing/2014/main" val="20000"/>
                    </a:ext>
                  </a:extLst>
                </a:gridCol>
                <a:gridCol w="7200900">
                  <a:extLst>
                    <a:ext uri="{9D8B030D-6E8A-4147-A177-3AD203B41FA5}">
                      <a16:colId xmlns="" xmlns:a16="http://schemas.microsoft.com/office/drawing/2014/main" val="20001"/>
                    </a:ext>
                  </a:extLst>
                </a:gridCol>
              </a:tblGrid>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de-DE" sz="1600" b="1" i="0" u="none" strike="noStrike" cap="none" normalizeH="0" baseline="0" dirty="0">
                          <a:ln>
                            <a:noFill/>
                          </a:ln>
                          <a:solidFill>
                            <a:schemeClr val="tx1"/>
                          </a:solidFill>
                          <a:effectLst/>
                          <a:latin typeface="Arial" charset="0"/>
                        </a:rPr>
                        <a:t>Kapitel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altLang="de-DE" sz="1600" b="1" i="0" u="none" strike="noStrike" cap="none" normalizeH="0" baseline="0" dirty="0">
                          <a:ln>
                            <a:noFill/>
                          </a:ln>
                          <a:solidFill>
                            <a:schemeClr val="tx1"/>
                          </a:solidFill>
                          <a:effectLst/>
                          <a:latin typeface="Arial" charset="0"/>
                        </a:rPr>
                        <a:t>Gliederungspunkt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C0C0"/>
                    </a:solidFill>
                  </a:tcPr>
                </a:tc>
                <a:extLst>
                  <a:ext uri="{0D108BD9-81ED-4DB2-BD59-A6C34878D82A}">
                    <a16:rowId xmlns="" xmlns:a16="http://schemas.microsoft.com/office/drawing/2014/main" val="10000"/>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de-DE" altLang="de-DE" sz="16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dirty="0">
                          <a:ln>
                            <a:noFill/>
                          </a:ln>
                          <a:solidFill>
                            <a:schemeClr val="tx1"/>
                          </a:solidFill>
                          <a:effectLst/>
                          <a:latin typeface="Arial" charset="0"/>
                        </a:rPr>
                        <a:t>Vorbemerkungen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1" i="0" u="none" strike="noStrike" cap="none" normalizeH="0" baseline="0" dirty="0">
                          <a:ln>
                            <a:noFill/>
                          </a:ln>
                          <a:solidFill>
                            <a:srgbClr val="000000"/>
                          </a:solidFill>
                          <a:effectLst/>
                          <a:latin typeface="Arial" charset="0"/>
                          <a:ea typeface="ヒラギノ角ゴ Pro W3" charset="-128"/>
                        </a:rPr>
                        <a:t>Aufgaben und Ziele des Faches</a:t>
                      </a:r>
                      <a:r>
                        <a:rPr kumimoji="0" lang="de-DE" altLang="de-DE" sz="1400" b="1" i="0" u="none" strike="noStrike" cap="none" normalizeH="0" baseline="0" dirty="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1" i="0" u="none" strike="noStrike" cap="none" normalizeH="0" baseline="0" dirty="0">
                          <a:ln>
                            <a:noFill/>
                          </a:ln>
                          <a:solidFill>
                            <a:srgbClr val="000000"/>
                          </a:solidFill>
                          <a:effectLst/>
                          <a:latin typeface="Arial" charset="0"/>
                          <a:ea typeface="ヒラギノ角ゴ Pro W3" charset="-128"/>
                        </a:rPr>
                        <a:t>Kompetenzbereiche, Inhaltsfelder und Kompetenzerwartungen</a:t>
                      </a:r>
                      <a:r>
                        <a:rPr kumimoji="0" lang="de-DE" altLang="de-DE" sz="1400" b="1" i="0" u="none" strike="noStrike" cap="none" normalizeH="0" baseline="0" dirty="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341138">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1900">
                          <a:solidFill>
                            <a:schemeClr val="tx1"/>
                          </a:solidFill>
                          <a:latin typeface="Arial" charset="0"/>
                        </a:defRPr>
                      </a:lvl1pPr>
                      <a:lvl2pPr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Arial" charset="0"/>
                          <a:ea typeface="ヒラギノ角ゴ Pro W3" charset="-128"/>
                        </a:rPr>
                        <a:t>Kompetenzbereiche und Inhaltsfelder des Faches</a:t>
                      </a:r>
                      <a:r>
                        <a:rPr kumimoji="0" lang="de-DE" altLang="de-DE" sz="1400" b="0" i="0" u="none" strike="noStrike" cap="none" normalizeH="0" baseline="0" dirty="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10430">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2.2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1900">
                          <a:solidFill>
                            <a:schemeClr val="tx1"/>
                          </a:solidFill>
                          <a:latin typeface="Arial" charset="0"/>
                        </a:defRPr>
                      </a:lvl1pPr>
                      <a:lvl2pPr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dirty="0">
                          <a:ln>
                            <a:noFill/>
                          </a:ln>
                          <a:solidFill>
                            <a:srgbClr val="000000"/>
                          </a:solidFill>
                          <a:effectLst/>
                          <a:latin typeface="Arial" charset="0"/>
                          <a:ea typeface="ヒラギノ角ゴ Pro W3" charset="-128"/>
                        </a:rPr>
                        <a:t>Kompetenzerwartungen und inhaltliche Schwerpunkte bis zum Ende der Erprobungsstufe</a:t>
                      </a:r>
                      <a:endParaRPr kumimoji="0" lang="de-DE" altLang="de-DE" sz="1400" b="0" i="0"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60040">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2.3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1900">
                          <a:solidFill>
                            <a:schemeClr val="tx1"/>
                          </a:solidFill>
                          <a:latin typeface="Arial" charset="0"/>
                        </a:defRPr>
                      </a:lvl1pPr>
                      <a:lvl2pPr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457200" marR="0" lvl="1" indent="0" algn="l" defTabSz="914400" rtl="0" eaLnBrk="1" fontAlgn="base" latinLnBrk="0" hangingPunct="1">
                        <a:lnSpc>
                          <a:spcPct val="100000"/>
                        </a:lnSpc>
                        <a:spcBef>
                          <a:spcPct val="0"/>
                        </a:spcBef>
                        <a:spcAft>
                          <a:spcPct val="0"/>
                        </a:spcAft>
                        <a:buClrTx/>
                        <a:buSzTx/>
                        <a:buFontTx/>
                        <a:buNone/>
                        <a:tabLst/>
                        <a:defRPr/>
                      </a:pPr>
                      <a:r>
                        <a:rPr kumimoji="0" lang="de-DE" altLang="de-DE" sz="1400" b="0" i="0" u="none" strike="noStrike" cap="none" normalizeH="0" baseline="0" dirty="0">
                          <a:ln>
                            <a:noFill/>
                          </a:ln>
                          <a:solidFill>
                            <a:srgbClr val="000000"/>
                          </a:solidFill>
                          <a:effectLst/>
                          <a:latin typeface="Arial" charset="0"/>
                          <a:ea typeface="ヒラギノ角ゴ Pro W3" charset="-128"/>
                        </a:rPr>
                        <a:t>Kompetenzerwartungen und inhaltliche Schwerpunkte bis zum Ende der Sekundarstufe I</a:t>
                      </a:r>
                      <a:endParaRPr kumimoji="0" lang="de-DE" altLang="de-DE" sz="1400" b="0" i="0" u="none" strike="noStrike" cap="none" normalizeH="0" baseline="0" dirty="0">
                        <a:ln>
                          <a:noFill/>
                        </a:ln>
                        <a:solidFill>
                          <a:srgbClr val="00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4764">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1900">
                          <a:solidFill>
                            <a:schemeClr val="tx1"/>
                          </a:solidFill>
                          <a:latin typeface="Arial" charset="0"/>
                        </a:defRPr>
                      </a:lvl1pPr>
                      <a:lvl2pPr marL="742950" indent="-285750" eaLnBrk="0" hangingPunct="0">
                        <a:spcBef>
                          <a:spcPct val="20000"/>
                        </a:spcBef>
                        <a:defRPr sz="1900">
                          <a:solidFill>
                            <a:schemeClr val="tx1"/>
                          </a:solidFill>
                          <a:latin typeface="Arial" charset="0"/>
                        </a:defRPr>
                      </a:lvl2pPr>
                      <a:lvl3pPr marL="1143000" indent="-228600" eaLnBrk="0" hangingPunct="0">
                        <a:spcBef>
                          <a:spcPct val="20000"/>
                        </a:spcBef>
                        <a:defRPr sz="1900">
                          <a:solidFill>
                            <a:schemeClr val="tx1"/>
                          </a:solidFill>
                          <a:latin typeface="Arial" charset="0"/>
                        </a:defRPr>
                      </a:lvl3pPr>
                      <a:lvl4pPr marL="1600200" indent="-228600" eaLnBrk="0" hangingPunct="0">
                        <a:spcBef>
                          <a:spcPct val="20000"/>
                        </a:spcBef>
                        <a:defRPr>
                          <a:solidFill>
                            <a:schemeClr val="tx1"/>
                          </a:solidFill>
                          <a:latin typeface="Arial" charset="0"/>
                        </a:defRPr>
                      </a:lvl4pPr>
                      <a:lvl5pPr marL="2057400" indent="-228600" eaLnBrk="0" hangingPunct="0">
                        <a:spcBef>
                          <a:spcPct val="20000"/>
                        </a:spcBef>
                        <a:defRPr>
                          <a:solidFill>
                            <a:schemeClr val="tx1"/>
                          </a:solidFill>
                          <a:latin typeface="Arial" charset="0"/>
                        </a:defRPr>
                      </a:lvl5pPr>
                      <a:lvl6pPr marL="2514600" indent="-228600" eaLnBrk="0" fontAlgn="base" hangingPunct="0">
                        <a:spcBef>
                          <a:spcPct val="20000"/>
                        </a:spcBef>
                        <a:spcAft>
                          <a:spcPct val="0"/>
                        </a:spcAft>
                        <a:defRPr>
                          <a:solidFill>
                            <a:schemeClr val="tx1"/>
                          </a:solidFill>
                          <a:latin typeface="Arial" charset="0"/>
                        </a:defRPr>
                      </a:lvl6pPr>
                      <a:lvl7pPr marL="2971800" indent="-228600" eaLnBrk="0" fontAlgn="base" hangingPunct="0">
                        <a:spcBef>
                          <a:spcPct val="20000"/>
                        </a:spcBef>
                        <a:spcAft>
                          <a:spcPct val="0"/>
                        </a:spcAft>
                        <a:defRPr>
                          <a:solidFill>
                            <a:schemeClr val="tx1"/>
                          </a:solidFill>
                          <a:latin typeface="Arial" charset="0"/>
                        </a:defRPr>
                      </a:lvl7pPr>
                      <a:lvl8pPr marL="3429000" indent="-228600" eaLnBrk="0" fontAlgn="base" hangingPunct="0">
                        <a:spcBef>
                          <a:spcPct val="20000"/>
                        </a:spcBef>
                        <a:spcAft>
                          <a:spcPct val="0"/>
                        </a:spcAft>
                        <a:defRPr>
                          <a:solidFill>
                            <a:schemeClr val="tx1"/>
                          </a:solidFill>
                          <a:latin typeface="Arial" charset="0"/>
                        </a:defRPr>
                      </a:lvl8pPr>
                      <a:lvl9pPr marL="3886200" indent="-228600" eaLnBrk="0" fontAlgn="base" hangingPunct="0">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1" i="0" u="none" strike="noStrike" cap="none" normalizeH="0" baseline="0" dirty="0">
                          <a:ln>
                            <a:noFill/>
                          </a:ln>
                          <a:solidFill>
                            <a:srgbClr val="000000"/>
                          </a:solidFill>
                          <a:effectLst/>
                          <a:latin typeface="Arial" charset="0"/>
                          <a:ea typeface="ヒラギノ角ゴ Pro W3" charset="-128"/>
                        </a:rPr>
                        <a:t>Lernerfolgsüberprüfung und Leistungsbewertung</a:t>
                      </a:r>
                      <a:r>
                        <a:rPr kumimoji="0" lang="de-DE" altLang="de-DE" sz="1400" b="1" i="0" u="none" strike="noStrike" cap="none" normalizeH="0" baseline="0" dirty="0">
                          <a:ln>
                            <a:noFill/>
                          </a:ln>
                          <a:solidFill>
                            <a:srgbClr val="00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65144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F477AE8-29DB-4A4A-9A4D-43F01DEA8C44}"/>
              </a:ext>
            </a:extLst>
          </p:cNvPr>
          <p:cNvSpPr>
            <a:spLocks noGrp="1"/>
          </p:cNvSpPr>
          <p:nvPr>
            <p:ph type="title"/>
          </p:nvPr>
        </p:nvSpPr>
        <p:spPr/>
        <p:txBody>
          <a:bodyPr/>
          <a:lstStyle/>
          <a:p>
            <a:r>
              <a:rPr lang="de-DE" dirty="0"/>
              <a:t>Neue Akzentsetzungen der Kernlehrpläne</a:t>
            </a:r>
          </a:p>
        </p:txBody>
      </p:sp>
      <p:sp>
        <p:nvSpPr>
          <p:cNvPr id="3" name="Inhaltsplatzhalter 2">
            <a:extLst>
              <a:ext uri="{FF2B5EF4-FFF2-40B4-BE49-F238E27FC236}">
                <a16:creationId xmlns="" xmlns:a16="http://schemas.microsoft.com/office/drawing/2014/main" id="{215B63A6-BED9-F040-ADCC-469543B18614}"/>
              </a:ext>
            </a:extLst>
          </p:cNvPr>
          <p:cNvSpPr>
            <a:spLocks noGrp="1"/>
          </p:cNvSpPr>
          <p:nvPr>
            <p:ph idx="1"/>
          </p:nvPr>
        </p:nvSpPr>
        <p:spPr>
          <a:xfrm>
            <a:off x="457200" y="1700808"/>
            <a:ext cx="8229600" cy="4320480"/>
          </a:xfrm>
        </p:spPr>
        <p:txBody>
          <a:bodyPr>
            <a:normAutofit/>
          </a:bodyPr>
          <a:lstStyle/>
          <a:p>
            <a:r>
              <a:rPr lang="de-DE" dirty="0"/>
              <a:t>Ausschärfung der Fachlichkeit</a:t>
            </a:r>
          </a:p>
          <a:p>
            <a:pPr lvl="1"/>
            <a:r>
              <a:rPr lang="de-DE" dirty="0"/>
              <a:t>Präzisere Beschreibung fachlicher Inhalte</a:t>
            </a:r>
          </a:p>
          <a:p>
            <a:pPr lvl="1"/>
            <a:r>
              <a:rPr lang="de-DE" dirty="0"/>
              <a:t>Präzisere Beschreibung fachlicher Prozesse</a:t>
            </a:r>
          </a:p>
          <a:p>
            <a:r>
              <a:rPr lang="de-DE" dirty="0"/>
              <a:t>Gestaltungsspielräume</a:t>
            </a:r>
          </a:p>
          <a:p>
            <a:pPr lvl="1"/>
            <a:r>
              <a:rPr lang="de-DE" dirty="0"/>
              <a:t>Zeit zum Üben, Wiederholen, Vertiefen</a:t>
            </a:r>
          </a:p>
          <a:p>
            <a:pPr lvl="1"/>
            <a:r>
              <a:rPr lang="de-DE" dirty="0"/>
              <a:t>Möglichkeiten zur Auseinandersetzung mit eigenen Fragestellungen</a:t>
            </a:r>
          </a:p>
          <a:p>
            <a:r>
              <a:rPr lang="de-DE" dirty="0"/>
              <a:t>Bezug auf fachübergreifende Zielsetzungen</a:t>
            </a:r>
          </a:p>
          <a:p>
            <a:pPr lvl="1"/>
            <a:r>
              <a:rPr lang="de-DE" dirty="0"/>
              <a:t>Bildung in der digitalen Welt und Medienbildung (Medienkompetenzrahmen NRW)</a:t>
            </a:r>
          </a:p>
          <a:p>
            <a:pPr lvl="1"/>
            <a:r>
              <a:rPr lang="de-DE" dirty="0"/>
              <a:t>Rahmenvorgabe Verbraucherbildung</a:t>
            </a:r>
          </a:p>
          <a:p>
            <a:endParaRPr lang="de-DE" dirty="0"/>
          </a:p>
          <a:p>
            <a:endParaRPr lang="de-DE" dirty="0"/>
          </a:p>
          <a:p>
            <a:endParaRPr lang="de-DE" dirty="0"/>
          </a:p>
        </p:txBody>
      </p:sp>
      <p:sp>
        <p:nvSpPr>
          <p:cNvPr id="4" name="Datumsplatzhalter 3">
            <a:extLst>
              <a:ext uri="{FF2B5EF4-FFF2-40B4-BE49-F238E27FC236}">
                <a16:creationId xmlns="" xmlns:a16="http://schemas.microsoft.com/office/drawing/2014/main" id="{A712B5B7-DA19-2447-8E42-E26750AC9E44}"/>
              </a:ext>
            </a:extLst>
          </p:cNvPr>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6" name="Foliennummernplatzhalter 5">
            <a:extLst>
              <a:ext uri="{FF2B5EF4-FFF2-40B4-BE49-F238E27FC236}">
                <a16:creationId xmlns="" xmlns:a16="http://schemas.microsoft.com/office/drawing/2014/main" id="{3F0AAA70-ACB1-794B-B837-571540A6DB05}"/>
              </a:ext>
            </a:extLst>
          </p:cNvPr>
          <p:cNvSpPr>
            <a:spLocks noGrp="1"/>
          </p:cNvSpPr>
          <p:nvPr>
            <p:ph type="sldNum" sz="quarter" idx="12"/>
          </p:nvPr>
        </p:nvSpPr>
        <p:spPr/>
        <p:txBody>
          <a:bodyPr/>
          <a:lstStyle/>
          <a:p>
            <a:fld id="{512A4277-7E7A-4AAF-BFC7-47646BF5CD0C}" type="slidenum">
              <a:rPr lang="de-DE" smtClean="0"/>
              <a:t>8</a:t>
            </a:fld>
            <a:endParaRPr lang="de-DE"/>
          </a:p>
        </p:txBody>
      </p:sp>
    </p:spTree>
    <p:extLst>
      <p:ext uri="{BB962C8B-B14F-4D97-AF65-F5344CB8AC3E}">
        <p14:creationId xmlns:p14="http://schemas.microsoft.com/office/powerpoint/2010/main" val="4061653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24744"/>
            <a:ext cx="8568952" cy="360040"/>
          </a:xfrm>
        </p:spPr>
        <p:txBody>
          <a:bodyPr/>
          <a:lstStyle/>
          <a:p>
            <a:r>
              <a:rPr lang="de-DE" dirty="0"/>
              <a:t>Gliederung</a:t>
            </a:r>
          </a:p>
        </p:txBody>
      </p:sp>
      <p:sp>
        <p:nvSpPr>
          <p:cNvPr id="4" name="Datumsplatzhalter 3"/>
          <p:cNvSpPr>
            <a:spLocks noGrp="1"/>
          </p:cNvSpPr>
          <p:nvPr>
            <p:ph type="dt" sz="half" idx="10"/>
          </p:nvPr>
        </p:nvSpPr>
        <p:spPr/>
        <p:txBody>
          <a:bodyPr/>
          <a:lstStyle/>
          <a:p>
            <a:r>
              <a:rPr lang="de-DE" smtClean="0"/>
              <a:t>Implementationsveranstaltung zur Einführung der Kernlehrpläne Gymnasium SI </a:t>
            </a:r>
            <a:endParaRPr lang="de-DE"/>
          </a:p>
        </p:txBody>
      </p:sp>
      <p:sp>
        <p:nvSpPr>
          <p:cNvPr id="9" name="Inhaltsplatzhalter 2"/>
          <p:cNvSpPr>
            <a:spLocks noGrp="1"/>
          </p:cNvSpPr>
          <p:nvPr>
            <p:ph idx="1"/>
          </p:nvPr>
        </p:nvSpPr>
        <p:spPr>
          <a:xfrm>
            <a:off x="457200" y="1700808"/>
            <a:ext cx="8219256" cy="4205064"/>
          </a:xfrm>
        </p:spPr>
        <p:txBody>
          <a:bodyPr>
            <a:normAutofit/>
          </a:bodyPr>
          <a:lstStyle/>
          <a:p>
            <a:pPr marL="514350" indent="-514350">
              <a:spcBef>
                <a:spcPts val="1200"/>
              </a:spcBef>
              <a:buFont typeface="+mj-lt"/>
              <a:buAutoNum type="arabicPeriod"/>
            </a:pPr>
            <a:r>
              <a:rPr lang="de-DE" dirty="0">
                <a:solidFill>
                  <a:schemeClr val="bg1">
                    <a:lumMod val="65000"/>
                  </a:schemeClr>
                </a:solidFill>
              </a:rPr>
              <a:t>Merkmale der neuen Kernlehrpläne</a:t>
            </a:r>
          </a:p>
          <a:p>
            <a:pPr marL="514350" indent="-514350">
              <a:spcBef>
                <a:spcPts val="1200"/>
              </a:spcBef>
              <a:buFont typeface="+mj-lt"/>
              <a:buAutoNum type="arabicPeriod"/>
            </a:pPr>
            <a:r>
              <a:rPr lang="de-DE" dirty="0"/>
              <a:t>Übergreifende Aufgaben</a:t>
            </a:r>
          </a:p>
          <a:p>
            <a:pPr marL="514350" indent="-514350">
              <a:spcBef>
                <a:spcPts val="1200"/>
              </a:spcBef>
              <a:buFont typeface="+mj-lt"/>
              <a:buAutoNum type="arabicPeriod"/>
            </a:pPr>
            <a:r>
              <a:rPr lang="de-DE" dirty="0">
                <a:solidFill>
                  <a:schemeClr val="bg1">
                    <a:lumMod val="65000"/>
                  </a:schemeClr>
                </a:solidFill>
              </a:rPr>
              <a:t>Schulinterne Lehrpläne</a:t>
            </a:r>
          </a:p>
          <a:p>
            <a:pPr marL="514350" indent="-514350">
              <a:spcBef>
                <a:spcPts val="1200"/>
              </a:spcBef>
              <a:buFont typeface="+mj-lt"/>
              <a:buAutoNum type="arabicPeriod"/>
            </a:pPr>
            <a:r>
              <a:rPr lang="de-DE" dirty="0">
                <a:solidFill>
                  <a:schemeClr val="bg1">
                    <a:lumMod val="65000"/>
                  </a:schemeClr>
                </a:solidFill>
              </a:rPr>
              <a:t>Der Kernlehrplan &lt;Fach&gt; im Detail</a:t>
            </a:r>
          </a:p>
          <a:p>
            <a:pPr marL="514350" indent="-514350">
              <a:spcBef>
                <a:spcPts val="1200"/>
              </a:spcBef>
              <a:buFont typeface="+mj-lt"/>
              <a:buAutoNum type="arabicPeriod"/>
            </a:pPr>
            <a:r>
              <a:rPr lang="de-DE" dirty="0">
                <a:solidFill>
                  <a:schemeClr val="bg1">
                    <a:lumMod val="65000"/>
                  </a:schemeClr>
                </a:solidFill>
              </a:rPr>
              <a:t>Fachliche Unterstützungsmaterialien</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p:txBody>
      </p:sp>
      <p:sp>
        <p:nvSpPr>
          <p:cNvPr id="5" name="Foliennummernplatzhalter 4">
            <a:extLst>
              <a:ext uri="{FF2B5EF4-FFF2-40B4-BE49-F238E27FC236}">
                <a16:creationId xmlns="" xmlns:a16="http://schemas.microsoft.com/office/drawing/2014/main" id="{AB873F37-CF66-B744-AE61-6B57860066DE}"/>
              </a:ext>
            </a:extLst>
          </p:cNvPr>
          <p:cNvSpPr>
            <a:spLocks noGrp="1"/>
          </p:cNvSpPr>
          <p:nvPr>
            <p:ph type="sldNum" sz="quarter" idx="12"/>
          </p:nvPr>
        </p:nvSpPr>
        <p:spPr/>
        <p:txBody>
          <a:bodyPr/>
          <a:lstStyle/>
          <a:p>
            <a:fld id="{512A4277-7E7A-4AAF-BFC7-47646BF5CD0C}" type="slidenum">
              <a:rPr lang="de-DE" smtClean="0"/>
              <a:t>9</a:t>
            </a:fld>
            <a:endParaRPr lang="de-DE"/>
          </a:p>
        </p:txBody>
      </p:sp>
    </p:spTree>
    <p:extLst>
      <p:ext uri="{BB962C8B-B14F-4D97-AF65-F5344CB8AC3E}">
        <p14:creationId xmlns:p14="http://schemas.microsoft.com/office/powerpoint/2010/main" val="796514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QUA-LiS_Vorlage_weiss</Template>
  <TotalTime>0</TotalTime>
  <Words>3559</Words>
  <Application>Microsoft Office PowerPoint</Application>
  <PresentationFormat>Bildschirmpräsentation (4:3)</PresentationFormat>
  <Paragraphs>748</Paragraphs>
  <Slides>54</Slides>
  <Notes>52</Notes>
  <HiddenSlides>0</HiddenSlides>
  <MMClips>0</MMClips>
  <ScaleCrop>false</ScaleCrop>
  <HeadingPairs>
    <vt:vector size="4" baseType="variant">
      <vt:variant>
        <vt:lpstr>Design</vt:lpstr>
      </vt:variant>
      <vt:variant>
        <vt:i4>1</vt:i4>
      </vt:variant>
      <vt:variant>
        <vt:lpstr>Folientitel</vt:lpstr>
      </vt:variant>
      <vt:variant>
        <vt:i4>54</vt:i4>
      </vt:variant>
    </vt:vector>
  </HeadingPairs>
  <TitlesOfParts>
    <vt:vector size="55" baseType="lpstr">
      <vt:lpstr>QUA-LiS_Vorlage_weiss</vt:lpstr>
      <vt:lpstr>Herzlich willkommen</vt:lpstr>
      <vt:lpstr>Gliederung</vt:lpstr>
      <vt:lpstr>Gliederung</vt:lpstr>
      <vt:lpstr>Grundsätze</vt:lpstr>
      <vt:lpstr>Bewährte Merkmale</vt:lpstr>
      <vt:lpstr>Grundkonstrukt und zentrale Begriffe</vt:lpstr>
      <vt:lpstr>Gliederung des Kernlehrplans</vt:lpstr>
      <vt:lpstr>Neue Akzentsetzungen der Kernlehrpläne</vt:lpstr>
      <vt:lpstr>Gliederung</vt:lpstr>
      <vt:lpstr>Aufträge für alle Fächer insbesondere</vt:lpstr>
      <vt:lpstr>Fachliche Einbindung des MKR</vt:lpstr>
      <vt:lpstr>Einbindung des Medienkompetenzrahmens</vt:lpstr>
      <vt:lpstr>Fachliche Einbindung RV Verbraucherbildung</vt:lpstr>
      <vt:lpstr>Gliederung</vt:lpstr>
      <vt:lpstr>Schulinterne Lehrpläne - rechtlicher Rahmen</vt:lpstr>
      <vt:lpstr>Schulinterne Lehrpläne - rechtlicher Rahmen</vt:lpstr>
      <vt:lpstr>Curriculumentwicklung</vt:lpstr>
      <vt:lpstr>Merkmale von schulinternen Lehrplänen</vt:lpstr>
      <vt:lpstr>Gliederung für einen schulinternen Lehrplan</vt:lpstr>
      <vt:lpstr>Materialien im Lehrplannavigator</vt:lpstr>
      <vt:lpstr>Gliederung</vt:lpstr>
      <vt:lpstr>Leitgedanken bei der Überarbeitung des KLP</vt:lpstr>
      <vt:lpstr>Leitgedanken bei der Überarbeitung des KLP</vt:lpstr>
      <vt:lpstr>Leitgedanken bei der Überarbeitung des KLP</vt:lpstr>
      <vt:lpstr>Leitgedanken bei der Überarbeitung des KLP</vt:lpstr>
      <vt:lpstr>Leitgedanken bei der Überarbeitung des KLP</vt:lpstr>
      <vt:lpstr>Entscheidungen für den neuen Kernlehrplan</vt:lpstr>
      <vt:lpstr>Entscheidungen für den neuen Kernlehrplan (IF)</vt:lpstr>
      <vt:lpstr>Vergleich der Inhaltsfelder ER und KR KLP Sek I</vt:lpstr>
      <vt:lpstr>Entscheidungen für den neuen Kernlehrplan (IF 1)</vt:lpstr>
      <vt:lpstr>Wie schlägt sich das Neue in den Kompetenzerwartungen nieder?</vt:lpstr>
      <vt:lpstr>Wie schlägt sich das Neue in den Kompetenzerwartungen nieder?</vt:lpstr>
      <vt:lpstr>Wie schlägt sich das Neue in den Kompetenzerwartungen nieder?</vt:lpstr>
      <vt:lpstr>Entscheidungen für den neuen Kernlehrplan (IF 2)</vt:lpstr>
      <vt:lpstr>PowerPoint-Präsentation</vt:lpstr>
      <vt:lpstr>Wie schlägt sich das Neue in den Kompetenzerwartungen nieder?</vt:lpstr>
      <vt:lpstr>Entscheidungen für den neuen Kernlehrplan (IF 3)</vt:lpstr>
      <vt:lpstr>Wie schlägt sich das Neue in den Kompetenzerwartungen nieder?</vt:lpstr>
      <vt:lpstr>Wie schlägt sich das Neue in den Kompetenzerwartungen nieder?</vt:lpstr>
      <vt:lpstr>Entscheidungen für den neuen Kernlehrplan (IF 4)</vt:lpstr>
      <vt:lpstr>Wie schlägt sich das Neue in den Kompetenzerwartungen nieder?</vt:lpstr>
      <vt:lpstr>Wie schlägt sich das Neue in den Kompetenzerwartungen nieder?</vt:lpstr>
      <vt:lpstr>Entscheidungen für den neuen Kernlehrplan (IF 5)</vt:lpstr>
      <vt:lpstr>Wie schlägt sich das Neue in den Kompetenzerwartungen nieder?</vt:lpstr>
      <vt:lpstr>Wie schlägt sich das Neue in den Kompetenzerwartungen nieder?</vt:lpstr>
      <vt:lpstr>Entscheidungen für den neuen Kernlehrplan (IF 6)</vt:lpstr>
      <vt:lpstr>Wie schlägt sich das Neue in den Kompetenzerwartungen nieder?</vt:lpstr>
      <vt:lpstr>Entscheidungen für den neuen Kernlehrplan (IF 7)</vt:lpstr>
      <vt:lpstr>Wie schlägt sich das Neue in den Kompetenzerwartungen nieder?</vt:lpstr>
      <vt:lpstr>Gliederung</vt:lpstr>
      <vt:lpstr>Beispielcurriculum 5/6 </vt:lpstr>
      <vt:lpstr>Ein Blick auf ausgewählte Unterrichtsvorhaben 5/6</vt:lpstr>
      <vt:lpstr>Materialien im Downloadbereich …</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2018-11-19T14:12:53Z</dcterms:created>
  <dcterms:modified xsi:type="dcterms:W3CDTF">2019-07-16T17:00:32Z</dcterms:modified>
</cp:coreProperties>
</file>