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0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29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CC374-A601-450F-BA22-BAD59B6BE9F5}" type="datetimeFigureOut">
              <a:rPr lang="de-DE" smtClean="0"/>
              <a:t>03.07.2019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D937-3D9A-4AE3-912D-0AC1516A51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4478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CC374-A601-450F-BA22-BAD59B6BE9F5}" type="datetimeFigureOut">
              <a:rPr lang="de-DE" smtClean="0"/>
              <a:t>03.07.2019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D937-3D9A-4AE3-912D-0AC1516A51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5615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CC374-A601-450F-BA22-BAD59B6BE9F5}" type="datetimeFigureOut">
              <a:rPr lang="de-DE" smtClean="0"/>
              <a:t>03.07.2019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D937-3D9A-4AE3-912D-0AC1516A51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3588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CC374-A601-450F-BA22-BAD59B6BE9F5}" type="datetimeFigureOut">
              <a:rPr lang="de-DE" smtClean="0"/>
              <a:t>03.07.2019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D937-3D9A-4AE3-912D-0AC1516A51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156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CC374-A601-450F-BA22-BAD59B6BE9F5}" type="datetimeFigureOut">
              <a:rPr lang="de-DE" smtClean="0"/>
              <a:t>03.07.2019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D937-3D9A-4AE3-912D-0AC1516A51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7975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CC374-A601-450F-BA22-BAD59B6BE9F5}" type="datetimeFigureOut">
              <a:rPr lang="de-DE" smtClean="0"/>
              <a:t>03.07.2019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D937-3D9A-4AE3-912D-0AC1516A51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6489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CC374-A601-450F-BA22-BAD59B6BE9F5}" type="datetimeFigureOut">
              <a:rPr lang="de-DE" smtClean="0"/>
              <a:t>03.07.2019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D937-3D9A-4AE3-912D-0AC1516A51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7073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CC374-A601-450F-BA22-BAD59B6BE9F5}" type="datetimeFigureOut">
              <a:rPr lang="de-DE" smtClean="0"/>
              <a:t>03.07.2019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D937-3D9A-4AE3-912D-0AC1516A51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1019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CC374-A601-450F-BA22-BAD59B6BE9F5}" type="datetimeFigureOut">
              <a:rPr lang="de-DE" smtClean="0"/>
              <a:t>03.07.2019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D937-3D9A-4AE3-912D-0AC1516A51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6079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CC374-A601-450F-BA22-BAD59B6BE9F5}" type="datetimeFigureOut">
              <a:rPr lang="de-DE" smtClean="0"/>
              <a:t>03.07.2019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D937-3D9A-4AE3-912D-0AC1516A51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635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CC374-A601-450F-BA22-BAD59B6BE9F5}" type="datetimeFigureOut">
              <a:rPr lang="de-DE" smtClean="0"/>
              <a:t>03.07.2019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D937-3D9A-4AE3-912D-0AC1516A51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5254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CC374-A601-450F-BA22-BAD59B6BE9F5}" type="datetimeFigureOut">
              <a:rPr lang="de-DE" smtClean="0"/>
              <a:t>03.07.2019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2D937-3D9A-4AE3-912D-0AC1516A51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3438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9.jpe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jpeg"/><Relationship Id="rId4" Type="http://schemas.openxmlformats.org/officeDocument/2006/relationships/image" Target="../media/image10.JP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FE1A4B5D-41F0-457A-86D4-58E41282B037}"/>
              </a:ext>
            </a:extLst>
          </p:cNvPr>
          <p:cNvSpPr/>
          <p:nvPr/>
        </p:nvSpPr>
        <p:spPr>
          <a:xfrm>
            <a:off x="810997" y="653597"/>
            <a:ext cx="4990465" cy="3629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grpSp>
        <p:nvGrpSpPr>
          <p:cNvPr id="6" name="Group 94">
            <a:extLst>
              <a:ext uri="{FF2B5EF4-FFF2-40B4-BE49-F238E27FC236}">
                <a16:creationId xmlns:a16="http://schemas.microsoft.com/office/drawing/2014/main" id="{E81DA9B8-218E-406C-8B48-EBD17F5B75B4}"/>
              </a:ext>
            </a:extLst>
          </p:cNvPr>
          <p:cNvGrpSpPr>
            <a:grpSpLocks/>
          </p:cNvGrpSpPr>
          <p:nvPr/>
        </p:nvGrpSpPr>
        <p:grpSpPr bwMode="auto">
          <a:xfrm>
            <a:off x="1346012" y="1430080"/>
            <a:ext cx="3577738" cy="2090714"/>
            <a:chOff x="2544" y="1056"/>
            <a:chExt cx="1331" cy="822"/>
          </a:xfrm>
        </p:grpSpPr>
        <p:pic>
          <p:nvPicPr>
            <p:cNvPr id="8" name="Picture 54" descr="D:\Eigene Dateien\Scans\Chemie\rotkohl_farbig.jpg">
              <a:extLst>
                <a:ext uri="{FF2B5EF4-FFF2-40B4-BE49-F238E27FC236}">
                  <a16:creationId xmlns:a16="http://schemas.microsoft.com/office/drawing/2014/main" id="{622854C1-71A3-44A7-9668-8ACED2A78A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056"/>
              <a:ext cx="768" cy="7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69" descr="D:\Eigene Dateien\Scans\Chemie\becherglas_tcm_rotkohl300.jpg">
              <a:extLst>
                <a:ext uri="{FF2B5EF4-FFF2-40B4-BE49-F238E27FC236}">
                  <a16:creationId xmlns:a16="http://schemas.microsoft.com/office/drawing/2014/main" id="{19088E7E-F8AD-47EA-9279-A00C33D41F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6" y="1152"/>
              <a:ext cx="419" cy="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" name="Group 56">
            <a:extLst>
              <a:ext uri="{FF2B5EF4-FFF2-40B4-BE49-F238E27FC236}">
                <a16:creationId xmlns:a16="http://schemas.microsoft.com/office/drawing/2014/main" id="{423C41F6-D2A9-4C77-A660-7258B3F913FC}"/>
              </a:ext>
            </a:extLst>
          </p:cNvPr>
          <p:cNvGrpSpPr>
            <a:grpSpLocks/>
          </p:cNvGrpSpPr>
          <p:nvPr/>
        </p:nvGrpSpPr>
        <p:grpSpPr bwMode="auto">
          <a:xfrm>
            <a:off x="2227429" y="5407542"/>
            <a:ext cx="2157602" cy="2191619"/>
            <a:chOff x="1488" y="1990"/>
            <a:chExt cx="834" cy="877"/>
          </a:xfrm>
        </p:grpSpPr>
        <p:pic>
          <p:nvPicPr>
            <p:cNvPr id="13" name="Picture 57" descr="D:\Eigene Dateien\Scans\Chemie\becherglas_rotkohl_gekippt2.jpg">
              <a:extLst>
                <a:ext uri="{FF2B5EF4-FFF2-40B4-BE49-F238E27FC236}">
                  <a16:creationId xmlns:a16="http://schemas.microsoft.com/office/drawing/2014/main" id="{177C9F0F-5628-4A90-B295-571BA699CA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3"/>
            <a:stretch>
              <a:fillRect/>
            </a:stretch>
          </p:blipFill>
          <p:spPr bwMode="auto">
            <a:xfrm>
              <a:off x="1750" y="1990"/>
              <a:ext cx="572" cy="4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58" descr="D:\Eigene Dateien\Scans\Chemie\becherglas_sieb1.jpg">
              <a:extLst>
                <a:ext uri="{FF2B5EF4-FFF2-40B4-BE49-F238E27FC236}">
                  <a16:creationId xmlns:a16="http://schemas.microsoft.com/office/drawing/2014/main" id="{938A9F37-7CC6-407C-AFDE-46EE7CBEBB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2400"/>
              <a:ext cx="768" cy="4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" name="Rechteck 14">
            <a:extLst>
              <a:ext uri="{FF2B5EF4-FFF2-40B4-BE49-F238E27FC236}">
                <a16:creationId xmlns:a16="http://schemas.microsoft.com/office/drawing/2014/main" id="{71DFD550-8E93-4228-9B1D-0FF46B56B02B}"/>
              </a:ext>
            </a:extLst>
          </p:cNvPr>
          <p:cNvSpPr/>
          <p:nvPr/>
        </p:nvSpPr>
        <p:spPr>
          <a:xfrm>
            <a:off x="810996" y="4645342"/>
            <a:ext cx="4990465" cy="3629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924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FE1A4B5D-41F0-457A-86D4-58E41282B037}"/>
              </a:ext>
            </a:extLst>
          </p:cNvPr>
          <p:cNvSpPr/>
          <p:nvPr/>
        </p:nvSpPr>
        <p:spPr>
          <a:xfrm>
            <a:off x="810997" y="653597"/>
            <a:ext cx="4990465" cy="3629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1DFD550-8E93-4228-9B1D-0FF46B56B02B}"/>
              </a:ext>
            </a:extLst>
          </p:cNvPr>
          <p:cNvSpPr/>
          <p:nvPr/>
        </p:nvSpPr>
        <p:spPr>
          <a:xfrm>
            <a:off x="810996" y="4645342"/>
            <a:ext cx="4990465" cy="3629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E7C38CC6-30D6-4D5B-968A-ED497C4FA51A}"/>
              </a:ext>
            </a:extLst>
          </p:cNvPr>
          <p:cNvGrpSpPr/>
          <p:nvPr/>
        </p:nvGrpSpPr>
        <p:grpSpPr>
          <a:xfrm>
            <a:off x="1625393" y="1361133"/>
            <a:ext cx="3097078" cy="2356264"/>
            <a:chOff x="1924242" y="4718818"/>
            <a:chExt cx="2067292" cy="1526542"/>
          </a:xfrm>
        </p:grpSpPr>
        <p:sp>
          <p:nvSpPr>
            <p:cNvPr id="16" name="Text Box 46">
              <a:extLst>
                <a:ext uri="{FF2B5EF4-FFF2-40B4-BE49-F238E27FC236}">
                  <a16:creationId xmlns:a16="http://schemas.microsoft.com/office/drawing/2014/main" id="{E29934D1-4232-4EFE-ACFB-AFAE61ABD3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9611" y="4718818"/>
              <a:ext cx="1463702" cy="259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 u="sng" dirty="0">
                  <a:latin typeface="Century Gothic" panose="020B0502020202020204" pitchFamily="34" charset="0"/>
                </a:rPr>
                <a:t>Rotkohlsaft</a:t>
              </a:r>
            </a:p>
          </p:txBody>
        </p:sp>
        <p:sp>
          <p:nvSpPr>
            <p:cNvPr id="17" name="AutoShape 47">
              <a:extLst>
                <a:ext uri="{FF2B5EF4-FFF2-40B4-BE49-F238E27FC236}">
                  <a16:creationId xmlns:a16="http://schemas.microsoft.com/office/drawing/2014/main" id="{23DA5FA5-CE3A-4EED-ADBA-D5C20A1FBA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5917" y="5176082"/>
              <a:ext cx="191136" cy="304601"/>
            </a:xfrm>
            <a:prstGeom prst="downArrow">
              <a:avLst>
                <a:gd name="adj1" fmla="val 50000"/>
                <a:gd name="adj2" fmla="val 42105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" name="AutoShape 49">
              <a:extLst>
                <a:ext uri="{FF2B5EF4-FFF2-40B4-BE49-F238E27FC236}">
                  <a16:creationId xmlns:a16="http://schemas.microsoft.com/office/drawing/2014/main" id="{38E18846-407D-46C8-A656-63E1F8342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4051" y="5176082"/>
              <a:ext cx="191136" cy="304601"/>
            </a:xfrm>
            <a:prstGeom prst="downArrow">
              <a:avLst>
                <a:gd name="adj1" fmla="val 50000"/>
                <a:gd name="adj2" fmla="val 42105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" name="AutoShape 50">
              <a:extLst>
                <a:ext uri="{FF2B5EF4-FFF2-40B4-BE49-F238E27FC236}">
                  <a16:creationId xmlns:a16="http://schemas.microsoft.com/office/drawing/2014/main" id="{6F6F5B83-0959-4F06-83FF-08F7C9ED99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9745" y="5176082"/>
              <a:ext cx="191136" cy="304601"/>
            </a:xfrm>
            <a:prstGeom prst="downArrow">
              <a:avLst>
                <a:gd name="adj1" fmla="val 50000"/>
                <a:gd name="adj2" fmla="val 42105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20" name="Group 59">
              <a:extLst>
                <a:ext uri="{FF2B5EF4-FFF2-40B4-BE49-F238E27FC236}">
                  <a16:creationId xmlns:a16="http://schemas.microsoft.com/office/drawing/2014/main" id="{29581688-15FE-49FB-8C7A-47B539C7C0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4242" y="5556834"/>
              <a:ext cx="658918" cy="688526"/>
              <a:chOff x="2568" y="3456"/>
              <a:chExt cx="393" cy="434"/>
            </a:xfrm>
          </p:grpSpPr>
          <p:pic>
            <p:nvPicPr>
              <p:cNvPr id="27" name="Picture 60" descr="D:\Eigene Dateien\Scans\Chemie\becherglas_150.jpg">
                <a:extLst>
                  <a:ext uri="{FF2B5EF4-FFF2-40B4-BE49-F238E27FC236}">
                    <a16:creationId xmlns:a16="http://schemas.microsoft.com/office/drawing/2014/main" id="{308AF8EF-A4C2-4D6B-993A-561346A263E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68" y="3456"/>
                <a:ext cx="393" cy="43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8" name="Line 61">
                <a:extLst>
                  <a:ext uri="{FF2B5EF4-FFF2-40B4-BE49-F238E27FC236}">
                    <a16:creationId xmlns:a16="http://schemas.microsoft.com/office/drawing/2014/main" id="{CAE61400-3D99-4F7E-8CDD-0F9EBB7434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18" y="3731"/>
                <a:ext cx="295" cy="0"/>
              </a:xfrm>
              <a:prstGeom prst="line">
                <a:avLst/>
              </a:prstGeom>
              <a:noFill/>
              <a:ln w="9525">
                <a:solidFill>
                  <a:srgbClr val="D6009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21" name="Group 62">
              <a:extLst>
                <a:ext uri="{FF2B5EF4-FFF2-40B4-BE49-F238E27FC236}">
                  <a16:creationId xmlns:a16="http://schemas.microsoft.com/office/drawing/2014/main" id="{02336769-A461-4838-96C1-36128881C0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08309" y="5556834"/>
              <a:ext cx="658918" cy="688526"/>
              <a:chOff x="2568" y="3456"/>
              <a:chExt cx="393" cy="434"/>
            </a:xfrm>
          </p:grpSpPr>
          <p:pic>
            <p:nvPicPr>
              <p:cNvPr id="25" name="Picture 63" descr="D:\Eigene Dateien\Scans\Chemie\becherglas_150.jpg">
                <a:extLst>
                  <a:ext uri="{FF2B5EF4-FFF2-40B4-BE49-F238E27FC236}">
                    <a16:creationId xmlns:a16="http://schemas.microsoft.com/office/drawing/2014/main" id="{1DFAA3BB-6A09-4C21-A34A-50C0A862132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68" y="3456"/>
                <a:ext cx="393" cy="43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6" name="Line 64">
                <a:extLst>
                  <a:ext uri="{FF2B5EF4-FFF2-40B4-BE49-F238E27FC236}">
                    <a16:creationId xmlns:a16="http://schemas.microsoft.com/office/drawing/2014/main" id="{93B981DE-BB72-41EE-BDE9-0FA63FDAE4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18" y="3731"/>
                <a:ext cx="295" cy="0"/>
              </a:xfrm>
              <a:prstGeom prst="line">
                <a:avLst/>
              </a:prstGeom>
              <a:noFill/>
              <a:ln w="9525">
                <a:solidFill>
                  <a:srgbClr val="D6009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22" name="Group 65">
              <a:extLst>
                <a:ext uri="{FF2B5EF4-FFF2-40B4-BE49-F238E27FC236}">
                  <a16:creationId xmlns:a16="http://schemas.microsoft.com/office/drawing/2014/main" id="{0F81698C-3A8F-490B-8960-860A13B282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32616" y="5556834"/>
              <a:ext cx="658918" cy="688526"/>
              <a:chOff x="2568" y="3456"/>
              <a:chExt cx="393" cy="434"/>
            </a:xfrm>
          </p:grpSpPr>
          <p:pic>
            <p:nvPicPr>
              <p:cNvPr id="23" name="Picture 66" descr="D:\Eigene Dateien\Scans\Chemie\becherglas_150.jpg">
                <a:extLst>
                  <a:ext uri="{FF2B5EF4-FFF2-40B4-BE49-F238E27FC236}">
                    <a16:creationId xmlns:a16="http://schemas.microsoft.com/office/drawing/2014/main" id="{0354FEDD-6393-46D1-89F8-470A0694B1C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68" y="3456"/>
                <a:ext cx="393" cy="43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4" name="Line 67">
                <a:extLst>
                  <a:ext uri="{FF2B5EF4-FFF2-40B4-BE49-F238E27FC236}">
                    <a16:creationId xmlns:a16="http://schemas.microsoft.com/office/drawing/2014/main" id="{14F52CA1-40CD-4286-A835-EBC755B494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18" y="3731"/>
                <a:ext cx="295" cy="0"/>
              </a:xfrm>
              <a:prstGeom prst="line">
                <a:avLst/>
              </a:prstGeom>
              <a:noFill/>
              <a:ln w="9525">
                <a:solidFill>
                  <a:srgbClr val="D6009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67ED1204-01DB-4C09-835E-9683C351DC8B}"/>
              </a:ext>
            </a:extLst>
          </p:cNvPr>
          <p:cNvGrpSpPr/>
          <p:nvPr/>
        </p:nvGrpSpPr>
        <p:grpSpPr>
          <a:xfrm>
            <a:off x="1706794" y="5474825"/>
            <a:ext cx="4360201" cy="2190274"/>
            <a:chOff x="6910754" y="2239862"/>
            <a:chExt cx="3717290" cy="2084758"/>
          </a:xfrm>
        </p:grpSpPr>
        <p:grpSp>
          <p:nvGrpSpPr>
            <p:cNvPr id="32" name="Group 5211">
              <a:extLst>
                <a:ext uri="{FF2B5EF4-FFF2-40B4-BE49-F238E27FC236}">
                  <a16:creationId xmlns:a16="http://schemas.microsoft.com/office/drawing/2014/main" id="{9DD73644-1C8C-4126-A282-88F6A0701E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10754" y="2239862"/>
              <a:ext cx="3717290" cy="1956212"/>
              <a:chOff x="2448" y="1824"/>
              <a:chExt cx="1996" cy="1040"/>
            </a:xfrm>
          </p:grpSpPr>
          <p:grpSp>
            <p:nvGrpSpPr>
              <p:cNvPr id="37" name="Group 5212">
                <a:extLst>
                  <a:ext uri="{FF2B5EF4-FFF2-40B4-BE49-F238E27FC236}">
                    <a16:creationId xmlns:a16="http://schemas.microsoft.com/office/drawing/2014/main" id="{91E7BBF3-B9CC-479F-9FC1-E96D484A53E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48" y="2400"/>
                <a:ext cx="1060" cy="464"/>
                <a:chOff x="912" y="2064"/>
                <a:chExt cx="4023" cy="1659"/>
              </a:xfrm>
            </p:grpSpPr>
            <p:grpSp>
              <p:nvGrpSpPr>
                <p:cNvPr id="41" name="Group 5213">
                  <a:extLst>
                    <a:ext uri="{FF2B5EF4-FFF2-40B4-BE49-F238E27FC236}">
                      <a16:creationId xmlns:a16="http://schemas.microsoft.com/office/drawing/2014/main" id="{BFF4FE5A-04A1-4695-B788-C888E19D04C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552" y="2064"/>
                  <a:ext cx="1383" cy="1659"/>
                  <a:chOff x="1920" y="1488"/>
                  <a:chExt cx="1920" cy="2306"/>
                </a:xfrm>
              </p:grpSpPr>
              <p:pic>
                <p:nvPicPr>
                  <p:cNvPr id="48" name="Picture 5214" descr="D:\Eigene Dateien\Scans\Chemie\becherglas_150.jpg">
                    <a:extLst>
                      <a:ext uri="{FF2B5EF4-FFF2-40B4-BE49-F238E27FC236}">
                        <a16:creationId xmlns:a16="http://schemas.microsoft.com/office/drawing/2014/main" id="{26B5A0EF-A091-46AF-9C3A-40BE8CB7F43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920" y="1488"/>
                    <a:ext cx="1920" cy="2306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sp>
                <p:nvSpPr>
                  <p:cNvPr id="49" name="Line 5215">
                    <a:extLst>
                      <a:ext uri="{FF2B5EF4-FFF2-40B4-BE49-F238E27FC236}">
                        <a16:creationId xmlns:a16="http://schemas.microsoft.com/office/drawing/2014/main" id="{DAAB9316-2A91-4454-99D3-7337498F7A0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164" y="2972"/>
                    <a:ext cx="1487" cy="0"/>
                  </a:xfrm>
                  <a:prstGeom prst="line">
                    <a:avLst/>
                  </a:prstGeom>
                  <a:noFill/>
                  <a:ln w="34925">
                    <a:solidFill>
                      <a:srgbClr val="D60093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42" name="Group 5216">
                  <a:extLst>
                    <a:ext uri="{FF2B5EF4-FFF2-40B4-BE49-F238E27FC236}">
                      <a16:creationId xmlns:a16="http://schemas.microsoft.com/office/drawing/2014/main" id="{FDFE9B08-773B-42BB-9ED6-B2A9C5211DA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08" y="2064"/>
                  <a:ext cx="1383" cy="1659"/>
                  <a:chOff x="1920" y="1488"/>
                  <a:chExt cx="1920" cy="2306"/>
                </a:xfrm>
              </p:grpSpPr>
              <p:pic>
                <p:nvPicPr>
                  <p:cNvPr id="46" name="Picture 5217" descr="D:\Eigene Dateien\Scans\Chemie\becherglas_150.jpg">
                    <a:extLst>
                      <a:ext uri="{FF2B5EF4-FFF2-40B4-BE49-F238E27FC236}">
                        <a16:creationId xmlns:a16="http://schemas.microsoft.com/office/drawing/2014/main" id="{0D3D49F5-1B43-4819-A27F-BFC271C04A0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920" y="1488"/>
                    <a:ext cx="1920" cy="2306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sp>
                <p:nvSpPr>
                  <p:cNvPr id="47" name="Line 5218">
                    <a:extLst>
                      <a:ext uri="{FF2B5EF4-FFF2-40B4-BE49-F238E27FC236}">
                        <a16:creationId xmlns:a16="http://schemas.microsoft.com/office/drawing/2014/main" id="{5C7B3FDB-CE90-4778-AED7-CFE823D71CF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164" y="2972"/>
                    <a:ext cx="1487" cy="0"/>
                  </a:xfrm>
                  <a:prstGeom prst="line">
                    <a:avLst/>
                  </a:prstGeom>
                  <a:noFill/>
                  <a:ln w="34925">
                    <a:solidFill>
                      <a:srgbClr val="D60093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</p:grpSp>
            <p:grpSp>
              <p:nvGrpSpPr>
                <p:cNvPr id="43" name="Group 5219">
                  <a:extLst>
                    <a:ext uri="{FF2B5EF4-FFF2-40B4-BE49-F238E27FC236}">
                      <a16:creationId xmlns:a16="http://schemas.microsoft.com/office/drawing/2014/main" id="{521B0364-8CE9-40D0-B955-8CD325F7451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12" y="2064"/>
                  <a:ext cx="1383" cy="1659"/>
                  <a:chOff x="1920" y="1488"/>
                  <a:chExt cx="1920" cy="2306"/>
                </a:xfrm>
              </p:grpSpPr>
              <p:pic>
                <p:nvPicPr>
                  <p:cNvPr id="44" name="Picture 5220" descr="D:\Eigene Dateien\Scans\Chemie\becherglas_150.jpg">
                    <a:extLst>
                      <a:ext uri="{FF2B5EF4-FFF2-40B4-BE49-F238E27FC236}">
                        <a16:creationId xmlns:a16="http://schemas.microsoft.com/office/drawing/2014/main" id="{419F3DCE-4378-4BFA-9CDD-B28C0D35003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920" y="1488"/>
                    <a:ext cx="1920" cy="2306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sp>
                <p:nvSpPr>
                  <p:cNvPr id="45" name="Line 5221">
                    <a:extLst>
                      <a:ext uri="{FF2B5EF4-FFF2-40B4-BE49-F238E27FC236}">
                        <a16:creationId xmlns:a16="http://schemas.microsoft.com/office/drawing/2014/main" id="{B5366C3D-0A38-43BF-9B31-A064542A3D8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164" y="2972"/>
                    <a:ext cx="1487" cy="0"/>
                  </a:xfrm>
                  <a:prstGeom prst="line">
                    <a:avLst/>
                  </a:prstGeom>
                  <a:noFill/>
                  <a:ln w="34925">
                    <a:solidFill>
                      <a:srgbClr val="D60093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</p:grpSp>
          </p:grpSp>
          <p:pic>
            <p:nvPicPr>
              <p:cNvPr id="38" name="Picture 5222" descr="D:\Eigene Dateien\Scans\Chemie\messzylinder_gekippt.jpg">
                <a:extLst>
                  <a:ext uri="{FF2B5EF4-FFF2-40B4-BE49-F238E27FC236}">
                    <a16:creationId xmlns:a16="http://schemas.microsoft.com/office/drawing/2014/main" id="{6D67D473-5CBE-4F35-8A1B-07B384832E8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04" y="1824"/>
                <a:ext cx="702" cy="58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" name="Picture 5223" descr="D:\Eigene Dateien\Scans\Chemie\messzylinder_gekippt.jpg">
                <a:extLst>
                  <a:ext uri="{FF2B5EF4-FFF2-40B4-BE49-F238E27FC236}">
                    <a16:creationId xmlns:a16="http://schemas.microsoft.com/office/drawing/2014/main" id="{E246E768-4B8A-4489-B3AB-816DAF4362A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13" y="1827"/>
                <a:ext cx="702" cy="58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0" name="Text Box 5224">
                <a:extLst>
                  <a:ext uri="{FF2B5EF4-FFF2-40B4-BE49-F238E27FC236}">
                    <a16:creationId xmlns:a16="http://schemas.microsoft.com/office/drawing/2014/main" id="{38482DFD-E5AB-4C87-8F28-1A01E39D75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28" y="2051"/>
                <a:ext cx="1816" cy="2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altLang="de-DE" sz="1000" dirty="0">
                    <a:latin typeface="Comic Sans MS" panose="030F0702030302020204" pitchFamily="66" charset="0"/>
                  </a:rPr>
                  <a:t>                                                                40 ml Natrium-</a:t>
                </a:r>
              </a:p>
              <a:p>
                <a:pPr algn="l">
                  <a:spcBef>
                    <a:spcPct val="50000"/>
                  </a:spcBef>
                </a:pPr>
                <a:r>
                  <a:rPr lang="de-DE" altLang="de-DE" sz="1000" dirty="0">
                    <a:latin typeface="Comic Sans MS" panose="030F0702030302020204" pitchFamily="66" charset="0"/>
                  </a:rPr>
                  <a:t>                                                                </a:t>
                </a:r>
                <a:r>
                  <a:rPr lang="de-DE" altLang="de-DE" sz="1000" dirty="0" err="1">
                    <a:latin typeface="Comic Sans MS" panose="030F0702030302020204" pitchFamily="66" charset="0"/>
                  </a:rPr>
                  <a:t>hydrogencarbonat</a:t>
                </a:r>
                <a:r>
                  <a:rPr lang="de-DE" altLang="de-DE" sz="1000" dirty="0">
                    <a:latin typeface="Comic Sans MS" panose="030F0702030302020204" pitchFamily="66" charset="0"/>
                  </a:rPr>
                  <a:t>  </a:t>
                </a:r>
              </a:p>
            </p:txBody>
          </p:sp>
        </p:grpSp>
        <p:sp>
          <p:nvSpPr>
            <p:cNvPr id="34" name="Rectangle 5173">
              <a:extLst>
                <a:ext uri="{FF2B5EF4-FFF2-40B4-BE49-F238E27FC236}">
                  <a16:creationId xmlns:a16="http://schemas.microsoft.com/office/drawing/2014/main" id="{DF7B1967-6754-4C4C-8DA5-9626E48B4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6220" y="3257468"/>
              <a:ext cx="689076" cy="1067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de-DE" altLang="de-DE" sz="4800" dirty="0"/>
                <a:t>?</a:t>
              </a:r>
            </a:p>
          </p:txBody>
        </p:sp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A6730699-D5F7-4357-AE82-9F7265F9EC1F}"/>
              </a:ext>
            </a:extLst>
          </p:cNvPr>
          <p:cNvSpPr txBox="1"/>
          <p:nvPr/>
        </p:nvSpPr>
        <p:spPr>
          <a:xfrm>
            <a:off x="1050122" y="5926345"/>
            <a:ext cx="12836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de-DE" sz="1000" dirty="0">
                <a:latin typeface="Comic Sans MS" panose="030F0702030302020204" pitchFamily="66" charset="0"/>
              </a:rPr>
              <a:t>40 ml Zitronensäure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2558670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FE1A4B5D-41F0-457A-86D4-58E41282B037}"/>
              </a:ext>
            </a:extLst>
          </p:cNvPr>
          <p:cNvSpPr/>
          <p:nvPr/>
        </p:nvSpPr>
        <p:spPr>
          <a:xfrm>
            <a:off x="810997" y="653597"/>
            <a:ext cx="4990465" cy="3629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1DFD550-8E93-4228-9B1D-0FF46B56B02B}"/>
              </a:ext>
            </a:extLst>
          </p:cNvPr>
          <p:cNvSpPr/>
          <p:nvPr/>
        </p:nvSpPr>
        <p:spPr>
          <a:xfrm>
            <a:off x="810996" y="4645342"/>
            <a:ext cx="4990465" cy="3629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pic>
        <p:nvPicPr>
          <p:cNvPr id="10" name="Picture 69" descr="D:\Eigene Dateien\Scans\Chemie\löffel_fuellen.jpg">
            <a:extLst>
              <a:ext uri="{FF2B5EF4-FFF2-40B4-BE49-F238E27FC236}">
                <a16:creationId xmlns:a16="http://schemas.microsoft.com/office/drawing/2014/main" id="{05A3A8D8-421B-417D-8B95-14E41138B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962" y="1853723"/>
            <a:ext cx="1125797" cy="104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Grafik 10" descr="Ein Bild, das Text enthält.&#10;&#10;Automatisch generierte Beschreibung">
            <a:extLst>
              <a:ext uri="{FF2B5EF4-FFF2-40B4-BE49-F238E27FC236}">
                <a16:creationId xmlns:a16="http://schemas.microsoft.com/office/drawing/2014/main" id="{F67881DF-1C4B-4917-8479-24027DDB3F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540" y="2376228"/>
            <a:ext cx="1204166" cy="1566074"/>
          </a:xfrm>
          <a:prstGeom prst="rect">
            <a:avLst/>
          </a:prstGeom>
        </p:spPr>
      </p:pic>
      <p:pic>
        <p:nvPicPr>
          <p:cNvPr id="16" name="Picture 42" descr="D:\Eigene Dateien\Scans\Chemie\becherglas_150.jpg">
            <a:extLst>
              <a:ext uri="{FF2B5EF4-FFF2-40B4-BE49-F238E27FC236}">
                <a16:creationId xmlns:a16="http://schemas.microsoft.com/office/drawing/2014/main" id="{E0C07753-CDE6-458C-8D6A-ECFA69EE4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049" y="2863078"/>
            <a:ext cx="939544" cy="103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52180909-28D9-4D9E-88A9-B8EF5FE44204}"/>
              </a:ext>
            </a:extLst>
          </p:cNvPr>
          <p:cNvSpPr txBox="1"/>
          <p:nvPr/>
        </p:nvSpPr>
        <p:spPr>
          <a:xfrm>
            <a:off x="4036852" y="2916735"/>
            <a:ext cx="1654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40 ml </a:t>
            </a:r>
          </a:p>
          <a:p>
            <a:r>
              <a:rPr lang="de-DE" dirty="0"/>
              <a:t>warmes Wasser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40646BC-87B6-4825-AF10-51113C9FAE4E}"/>
              </a:ext>
            </a:extLst>
          </p:cNvPr>
          <p:cNvSpPr txBox="1"/>
          <p:nvPr/>
        </p:nvSpPr>
        <p:spPr>
          <a:xfrm>
            <a:off x="1056538" y="893256"/>
            <a:ext cx="4178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So stellst du eine alkalische Lösung her: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2758294-D192-4F78-9D88-1A1E6544B7A6}"/>
              </a:ext>
            </a:extLst>
          </p:cNvPr>
          <p:cNvSpPr txBox="1"/>
          <p:nvPr/>
        </p:nvSpPr>
        <p:spPr>
          <a:xfrm>
            <a:off x="2383483" y="1655884"/>
            <a:ext cx="2216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2 TL Kaisernatron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28526DA2-295C-43EF-B013-090E6C7D4A45}"/>
              </a:ext>
            </a:extLst>
          </p:cNvPr>
          <p:cNvSpPr txBox="1"/>
          <p:nvPr/>
        </p:nvSpPr>
        <p:spPr>
          <a:xfrm>
            <a:off x="1056537" y="4864934"/>
            <a:ext cx="4178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So stellst du eine saure Lösung her:</a:t>
            </a:r>
          </a:p>
        </p:txBody>
      </p:sp>
      <p:pic>
        <p:nvPicPr>
          <p:cNvPr id="20" name="Picture 69" descr="D:\Eigene Dateien\Scans\Chemie\löffel_fuellen.jpg">
            <a:extLst>
              <a:ext uri="{FF2B5EF4-FFF2-40B4-BE49-F238E27FC236}">
                <a16:creationId xmlns:a16="http://schemas.microsoft.com/office/drawing/2014/main" id="{A906A992-52D9-4F97-A9A8-20DF255CE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66" y="5879138"/>
            <a:ext cx="1125797" cy="104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2" descr="D:\Eigene Dateien\Scans\Chemie\becherglas_150.jpg">
            <a:extLst>
              <a:ext uri="{FF2B5EF4-FFF2-40B4-BE49-F238E27FC236}">
                <a16:creationId xmlns:a16="http://schemas.microsoft.com/office/drawing/2014/main" id="{D55C225A-AE35-48D9-80D7-F89F503CD3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853" y="6888493"/>
            <a:ext cx="939544" cy="103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2AAA829A-C3AA-4C22-BEE3-9CA86C40183F}"/>
              </a:ext>
            </a:extLst>
          </p:cNvPr>
          <p:cNvGrpSpPr/>
          <p:nvPr/>
        </p:nvGrpSpPr>
        <p:grpSpPr>
          <a:xfrm>
            <a:off x="2348759" y="7010221"/>
            <a:ext cx="1198213" cy="955790"/>
            <a:chOff x="8384373" y="4838804"/>
            <a:chExt cx="1198213" cy="955790"/>
          </a:xfrm>
        </p:grpSpPr>
        <p:graphicFrame>
          <p:nvGraphicFramePr>
            <p:cNvPr id="28" name="Objekt 27">
              <a:extLst>
                <a:ext uri="{FF2B5EF4-FFF2-40B4-BE49-F238E27FC236}">
                  <a16:creationId xmlns:a16="http://schemas.microsoft.com/office/drawing/2014/main" id="{DDFB4220-6CF2-4420-92E0-49F4C75169C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93929436"/>
                </p:ext>
              </p:extLst>
            </p:nvPr>
          </p:nvGraphicFramePr>
          <p:xfrm>
            <a:off x="8384373" y="4838804"/>
            <a:ext cx="853606" cy="9557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Bitmap-Bild" r:id="rId6" imgW="3982006" imgH="4458322" progId="Paint.Picture">
                    <p:embed/>
                  </p:oleObj>
                </mc:Choice>
                <mc:Fallback>
                  <p:oleObj name="Bitmap-Bild" r:id="rId6" imgW="3982006" imgH="4458322" progId="Paint.Picture">
                    <p:embed/>
                    <p:pic>
                      <p:nvPicPr>
                        <p:cNvPr id="8" name="Objekt 7">
                          <a:extLst>
                            <a:ext uri="{FF2B5EF4-FFF2-40B4-BE49-F238E27FC236}">
                              <a16:creationId xmlns:a16="http://schemas.microsoft.com/office/drawing/2014/main" id="{D38DA83D-5A5C-4AD5-93DF-779173B7A44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84373" y="4838804"/>
                          <a:ext cx="853606" cy="95579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E1DB7B9F-36AB-45E5-815E-683425060083}"/>
                </a:ext>
              </a:extLst>
            </p:cNvPr>
            <p:cNvGrpSpPr/>
            <p:nvPr/>
          </p:nvGrpSpPr>
          <p:grpSpPr>
            <a:xfrm>
              <a:off x="8464746" y="4924274"/>
              <a:ext cx="1117840" cy="736297"/>
              <a:chOff x="8464746" y="4924274"/>
              <a:chExt cx="1117840" cy="736297"/>
            </a:xfrm>
          </p:grpSpPr>
          <p:grpSp>
            <p:nvGrpSpPr>
              <p:cNvPr id="30" name="Gruppieren 29">
                <a:extLst>
                  <a:ext uri="{FF2B5EF4-FFF2-40B4-BE49-F238E27FC236}">
                    <a16:creationId xmlns:a16="http://schemas.microsoft.com/office/drawing/2014/main" id="{76627514-4E73-40FE-999F-9FD726B024BA}"/>
                  </a:ext>
                </a:extLst>
              </p:cNvPr>
              <p:cNvGrpSpPr/>
              <p:nvPr/>
            </p:nvGrpSpPr>
            <p:grpSpPr>
              <a:xfrm>
                <a:off x="8543109" y="4955132"/>
                <a:ext cx="480557" cy="705439"/>
                <a:chOff x="8543109" y="4955132"/>
                <a:chExt cx="480557" cy="705439"/>
              </a:xfrm>
            </p:grpSpPr>
            <p:sp>
              <p:nvSpPr>
                <p:cNvPr id="32" name="Rechteck 31">
                  <a:extLst>
                    <a:ext uri="{FF2B5EF4-FFF2-40B4-BE49-F238E27FC236}">
                      <a16:creationId xmlns:a16="http://schemas.microsoft.com/office/drawing/2014/main" id="{FCCFE8C6-3E89-42C0-8CE9-34E9A764C4D3}"/>
                    </a:ext>
                  </a:extLst>
                </p:cNvPr>
                <p:cNvSpPr/>
                <p:nvPr/>
              </p:nvSpPr>
              <p:spPr>
                <a:xfrm>
                  <a:off x="8543109" y="4955132"/>
                  <a:ext cx="480557" cy="70543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aphicFrame>
              <p:nvGraphicFramePr>
                <p:cNvPr id="33" name="Objekt 32">
                  <a:extLst>
                    <a:ext uri="{FF2B5EF4-FFF2-40B4-BE49-F238E27FC236}">
                      <a16:creationId xmlns:a16="http://schemas.microsoft.com/office/drawing/2014/main" id="{53F271AA-D737-4334-81F2-901815D2B189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275680631"/>
                    </p:ext>
                  </p:extLst>
                </p:nvPr>
              </p:nvGraphicFramePr>
              <p:xfrm>
                <a:off x="8548910" y="5253324"/>
                <a:ext cx="474756" cy="405521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39" name="Bitmap-Bild" r:id="rId8" imgW="4952381" imgH="4229690" progId="Paint.Picture">
                        <p:embed/>
                      </p:oleObj>
                    </mc:Choice>
                    <mc:Fallback>
                      <p:oleObj name="Bitmap-Bild" r:id="rId8" imgW="4952381" imgH="4229690" progId="Paint.Picture">
                        <p:embed/>
                        <p:pic>
                          <p:nvPicPr>
                            <p:cNvPr id="7" name="Objekt 6">
                              <a:extLst>
                                <a:ext uri="{FF2B5EF4-FFF2-40B4-BE49-F238E27FC236}">
                                  <a16:creationId xmlns:a16="http://schemas.microsoft.com/office/drawing/2014/main" id="{AE7DD09A-D829-44A6-A149-EE8B193CCBEE}"/>
                                </a:ext>
                              </a:extLst>
                            </p:cNvPr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8548910" y="5253324"/>
                              <a:ext cx="474756" cy="405521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34" name="Rechteck 33">
                  <a:extLst>
                    <a:ext uri="{FF2B5EF4-FFF2-40B4-BE49-F238E27FC236}">
                      <a16:creationId xmlns:a16="http://schemas.microsoft.com/office/drawing/2014/main" id="{EF9625DB-B4E5-47E1-A584-9DFFB06E4DC1}"/>
                    </a:ext>
                  </a:extLst>
                </p:cNvPr>
                <p:cNvSpPr/>
                <p:nvPr/>
              </p:nvSpPr>
              <p:spPr>
                <a:xfrm>
                  <a:off x="8695510" y="5547359"/>
                  <a:ext cx="147181" cy="9406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</p:grpSp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C28D02B9-0775-47BB-A6DA-DC1BEAC42F43}"/>
                  </a:ext>
                </a:extLst>
              </p:cNvPr>
              <p:cNvSpPr txBox="1"/>
              <p:nvPr/>
            </p:nvSpPr>
            <p:spPr>
              <a:xfrm>
                <a:off x="8464746" y="4924274"/>
                <a:ext cx="11178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000" dirty="0">
                    <a:latin typeface="Bradley Hand ITC" panose="03070402050302030203" pitchFamily="66" charset="0"/>
                  </a:rPr>
                  <a:t>Zitronen</a:t>
                </a:r>
              </a:p>
              <a:p>
                <a:r>
                  <a:rPr lang="de-DE" sz="1000" dirty="0">
                    <a:latin typeface="Bradley Hand ITC" panose="03070402050302030203" pitchFamily="66" charset="0"/>
                  </a:rPr>
                  <a:t>-säure</a:t>
                </a:r>
              </a:p>
            </p:txBody>
          </p:sp>
        </p:grpSp>
      </p:grpSp>
      <p:sp>
        <p:nvSpPr>
          <p:cNvPr id="35" name="Textfeld 34">
            <a:extLst>
              <a:ext uri="{FF2B5EF4-FFF2-40B4-BE49-F238E27FC236}">
                <a16:creationId xmlns:a16="http://schemas.microsoft.com/office/drawing/2014/main" id="{BD436BC7-3623-4DC4-ABDF-13A77EBD1BE0}"/>
              </a:ext>
            </a:extLst>
          </p:cNvPr>
          <p:cNvSpPr txBox="1"/>
          <p:nvPr/>
        </p:nvSpPr>
        <p:spPr>
          <a:xfrm>
            <a:off x="2507495" y="5533591"/>
            <a:ext cx="2216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1 Päckchen Zitronensäue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5C20B73F-570F-432A-BB4C-94A620BFD479}"/>
              </a:ext>
            </a:extLst>
          </p:cNvPr>
          <p:cNvSpPr txBox="1"/>
          <p:nvPr/>
        </p:nvSpPr>
        <p:spPr>
          <a:xfrm>
            <a:off x="3869775" y="7068561"/>
            <a:ext cx="1686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40 ml </a:t>
            </a:r>
          </a:p>
          <a:p>
            <a:r>
              <a:rPr lang="de-DE" dirty="0"/>
              <a:t>warmes Wasser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4A21703-22D4-4AB1-B7AA-E9AB5758C8F3}"/>
              </a:ext>
            </a:extLst>
          </p:cNvPr>
          <p:cNvSpPr txBox="1"/>
          <p:nvPr/>
        </p:nvSpPr>
        <p:spPr>
          <a:xfrm>
            <a:off x="3525525" y="2854473"/>
            <a:ext cx="5113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/>
              <a:t>+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9797DA71-E223-4D2D-8573-3CD74792C292}"/>
              </a:ext>
            </a:extLst>
          </p:cNvPr>
          <p:cNvSpPr txBox="1"/>
          <p:nvPr/>
        </p:nvSpPr>
        <p:spPr>
          <a:xfrm>
            <a:off x="3337637" y="7010221"/>
            <a:ext cx="5113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295317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46</Words>
  <Application>Microsoft Office PowerPoint</Application>
  <PresentationFormat>Bildschirmpräsentation (4:3)</PresentationFormat>
  <Paragraphs>17</Paragraphs>
  <Slides>3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1" baseType="lpstr">
      <vt:lpstr>Arial</vt:lpstr>
      <vt:lpstr>Bradley Hand ITC</vt:lpstr>
      <vt:lpstr>Calibri</vt:lpstr>
      <vt:lpstr>Calibri Light</vt:lpstr>
      <vt:lpstr>Century Gothic</vt:lpstr>
      <vt:lpstr>Comic Sans MS</vt:lpstr>
      <vt:lpstr>Office</vt:lpstr>
      <vt:lpstr>Bitmap-Bild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</dc:creator>
  <cp:lastModifiedBy>k w</cp:lastModifiedBy>
  <cp:revision>20</cp:revision>
  <dcterms:created xsi:type="dcterms:W3CDTF">2019-01-21T14:24:52Z</dcterms:created>
  <dcterms:modified xsi:type="dcterms:W3CDTF">2019-07-03T09:15:19Z</dcterms:modified>
</cp:coreProperties>
</file>