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ttig, Dennis" initials="WD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DC4DC-C53B-484A-AB9E-BD74FD991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7EC012-0A88-4C9B-8593-1CC701AAC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F53C57-9342-4A18-AD7E-734AAA92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45C6FA-1BDE-47BC-882D-7FA2358D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9E712B-4012-47CA-90E2-B1FD12DE7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36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9B0CF9-E664-44A1-9C7B-B186890CD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02A3DA-9B82-457A-9FBB-E158DA48F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1F04B7-8E87-4AD2-AED1-2800A96F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654F1-A9A0-45A4-AAB6-A8487A1F1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14019-8D81-4D31-B623-7BAA75A8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98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5A9F25-C7FF-4A35-B956-3D4228EF7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62614B-6B13-4F28-9473-ACCCD80F5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28618A-B13F-4866-AD78-B74B493F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D071C-1D38-4683-AC03-51FA33957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D1CC73-78A3-4DEB-8483-0B5AF8EA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193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5F8A3-FADC-4B0C-A637-B9133AEAF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917006-5E31-499C-A7A7-F99022D1E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17C5EC-BA80-4A5C-9A27-6F681A4A7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3A1597-DDE4-4C4E-B19B-93A7E5F5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486CF-E265-4E94-AFB1-0DCD9A48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00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CDD202-9613-4822-8FBD-7DBA4E9E6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1061D4-888F-4654-A6DF-D15E6B5DB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89C9E3-0F23-4762-8317-591878A5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21AFBA-8B71-43C0-BF72-A0742915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EA08AC-9A04-4BC6-92E3-14298197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78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1AE3DF-9DA8-4311-91D7-B7DBABAA4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560297-0410-4EC5-B7B2-9F9D75D5F5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EBF1F9-D8A0-4EF9-BE8C-5061AE1CF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61A921-0847-4CD9-A557-57BCF857D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293AD3-7825-4154-8BEE-F30CC1788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8A712E-750A-40E0-A51B-E0F4E347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771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CF19E-A0D7-4AA9-88A8-F628FB3D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A45163-EDED-4926-9ADD-52B176863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0CE5A30-42ED-4F0D-8374-EAAA9D357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CFB7902-36BE-4CF8-A9A7-7997ECCB04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734C29B-4377-4DB8-9710-63587ED85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5E758B3-BA7C-43B5-80DB-E0E4ED59E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5BC5AB4-A654-4E0B-AA84-33B43F64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6439027-CE07-4A06-8165-147DF8BF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3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A67F2-7BC8-4813-9C56-002FE4EA1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0A53F64-994F-48BC-8814-312C0AE6D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7C25C5-B592-4968-B2CC-75F0B19F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7F0BAF1-5913-41F2-A454-9549C2E2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09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A6AC27-4A92-4F49-A086-749BFBE1F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AF86F53-3091-4CBF-A646-BA4EB0EA5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D5647C-6B32-4221-A045-BAEF5FF74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74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B039E-CC17-461D-B826-D6E754C5F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AD2A8F-A161-43C6-B6BD-38220F09B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FF92C40-84F7-4AF0-B6B5-F9EFDDF8D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EF1DAE-C642-47F5-91C3-E92707BA9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248E93-5198-4D63-8271-5C751F48B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E1AA0A-DEAB-43E2-8F18-99808CFC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80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8B22C-CC27-4853-A833-B9C8F20DA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DF7345-928A-4D5C-8343-077326A17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5C2D5C-B19D-43EE-9938-B3288FE4D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A0171F-0482-4761-83E7-24A9705A7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2C97C2-7FF2-4349-ACB3-7692B612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A27C35-214E-4408-9710-5E76600CE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26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2D62577-FC07-4BD3-A6D2-5DE9257E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33E019-D869-46AA-B08A-515D27E2F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C049DE-AAE8-48A9-BC65-F8CBB686A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025A-02A7-4AA6-B0D0-77076CD6B504}" type="datetimeFigureOut">
              <a:rPr lang="de-DE" smtClean="0"/>
              <a:t>07.07.2019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AADB05-546D-4BC3-8F86-11CF2F4C8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FB5097-4D4E-4555-B4BF-DA03FD1A4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656F-0650-4418-A4F6-4D460F17E0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88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6ABD50C3-61A6-41C0-919B-05BD1B4D5B79}"/>
              </a:ext>
            </a:extLst>
          </p:cNvPr>
          <p:cNvSpPr txBox="1"/>
          <p:nvPr/>
        </p:nvSpPr>
        <p:spPr>
          <a:xfrm>
            <a:off x="1471748" y="1728189"/>
            <a:ext cx="90656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>
                <a:latin typeface="Century Gothic" panose="020B0502020202020204" pitchFamily="34" charset="0"/>
              </a:rPr>
              <a:t>„Die Neutralisation </a:t>
            </a:r>
            <a:r>
              <a:rPr lang="de-DE" sz="4000" b="1" dirty="0">
                <a:latin typeface="Century Gothic" panose="020B0502020202020204" pitchFamily="34" charset="0"/>
              </a:rPr>
              <a:t>am Beispiel von Natronlauge und Salzsäure“ </a:t>
            </a:r>
          </a:p>
          <a:p>
            <a:pPr algn="ctr"/>
            <a:r>
              <a:rPr lang="de-DE" sz="4000" i="1" dirty="0">
                <a:latin typeface="Century Gothic" panose="020B0502020202020204" pitchFamily="34" charset="0"/>
              </a:rPr>
              <a:t>– eine modellhafte Darstellung auf der Ebene der Teilchen –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F554A61-BC20-4EDE-B540-D1C7AEF2EDF0}"/>
              </a:ext>
            </a:extLst>
          </p:cNvPr>
          <p:cNvSpPr/>
          <p:nvPr/>
        </p:nvSpPr>
        <p:spPr>
          <a:xfrm>
            <a:off x="1289685" y="970472"/>
            <a:ext cx="9612629" cy="4226734"/>
          </a:xfrm>
          <a:prstGeom prst="rect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8" name="Neutralisation Ebene der Teilchen 07.07.19">
            <a:hlinkClick r:id="" action="ppaction://media"/>
            <a:extLst>
              <a:ext uri="{FF2B5EF4-FFF2-40B4-BE49-F238E27FC236}">
                <a16:creationId xmlns:a16="http://schemas.microsoft.com/office/drawing/2014/main" id="{41AB7AC9-E22D-4EEB-B837-69AC3B1C53E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2239348" y="639118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8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9000">
        <p:fade/>
      </p:transition>
    </mc:Choice>
    <mc:Fallback xmlns="">
      <p:transition spd="med" advClick="0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lipse 12">
            <a:extLst>
              <a:ext uri="{FF2B5EF4-FFF2-40B4-BE49-F238E27FC236}">
                <a16:creationId xmlns:a16="http://schemas.microsoft.com/office/drawing/2014/main" id="{06A625E6-807A-4200-9BB0-81623D6A300F}"/>
              </a:ext>
            </a:extLst>
          </p:cNvPr>
          <p:cNvSpPr/>
          <p:nvPr/>
        </p:nvSpPr>
        <p:spPr>
          <a:xfrm>
            <a:off x="7936322" y="3754246"/>
            <a:ext cx="891134" cy="879005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19000">
                <a:schemeClr val="accent5">
                  <a:lumMod val="0"/>
                  <a:lumOff val="100000"/>
                </a:schemeClr>
              </a:gs>
              <a:gs pos="77000">
                <a:schemeClr val="accent5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>
              <a:solidFill>
                <a:schemeClr val="accent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7E09802B-9DA7-43E3-A96B-71612AF9FC1F}"/>
              </a:ext>
            </a:extLst>
          </p:cNvPr>
          <p:cNvGrpSpPr/>
          <p:nvPr/>
        </p:nvGrpSpPr>
        <p:grpSpPr>
          <a:xfrm>
            <a:off x="7917842" y="2193634"/>
            <a:ext cx="1063790" cy="852289"/>
            <a:chOff x="807614" y="2157705"/>
            <a:chExt cx="1353276" cy="1084220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C8313310-0602-4010-A3AE-80FE62591F57}"/>
                </a:ext>
              </a:extLst>
            </p:cNvPr>
            <p:cNvSpPr/>
            <p:nvPr/>
          </p:nvSpPr>
          <p:spPr>
            <a:xfrm>
              <a:off x="807614" y="2328594"/>
              <a:ext cx="925935" cy="913331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24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Sehne 2">
              <a:extLst>
                <a:ext uri="{FF2B5EF4-FFF2-40B4-BE49-F238E27FC236}">
                  <a16:creationId xmlns:a16="http://schemas.microsoft.com/office/drawing/2014/main" id="{8E81FDBF-AE16-404F-A72B-1E6FD30B9F92}"/>
                </a:ext>
              </a:extLst>
            </p:cNvPr>
            <p:cNvSpPr/>
            <p:nvPr/>
          </p:nvSpPr>
          <p:spPr>
            <a:xfrm rot="10539973">
              <a:off x="1500838" y="2157705"/>
              <a:ext cx="660052" cy="661902"/>
            </a:xfrm>
            <a:prstGeom prst="chord">
              <a:avLst>
                <a:gd name="adj1" fmla="val 872808"/>
                <a:gd name="adj2" fmla="val 17710232"/>
              </a:avLst>
            </a:prstGeom>
            <a:gradFill flip="none" rotWithShape="1">
              <a:gsLst>
                <a:gs pos="4000">
                  <a:schemeClr val="accent3">
                    <a:lumMod val="5000"/>
                    <a:lumOff val="95000"/>
                  </a:schemeClr>
                </a:gs>
                <a:gs pos="58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77000">
                  <a:schemeClr val="accent3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6" name="Ellipse 15">
            <a:extLst>
              <a:ext uri="{FF2B5EF4-FFF2-40B4-BE49-F238E27FC236}">
                <a16:creationId xmlns:a16="http://schemas.microsoft.com/office/drawing/2014/main" id="{7EB56158-A6B9-4F9F-870D-3F4B47AF6E5B}"/>
              </a:ext>
            </a:extLst>
          </p:cNvPr>
          <p:cNvSpPr/>
          <p:nvPr/>
        </p:nvSpPr>
        <p:spPr>
          <a:xfrm>
            <a:off x="2749051" y="3603199"/>
            <a:ext cx="1197398" cy="118110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23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aseline="300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A6AA692-1D9E-4F20-966A-76711994C3F4}"/>
              </a:ext>
            </a:extLst>
          </p:cNvPr>
          <p:cNvGrpSpPr/>
          <p:nvPr/>
        </p:nvGrpSpPr>
        <p:grpSpPr>
          <a:xfrm>
            <a:off x="2858132" y="2245040"/>
            <a:ext cx="1034820" cy="1027703"/>
            <a:chOff x="1861542" y="2524919"/>
            <a:chExt cx="1316423" cy="1307369"/>
          </a:xfrm>
        </p:grpSpPr>
        <p:sp>
          <p:nvSpPr>
            <p:cNvPr id="24" name="Sehne 23">
              <a:extLst>
                <a:ext uri="{FF2B5EF4-FFF2-40B4-BE49-F238E27FC236}">
                  <a16:creationId xmlns:a16="http://schemas.microsoft.com/office/drawing/2014/main" id="{DE87624E-084E-4E89-A7EE-DD74174BBF5A}"/>
                </a:ext>
              </a:extLst>
            </p:cNvPr>
            <p:cNvSpPr/>
            <p:nvPr/>
          </p:nvSpPr>
          <p:spPr>
            <a:xfrm rot="19699885">
              <a:off x="1935996" y="3170386"/>
              <a:ext cx="660052" cy="661902"/>
            </a:xfrm>
            <a:prstGeom prst="chord">
              <a:avLst>
                <a:gd name="adj1" fmla="val 872808"/>
                <a:gd name="adj2" fmla="val 17710232"/>
              </a:avLst>
            </a:prstGeom>
            <a:gradFill flip="none" rotWithShape="1">
              <a:gsLst>
                <a:gs pos="4000">
                  <a:schemeClr val="accent3">
                    <a:lumMod val="5000"/>
                    <a:lumOff val="95000"/>
                  </a:schemeClr>
                </a:gs>
                <a:gs pos="58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77000">
                  <a:schemeClr val="accent3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1" name="Sehne 20">
              <a:extLst>
                <a:ext uri="{FF2B5EF4-FFF2-40B4-BE49-F238E27FC236}">
                  <a16:creationId xmlns:a16="http://schemas.microsoft.com/office/drawing/2014/main" id="{A6F99FC5-1BEF-4E03-B609-418275D691A0}"/>
                </a:ext>
              </a:extLst>
            </p:cNvPr>
            <p:cNvSpPr/>
            <p:nvPr/>
          </p:nvSpPr>
          <p:spPr>
            <a:xfrm rot="10539973">
              <a:off x="2329062" y="2524919"/>
              <a:ext cx="660052" cy="661902"/>
            </a:xfrm>
            <a:prstGeom prst="chord">
              <a:avLst>
                <a:gd name="adj1" fmla="val 872808"/>
                <a:gd name="adj2" fmla="val 17710232"/>
              </a:avLst>
            </a:prstGeom>
            <a:gradFill flip="none" rotWithShape="1">
              <a:gsLst>
                <a:gs pos="4000">
                  <a:schemeClr val="accent3">
                    <a:lumMod val="5000"/>
                    <a:lumOff val="95000"/>
                  </a:schemeClr>
                </a:gs>
                <a:gs pos="58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77000">
                  <a:schemeClr val="accent3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28169C10-2EBF-4266-8AE1-2959E7434E3D}"/>
                </a:ext>
              </a:extLst>
            </p:cNvPr>
            <p:cNvSpPr/>
            <p:nvPr/>
          </p:nvSpPr>
          <p:spPr>
            <a:xfrm>
              <a:off x="1861542" y="2628434"/>
              <a:ext cx="925935" cy="913331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24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Sehne 21">
              <a:extLst>
                <a:ext uri="{FF2B5EF4-FFF2-40B4-BE49-F238E27FC236}">
                  <a16:creationId xmlns:a16="http://schemas.microsoft.com/office/drawing/2014/main" id="{071E9F9A-393C-4D1A-B6A2-7653D2CADBFA}"/>
                </a:ext>
              </a:extLst>
            </p:cNvPr>
            <p:cNvSpPr/>
            <p:nvPr/>
          </p:nvSpPr>
          <p:spPr>
            <a:xfrm rot="14559300">
              <a:off x="2516988" y="3154549"/>
              <a:ext cx="660052" cy="661902"/>
            </a:xfrm>
            <a:prstGeom prst="chord">
              <a:avLst>
                <a:gd name="adj1" fmla="val 872808"/>
                <a:gd name="adj2" fmla="val 17710232"/>
              </a:avLst>
            </a:prstGeom>
            <a:gradFill flip="none" rotWithShape="1">
              <a:gsLst>
                <a:gs pos="4000">
                  <a:schemeClr val="accent3">
                    <a:lumMod val="5000"/>
                    <a:lumOff val="95000"/>
                  </a:schemeClr>
                </a:gs>
                <a:gs pos="58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77000">
                  <a:schemeClr val="accent3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7" name="Textfeld 26">
            <a:extLst>
              <a:ext uri="{FF2B5EF4-FFF2-40B4-BE49-F238E27FC236}">
                <a16:creationId xmlns:a16="http://schemas.microsoft.com/office/drawing/2014/main" id="{CFD395E8-7921-4F28-8BB1-73FFA7460EE0}"/>
              </a:ext>
            </a:extLst>
          </p:cNvPr>
          <p:cNvSpPr txBox="1"/>
          <p:nvPr/>
        </p:nvSpPr>
        <p:spPr>
          <a:xfrm>
            <a:off x="501740" y="3169471"/>
            <a:ext cx="1675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entury Gothic" panose="020B0502020202020204" pitchFamily="34" charset="0"/>
              </a:rPr>
              <a:t>Salzsäure     enthält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42E1E0D0-78D7-4132-A3CB-58DCB7864B8B}"/>
              </a:ext>
            </a:extLst>
          </p:cNvPr>
          <p:cNvSpPr txBox="1"/>
          <p:nvPr/>
        </p:nvSpPr>
        <p:spPr>
          <a:xfrm>
            <a:off x="4808881" y="5382209"/>
            <a:ext cx="2133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latin typeface="Century Gothic" panose="020B0502020202020204" pitchFamily="34" charset="0"/>
              </a:rPr>
              <a:t>ergeben</a:t>
            </a:r>
          </a:p>
          <a:p>
            <a:pPr algn="ctr"/>
            <a:r>
              <a:rPr lang="de-DE" sz="1600" dirty="0">
                <a:latin typeface="Century Gothic" panose="020B0502020202020204" pitchFamily="34" charset="0"/>
              </a:rPr>
              <a:t>Natriumchlorid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D177F6E4-8BC9-4C21-AED3-4B5FC2FC8C2C}"/>
              </a:ext>
            </a:extLst>
          </p:cNvPr>
          <p:cNvSpPr txBox="1"/>
          <p:nvPr/>
        </p:nvSpPr>
        <p:spPr>
          <a:xfrm>
            <a:off x="9974448" y="3169471"/>
            <a:ext cx="1961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Century Gothic" panose="020B0502020202020204" pitchFamily="34" charset="0"/>
              </a:rPr>
              <a:t>Natronlauge   enthält</a:t>
            </a:r>
          </a:p>
        </p:txBody>
      </p: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DCEEEF41-6D29-4968-9A55-DBACFE5CF22D}"/>
              </a:ext>
            </a:extLst>
          </p:cNvPr>
          <p:cNvGrpSpPr/>
          <p:nvPr/>
        </p:nvGrpSpPr>
        <p:grpSpPr>
          <a:xfrm rot="20210274">
            <a:off x="4860198" y="326205"/>
            <a:ext cx="1137902" cy="1024313"/>
            <a:chOff x="658210" y="2458643"/>
            <a:chExt cx="1599029" cy="1439408"/>
          </a:xfrm>
        </p:grpSpPr>
        <p:sp>
          <p:nvSpPr>
            <p:cNvPr id="36" name="Sehne 35">
              <a:extLst>
                <a:ext uri="{FF2B5EF4-FFF2-40B4-BE49-F238E27FC236}">
                  <a16:creationId xmlns:a16="http://schemas.microsoft.com/office/drawing/2014/main" id="{1621C8FE-ED57-43D9-9F96-C20D628D7370}"/>
                </a:ext>
              </a:extLst>
            </p:cNvPr>
            <p:cNvSpPr/>
            <p:nvPr/>
          </p:nvSpPr>
          <p:spPr>
            <a:xfrm rot="17823680">
              <a:off x="765433" y="3112667"/>
              <a:ext cx="784285" cy="786483"/>
            </a:xfrm>
            <a:prstGeom prst="chord">
              <a:avLst>
                <a:gd name="adj1" fmla="val 872808"/>
                <a:gd name="adj2" fmla="val 17710232"/>
              </a:avLst>
            </a:prstGeom>
            <a:gradFill flip="none" rotWithShape="1">
              <a:gsLst>
                <a:gs pos="4000">
                  <a:schemeClr val="accent3">
                    <a:lumMod val="5000"/>
                    <a:lumOff val="95000"/>
                  </a:schemeClr>
                </a:gs>
                <a:gs pos="58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77000">
                  <a:schemeClr val="accent3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62204C9C-F0E2-4E56-AF62-0F8E6A1E3A1D}"/>
                </a:ext>
              </a:extLst>
            </p:cNvPr>
            <p:cNvSpPr/>
            <p:nvPr/>
          </p:nvSpPr>
          <p:spPr>
            <a:xfrm>
              <a:off x="658210" y="2539396"/>
              <a:ext cx="998732" cy="97712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24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baseline="30000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Sehne 40">
              <a:extLst>
                <a:ext uri="{FF2B5EF4-FFF2-40B4-BE49-F238E27FC236}">
                  <a16:creationId xmlns:a16="http://schemas.microsoft.com/office/drawing/2014/main" id="{CC3A176E-B9E4-409D-9C99-F583F6001769}"/>
                </a:ext>
              </a:extLst>
            </p:cNvPr>
            <p:cNvSpPr/>
            <p:nvPr/>
          </p:nvSpPr>
          <p:spPr>
            <a:xfrm rot="11342709">
              <a:off x="1472954" y="2458643"/>
              <a:ext cx="784285" cy="786483"/>
            </a:xfrm>
            <a:prstGeom prst="chord">
              <a:avLst>
                <a:gd name="adj1" fmla="val 872808"/>
                <a:gd name="adj2" fmla="val 17710232"/>
              </a:avLst>
            </a:prstGeom>
            <a:gradFill flip="none" rotWithShape="1">
              <a:gsLst>
                <a:gs pos="4000">
                  <a:schemeClr val="accent3">
                    <a:lumMod val="5000"/>
                    <a:lumOff val="95000"/>
                  </a:schemeClr>
                </a:gs>
                <a:gs pos="58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77000">
                  <a:schemeClr val="accent3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7" name="Geschweifte Klammer links 16">
            <a:extLst>
              <a:ext uri="{FF2B5EF4-FFF2-40B4-BE49-F238E27FC236}">
                <a16:creationId xmlns:a16="http://schemas.microsoft.com/office/drawing/2014/main" id="{156CC1DB-9210-4708-8F92-BBF4B3E50AE4}"/>
              </a:ext>
            </a:extLst>
          </p:cNvPr>
          <p:cNvSpPr/>
          <p:nvPr/>
        </p:nvSpPr>
        <p:spPr>
          <a:xfrm rot="16200000">
            <a:off x="5822481" y="1763722"/>
            <a:ext cx="267439" cy="6688354"/>
          </a:xfrm>
          <a:prstGeom prst="leftBrace">
            <a:avLst>
              <a:gd name="adj1" fmla="val 8333"/>
              <a:gd name="adj2" fmla="val 48980"/>
            </a:avLst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Geschweifte Klammer links 58">
            <a:extLst>
              <a:ext uri="{FF2B5EF4-FFF2-40B4-BE49-F238E27FC236}">
                <a16:creationId xmlns:a16="http://schemas.microsoft.com/office/drawing/2014/main" id="{C9D13116-C1F8-46FE-A196-2F5C96436720}"/>
              </a:ext>
            </a:extLst>
          </p:cNvPr>
          <p:cNvSpPr/>
          <p:nvPr/>
        </p:nvSpPr>
        <p:spPr>
          <a:xfrm rot="10800000">
            <a:off x="9446713" y="2018677"/>
            <a:ext cx="236283" cy="2849413"/>
          </a:xfrm>
          <a:prstGeom prst="leftBrace">
            <a:avLst>
              <a:gd name="adj1" fmla="val 8333"/>
              <a:gd name="adj2" fmla="val 48980"/>
            </a:avLst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Geschweifte Klammer links 73">
            <a:extLst>
              <a:ext uri="{FF2B5EF4-FFF2-40B4-BE49-F238E27FC236}">
                <a16:creationId xmlns:a16="http://schemas.microsoft.com/office/drawing/2014/main" id="{25DD6110-7605-424B-A9EF-149BDE6479C4}"/>
              </a:ext>
            </a:extLst>
          </p:cNvPr>
          <p:cNvSpPr/>
          <p:nvPr/>
        </p:nvSpPr>
        <p:spPr>
          <a:xfrm rot="10800000" flipH="1">
            <a:off x="2238111" y="2018676"/>
            <a:ext cx="236284" cy="2849413"/>
          </a:xfrm>
          <a:prstGeom prst="leftBrace">
            <a:avLst>
              <a:gd name="adj1" fmla="val 8333"/>
              <a:gd name="adj2" fmla="val 48980"/>
            </a:avLst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C4277769-6662-4948-A0AE-0C7EB4AB09B4}"/>
              </a:ext>
            </a:extLst>
          </p:cNvPr>
          <p:cNvGrpSpPr/>
          <p:nvPr/>
        </p:nvGrpSpPr>
        <p:grpSpPr>
          <a:xfrm rot="20157564">
            <a:off x="5987386" y="339936"/>
            <a:ext cx="1156730" cy="1032540"/>
            <a:chOff x="658210" y="2458643"/>
            <a:chExt cx="1599029" cy="1439408"/>
          </a:xfrm>
        </p:grpSpPr>
        <p:sp>
          <p:nvSpPr>
            <p:cNvPr id="39" name="Sehne 38">
              <a:extLst>
                <a:ext uri="{FF2B5EF4-FFF2-40B4-BE49-F238E27FC236}">
                  <a16:creationId xmlns:a16="http://schemas.microsoft.com/office/drawing/2014/main" id="{41F0A30F-3947-487A-9E94-9383823055E5}"/>
                </a:ext>
              </a:extLst>
            </p:cNvPr>
            <p:cNvSpPr/>
            <p:nvPr/>
          </p:nvSpPr>
          <p:spPr>
            <a:xfrm rot="17823680">
              <a:off x="765433" y="3112667"/>
              <a:ext cx="784285" cy="786483"/>
            </a:xfrm>
            <a:prstGeom prst="chord">
              <a:avLst>
                <a:gd name="adj1" fmla="val 872808"/>
                <a:gd name="adj2" fmla="val 17710232"/>
              </a:avLst>
            </a:prstGeom>
            <a:gradFill flip="none" rotWithShape="1">
              <a:gsLst>
                <a:gs pos="4000">
                  <a:schemeClr val="accent3">
                    <a:lumMod val="5000"/>
                    <a:lumOff val="95000"/>
                  </a:schemeClr>
                </a:gs>
                <a:gs pos="58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77000">
                  <a:schemeClr val="accent3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250A5435-B559-4FDA-91E3-C8976C6BD3D6}"/>
                </a:ext>
              </a:extLst>
            </p:cNvPr>
            <p:cNvSpPr/>
            <p:nvPr/>
          </p:nvSpPr>
          <p:spPr>
            <a:xfrm>
              <a:off x="658210" y="2539396"/>
              <a:ext cx="998732" cy="97712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24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baseline="30000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Sehne 41">
              <a:extLst>
                <a:ext uri="{FF2B5EF4-FFF2-40B4-BE49-F238E27FC236}">
                  <a16:creationId xmlns:a16="http://schemas.microsoft.com/office/drawing/2014/main" id="{E7972A75-3AD0-4681-A265-767C6609D3AE}"/>
                </a:ext>
              </a:extLst>
            </p:cNvPr>
            <p:cNvSpPr/>
            <p:nvPr/>
          </p:nvSpPr>
          <p:spPr>
            <a:xfrm rot="11342709">
              <a:off x="1472954" y="2458643"/>
              <a:ext cx="784285" cy="786483"/>
            </a:xfrm>
            <a:prstGeom prst="chord">
              <a:avLst>
                <a:gd name="adj1" fmla="val 872808"/>
                <a:gd name="adj2" fmla="val 17710232"/>
              </a:avLst>
            </a:prstGeom>
            <a:gradFill flip="none" rotWithShape="1">
              <a:gsLst>
                <a:gs pos="4000">
                  <a:schemeClr val="accent3">
                    <a:lumMod val="5000"/>
                    <a:lumOff val="95000"/>
                  </a:schemeClr>
                </a:gs>
                <a:gs pos="58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77000">
                  <a:schemeClr val="accent3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43" name="Grafik 42">
            <a:extLst>
              <a:ext uri="{FF2B5EF4-FFF2-40B4-BE49-F238E27FC236}">
                <a16:creationId xmlns:a16="http://schemas.microsoft.com/office/drawing/2014/main" id="{8FC13C0C-94F9-4CFE-A8DA-8B2F9757FC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4" y="31475"/>
            <a:ext cx="3797061" cy="994622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B277065D-26C7-4781-8F59-8B4849D22D32}"/>
              </a:ext>
            </a:extLst>
          </p:cNvPr>
          <p:cNvGrpSpPr/>
          <p:nvPr/>
        </p:nvGrpSpPr>
        <p:grpSpPr>
          <a:xfrm>
            <a:off x="4269380" y="1517797"/>
            <a:ext cx="3184204" cy="953885"/>
            <a:chOff x="4269380" y="1517797"/>
            <a:chExt cx="3184204" cy="953885"/>
          </a:xfrm>
        </p:grpSpPr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BF5F2C41-3351-45EC-8CDA-AABE21BBCC1E}"/>
                </a:ext>
              </a:extLst>
            </p:cNvPr>
            <p:cNvSpPr/>
            <p:nvPr/>
          </p:nvSpPr>
          <p:spPr>
            <a:xfrm rot="-6240000">
              <a:off x="4964688" y="1589497"/>
              <a:ext cx="186877" cy="157749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22B1EA4F-F375-4EC6-9209-399DA3FE64E6}"/>
                </a:ext>
              </a:extLst>
            </p:cNvPr>
            <p:cNvSpPr/>
            <p:nvPr/>
          </p:nvSpPr>
          <p:spPr>
            <a:xfrm rot="6240000">
              <a:off x="6571399" y="1587463"/>
              <a:ext cx="186877" cy="157749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Pfeil: nach rechts 22">
              <a:extLst>
                <a:ext uri="{FF2B5EF4-FFF2-40B4-BE49-F238E27FC236}">
                  <a16:creationId xmlns:a16="http://schemas.microsoft.com/office/drawing/2014/main" id="{DA08AE07-2731-45DD-B6E3-38EF283A3848}"/>
                </a:ext>
              </a:extLst>
            </p:cNvPr>
            <p:cNvSpPr/>
            <p:nvPr/>
          </p:nvSpPr>
          <p:spPr>
            <a:xfrm rot="16200000">
              <a:off x="5566920" y="1629646"/>
              <a:ext cx="594920" cy="371221"/>
            </a:xfrm>
            <a:prstGeom prst="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Gleichschenkliges Dreieck 77">
              <a:extLst>
                <a:ext uri="{FF2B5EF4-FFF2-40B4-BE49-F238E27FC236}">
                  <a16:creationId xmlns:a16="http://schemas.microsoft.com/office/drawing/2014/main" id="{8F80FE2C-4125-4567-ACB5-FF0984F53699}"/>
                </a:ext>
              </a:extLst>
            </p:cNvPr>
            <p:cNvSpPr/>
            <p:nvPr/>
          </p:nvSpPr>
          <p:spPr>
            <a:xfrm rot="10800000">
              <a:off x="5730976" y="2115954"/>
              <a:ext cx="250723" cy="179570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FE342A29-A706-4C37-BA39-D13F43DE314D}"/>
                </a:ext>
              </a:extLst>
            </p:cNvPr>
            <p:cNvSpPr/>
            <p:nvPr/>
          </p:nvSpPr>
          <p:spPr>
            <a:xfrm>
              <a:off x="5840179" y="2229854"/>
              <a:ext cx="70416" cy="457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5" name="Grafik 4">
            <a:extLst>
              <a:ext uri="{FF2B5EF4-FFF2-40B4-BE49-F238E27FC236}">
                <a16:creationId xmlns:a16="http://schemas.microsoft.com/office/drawing/2014/main" id="{A41DFD12-DC7E-47A1-8051-DB3C76AE97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485" y="5973624"/>
            <a:ext cx="5391080" cy="855316"/>
          </a:xfrm>
          <a:prstGeom prst="rect">
            <a:avLst/>
          </a:prstGeom>
        </p:spPr>
      </p:pic>
      <p:sp>
        <p:nvSpPr>
          <p:cNvPr id="44" name="Rechteck 43">
            <a:extLst>
              <a:ext uri="{FF2B5EF4-FFF2-40B4-BE49-F238E27FC236}">
                <a16:creationId xmlns:a16="http://schemas.microsoft.com/office/drawing/2014/main" id="{494987AD-CA37-4DA3-A65B-7BBCD6587A2C}"/>
              </a:ext>
            </a:extLst>
          </p:cNvPr>
          <p:cNvSpPr/>
          <p:nvPr/>
        </p:nvSpPr>
        <p:spPr>
          <a:xfrm rot="20740233">
            <a:off x="4484231" y="2279733"/>
            <a:ext cx="1204769" cy="147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ergeben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1B8EA825-F31A-4CEA-87EF-5FA6571C47E1}"/>
              </a:ext>
            </a:extLst>
          </p:cNvPr>
          <p:cNvSpPr/>
          <p:nvPr/>
        </p:nvSpPr>
        <p:spPr>
          <a:xfrm rot="826194">
            <a:off x="5942475" y="2280054"/>
            <a:ext cx="1371291" cy="174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Wasser</a:t>
            </a:r>
          </a:p>
        </p:txBody>
      </p:sp>
    </p:spTree>
    <p:extLst>
      <p:ext uri="{BB962C8B-B14F-4D97-AF65-F5344CB8AC3E}">
        <p14:creationId xmlns:p14="http://schemas.microsoft.com/office/powerpoint/2010/main" val="80237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5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75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75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75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75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75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5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1000"/>
                            </p:stCondLst>
                            <p:childTnLst>
                              <p:par>
                                <p:cTn id="57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25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7500"/>
                            </p:stCondLst>
                            <p:childTnLst>
                              <p:par>
                                <p:cTn id="65" presetID="14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2500"/>
                            </p:stCondLst>
                            <p:childTnLst>
                              <p:par>
                                <p:cTn id="69" presetID="14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27" grpId="0"/>
      <p:bldP spid="31" grpId="0"/>
      <p:bldP spid="34" grpId="0"/>
      <p:bldP spid="17" grpId="0" animBg="1"/>
      <p:bldP spid="59" grpId="0" animBg="1"/>
      <p:bldP spid="74" grpId="0" animBg="1"/>
      <p:bldP spid="44" grpId="0"/>
      <p:bldP spid="46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Breitbild</PresentationFormat>
  <Paragraphs>8</Paragraphs>
  <Slides>2</Slides>
  <Notes>0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</dc:creator>
  <cp:lastModifiedBy>k w</cp:lastModifiedBy>
  <cp:revision>49</cp:revision>
  <cp:lastPrinted>2019-02-24T20:03:03Z</cp:lastPrinted>
  <dcterms:created xsi:type="dcterms:W3CDTF">2018-12-07T09:15:00Z</dcterms:created>
  <dcterms:modified xsi:type="dcterms:W3CDTF">2019-07-07T12:41:37Z</dcterms:modified>
</cp:coreProperties>
</file>