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83" r:id="rId2"/>
    <p:sldMasterId id="2147483687" r:id="rId3"/>
    <p:sldMasterId id="2147483689" r:id="rId4"/>
    <p:sldMasterId id="2147483733" r:id="rId5"/>
    <p:sldMasterId id="2147483767" r:id="rId6"/>
    <p:sldMasterId id="2147483803" r:id="rId7"/>
    <p:sldMasterId id="2147483815" r:id="rId8"/>
  </p:sldMasterIdLst>
  <p:notesMasterIdLst>
    <p:notesMasterId r:id="rId71"/>
  </p:notesMasterIdLst>
  <p:handoutMasterIdLst>
    <p:handoutMasterId r:id="rId72"/>
  </p:handoutMasterIdLst>
  <p:sldIdLst>
    <p:sldId id="256" r:id="rId9"/>
    <p:sldId id="392" r:id="rId10"/>
    <p:sldId id="403" r:id="rId11"/>
    <p:sldId id="366" r:id="rId12"/>
    <p:sldId id="340" r:id="rId13"/>
    <p:sldId id="267" r:id="rId14"/>
    <p:sldId id="479" r:id="rId15"/>
    <p:sldId id="399" r:id="rId16"/>
    <p:sldId id="401" r:id="rId17"/>
    <p:sldId id="404" r:id="rId18"/>
    <p:sldId id="535" r:id="rId19"/>
    <p:sldId id="531" r:id="rId20"/>
    <p:sldId id="533" r:id="rId21"/>
    <p:sldId id="371" r:id="rId22"/>
    <p:sldId id="405" r:id="rId23"/>
    <p:sldId id="388" r:id="rId24"/>
    <p:sldId id="389" r:id="rId25"/>
    <p:sldId id="386" r:id="rId26"/>
    <p:sldId id="534" r:id="rId27"/>
    <p:sldId id="390" r:id="rId28"/>
    <p:sldId id="536" r:id="rId29"/>
    <p:sldId id="406" r:id="rId30"/>
    <p:sldId id="503" r:id="rId31"/>
    <p:sldId id="502" r:id="rId32"/>
    <p:sldId id="504" r:id="rId33"/>
    <p:sldId id="493" r:id="rId34"/>
    <p:sldId id="382" r:id="rId35"/>
    <p:sldId id="481" r:id="rId36"/>
    <p:sldId id="482" r:id="rId37"/>
    <p:sldId id="483" r:id="rId38"/>
    <p:sldId id="484" r:id="rId39"/>
    <p:sldId id="522" r:id="rId40"/>
    <p:sldId id="513" r:id="rId41"/>
    <p:sldId id="525" r:id="rId42"/>
    <p:sldId id="421" r:id="rId43"/>
    <p:sldId id="422" r:id="rId44"/>
    <p:sldId id="526" r:id="rId45"/>
    <p:sldId id="486" r:id="rId46"/>
    <p:sldId id="488" r:id="rId47"/>
    <p:sldId id="430" r:id="rId48"/>
    <p:sldId id="492" r:id="rId49"/>
    <p:sldId id="529" r:id="rId50"/>
    <p:sldId id="444" r:id="rId51"/>
    <p:sldId id="446" r:id="rId52"/>
    <p:sldId id="540" r:id="rId53"/>
    <p:sldId id="506" r:id="rId54"/>
    <p:sldId id="461" r:id="rId55"/>
    <p:sldId id="507" r:id="rId56"/>
    <p:sldId id="539" r:id="rId57"/>
    <p:sldId id="495" r:id="rId58"/>
    <p:sldId id="496" r:id="rId59"/>
    <p:sldId id="497" r:id="rId60"/>
    <p:sldId id="498" r:id="rId61"/>
    <p:sldId id="499" r:id="rId62"/>
    <p:sldId id="528" r:id="rId63"/>
    <p:sldId id="407" r:id="rId64"/>
    <p:sldId id="515" r:id="rId65"/>
    <p:sldId id="516" r:id="rId66"/>
    <p:sldId id="380" r:id="rId67"/>
    <p:sldId id="537" r:id="rId68"/>
    <p:sldId id="538" r:id="rId69"/>
    <p:sldId id="321" r:id="rId7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F0B"/>
    <a:srgbClr val="E9EDF4"/>
    <a:srgbClr val="FF9900"/>
    <a:srgbClr val="0000FF"/>
    <a:srgbClr val="D0D8E8"/>
    <a:srgbClr val="3399FF"/>
    <a:srgbClr val="DB820B"/>
    <a:srgbClr val="CC3300"/>
    <a:srgbClr val="D6E9D8"/>
    <a:srgbClr val="EFE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7" autoAdjust="0"/>
    <p:restoredTop sz="78995" autoAdjust="0"/>
  </p:normalViewPr>
  <p:slideViewPr>
    <p:cSldViewPr showGuides="1">
      <p:cViewPr varScale="1">
        <p:scale>
          <a:sx n="82" d="100"/>
          <a:sy n="82" d="100"/>
        </p:scale>
        <p:origin x="-450" y="-78"/>
      </p:cViewPr>
      <p:guideLst>
        <p:guide orient="horz" pos="2160"/>
        <p:guide pos="2880"/>
      </p:guideLst>
    </p:cSldViewPr>
  </p:slideViewPr>
  <p:notesTextViewPr>
    <p:cViewPr>
      <p:scale>
        <a:sx n="1" d="1"/>
        <a:sy n="1" d="1"/>
      </p:scale>
      <p:origin x="0" y="0"/>
    </p:cViewPr>
  </p:notesTextViewPr>
  <p:sorterViewPr>
    <p:cViewPr>
      <p:scale>
        <a:sx n="200" d="100"/>
        <a:sy n="200" d="100"/>
      </p:scale>
      <p:origin x="0" y="19056"/>
    </p:cViewPr>
  </p:sorterViewPr>
  <p:notesViewPr>
    <p:cSldViewPr>
      <p:cViewPr varScale="1">
        <p:scale>
          <a:sx n="77" d="100"/>
          <a:sy n="77" d="100"/>
        </p:scale>
        <p:origin x="3360"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A70FFBEA-A2C0-40B2-981A-40B6EF9D1A81}" type="datetimeFigureOut">
              <a:rPr lang="de-DE" smtClean="0"/>
              <a:t>24.07.2019</a:t>
            </a:fld>
            <a:endParaRPr lang="de-DE"/>
          </a:p>
        </p:txBody>
      </p:sp>
      <p:sp>
        <p:nvSpPr>
          <p:cNvPr id="4" name="Fußzeilenplatzhalter 3"/>
          <p:cNvSpPr>
            <a:spLocks noGrp="1"/>
          </p:cNvSpPr>
          <p:nvPr>
            <p:ph type="ftr" sz="quarter" idx="2"/>
          </p:nvPr>
        </p:nvSpPr>
        <p:spPr>
          <a:xfrm>
            <a:off x="0" y="9428164"/>
            <a:ext cx="2946400" cy="496887"/>
          </a:xfrm>
          <a:prstGeom prst="rect">
            <a:avLst/>
          </a:prstGeom>
        </p:spPr>
        <p:txBody>
          <a:bodyPr vert="horz" lIns="91432" tIns="45716" rIns="91432" bIns="45716"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28164"/>
            <a:ext cx="2946400" cy="496887"/>
          </a:xfrm>
          <a:prstGeom prst="rect">
            <a:avLst/>
          </a:prstGeom>
        </p:spPr>
        <p:txBody>
          <a:bodyPr vert="horz" lIns="91432" tIns="45716" rIns="91432" bIns="45716" rtlCol="0" anchor="b"/>
          <a:lstStyle>
            <a:lvl1pPr algn="r">
              <a:defRPr sz="1200"/>
            </a:lvl1pPr>
          </a:lstStyle>
          <a:p>
            <a:fld id="{27EA4A06-14A4-470D-AC98-D77B8E735667}" type="slidenum">
              <a:rPr lang="de-DE" smtClean="0"/>
              <a:t>‹Nr.›</a:t>
            </a:fld>
            <a:endParaRPr lang="de-DE"/>
          </a:p>
        </p:txBody>
      </p:sp>
    </p:spTree>
    <p:extLst>
      <p:ext uri="{BB962C8B-B14F-4D97-AF65-F5344CB8AC3E}">
        <p14:creationId xmlns:p14="http://schemas.microsoft.com/office/powerpoint/2010/main" val="953357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332"/>
          </a:xfrm>
          <a:prstGeom prst="rect">
            <a:avLst/>
          </a:prstGeom>
        </p:spPr>
        <p:txBody>
          <a:bodyPr vert="horz" lIns="91432" tIns="45716" rIns="91432" bIns="45716" rtlCol="0"/>
          <a:lstStyle>
            <a:lvl1pPr algn="l">
              <a:defRPr sz="1200"/>
            </a:lvl1pPr>
          </a:lstStyle>
          <a:p>
            <a:endParaRPr lang="de-DE"/>
          </a:p>
        </p:txBody>
      </p:sp>
      <p:sp>
        <p:nvSpPr>
          <p:cNvPr id="3" name="Datumsplatzhalter 2"/>
          <p:cNvSpPr>
            <a:spLocks noGrp="1"/>
          </p:cNvSpPr>
          <p:nvPr>
            <p:ph type="dt" idx="1"/>
          </p:nvPr>
        </p:nvSpPr>
        <p:spPr>
          <a:xfrm>
            <a:off x="3850445" y="1"/>
            <a:ext cx="2945659" cy="496332"/>
          </a:xfrm>
          <a:prstGeom prst="rect">
            <a:avLst/>
          </a:prstGeom>
        </p:spPr>
        <p:txBody>
          <a:bodyPr vert="horz" lIns="91432" tIns="45716" rIns="91432" bIns="45716" rtlCol="0"/>
          <a:lstStyle>
            <a:lvl1pPr algn="r">
              <a:defRPr sz="1200"/>
            </a:lvl1pPr>
          </a:lstStyle>
          <a:p>
            <a:fld id="{985472B4-A8F5-4AAC-8AF9-E73AECEF49A5}" type="datetimeFigureOut">
              <a:rPr lang="de-DE" smtClean="0"/>
              <a:t>24.07.2019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2" tIns="45716" rIns="91432" bIns="45716"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2" tIns="45716" rIns="91432" bIns="45716"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82732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gibt einige Aufgaben, die allen Fächern aufgetragen sind. Diese sollen</a:t>
            </a:r>
            <a:r>
              <a:rPr lang="de-DE" baseline="0" dirty="0"/>
              <a:t> nun kurz skizziert werden.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65479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148067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3472465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3320966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13244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61130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429392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825915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Zugleich schafft der neue KLP Möglichkeiten, vor</a:t>
            </a:r>
            <a:r>
              <a:rPr lang="de-DE" baseline="0" dirty="0"/>
              <a:t> allem wenn auf G9 umgestellt wird.</a:t>
            </a:r>
          </a:p>
          <a:p>
            <a:pPr marL="165415" indent="-165415">
              <a:buFont typeface="Arial" panose="020B0604020202020204" pitchFamily="34" charset="0"/>
              <a:buChar char="•"/>
            </a:pPr>
            <a:r>
              <a:rPr lang="de-DE" baseline="0" dirty="0"/>
              <a:t>Die Stundentafel verdeutlicht: In der Sekundarstufe I sind dann nunmehr 3 Stunden mehr für das Fach Deutsch vorgesehen.</a:t>
            </a:r>
          </a:p>
          <a:p>
            <a:pPr marL="165415" indent="-165415">
              <a:buFont typeface="Arial" panose="020B0604020202020204" pitchFamily="34" charset="0"/>
              <a:buChar char="•"/>
            </a:pPr>
            <a:r>
              <a:rPr lang="de-DE" baseline="0" dirty="0"/>
              <a:t>Dies schafft neue Möglichkeiten in zwei Richtungen: …</a:t>
            </a: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3890431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Wesentliche Elemente des Vorgänger-KLP</a:t>
            </a:r>
            <a:r>
              <a:rPr lang="de-DE" baseline="0" dirty="0"/>
              <a:t> sind erhalten geblieben. Der neue Kernlehrplan stellt eine Weiterentwicklung, keine Neuentwicklung dar.</a:t>
            </a:r>
          </a:p>
          <a:p>
            <a:pPr marL="171450" indent="-171450">
              <a:buFont typeface="Arial" panose="020B0604020202020204" pitchFamily="34" charset="0"/>
              <a:buChar char="•"/>
            </a:pPr>
            <a:r>
              <a:rPr lang="de-DE" baseline="0" dirty="0"/>
              <a:t>Dies gilt insbesondere für vier grundlegende Konzepte:</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554676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Der neue KLP enthält bei allen Kontinuitäten auch zahlreiche Neuerungen, durch Streichungen, durch neue Inhalte oder durch andere Akzentsetzungen.</a:t>
            </a:r>
          </a:p>
          <a:p>
            <a:pPr marL="171450" indent="-171450">
              <a:buFont typeface="Arial" panose="020B0604020202020204" pitchFamily="34" charset="0"/>
              <a:buChar char="•"/>
            </a:pPr>
            <a:r>
              <a:rPr lang="de-DE" baseline="0" dirty="0"/>
              <a:t>Die zentralen Neuerungen des neuen KLP sind hier aufgelistet: </a:t>
            </a:r>
          </a:p>
          <a:p>
            <a:pPr marL="171450" indent="-171450">
              <a:buFont typeface="Arial" panose="020B0604020202020204" pitchFamily="34" charset="0"/>
              <a:buChar char="•"/>
            </a:pPr>
            <a:r>
              <a:rPr lang="de-DE" baseline="0" dirty="0"/>
              <a:t>Zu Punkt 2: Hier geht es insbesondere auch um die Bedeutung von Sprache für die Persönlichkeitsentwicklung, gerade auch im Hinblick auf Mehrsprachigkeit. </a:t>
            </a:r>
          </a:p>
          <a:p>
            <a:pPr marL="171450" indent="-171450">
              <a:buFont typeface="Arial" panose="020B0604020202020204" pitchFamily="34" charset="0"/>
              <a:buChar char="•"/>
            </a:pPr>
            <a:r>
              <a:rPr lang="de-DE" baseline="0" dirty="0"/>
              <a:t>Zum letzten Punkt: Der KLP fordert, in der unterrichtlichen Arbeit nicht von Textsorten (Balladen) oder Schreibprodukten (Inhaltsangabe) auszugehen, sondern von Themen, unter denen Inhalte verschiedener Inhaltsfelder vorkommen.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319146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soll es um die Struktur des KLP</a:t>
            </a:r>
            <a:r>
              <a:rPr lang="de-DE" baseline="0" dirty="0"/>
              <a:t> </a:t>
            </a:r>
            <a:r>
              <a:rPr lang="de-DE" dirty="0"/>
              <a:t>gehen und deutlich gemacht werden, wie die einzelnen Kapitel aufeinander bezogen sind.</a:t>
            </a:r>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In</a:t>
            </a:r>
            <a:r>
              <a:rPr lang="de-DE" baseline="0" dirty="0"/>
              <a:t> Kapitel 1 des </a:t>
            </a:r>
            <a:r>
              <a:rPr lang="de-DE" dirty="0"/>
              <a:t>KLP</a:t>
            </a:r>
            <a:r>
              <a:rPr lang="de-DE" baseline="0" dirty="0"/>
              <a:t> werden Ziele und Aufgaben des Deutschunterrichts beschrieben, vor deren Hintergrund die inhaltlichen Schwerpunkte und Kompetenzerwartungen entwickelt werden.</a:t>
            </a:r>
          </a:p>
          <a:p>
            <a:pPr marL="171450" indent="-171450">
              <a:buFont typeface="Arial" panose="020B0604020202020204" pitchFamily="34" charset="0"/>
              <a:buChar char="•"/>
            </a:pPr>
            <a:r>
              <a:rPr lang="de-DE" baseline="0" dirty="0"/>
              <a:t>In den übergeordneten Kompetenzerwartungen werden grundlegende Kompetenzen beschrieben, in denen letztlich das fachliche Grundgerüst dargestellt wird, das anschließend inhaltsfeldbezogen in den konkretisierten Kompetenzerwartungen </a:t>
            </a:r>
            <a:r>
              <a:rPr lang="de-DE" dirty="0"/>
              <a:t>ausgebaut wird</a:t>
            </a:r>
            <a:r>
              <a:rPr lang="de-DE" baseline="0" dirty="0"/>
              <a:t>. </a:t>
            </a:r>
          </a:p>
          <a:p>
            <a:pPr marL="171450" indent="-171450">
              <a:buFont typeface="Arial" panose="020B0604020202020204" pitchFamily="34" charset="0"/>
              <a:buChar char="•"/>
            </a:pPr>
            <a:r>
              <a:rPr lang="de-DE" baseline="0" dirty="0"/>
              <a:t>Die inhaltlichen Schwerpunkte zeigen in den vier Inhaltsfeldern, welche fachlichen Gegenstände schwerpunktmäßig dazu dienen sollen, die Ziele des Faches zu erreichen.</a:t>
            </a:r>
          </a:p>
          <a:p>
            <a:pPr marL="171450" indent="-171450">
              <a:buFont typeface="Arial" panose="020B0604020202020204" pitchFamily="34" charset="0"/>
              <a:buChar char="•"/>
            </a:pPr>
            <a:r>
              <a:rPr lang="de-DE" baseline="0" dirty="0"/>
              <a:t>Und dies wird schließlich in Kompetenzerwartungen konkretisiert, die - in die Prozesse Rezeption und Produktion idealtypisch gegliedert - beschreiben, was die Schülerinnen und Schüler konkret können sollen.</a:t>
            </a:r>
          </a:p>
          <a:p>
            <a:pPr marL="171450" indent="-171450">
              <a:buFont typeface="Arial" panose="020B0604020202020204" pitchFamily="34" charset="0"/>
              <a:buChar char="•"/>
            </a:pPr>
            <a:r>
              <a:rPr lang="de-DE" baseline="0" dirty="0"/>
              <a:t>Schauen wir uns zunächst Kapitel 1 an.</a:t>
            </a:r>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Beginnen wir mit einem Überblick über die Aufgaben und Ziele des Faches. Diese stellen den Ausgangspunkt </a:t>
            </a:r>
            <a:r>
              <a:rPr lang="de-DE" baseline="0" dirty="0"/>
              <a:t>des Kernlehrplans dar.</a:t>
            </a:r>
            <a:endParaRPr lang="de-DE" dirty="0"/>
          </a:p>
          <a:p>
            <a:pPr marL="171450" indent="-171450">
              <a:buFont typeface="Arial" panose="020B0604020202020204" pitchFamily="34" charset="0"/>
              <a:buChar char="•"/>
            </a:pPr>
            <a:r>
              <a:rPr lang="de-DE" dirty="0"/>
              <a:t>Diese finden Sie im</a:t>
            </a:r>
            <a:r>
              <a:rPr lang="de-DE" baseline="0" dirty="0"/>
              <a:t> Lehrplan in Kapitel 1 auf Seite 7 - 9.</a:t>
            </a:r>
          </a:p>
          <a:p>
            <a:pPr marL="171450" indent="-171450">
              <a:buFont typeface="Arial" panose="020B0604020202020204" pitchFamily="34" charset="0"/>
              <a:buChar char="•"/>
            </a:pPr>
            <a:r>
              <a:rPr lang="de-DE" baseline="0" dirty="0"/>
              <a:t>In Kapitel 1 ist die übergreifende fachlichen  Kompetenz beschrieben, also das, was wir eben Kernkompetenz des Deutschunterrichts genannt haben.</a:t>
            </a:r>
          </a:p>
          <a:p>
            <a:pPr marL="171450" indent="-171450">
              <a:buFont typeface="Arial" panose="020B0604020202020204" pitchFamily="34" charset="0"/>
              <a:buChar char="•"/>
            </a:pPr>
            <a:r>
              <a:rPr lang="de-DE" baseline="0" dirty="0"/>
              <a:t>Sie lautet …</a:t>
            </a:r>
          </a:p>
          <a:p>
            <a:pPr marL="171450" indent="-171450">
              <a:buFont typeface="Arial" panose="020B0604020202020204" pitchFamily="34" charset="0"/>
              <a:buChar char="•"/>
            </a:pPr>
            <a:r>
              <a:rPr lang="de-DE" baseline="0" dirty="0"/>
              <a:t>Sie erkennen den Wortlaut vielleicht wieder, denn so ähnlich heißt sie für die Oberstufe, dort ist aber von einer „vertieften rezeptiven und produktiven Text- und Gesprächskompetenz“ die Rede und von einer Erweiterung des literarhistorischen und ästhetischen Bewusstseins.</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Diese übergreifende Kompetenz</a:t>
            </a:r>
            <a:r>
              <a:rPr lang="de-DE" baseline="0" dirty="0"/>
              <a:t> wird dann in 11 konkretere Teilziele aufgegliedert.</a:t>
            </a:r>
          </a:p>
          <a:p>
            <a:pPr marL="171450" indent="-171450">
              <a:buFont typeface="Arial" panose="020B0604020202020204" pitchFamily="34" charset="0"/>
              <a:buChar char="•"/>
            </a:pPr>
            <a:r>
              <a:rPr lang="de-DE" baseline="0" dirty="0"/>
              <a:t>Diese 11 Ziele stellen eine Mischung dar aus eher pragmatisch-technischen Zielen auf der einen Seite und auf der anderen Seite Zielen, die auf der Ebene der ästhetischen oder persönlichen Bildung angesiedelt sind.</a:t>
            </a:r>
          </a:p>
          <a:p>
            <a:pPr marL="171450" indent="-171450">
              <a:buFont typeface="Arial" panose="020B0604020202020204" pitchFamily="34" charset="0"/>
              <a:buChar char="•"/>
            </a:pPr>
            <a:r>
              <a:rPr lang="de-DE" baseline="0" dirty="0"/>
              <a:t>Diese 11 Ziele sind eine Art Visitenkarte des neuen KLP. Sie beschreiben das Fundament unserer Arbeit im Deutschunterricht.</a:t>
            </a: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a:t>
            </a:r>
            <a:r>
              <a:rPr lang="de-DE" baseline="0" dirty="0"/>
              <a:t> sehen, dass der Grundgedanke, was Deutschunterricht ausmacht, der Tradition folgt und um aktualisierende Notwendigkeiten ergänzt ist. </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4088768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Die übergeordneten Kompetenzerwartungen werden im KLP Deutsch auf zwei Stufen ausgewiesen: am Ende der Erprobungsstufe und für das Ende der Sekundarstufe I. </a:t>
            </a:r>
          </a:p>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759112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Die übergeordneten Kompetenzerwartungen fokussieren in besonderer Weise die Basiskompetenzen des Deutschunterrichts: Lesen, Schreiben, Sprechen und Zuhören. </a:t>
            </a:r>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175350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In</a:t>
            </a:r>
            <a:r>
              <a:rPr lang="de-DE" baseline="0" dirty="0"/>
              <a:t> jedem Inhaltsfeld sind für jede der drei Stufen (Erprobungsstufe – </a:t>
            </a:r>
            <a:r>
              <a:rPr lang="de-DE" baseline="0" dirty="0">
                <a:solidFill>
                  <a:srgbClr val="002060"/>
                </a:solidFill>
              </a:rPr>
              <a:t>Stufe 7-8 </a:t>
            </a:r>
            <a:r>
              <a:rPr lang="de-DE" baseline="0" dirty="0"/>
              <a:t>– Stufe 9 oder 10) inhaltliche Schwerpunkte angegeben, die oben in einem Kasten stehen. Hier sind verbindliche Gegenstände genannt, an denen die Kompetenzen geschult werden.</a:t>
            </a:r>
            <a:endParaRPr lang="de-DE" dirty="0"/>
          </a:p>
          <a:p>
            <a:pPr marL="171450" indent="-171450">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862254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Hier sehen Sie einmal beispielhaft</a:t>
            </a:r>
            <a:r>
              <a:rPr lang="de-DE" baseline="0" dirty="0"/>
              <a:t> abgebildet, worin die inhaltlichen Schwerpunkte der 4 Inhaltsfelder in der Erprobungsstufe bestehen.</a:t>
            </a:r>
          </a:p>
          <a:p>
            <a:pPr marL="165415" indent="-165415">
              <a:buFont typeface="Arial" panose="020B0604020202020204" pitchFamily="34" charset="0"/>
              <a:buChar char="•"/>
            </a:pPr>
            <a:r>
              <a:rPr lang="de-DE" baseline="0" dirty="0"/>
              <a:t>Blau hervorgehoben sind Punkte, die vielleicht nicht völlig neu für den Deutschunterricht sind, aber jetzt besonders akzentuiert werden.</a:t>
            </a: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35</a:t>
            </a:fld>
            <a:endParaRPr lang="de-DE">
              <a:solidFill>
                <a:prstClr val="black"/>
              </a:solidFill>
            </a:endParaRPr>
          </a:p>
        </p:txBody>
      </p:sp>
    </p:spTree>
    <p:extLst>
      <p:ext uri="{BB962C8B-B14F-4D97-AF65-F5344CB8AC3E}">
        <p14:creationId xmlns:p14="http://schemas.microsoft.com/office/powerpoint/2010/main" val="2636406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Diese Schwerpunkte werden dann von</a:t>
            </a:r>
            <a:r>
              <a:rPr lang="de-DE" baseline="0" dirty="0"/>
              <a:t> Stufe zu Stufe komplexer</a:t>
            </a:r>
            <a:r>
              <a:rPr lang="de-DE" dirty="0"/>
              <a:t>.</a:t>
            </a:r>
          </a:p>
          <a:p>
            <a:pPr marL="165415" indent="-165415">
              <a:buFont typeface="Arial" panose="020B0604020202020204" pitchFamily="34" charset="0"/>
              <a:buChar char="•"/>
            </a:pPr>
            <a:r>
              <a:rPr lang="de-DE" dirty="0"/>
              <a:t>Das</a:t>
            </a:r>
            <a:r>
              <a:rPr lang="de-DE" baseline="0" dirty="0"/>
              <a:t> ist hier einmal für den ersten Schwerpunkt im Inhaltsfeld Texte abgebildet. </a:t>
            </a:r>
          </a:p>
          <a:p>
            <a:pPr marL="165415" marR="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a:t>Schauen wir uns die erste Fettsetzung im Inhaltsfeld Texte an, so sehen wir den speziellen Zugriff bei den Erzähltexten in Klasse 5/6. </a:t>
            </a:r>
          </a:p>
          <a:p>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36</a:t>
            </a:fld>
            <a:endParaRPr lang="de-DE">
              <a:solidFill>
                <a:prstClr val="black"/>
              </a:solidFill>
            </a:endParaRPr>
          </a:p>
        </p:txBody>
      </p:sp>
    </p:spTree>
    <p:extLst>
      <p:ext uri="{BB962C8B-B14F-4D97-AF65-F5344CB8AC3E}">
        <p14:creationId xmlns:p14="http://schemas.microsoft.com/office/powerpoint/2010/main" val="2530980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a:p>
        </p:txBody>
      </p:sp>
      <p:sp>
        <p:nvSpPr>
          <p:cNvPr id="6" name="Notizenplatzhalter 2">
            <a:extLst>
              <a:ext uri="{FF2B5EF4-FFF2-40B4-BE49-F238E27FC236}">
                <a16:creationId xmlns="" xmlns:a16="http://schemas.microsoft.com/office/drawing/2014/main" id="{7969DFE6-10F0-44A8-A7B0-82E0C92CC6E9}"/>
              </a:ext>
            </a:extLst>
          </p:cNvPr>
          <p:cNvSpPr>
            <a:spLocks noGrp="1"/>
          </p:cNvSpPr>
          <p:nvPr>
            <p:ph type="body" idx="1"/>
          </p:nvPr>
        </p:nvSpPr>
        <p:spPr>
          <a:xfrm>
            <a:off x="679450" y="4714875"/>
            <a:ext cx="5438775" cy="4467225"/>
          </a:xfrm>
        </p:spPr>
        <p:txBody>
          <a:bodyPr/>
          <a:lstStyle/>
          <a:p>
            <a:pPr marL="171450" indent="-171450">
              <a:buFont typeface="Arial" panose="020B0604020202020204" pitchFamily="34" charset="0"/>
              <a:buChar char="•"/>
            </a:pPr>
            <a:r>
              <a:rPr lang="de-DE" dirty="0"/>
              <a:t>Unter den inhaltlichen Schwerpunkten finden Sie im KLP dann jeweils die konkretisierten</a:t>
            </a:r>
            <a:r>
              <a:rPr lang="de-DE" baseline="0" dirty="0"/>
              <a:t> Kompetenzerwartungen für das Inhaltsfeld und die Stufe.</a:t>
            </a:r>
          </a:p>
          <a:p>
            <a:pPr marL="171450" indent="-171450">
              <a:buFont typeface="Arial" panose="020B0604020202020204" pitchFamily="34" charset="0"/>
              <a:buChar char="•"/>
            </a:pPr>
            <a:r>
              <a:rPr lang="de-DE" baseline="0" dirty="0"/>
              <a:t>Diese Kompetenzen sind in </a:t>
            </a:r>
            <a:r>
              <a:rPr lang="de-DE" i="1" baseline="0" dirty="0"/>
              <a:t>Rezeption</a:t>
            </a:r>
            <a:r>
              <a:rPr lang="de-DE" baseline="0" dirty="0"/>
              <a:t> und </a:t>
            </a:r>
            <a:r>
              <a:rPr lang="de-DE" i="1" baseline="0" dirty="0"/>
              <a:t>Produktion</a:t>
            </a:r>
            <a:r>
              <a:rPr lang="de-DE" baseline="0" dirty="0"/>
              <a:t> aufgeteilt. Sie werden sehen, dass auch diese Unterscheidung nicht ganz trennscharf ist. Jede Kompetenz wird ihrem Schwerpunkt </a:t>
            </a:r>
            <a:r>
              <a:rPr lang="de-DE" b="1" baseline="0" dirty="0">
                <a:solidFill>
                  <a:srgbClr val="002060"/>
                </a:solidFill>
              </a:rPr>
              <a:t>zugeordnet</a:t>
            </a:r>
            <a:r>
              <a:rPr lang="de-DE" baseline="0" dirty="0"/>
              <a:t>: Zwar enthalten fast alle Kompetenzen rezeptive und produktive Anteile. Aber meist ist die Rezeption </a:t>
            </a:r>
            <a:r>
              <a:rPr lang="de-DE" b="1" baseline="0" dirty="0"/>
              <a:t>oder</a:t>
            </a:r>
            <a:r>
              <a:rPr lang="de-DE" baseline="0" dirty="0"/>
              <a:t> die Produktion der Kern der Kompetenz.</a:t>
            </a:r>
          </a:p>
          <a:p>
            <a:pPr marL="165415" indent="-165415">
              <a:buFont typeface="Arial" panose="020B0604020202020204" pitchFamily="34" charset="0"/>
              <a:buChar char="•"/>
            </a:pPr>
            <a:r>
              <a:rPr lang="de-DE" dirty="0"/>
              <a:t>Auch diese Kompetenzerwartungen</a:t>
            </a:r>
            <a:r>
              <a:rPr lang="de-DE" baseline="0" dirty="0"/>
              <a:t> werden von Stufe zu Stufe komplexer. </a:t>
            </a:r>
          </a:p>
          <a:p>
            <a:pPr marL="165415" indent="-165415">
              <a:buFont typeface="Arial" panose="020B0604020202020204" pitchFamily="34" charset="0"/>
              <a:buChar char="•"/>
            </a:pPr>
            <a:r>
              <a:rPr lang="de-DE" baseline="0" dirty="0"/>
              <a:t>Damit folgt der KLP </a:t>
            </a:r>
            <a:r>
              <a:rPr lang="de-DE" b="1" baseline="0" dirty="0">
                <a:solidFill>
                  <a:srgbClr val="FF0000"/>
                </a:solidFill>
              </a:rPr>
              <a:t>dem Prinzip </a:t>
            </a:r>
            <a:r>
              <a:rPr lang="de-DE" baseline="0" dirty="0"/>
              <a:t>des kumulativen und immer differenzierter werdenden Aufbaus von Kompetenzen. Kompetenzen werden also nicht an bestimmten Stellen der Schülerlaufbahn erworben, sondern  über Jahre angebahnt und dabei immer mehr angereichert und differenziert.</a:t>
            </a:r>
            <a:endParaRPr lang="de-DE" dirty="0"/>
          </a:p>
          <a:p>
            <a:pPr marL="171450" indent="-1714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3030502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Sie haben mit uns nun die Abfolge von Aufgaben und Zielen über übergeordnete Kompetenzen hin zu konkretisierten Kompetenzen vollzogen. Gerne möchten wir Ihnen an dieser Stelle zeigen, wie sich dieses Ziel im 2. Kapitel des KLP wiederfinden lässt.</a:t>
            </a:r>
          </a:p>
          <a:p>
            <a:pPr marL="165415" indent="-165415">
              <a:buFont typeface="Arial" panose="020B0604020202020204" pitchFamily="34" charset="0"/>
              <a:buChar char="•"/>
            </a:pPr>
            <a:r>
              <a:rPr lang="de-DE" dirty="0"/>
              <a:t>Wichtig ist uns dabei zu zeigen, dass sich diese Aufgaben und Ziele nicht nur</a:t>
            </a:r>
            <a:r>
              <a:rPr lang="de-DE" baseline="0" dirty="0"/>
              <a:t> in einem Inhaltsfeld spiegeln, sondern in mehreren, meist in allen.</a:t>
            </a:r>
            <a:endParaRPr lang="de-DE" dirty="0"/>
          </a:p>
          <a:p>
            <a:pPr marL="165415" indent="-165415">
              <a:buFont typeface="Arial" panose="020B0604020202020204" pitchFamily="34" charset="0"/>
              <a:buChar char="•"/>
            </a:pPr>
            <a:r>
              <a:rPr lang="de-DE" baseline="0" dirty="0"/>
              <a:t>Wenn sich die Aufgabe also etwa auf Sprache bezieht, so heißt das nicht, dass sie nur im Inhaltsfeld Sprache verfolgt wird, sondern meist in allen vier Inhaltsfeldern.</a:t>
            </a:r>
          </a:p>
          <a:p>
            <a:pPr marL="165415" indent="-165415">
              <a:buFont typeface="Arial" panose="020B0604020202020204" pitchFamily="34" charset="0"/>
              <a:buChar char="•"/>
            </a:pPr>
            <a:r>
              <a:rPr lang="de-DE" baseline="0" dirty="0"/>
              <a:t>Für den Unterricht bedeutet dies umgekehrt, dass man den Unterricht nicht nach Inhaltsfeldern strukturieren sollte, also nicht: eine Sprachreihe, dann eine Medienreihe, dann Kommunikation. </a:t>
            </a:r>
          </a:p>
          <a:p>
            <a:pPr marL="165415" indent="-165415">
              <a:buFont typeface="Arial" panose="020B0604020202020204" pitchFamily="34" charset="0"/>
              <a:buChar char="•"/>
            </a:pPr>
            <a:r>
              <a:rPr lang="de-DE" baseline="0" dirty="0"/>
              <a:t>Es geht in der Unterrichtsarbeit darum, die Inhaltsfelder inhaltsfeldübergreifend zu verbinden. Dies zeigen wir später dann an einem Beispiel auch konkret.</a:t>
            </a:r>
          </a:p>
          <a:p>
            <a:pPr marL="165415" indent="-165415">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768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baseline="0" dirty="0" smtClean="0"/>
              <a:t>Dieses Ziel des Deutschunterrichts hebt </a:t>
            </a:r>
            <a:r>
              <a:rPr lang="de-DE" baseline="0" dirty="0"/>
              <a:t>zum einen auf Basics des </a:t>
            </a:r>
            <a:r>
              <a:rPr lang="de-DE" baseline="0" dirty="0" smtClean="0"/>
              <a:t>Deutschunterrichts ab, </a:t>
            </a:r>
            <a:r>
              <a:rPr lang="de-DE" baseline="0" dirty="0"/>
              <a:t>zum anderen auf wirklich fundierte Einsichten in das Sprachsystem. Es ist eine Art „Boden “ für den gesamten Deutschunterricht.</a:t>
            </a:r>
          </a:p>
          <a:p>
            <a:pPr marL="165415" indent="-165415">
              <a:buFont typeface="Arial" panose="020B0604020202020204" pitchFamily="34" charset="0"/>
              <a:buChar char="•"/>
            </a:pPr>
            <a:r>
              <a:rPr lang="de-DE" baseline="0" dirty="0"/>
              <a:t>Konkret geht es darum:</a:t>
            </a:r>
          </a:p>
          <a:p>
            <a:pPr marL="165415" indent="-165415">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BFD06-840E-465F-BEE3-A3A19D45DC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768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804352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zeigen mit dieser Folie einmal für die Stufe 5/6, wie sich diese</a:t>
            </a:r>
            <a:r>
              <a:rPr lang="de-DE" baseline="0" dirty="0"/>
              <a:t> Aufgaben und Ziele in den übergeordneten sowie in den konkretisierten Kompetenzerwartungen aller Inhaltsfelder abbilden. Sie sehen hier deutlich, dass sich die Aufgaben und Ziele des Deutschunterrichts (vgl. Kapitel 1) in den Kompetenzen – den übergeordneten sowie den konkretisierten -  niederschlagen.</a:t>
            </a:r>
          </a:p>
          <a:p>
            <a:pPr marL="165415" indent="-165415">
              <a:buFont typeface="Arial" panose="020B0604020202020204" pitchFamily="34" charset="0"/>
              <a:buChar char="•"/>
            </a:pPr>
            <a:r>
              <a:rPr lang="de-DE" baseline="0" dirty="0"/>
              <a:t>Ähnlich könnte man dies für die folgenden Stufen 7-9 bzw. 10 zeigen: Sie finden dazu Folien in Ihrem Reader.</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877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Besonders vorstellen wollen wir das Inhaltsfeld Medien, weil es für die Sekundarstufe I wohl</a:t>
            </a:r>
            <a:r>
              <a:rPr lang="de-DE" baseline="0" dirty="0"/>
              <a:t> die grundlegendsten Änderungen gegenüber dem Vorgänger-KLP enthält.</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Diese Vereinbarung ist in NRW in diesem Medienkompetenzrahmen konkretisiert  worden, den Schülerinnen und Schüler erreichen sollen.</a:t>
            </a:r>
          </a:p>
          <a:p>
            <a:pPr marL="165415" marR="0" lvl="0" indent="-1654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Deutsch ist – das stellt keine Neuerung dar – seit jeher Medienfach. Es fällt nicht schwer, die Felder zu identifizieren, zu denen das Fach Deutsch einen genuinen Beitrag leisten kann. Vor allem im Kompetenzbereich 2 (Informieren und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Recherchieren</a:t>
            </a:r>
            <a:r>
              <a:rPr kumimoji="0" lang="de-DE" sz="1200" b="0" i="0" u="none" strike="noStrike" kern="1200" cap="none" spc="0" normalizeH="0" baseline="0" noProof="0" dirty="0">
                <a:ln>
                  <a:noFill/>
                </a:ln>
                <a:solidFill>
                  <a:prstClr val="black"/>
                </a:solidFill>
                <a:effectLst/>
                <a:uLnTx/>
                <a:uFillTx/>
                <a:latin typeface="+mn-lt"/>
                <a:ea typeface="+mn-ea"/>
                <a:cs typeface="+mn-cs"/>
              </a:rPr>
              <a:t>), aber auch im Kompetenzbereich 5 (Analysieren und reflektieren) leistet das Fach Deutsch Grundlegendes. Deutlicher als bisher werden Kompetenzen im Bereich des Produzierens und Präsentierens avisiert.</a:t>
            </a:r>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7868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Wenn von Medien die Rede ist, dann meint</a:t>
            </a:r>
            <a:r>
              <a:rPr lang="de-DE" baseline="0" dirty="0"/>
              <a:t> man in der Öffentlichkeit oft die sogenannte Digitalisierung, und zwar meist in dem Sinne, dass die Schülerinnen und Schüler lernen sollen, mit digitalen Medien umzugehen.</a:t>
            </a:r>
          </a:p>
          <a:p>
            <a:pPr marL="165415" indent="-165415">
              <a:buFont typeface="Arial" panose="020B0604020202020204" pitchFamily="34" charset="0"/>
              <a:buChar char="•"/>
            </a:pPr>
            <a:r>
              <a:rPr lang="de-DE" baseline="0" dirty="0"/>
              <a:t>Der Gegenstand „Medien“ im Deutschunterricht ist anders gemeint, er ist weiter gefasst: …(Kasten)</a:t>
            </a:r>
          </a:p>
          <a:p>
            <a:pPr marL="165415" indent="-165415">
              <a:buFont typeface="Arial" panose="020B0604020202020204" pitchFamily="34" charset="0"/>
              <a:buChar char="•"/>
            </a:pPr>
            <a:r>
              <a:rPr lang="de-DE" baseline="0" dirty="0"/>
              <a:t>Im Deutschunterricht geht es also nicht nur um digitale Medien, sondern um ein Medienspektrum, in dem die digitalen Medien nur einen Teil darstellen.</a:t>
            </a:r>
          </a:p>
          <a:p>
            <a:pPr marL="165415" indent="-165415">
              <a:buFont typeface="Arial" panose="020B0604020202020204" pitchFamily="34" charset="0"/>
              <a:buChar char="•"/>
            </a:pPr>
            <a:r>
              <a:rPr lang="de-DE" baseline="0" dirty="0"/>
              <a:t>… und es geht im Deutschunterricht stets um die Medialität selbst, also darum, was das Medium mit den Inhalten und ihrer Wirkung macht.</a:t>
            </a:r>
          </a:p>
          <a:p>
            <a:pPr marL="165415" indent="-165415">
              <a:buFont typeface="Arial" panose="020B0604020202020204" pitchFamily="34" charset="0"/>
              <a:buChar char="•"/>
            </a:pPr>
            <a:r>
              <a:rPr lang="de-DE" baseline="0" dirty="0"/>
              <a:t>Medien sind insofern im Deutschunterricht nicht nur ein Hilfsmittel, sondern wirklich Gegenstand auch der Reflexion. </a:t>
            </a:r>
          </a:p>
          <a:p>
            <a:pPr marL="165415" indent="-165415">
              <a:buFont typeface="Arial" panose="020B0604020202020204" pitchFamily="34" charset="0"/>
              <a:buChar char="•"/>
            </a:pPr>
            <a:r>
              <a:rPr lang="de-DE" baseline="0" dirty="0"/>
              <a:t>Den weiten Medienbegriff zeigen bereits die „Inhaltlichen Schwerpunkte“ dieses Inhaltsfeldes in Stufe 5/6</a:t>
            </a:r>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101403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Was das konkret für</a:t>
            </a:r>
            <a:r>
              <a:rPr lang="de-DE" baseline="0" dirty="0"/>
              <a:t> die angezielten Kompetenzen </a:t>
            </a:r>
            <a:r>
              <a:rPr lang="de-DE" dirty="0"/>
              <a:t>bedeutet, sei hier einmal für die Stufe 5/6 deutlich gemacht.</a:t>
            </a:r>
          </a:p>
          <a:p>
            <a:pPr marL="165415" indent="-165415">
              <a:buFont typeface="Arial" panose="020B0604020202020204" pitchFamily="34" charset="0"/>
              <a:buChar char="•"/>
            </a:pPr>
            <a:r>
              <a:rPr lang="de-DE" dirty="0"/>
              <a:t>Sie</a:t>
            </a:r>
            <a:r>
              <a:rPr lang="de-DE" baseline="0" dirty="0"/>
              <a:t> sehen: Die Schülerinnen und Schüler sollen durchaus lernen, Medien, auch digitale Medien </a:t>
            </a:r>
            <a:r>
              <a:rPr lang="de-DE" u="sng" baseline="0" dirty="0"/>
              <a:t>zu nutzen</a:t>
            </a:r>
            <a:r>
              <a:rPr lang="de-DE" baseline="0" dirty="0"/>
              <a:t>, etwa ein Textverarbeitungsprogramm anzuwenden. </a:t>
            </a:r>
          </a:p>
          <a:p>
            <a:pPr marL="165415" indent="-165415">
              <a:buFont typeface="Arial" panose="020B0604020202020204" pitchFamily="34" charset="0"/>
              <a:buChar char="•"/>
            </a:pPr>
            <a:r>
              <a:rPr lang="de-DE" baseline="0" dirty="0"/>
              <a:t>Aber daneben geht es eben auch um Dinge wie die Prüfung der Qualität von Informationen.</a:t>
            </a:r>
          </a:p>
          <a:p>
            <a:pPr marL="165415" indent="-165415">
              <a:buFont typeface="Arial" panose="020B0604020202020204" pitchFamily="34" charset="0"/>
              <a:buChar char="•"/>
            </a:pPr>
            <a:r>
              <a:rPr lang="de-DE" baseline="0" dirty="0"/>
              <a:t>Medialität wird zum Thema, wenn gleiche Inhalte in verschiedener medialer Form verglichen werden.</a:t>
            </a:r>
          </a:p>
          <a:p>
            <a:pPr marL="165415" indent="-165415">
              <a:buFont typeface="Arial" panose="020B0604020202020204" pitchFamily="34" charset="0"/>
              <a:buChar char="•"/>
            </a:pPr>
            <a:r>
              <a:rPr lang="de-DE" baseline="0" dirty="0"/>
              <a:t>Das geschieht in der Stufe 5/6 für Präsentationsformen von Literatur. In Stufe 7/8 geht es dann etwa um den Vergleich von Print- und Online-Zeitungen.</a:t>
            </a:r>
          </a:p>
          <a:p>
            <a:pPr marL="165415" indent="-165415">
              <a:buFont typeface="Arial" panose="020B0604020202020204" pitchFamily="34" charset="0"/>
              <a:buChar char="•"/>
            </a:pPr>
            <a:r>
              <a:rPr lang="de-DE" baseline="0" dirty="0"/>
              <a:t>Und schließlich sollen die Lernenden im Deutschunterricht auch Medien entwerfen, gestalten … (wie es ja auch bisher immer schon der Fall war)</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2192135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Kompetenzerwartungen sind im KLP auf mittleren Abstraktionsniveau formuliert, also ungleich Stundenziel oder Aufgabenstellung (ACHTUNG: Im KLP steht „lassen sich in Aufgabenstellungen überführen“, das meint aber nicht, dass 1:1 abbildbar).</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smtClean="0">
                <a:solidFill>
                  <a:schemeClr val="tx1"/>
                </a:solidFill>
                <a:effectLst/>
                <a:latin typeface="+mn-lt"/>
                <a:ea typeface="+mn-ea"/>
                <a:cs typeface="+mn-cs"/>
              </a:rPr>
              <a:t>Deshalb hier nun ein Vorschlag für Sie, die Sie auch in Ihre Fachkonferenz mitnehmen können, wie man sich den Kompetenzerwartungen nähern kann, wenn man konkreten Unterricht plant.</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689787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Wichtig ist bei der Arbeit mit dem neuen</a:t>
            </a:r>
            <a:r>
              <a:rPr lang="de-DE" baseline="0" dirty="0"/>
              <a:t> KLP</a:t>
            </a:r>
            <a:r>
              <a:rPr lang="de-DE" dirty="0"/>
              <a:t> vor allem, dass der Unterricht inhaltsfeldverbindend angelegt ist:</a:t>
            </a:r>
            <a:r>
              <a:rPr lang="de-DE" baseline="0" dirty="0"/>
              <a:t> Es werden also nicht Inhaltsfelder nacheinander abgearbeitet, sondern der Unterricht hat eine thematische Klammer und dabei werden unterschiedliche Inhaltsfelder verbunden. Nur so lassen sich verschiedene Kompetenzen im gegebenen Zeitrahmen aufbauen.</a:t>
            </a:r>
          </a:p>
          <a:p>
            <a:pPr marL="165415" indent="-165415">
              <a:buFont typeface="Arial" panose="020B0604020202020204" pitchFamily="34" charset="0"/>
              <a:buChar char="•"/>
            </a:pPr>
            <a:r>
              <a:rPr lang="de-DE" baseline="0" dirty="0"/>
              <a:t>Diese Idee der Verbindung verschiedener Inhaltsfelder innerhalb eines Unterrichtsvorhabens lag bereits dem KLP von 2004 bzw. 2007 zugrunde.</a:t>
            </a:r>
          </a:p>
          <a:p>
            <a:pPr marL="165415" indent="-165415">
              <a:buFont typeface="Arial" panose="020B0604020202020204" pitchFamily="34" charset="0"/>
              <a:buChar char="•"/>
            </a:pPr>
            <a:r>
              <a:rPr lang="de-DE" baseline="0" dirty="0"/>
              <a:t>Dazu nun ein Beispiel:</a:t>
            </a:r>
            <a:endParaRPr lang="de-DE" dirty="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So könnte man beispielsweise</a:t>
            </a:r>
            <a:r>
              <a:rPr lang="de-DE" baseline="0" dirty="0"/>
              <a:t> als thematische Klammer in Klasse 6 das Thema „Heldinnen und Helden“ wählen und dann Kompetenzen und fachliche Gegenstände passend zu den inhaltlichen Schwerpunkten aus allen vier Inhaltsfeldern zuordnen (s.o.)</a:t>
            </a:r>
          </a:p>
          <a:p>
            <a:pPr marL="165415" indent="-165415">
              <a:buFont typeface="Arial" panose="020B0604020202020204" pitchFamily="34" charset="0"/>
              <a:buChar char="•"/>
            </a:pPr>
            <a:r>
              <a:rPr lang="de-DE" baseline="0" dirty="0"/>
              <a:t>Man sieht: Im Zentrum des Unterrichtsvorhabens stehen nicht mehr bestimmte Textformen („Sagen“) oder Schreibformate („Inhaltsangaben“), sondern der KLP erfordert, stärker von fachlichen Gegenständen und Kompetenzen auszugehen und unterschiedliche Textformen und Schreib-/ Medienformate daran anzubinden.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47</a:t>
            </a:fld>
            <a:endParaRPr lang="de-DE">
              <a:solidFill>
                <a:prstClr val="black"/>
              </a:solidFill>
            </a:endParaRPr>
          </a:p>
        </p:txBody>
      </p:sp>
    </p:spTree>
    <p:extLst>
      <p:ext uri="{BB962C8B-B14F-4D97-AF65-F5344CB8AC3E}">
        <p14:creationId xmlns:p14="http://schemas.microsoft.com/office/powerpoint/2010/main" val="695395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695395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möchten Sie bitten, nun einmal eine ähnliche Skizze zu versuchen für ein Thema aus</a:t>
            </a:r>
            <a:r>
              <a:rPr lang="de-DE" baseline="0" dirty="0" smtClean="0"/>
              <a:t> der 7/8, nämlich „Werbung“. Denken Sie dabei auch an das Thema „Verbraucherbildung“. Tipps und Hinweise zu diesem Thema gibt es übrigens auch in der Rahmenvorgabe „Verbraucherbildung in Schule in der Primarstufe und Sekundarstufe I in Nordrhein-Westfalen “, die auf der Schulentwicklung.nrw.de-Seite abrufbar ist.</a:t>
            </a:r>
          </a:p>
          <a:p>
            <a:pPr marL="165415" indent="-165415">
              <a:buFont typeface="Arial" panose="020B0604020202020204" pitchFamily="34" charset="0"/>
              <a:buChar char="•"/>
            </a:pPr>
            <a:r>
              <a:rPr lang="de-DE" baseline="0" dirty="0" smtClean="0"/>
              <a:t>Auswertung: Vielleicht können zwei Paare einmal etwas zu je einem Unterrichtsvorhaben sagen.</a:t>
            </a:r>
            <a:endParaRPr lang="de-DE" dirty="0" smtClean="0"/>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68978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a:t>
            </a:r>
            <a:r>
              <a:rPr lang="de-DE" baseline="0" dirty="0"/>
              <a:t> Leistungsbewertung ist vieles gleich geblieben, manches ist aber noch einmal besonders akzentuiert worden.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Auch der neue KLP betont</a:t>
            </a:r>
            <a:r>
              <a:rPr lang="de-DE" baseline="0" dirty="0"/>
              <a:t> noch einmal, dass die Fachkonferenzen die Grundsätze der Leistungsbewertung in dem Fach festlegt.</a:t>
            </a:r>
          </a:p>
          <a:p>
            <a:pPr marL="165415" indent="-165415">
              <a:buFont typeface="Arial" panose="020B0604020202020204" pitchFamily="34" charset="0"/>
              <a:buChar char="•"/>
            </a:pPr>
            <a:r>
              <a:rPr lang="de-DE" baseline="0" dirty="0"/>
              <a:t>Zudem wird die Transparenz hervorgehoben und die Verbindung dieser Diagnosesituation mit der weiteren Lernentwicklung des Schülers/der Schülerin. Diese Verbindung sollen die Lehrkräfte konkret herstellen!</a:t>
            </a: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Der neue KLP greift</a:t>
            </a:r>
            <a:r>
              <a:rPr lang="de-DE" baseline="0" dirty="0"/>
              <a:t> die Typologie des alten KLP auf. Allerdings gibt es hier keine weitere Unterscheidung mehr nach Jahrgangsstufen.</a:t>
            </a:r>
            <a:endParaRPr lang="de-DE" dirty="0"/>
          </a:p>
          <a:p>
            <a:pPr marL="165415" indent="-165415">
              <a:buFont typeface="Arial" panose="020B0604020202020204" pitchFamily="34" charset="0"/>
              <a:buChar char="•"/>
            </a:pPr>
            <a:r>
              <a:rPr lang="de-DE" dirty="0"/>
              <a:t>Diese Typologie schließt manche isolierte Klassenarbeitsformate (z.B. klassische Grammatikarbeiten, Diktate etc.) aus (wie bereits seit 2004 und 2007)</a:t>
            </a:r>
          </a:p>
          <a:p>
            <a:pPr marL="0" indent="0">
              <a:buFont typeface="Arial" panose="020B0604020202020204" pitchFamily="34" charset="0"/>
              <a:buNone/>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0553" indent="-220553">
              <a:buFont typeface="Arial" panose="020B0604020202020204" pitchFamily="34" charset="0"/>
              <a:buChar char="•"/>
            </a:pPr>
            <a:r>
              <a:rPr lang="de-DE" dirty="0"/>
              <a:t>Die Transparenz </a:t>
            </a:r>
            <a:r>
              <a:rPr lang="de-DE" b="1" dirty="0"/>
              <a:t>kann</a:t>
            </a:r>
            <a:r>
              <a:rPr lang="de-DE" dirty="0"/>
              <a:t> z.B. nach Entscheidung der Fachkonferenz auch über</a:t>
            </a:r>
            <a:r>
              <a:rPr lang="de-DE" baseline="0" dirty="0"/>
              <a:t> </a:t>
            </a:r>
            <a:r>
              <a:rPr lang="de-DE" dirty="0" err="1"/>
              <a:t>Kriterienbögen</a:t>
            </a:r>
            <a:r>
              <a:rPr lang="de-DE" dirty="0"/>
              <a:t> hergestellt werden, eine landesweite Vorgabe ist dies jedoch nicht.</a:t>
            </a:r>
          </a:p>
          <a:p>
            <a:pPr marL="220553" indent="-220553">
              <a:buFont typeface="Arial" panose="020B0604020202020204" pitchFamily="34" charset="0"/>
              <a:buChar char="•"/>
            </a:pPr>
            <a:r>
              <a:rPr lang="de-DE" dirty="0"/>
              <a:t>Das</a:t>
            </a:r>
            <a:r>
              <a:rPr lang="de-DE" baseline="0" dirty="0"/>
              <a:t> diagnostische Potenzial sollte allerdings in jedem Fall explizit genutzt werden, um dem Schüler Hinweise für eine individuelle Weiterentwicklung zu geben. Die Korrektur sollte also eine Weiterarbeit anregen.</a:t>
            </a:r>
            <a:endParaRPr lang="de-DE" dirty="0"/>
          </a:p>
          <a:p>
            <a:pPr marL="220553" indent="-220553">
              <a:buFont typeface="Arial" panose="020B0604020202020204" pitchFamily="34" charset="0"/>
              <a:buChar char="•"/>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Betont sei</a:t>
            </a:r>
            <a:r>
              <a:rPr lang="de-DE" baseline="0" dirty="0"/>
              <a:t> noch einmal, dass auch der neue KLP den </a:t>
            </a:r>
            <a:r>
              <a:rPr lang="de-DE" i="1" baseline="0" dirty="0"/>
              <a:t>Ersatz</a:t>
            </a:r>
            <a:r>
              <a:rPr lang="de-DE" baseline="0" dirty="0"/>
              <a:t> einer Klassenarbeit zulässt.</a:t>
            </a:r>
          </a:p>
          <a:p>
            <a:pPr marL="165415" indent="-165415">
              <a:buFont typeface="Arial" panose="020B0604020202020204" pitchFamily="34" charset="0"/>
              <a:buChar char="•"/>
            </a:pPr>
            <a:r>
              <a:rPr lang="de-DE" baseline="0" dirty="0"/>
              <a:t>Anders als früher kann nun </a:t>
            </a:r>
            <a:r>
              <a:rPr lang="de-DE" strike="noStrike" baseline="0" dirty="0"/>
              <a:t>auch</a:t>
            </a:r>
            <a:r>
              <a:rPr lang="de-DE" baseline="0" dirty="0"/>
              <a:t> eine </a:t>
            </a:r>
            <a:r>
              <a:rPr lang="de-DE" u="sng" baseline="0" dirty="0"/>
              <a:t>nicht</a:t>
            </a:r>
            <a:r>
              <a:rPr lang="de-DE" baseline="0" dirty="0"/>
              <a:t> schriftliche Leistungsüberprüfung als Ersatz dienen.</a:t>
            </a:r>
          </a:p>
          <a:p>
            <a:pPr marL="165415" indent="-165415">
              <a:buFont typeface="Arial" panose="020B0604020202020204" pitchFamily="34" charset="0"/>
              <a:buChar char="•"/>
            </a:pPr>
            <a:r>
              <a:rPr lang="de-DE" baseline="0" dirty="0"/>
              <a:t>Mit dieser Ausnahmeregelung können u.a. auch die neuen Akzente des KLP gestärkt werden, etwa der Umgang mit Medien.</a:t>
            </a:r>
            <a:endParaRPr lang="de-DE" dirty="0"/>
          </a:p>
          <a:p>
            <a:pPr marL="220553" indent="-220553">
              <a:buFont typeface="Arial" panose="020B0604020202020204" pitchFamily="34" charset="0"/>
              <a:buChar char="•"/>
            </a:pPr>
            <a:endParaRPr lang="de-DE" dirty="0"/>
          </a:p>
          <a:p>
            <a:pPr marL="165415" indent="-165415">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54</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Ein Beispiel soll dies verdeutlichen, ggf. auch Lust auf dieses Format machen. </a:t>
            </a:r>
            <a:r>
              <a:rPr lang="de-DE" dirty="0" smtClean="0"/>
              <a:t>Es ist beabsichtigt, für </a:t>
            </a:r>
            <a:r>
              <a:rPr lang="de-DE" dirty="0"/>
              <a:t>diesen Bereich Unterstützungsmaterialien </a:t>
            </a:r>
            <a:r>
              <a:rPr lang="de-DE" dirty="0" smtClean="0"/>
              <a:t>zu erstellen, </a:t>
            </a:r>
            <a:r>
              <a:rPr lang="de-DE" dirty="0"/>
              <a:t>die Ihnen als Lehrkräfte Hilfe sein sollen. Das hier gezeigte Beispiel hat an dieser Stelle vor allem die Funktion einen Ausblick, die Richtung zu zeigen, in die die Entwicklung der Ersatzklassenarbeiten gehen könnte, wenn man den Ersatz mit dem Bereich „Medien“ verbinden möchte.</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6293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56</a:t>
            </a:fld>
            <a:endParaRPr lang="de-DE"/>
          </a:p>
        </p:txBody>
      </p:sp>
    </p:spTree>
    <p:extLst>
      <p:ext uri="{BB962C8B-B14F-4D97-AF65-F5344CB8AC3E}">
        <p14:creationId xmlns:p14="http://schemas.microsoft.com/office/powerpoint/2010/main" val="19712175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58</a:t>
            </a:fld>
            <a:endParaRPr lang="de-DE"/>
          </a:p>
        </p:txBody>
      </p:sp>
    </p:spTree>
    <p:extLst>
      <p:ext uri="{BB962C8B-B14F-4D97-AF65-F5344CB8AC3E}">
        <p14:creationId xmlns:p14="http://schemas.microsoft.com/office/powerpoint/2010/main" val="37512867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smtClean="0"/>
              <a:t>Wir möchten Sie zum Schluss noch einmal bitten, ganz konkret für</a:t>
            </a:r>
            <a:r>
              <a:rPr lang="de-DE" baseline="0" dirty="0" smtClean="0"/>
              <a:t> die Fachkonferenzarbeit an Ihrer Schule Vorbereitungen zu treffen.</a:t>
            </a:r>
          </a:p>
          <a:p>
            <a:pPr marL="165415" indent="-165415">
              <a:buFont typeface="Arial" panose="020B0604020202020204" pitchFamily="34" charset="0"/>
              <a:buChar char="•"/>
            </a:pPr>
            <a:r>
              <a:rPr lang="de-DE" baseline="0" dirty="0" smtClean="0"/>
              <a:t>Bitte prüfen Sie unseren Vorschlag und planen Sie Ihre nächsten Schritte in Ihrer Schule.</a:t>
            </a:r>
          </a:p>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60</a:t>
            </a:fld>
            <a:endParaRPr lang="de-DE"/>
          </a:p>
        </p:txBody>
      </p:sp>
    </p:spTree>
    <p:extLst>
      <p:ext uri="{BB962C8B-B14F-4D97-AF65-F5344CB8AC3E}">
        <p14:creationId xmlns:p14="http://schemas.microsoft.com/office/powerpoint/2010/main" val="689787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61</a:t>
            </a:fld>
            <a:endParaRPr lang="de-DE"/>
          </a:p>
        </p:txBody>
      </p:sp>
    </p:spTree>
    <p:extLst>
      <p:ext uri="{BB962C8B-B14F-4D97-AF65-F5344CB8AC3E}">
        <p14:creationId xmlns:p14="http://schemas.microsoft.com/office/powerpoint/2010/main" val="68978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62</a:t>
            </a:fld>
            <a:endParaRPr lang="de-DE"/>
          </a:p>
        </p:txBody>
      </p:sp>
    </p:spTree>
    <p:extLst>
      <p:ext uri="{BB962C8B-B14F-4D97-AF65-F5344CB8AC3E}">
        <p14:creationId xmlns:p14="http://schemas.microsoft.com/office/powerpoint/2010/main" val="124084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131866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50606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98506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2959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2959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98506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9850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82497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20152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18178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43268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61726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Implementationsveranstaltung zur Einführung der Kernlehrpläne Gymnasium SI I</a:t>
            </a:r>
          </a:p>
        </p:txBody>
      </p:sp>
      <p:sp>
        <p:nvSpPr>
          <p:cNvPr id="8" name="Fußzeilenplatzhalter 7"/>
          <p:cNvSpPr>
            <a:spLocks noGrp="1"/>
          </p:cNvSpPr>
          <p:nvPr>
            <p:ph type="ftr" sz="quarter" idx="11"/>
          </p:nvPr>
        </p:nvSpPr>
        <p:spPr/>
        <p:txBody>
          <a:bodyPr/>
          <a:lstStyle/>
          <a:p>
            <a:r>
              <a:rPr lang="de-DE"/>
              <a:t>((Bitte BR spezifische Kontaktinformationen  einfügen!))</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712988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a:t>Implementationsveranstaltung zur Einführung der Kernlehrpläne Gymnasium SI 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a:t>((Bitte BR spezifische Kontaktinformationen  einfügen!))</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791417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p:cNvSpPr>
            <a:spLocks noGrp="1"/>
          </p:cNvSpPr>
          <p:nvPr>
            <p:ph type="ftr" sz="quarter" idx="11"/>
          </p:nvPr>
        </p:nvSpPr>
        <p:spPr/>
        <p:txBody>
          <a:bodyPr/>
          <a:lstStyle/>
          <a:p>
            <a:r>
              <a:rPr lang="de-DE"/>
              <a:t>((Bitte BR spezifische Kontaktinformationen  einfügen!))</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30471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4338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8211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67423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39606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179512" y="6356350"/>
            <a:ext cx="3024336" cy="365125"/>
          </a:xfrm>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r>
              <a:rPr lang="de-DE"/>
              <a:t>((Bitte BR spezifische Kontaktinformationen  einfügen!))</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a:t>Implementationsveranstaltung zur Einführung der Kernlehrpläne Gymnasium SI I</a:t>
            </a:r>
          </a:p>
        </p:txBody>
      </p:sp>
      <p:sp>
        <p:nvSpPr>
          <p:cNvPr id="8" name="Fußzeilenplatzhalter 7"/>
          <p:cNvSpPr>
            <a:spLocks noGrp="1"/>
          </p:cNvSpPr>
          <p:nvPr>
            <p:ph type="ftr" sz="quarter" idx="11"/>
          </p:nvPr>
        </p:nvSpPr>
        <p:spPr/>
        <p:txBody>
          <a:bodyPr/>
          <a:lstStyle/>
          <a:p>
            <a:r>
              <a:rPr lang="de-DE"/>
              <a:t>((Bitte BR spezifische Kontaktinformationen  einfügen!))</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a:xfrm>
            <a:off x="457200" y="6356351"/>
            <a:ext cx="3682752" cy="360040"/>
          </a:xfrm>
        </p:spPr>
        <p:txBody>
          <a:bodyPr/>
          <a:lstStyle/>
          <a:p>
            <a:r>
              <a:rPr lang="de-DE"/>
              <a:t>Implementationsveranstaltung zur Einführung der Kernlehrpläne Gymnasium SI I</a:t>
            </a:r>
            <a:endParaRPr lang="de-DE" dirty="0"/>
          </a:p>
        </p:txBody>
      </p:sp>
      <p:sp>
        <p:nvSpPr>
          <p:cNvPr id="4" name="Fußzeilenplatzhalter 3"/>
          <p:cNvSpPr>
            <a:spLocks noGrp="1"/>
          </p:cNvSpPr>
          <p:nvPr>
            <p:ph type="ftr" sz="quarter" idx="11"/>
          </p:nvPr>
        </p:nvSpPr>
        <p:spPr>
          <a:xfrm>
            <a:off x="4427984" y="6356350"/>
            <a:ext cx="2952328" cy="365125"/>
          </a:xfrm>
        </p:spPr>
        <p:txBody>
          <a:bodyPr/>
          <a:lstStyle/>
          <a:p>
            <a:r>
              <a:rPr lang="de-DE"/>
              <a:t>((Bitte BR spezifische Kontaktinformationen  einfügen!))</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p:cNvSpPr>
            <a:spLocks noGrp="1"/>
          </p:cNvSpPr>
          <p:nvPr>
            <p:ph type="ftr" sz="quarter" idx="11"/>
          </p:nvPr>
        </p:nvSpPr>
        <p:spPr/>
        <p:txBody>
          <a:bodyPr/>
          <a:lstStyle/>
          <a:p>
            <a:r>
              <a:rPr lang="de-DE"/>
              <a:t>((Bitte BR spezifische Kontaktinformationen  einfügen!))</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Implementationsveranstaltung zur Einführung der Kernlehrpläne Gymnasium SI I</a:t>
            </a:r>
          </a:p>
        </p:txBody>
      </p:sp>
      <p:sp>
        <p:nvSpPr>
          <p:cNvPr id="6" name="Fußzeilenplatzhalter 5"/>
          <p:cNvSpPr>
            <a:spLocks noGrp="1"/>
          </p:cNvSpPr>
          <p:nvPr>
            <p:ph type="ftr" sz="quarter" idx="11"/>
          </p:nvPr>
        </p:nvSpPr>
        <p:spPr/>
        <p:txBody>
          <a:bodyPr/>
          <a:lstStyle/>
          <a:p>
            <a:r>
              <a:rPr lang="de-DE"/>
              <a:t>((Bitte BR spezifische Kontaktinformationen  einfügen!))</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Implementationsveranstaltung zur Einführung der Kernlehrpläne Gymnasium SI I</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((Bitte BR spezifische Kontaktinformationen  einfügen!))</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6364113"/>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6364113"/>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6364113"/>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6364113"/>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56364113"/>
      </p:ext>
    </p:extLst>
  </p:cSld>
  <p:clrMap bg1="lt1" tx1="dk1" bg2="lt2" tx2="dk2" accent1="accent1" accent2="accent2" accent3="accent3" accent4="accent4" accent5="accent5" accent6="accent6" hlink="hlink" folHlink="folHlink"/>
  <p:sldLayoutIdLst>
    <p:sldLayoutId id="21474837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179512" y="6356350"/>
            <a:ext cx="296267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a:t>Implementationsveranstaltung zur Einführung der Kernlehrpläne Gymnasium SI I</a:t>
            </a:r>
            <a:endParaRPr lang="de-DE" dirty="0"/>
          </a:p>
        </p:txBody>
      </p:sp>
      <p:sp>
        <p:nvSpPr>
          <p:cNvPr id="5" name="Fußzeilenplatzhalter 4"/>
          <p:cNvSpPr>
            <a:spLocks noGrp="1"/>
          </p:cNvSpPr>
          <p:nvPr>
            <p:ph type="ftr" sz="quarter" idx="3"/>
          </p:nvPr>
        </p:nvSpPr>
        <p:spPr>
          <a:xfrm>
            <a:off x="3419872" y="6204656"/>
            <a:ext cx="2664296" cy="6533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((Bitte BR spezifische Kontaktinformationen  einfügen!))</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94655" y="1700808"/>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1757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Q:\Projekte\KLP-Entwicklung Gymnasium SI\Organisation\Formulare und Logos\klp_logo-farbe.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059832" y="175481"/>
            <a:ext cx="2471588" cy="9366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V:\QUA-LIS\Formulare und Muster\AbsenderKennungMSB neu-farbig.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791588" y="332728"/>
            <a:ext cx="301866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73323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0AB54-5FF5-4DA4-BC65-6469F5A800C4}" type="datetimeFigureOut">
              <a:rPr lang="de-DE" smtClean="0">
                <a:solidFill>
                  <a:prstClr val="black">
                    <a:tint val="75000"/>
                  </a:prstClr>
                </a:solidFill>
              </a:rPr>
              <a:pPr/>
              <a:t>24.07.2019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BB53D-E872-4C74-804B-9A559C583DB3}"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743156"/>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700809"/>
            <a:ext cx="7772400" cy="792087"/>
          </a:xfrm>
        </p:spPr>
        <p:txBody>
          <a:bodyPr/>
          <a:lstStyle/>
          <a:p>
            <a:pPr algn="ctr"/>
            <a:r>
              <a:rPr lang="de-DE" sz="4000" b="1" cap="small" dirty="0">
                <a:solidFill>
                  <a:srgbClr val="002060"/>
                </a:solidFill>
              </a:rPr>
              <a:t>Herzlich willkommen</a:t>
            </a:r>
          </a:p>
        </p:txBody>
      </p:sp>
      <p:sp>
        <p:nvSpPr>
          <p:cNvPr id="3" name="Untertitel 2"/>
          <p:cNvSpPr>
            <a:spLocks noGrp="1"/>
          </p:cNvSpPr>
          <p:nvPr>
            <p:ph type="subTitle" idx="1"/>
          </p:nvPr>
        </p:nvSpPr>
        <p:spPr>
          <a:xfrm>
            <a:off x="1259632" y="3140968"/>
            <a:ext cx="6400800" cy="2736304"/>
          </a:xfrm>
        </p:spPr>
        <p:txBody>
          <a:bodyPr>
            <a:noAutofit/>
          </a:bodyPr>
          <a:lstStyle/>
          <a:p>
            <a:r>
              <a:rPr lang="de-DE" sz="3600" dirty="0">
                <a:solidFill>
                  <a:srgbClr val="002060"/>
                </a:solidFill>
              </a:rPr>
              <a:t>Neue Kernlehrpläne für die </a:t>
            </a:r>
          </a:p>
          <a:p>
            <a:r>
              <a:rPr lang="de-DE" sz="3600" dirty="0">
                <a:solidFill>
                  <a:srgbClr val="002060"/>
                </a:solidFill>
              </a:rPr>
              <a:t>Sekundarstufe I des Gymnasiums</a:t>
            </a:r>
          </a:p>
          <a:p>
            <a:endParaRPr lang="de-DE" sz="3600" dirty="0">
              <a:solidFill>
                <a:srgbClr val="002060"/>
              </a:solidFill>
            </a:endParaRPr>
          </a:p>
          <a:p>
            <a:r>
              <a:rPr lang="de-DE" sz="3200" dirty="0">
                <a:solidFill>
                  <a:srgbClr val="002060"/>
                </a:solidFill>
              </a:rPr>
              <a:t>Kernlehrplan Deutsch</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Deutsch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796514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Aufträge für alle </a:t>
            </a:r>
            <a:r>
              <a:rPr lang="de-DE" dirty="0" smtClean="0"/>
              <a:t>Fächer insbesondere</a:t>
            </a:r>
            <a:endParaRPr lang="de-DE" dirty="0"/>
          </a:p>
        </p:txBody>
      </p:sp>
      <p:sp>
        <p:nvSpPr>
          <p:cNvPr id="3" name="Inhaltsplatzhalter 2"/>
          <p:cNvSpPr>
            <a:spLocks noGrp="1"/>
          </p:cNvSpPr>
          <p:nvPr>
            <p:ph idx="1"/>
          </p:nvPr>
        </p:nvSpPr>
        <p:spPr>
          <a:xfrm>
            <a:off x="457200" y="1700808"/>
            <a:ext cx="8229600" cy="4320480"/>
          </a:xfrm>
        </p:spPr>
        <p:txBody>
          <a:bodyPr>
            <a:normAutofit fontScale="77500" lnSpcReduction="20000"/>
          </a:bodyPr>
          <a:lstStyle/>
          <a:p>
            <a:pPr>
              <a:spcBef>
                <a:spcPts val="1200"/>
              </a:spcBef>
            </a:pPr>
            <a:r>
              <a:rPr lang="de-DE" dirty="0"/>
              <a:t>Bildung in der digitalen Welt</a:t>
            </a:r>
            <a:br>
              <a:rPr lang="de-DE" dirty="0"/>
            </a:br>
            <a:r>
              <a:rPr lang="de-DE" dirty="0"/>
              <a:t>Grundlage: Medienkompetenzrahmen NRW</a:t>
            </a:r>
          </a:p>
          <a:p>
            <a:pPr>
              <a:spcBef>
                <a:spcPts val="1200"/>
              </a:spcBef>
            </a:pPr>
            <a:r>
              <a:rPr lang="de-DE" dirty="0"/>
              <a:t>Verbraucherbildung</a:t>
            </a:r>
            <a:br>
              <a:rPr lang="de-DE" dirty="0"/>
            </a:br>
            <a:r>
              <a:rPr lang="de-DE" dirty="0"/>
              <a:t>Grundlage: Rahmenvorgabe Verbraucherbildung in Schule</a:t>
            </a:r>
          </a:p>
          <a:p>
            <a:pPr marL="0" indent="0">
              <a:buNone/>
            </a:pPr>
            <a:endParaRPr lang="de-DE" dirty="0"/>
          </a:p>
          <a:p>
            <a:pPr marL="0" indent="0">
              <a:buNone/>
            </a:pPr>
            <a:r>
              <a:rPr lang="de-DE" dirty="0"/>
              <a:t>Einbindung in die Kernlehrpläne</a:t>
            </a:r>
          </a:p>
          <a:p>
            <a:pPr>
              <a:spcBef>
                <a:spcPts val="1200"/>
              </a:spcBef>
            </a:pPr>
            <a:r>
              <a:rPr lang="de-DE" dirty="0"/>
              <a:t>Fachspezifische Anbindung und Konkretisierung</a:t>
            </a:r>
          </a:p>
          <a:p>
            <a:pPr>
              <a:spcBef>
                <a:spcPts val="1200"/>
              </a:spcBef>
            </a:pPr>
            <a:r>
              <a:rPr lang="de-DE" dirty="0"/>
              <a:t>Erreichen der Ziele der Vorgaben arbeitsteilig im Zusammenspiel aller Fächer und im Verlauf des gesamten </a:t>
            </a:r>
            <a:r>
              <a:rPr lang="de-DE" dirty="0" smtClean="0"/>
              <a:t>Bildungsgangs</a:t>
            </a:r>
          </a:p>
          <a:p>
            <a:pPr>
              <a:spcBef>
                <a:spcPts val="1200"/>
              </a:spcBef>
            </a:pPr>
            <a:r>
              <a:rPr lang="de-DE" dirty="0"/>
              <a:t>Synopsen dazu werden den Schulen über den Lehrplannavigator zur Verfügung gestellt</a:t>
            </a:r>
            <a:r>
              <a:rPr lang="de-DE" dirty="0" smtClean="0"/>
              <a:t>.</a:t>
            </a:r>
            <a:endParaRPr lang="de-DE" dirty="0"/>
          </a:p>
          <a:p>
            <a:endParaRPr lang="de-DE" dirty="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dirty="0"/>
          </a:p>
        </p:txBody>
      </p:sp>
      <p:sp>
        <p:nvSpPr>
          <p:cNvPr id="5" name="Fußzeilenplatzhalter 4">
            <a:extLst>
              <a:ext uri="{FF2B5EF4-FFF2-40B4-BE49-F238E27FC236}">
                <a16:creationId xmlns:a16="http://schemas.microsoft.com/office/drawing/2014/main" xmlns="" id="{CB0AEBBC-D1E7-344B-878A-9C4767E727B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xmlns="" id="{3C203866-80FD-2A40-A83A-AFCDEC564489}"/>
              </a:ext>
            </a:extLst>
          </p:cNvPr>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154582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smtClean="0"/>
              <a:t>Implementationsveranstaltung zur Einführung der Kernlehrpläne Gymnasium SI</a:t>
            </a:r>
            <a:endParaRPr lang="de-DE"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xmlns=""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xmlns="" id="{709A05ED-B2EF-7849-8B3F-CEEC04BF3084}"/>
              </a:ext>
            </a:extLst>
          </p:cNvPr>
          <p:cNvSpPr>
            <a:spLocks noGrp="1"/>
          </p:cNvSpPr>
          <p:nvPr>
            <p:ph type="sldNum" sz="quarter" idx="12"/>
          </p:nvPr>
        </p:nvSpPr>
        <p:spPr/>
        <p:txBody>
          <a:bodyPr/>
          <a:lstStyle/>
          <a:p>
            <a:fld id="{512A4277-7E7A-4AAF-BFC7-47646BF5CD0C}" type="slidenum">
              <a:rPr lang="de-DE" smtClean="0"/>
              <a:t>12</a:t>
            </a:fld>
            <a:endParaRPr lang="de-DE"/>
          </a:p>
        </p:txBody>
      </p:sp>
      <p:grpSp>
        <p:nvGrpSpPr>
          <p:cNvPr id="18" name="Gruppieren 17">
            <a:extLst>
              <a:ext uri="{FF2B5EF4-FFF2-40B4-BE49-F238E27FC236}">
                <a16:creationId xmlns:a16="http://schemas.microsoft.com/office/drawing/2014/main" xmlns=""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xmlns=""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xmlns=""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xmlns=""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xmlns=""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xmlns=""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xmlns=""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xmlns=""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xmlns=""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xmlns=""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xmlns=""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xmlns=""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xmlns=""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xmlns=""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smtClean="0"/>
              <a:t>Informatische</a:t>
            </a:r>
          </a:p>
          <a:p>
            <a:r>
              <a:rPr lang="de-DE" dirty="0" smtClean="0"/>
              <a:t>Grundbildung </a:t>
            </a:r>
            <a:endParaRPr lang="de-DE" dirty="0"/>
          </a:p>
        </p:txBody>
      </p:sp>
      <p:grpSp>
        <p:nvGrpSpPr>
          <p:cNvPr id="36" name="Gruppieren 35">
            <a:extLst>
              <a:ext uri="{FF2B5EF4-FFF2-40B4-BE49-F238E27FC236}">
                <a16:creationId xmlns:a16="http://schemas.microsoft.com/office/drawing/2014/main" xmlns=""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xmlns=""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xmlns=""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xmlns=""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xmlns=""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xmlns=""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2452612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dirty="0" smtClean="0"/>
              <a:t>Kernlehrpläne leisten einen wichtigen Beitrag, die Kompetenzanforderungen des MKR fachlich zu konkretisieren.</a:t>
            </a:r>
          </a:p>
          <a:p>
            <a:r>
              <a:rPr lang="de-DE" dirty="0" smtClean="0"/>
              <a:t>Bezüge zur Informatik werden fachangemessen aufgezeigt (z.B. in Mathematik: Algorithmen erkennen).</a:t>
            </a:r>
          </a:p>
          <a:p>
            <a:r>
              <a:rPr lang="de-DE" dirty="0" smtClean="0"/>
              <a:t>Weitergehende Unterstützungsmaterialien zur Stärkung der informatischen Bildung werden zur Verfügung gestellt.</a:t>
            </a:r>
          </a:p>
          <a:p>
            <a:r>
              <a:rPr lang="de-DE" dirty="0" smtClean="0"/>
              <a:t>Der MKR ist und bleibt verbindlicher Orientierungsrahmen für die Weiterentwicklung des schulischen Medienkonzepts.</a:t>
            </a:r>
          </a:p>
          <a:p>
            <a:endParaRPr lang="de-DE" dirty="0" smtClean="0"/>
          </a:p>
          <a:p>
            <a:endParaRPr lang="de-DE" dirty="0" smtClean="0"/>
          </a:p>
          <a:p>
            <a:endParaRPr lang="de-DE" dirty="0" smtClean="0"/>
          </a:p>
          <a:p>
            <a:endParaRPr lang="de-DE" dirty="0"/>
          </a:p>
        </p:txBody>
      </p:sp>
      <p:sp>
        <p:nvSpPr>
          <p:cNvPr id="4" name="Datumsplatzhalter 3"/>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dirty="0"/>
          </a:p>
        </p:txBody>
      </p:sp>
    </p:spTree>
    <p:extLst>
      <p:ext uri="{BB962C8B-B14F-4D97-AF65-F5344CB8AC3E}">
        <p14:creationId xmlns:p14="http://schemas.microsoft.com/office/powerpoint/2010/main" val="281931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Individuellen Bedürfnissen und Bedarfen (Z1)</a:t>
            </a:r>
          </a:p>
          <a:p>
            <a:pPr lvl="1"/>
            <a:r>
              <a:rPr lang="de-DE" dirty="0"/>
              <a:t>Gesellschaftlichen Einflüssen auf Konsumentscheidungen (Z2)</a:t>
            </a:r>
          </a:p>
          <a:p>
            <a:pPr lvl="1"/>
            <a:r>
              <a:rPr lang="de-DE" dirty="0"/>
              <a:t>Individuellen und gesellschaftlichen Folgen des Konsums (Z3)</a:t>
            </a:r>
          </a:p>
          <a:p>
            <a:pPr lvl="1"/>
            <a:r>
              <a:rPr lang="de-DE" dirty="0"/>
              <a:t>Politisch-rechtlichen und sozioökonomischen Rahmenbedingungen (Z4)</a:t>
            </a:r>
          </a:p>
          <a:p>
            <a:pPr lvl="1"/>
            <a:r>
              <a:rPr lang="de-DE" dirty="0"/>
              <a:t>Kriterien für Konsumentscheidungen (Z5)</a:t>
            </a:r>
          </a:p>
          <a:p>
            <a:pPr lvl="1"/>
            <a:r>
              <a:rPr lang="de-DE" dirty="0"/>
              <a:t>Individuellen, kollektiven und politischen Gestaltungsoptionen des Konsums (Z6)</a:t>
            </a:r>
          </a:p>
        </p:txBody>
      </p:sp>
      <p:sp>
        <p:nvSpPr>
          <p:cNvPr id="4" name="Datumsplatzhalter 3">
            <a:extLst>
              <a:ext uri="{FF2B5EF4-FFF2-40B4-BE49-F238E27FC236}">
                <a16:creationId xmlns="" xmlns:a16="http://schemas.microsoft.com/office/drawing/2014/main" id="{9254464C-DBE5-D140-8C4F-AED538988B5D}"/>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14</a:t>
            </a:fld>
            <a:endParaRPr lang="de-DE"/>
          </a:p>
        </p:txBody>
      </p:sp>
      <p:graphicFrame>
        <p:nvGraphicFramePr>
          <p:cNvPr id="7" name="Tabelle 6">
            <a:extLst>
              <a:ext uri="{FF2B5EF4-FFF2-40B4-BE49-F238E27FC236}">
                <a16:creationId xmlns="" xmlns:a16="http://schemas.microsoft.com/office/drawing/2014/main" id="{7F0ACA08-3046-BF4C-B006-0238D1FF3629}"/>
              </a:ext>
            </a:extLst>
          </p:cNvPr>
          <p:cNvGraphicFramePr>
            <a:graphicFrameLocks noGrp="1"/>
          </p:cNvGraphicFramePr>
          <p:nvPr>
            <p:extLst>
              <p:ext uri="{D42A27DB-BD31-4B8C-83A1-F6EECF244321}">
                <p14:modId xmlns:p14="http://schemas.microsoft.com/office/powerpoint/2010/main" val="2999166442"/>
              </p:ext>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 xmlns:a16="http://schemas.microsoft.com/office/drawing/2014/main" val="673817853"/>
                    </a:ext>
                  </a:extLst>
                </a:gridCol>
                <a:gridCol w="2062785">
                  <a:extLst>
                    <a:ext uri="{9D8B030D-6E8A-4147-A177-3AD203B41FA5}">
                      <a16:colId xmlns="" xmlns:a16="http://schemas.microsoft.com/office/drawing/2014/main" val="3077496260"/>
                    </a:ext>
                  </a:extLst>
                </a:gridCol>
                <a:gridCol w="2062785">
                  <a:extLst>
                    <a:ext uri="{9D8B030D-6E8A-4147-A177-3AD203B41FA5}">
                      <a16:colId xmlns="" xmlns:a16="http://schemas.microsoft.com/office/drawing/2014/main" val="2782819226"/>
                    </a:ext>
                  </a:extLst>
                </a:gridCol>
                <a:gridCol w="2062785">
                  <a:extLst>
                    <a:ext uri="{9D8B030D-6E8A-4147-A177-3AD203B41FA5}">
                      <a16:colId xmlns=""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 xmlns:a16="http://schemas.microsoft.com/office/drawing/2014/main" val="3275194687"/>
                  </a:ext>
                </a:extLst>
              </a:tr>
            </a:tbl>
          </a:graphicData>
        </a:graphic>
      </p:graphicFrame>
    </p:spTree>
    <p:extLst>
      <p:ext uri="{BB962C8B-B14F-4D97-AF65-F5344CB8AC3E}">
        <p14:creationId xmlns:p14="http://schemas.microsoft.com/office/powerpoint/2010/main" val="365119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solidFill>
                  <a:schemeClr val="bg1">
                    <a:lumMod val="65000"/>
                  </a:schemeClr>
                </a:solidFill>
              </a:rPr>
              <a:t>Der Kernlehrplan Deutsch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796514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 xmlns:a16="http://schemas.microsoft.com/office/drawing/2014/main" id="{C6FAD3CF-0A8C-F548-86F8-EDFD249B15D8}"/>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4" name="Fußzeilenplatzhalter 3">
            <a:extLst>
              <a:ext uri="{FF2B5EF4-FFF2-40B4-BE49-F238E27FC236}">
                <a16:creationId xmlns=""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16</a:t>
            </a:fld>
            <a:endParaRPr lang="de-DE"/>
          </a:p>
        </p:txBody>
      </p:sp>
      <p:sp>
        <p:nvSpPr>
          <p:cNvPr id="6" name="Inhaltsplatzhalter 2">
            <a:extLst>
              <a:ext uri="{FF2B5EF4-FFF2-40B4-BE49-F238E27FC236}">
                <a16:creationId xmlns=""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pic>
        <p:nvPicPr>
          <p:cNvPr id="7" name="Picture 50" descr="paragraph_2">
            <a:extLst>
              <a:ext uri="{FF2B5EF4-FFF2-40B4-BE49-F238E27FC236}">
                <a16:creationId xmlns=""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921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BDFD080-5DB2-3C4C-A53C-84E13122630A}"/>
              </a:ext>
            </a:extLst>
          </p:cNvPr>
          <p:cNvSpPr>
            <a:spLocks noGrp="1"/>
          </p:cNvSpPr>
          <p:nvPr>
            <p:ph type="title"/>
          </p:nvPr>
        </p:nvSpPr>
        <p:spPr/>
        <p:txBody>
          <a:bodyPr/>
          <a:lstStyle/>
          <a:p>
            <a:r>
              <a:rPr lang="de-DE" dirty="0"/>
              <a:t>Schulinterne Lehrpläne - rechtlicher Rahmen</a:t>
            </a:r>
          </a:p>
        </p:txBody>
      </p:sp>
      <p:sp>
        <p:nvSpPr>
          <p:cNvPr id="3" name="Datumsplatzhalter 2">
            <a:extLst>
              <a:ext uri="{FF2B5EF4-FFF2-40B4-BE49-F238E27FC236}">
                <a16:creationId xmlns="" xmlns:a16="http://schemas.microsoft.com/office/drawing/2014/main" id="{C6FAD3CF-0A8C-F548-86F8-EDFD249B15D8}"/>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4" name="Fußzeilenplatzhalter 3">
            <a:extLst>
              <a:ext uri="{FF2B5EF4-FFF2-40B4-BE49-F238E27FC236}">
                <a16:creationId xmlns=""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17</a:t>
            </a:fld>
            <a:endParaRPr lang="de-DE"/>
          </a:p>
        </p:txBody>
      </p:sp>
      <p:sp>
        <p:nvSpPr>
          <p:cNvPr id="8" name="Inhaltsplatzhalter 2">
            <a:extLst>
              <a:ext uri="{FF2B5EF4-FFF2-40B4-BE49-F238E27FC236}">
                <a16:creationId xmlns=""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err="1"/>
              <a:t>entwicklung</a:t>
            </a:r>
            <a:r>
              <a:rPr lang="de-DE" altLang="de-DE" sz="1600" dirty="0"/>
              <a:t> der fachlichen Arbeit und berät über Ziele, Arbeitspläne, Evaluationsmaßnahmen und –</a:t>
            </a:r>
            <a:r>
              <a:rPr lang="de-DE" altLang="de-DE" sz="1600" dirty="0" err="1"/>
              <a:t>ergebnisse</a:t>
            </a:r>
            <a:r>
              <a:rPr lang="de-DE" altLang="de-DE" sz="1600" dirty="0"/>
              <a:t>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pic>
        <p:nvPicPr>
          <p:cNvPr id="9" name="Picture 50" descr="paragraph_2">
            <a:extLst>
              <a:ext uri="{FF2B5EF4-FFF2-40B4-BE49-F238E27FC236}">
                <a16:creationId xmlns="" xmlns:a16="http://schemas.microsoft.com/office/drawing/2014/main" id="{7448CAB6-CF26-2140-A437-3E8C5E453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616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dirty="0" err="1"/>
              <a:t>Curriculumentwicklung</a:t>
            </a:r>
            <a:endParaRPr lang="de-DE" sz="16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80542" y="5519701"/>
              <a:ext cx="1203187" cy="646331"/>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a:t>Implementationsveranstaltung zur Einführung der Kernlehrpläne Gymnasium SI I</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829100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8330E7-2FED-9240-B43B-791B2DA812C7}"/>
              </a:ext>
            </a:extLst>
          </p:cNvPr>
          <p:cNvSpPr>
            <a:spLocks noGrp="1"/>
          </p:cNvSpPr>
          <p:nvPr>
            <p:ph type="title"/>
          </p:nvPr>
        </p:nvSpPr>
        <p:spPr/>
        <p:txBody>
          <a:bodyPr/>
          <a:lstStyle/>
          <a:p>
            <a:r>
              <a:rPr lang="de-DE" dirty="0" smtClean="0"/>
              <a:t>Funktionen </a:t>
            </a:r>
            <a:r>
              <a:rPr lang="de-DE" dirty="0"/>
              <a:t>von schulinternen Lehrplänen</a:t>
            </a:r>
          </a:p>
        </p:txBody>
      </p:sp>
      <p:sp>
        <p:nvSpPr>
          <p:cNvPr id="3" name="Inhaltsplatzhalter 2">
            <a:extLst>
              <a:ext uri="{FF2B5EF4-FFF2-40B4-BE49-F238E27FC236}">
                <a16:creationId xmlns:a16="http://schemas.microsoft.com/office/drawing/2014/main" xmlns="" id="{C5220460-9AF9-EB40-9934-3D9213581DA9}"/>
              </a:ext>
            </a:extLst>
          </p:cNvPr>
          <p:cNvSpPr>
            <a:spLocks noGrp="1"/>
          </p:cNvSpPr>
          <p:nvPr>
            <p:ph idx="1"/>
          </p:nvPr>
        </p:nvSpPr>
        <p:spPr>
          <a:xfrm>
            <a:off x="457200" y="1700808"/>
            <a:ext cx="8229600" cy="4392488"/>
          </a:xfrm>
        </p:spPr>
        <p:txBody>
          <a:bodyPr>
            <a:normAutofit fontScale="85000" lnSpcReduction="20000"/>
          </a:bodyPr>
          <a:lstStyle/>
          <a:p>
            <a:pPr>
              <a:spcBef>
                <a:spcPts val="1200"/>
              </a:spcBef>
            </a:pPr>
            <a:r>
              <a:rPr lang="de-DE" dirty="0"/>
              <a:t>Schulbezogene Konkretisierung der </a:t>
            </a:r>
            <a:r>
              <a:rPr lang="de-DE" dirty="0" smtClean="0"/>
              <a:t>Kernlehrpläne in passenden Unterrichtsvorhaben</a:t>
            </a:r>
            <a:endParaRPr lang="de-DE" dirty="0"/>
          </a:p>
          <a:p>
            <a:pPr>
              <a:spcBef>
                <a:spcPts val="1200"/>
              </a:spcBef>
            </a:pPr>
            <a:r>
              <a:rPr lang="de-DE" dirty="0"/>
              <a:t>Instrument zur Unterrichtsentwicklung und </a:t>
            </a:r>
            <a:r>
              <a:rPr lang="de-DE" dirty="0" smtClean="0"/>
              <a:t>Unterrichtsvorbereitung</a:t>
            </a:r>
          </a:p>
          <a:p>
            <a:pPr>
              <a:spcBef>
                <a:spcPts val="1200"/>
              </a:spcBef>
            </a:pPr>
            <a:r>
              <a:rPr lang="de-DE" dirty="0" smtClean="0"/>
              <a:t>Abgestimmte Konzepte zur Leistungsbewertung</a:t>
            </a:r>
            <a:endParaRPr lang="de-DE" dirty="0"/>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xmlns="" id="{5AC05C93-8322-9C46-A48D-7D1EEE312164}"/>
              </a:ext>
            </a:extLst>
          </p:cNvPr>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5" name="Fußzeilenplatzhalter 4">
            <a:extLst>
              <a:ext uri="{FF2B5EF4-FFF2-40B4-BE49-F238E27FC236}">
                <a16:creationId xmlns:a16="http://schemas.microsoft.com/office/drawing/2014/main" xmlns=""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xmlns="" id="{E9F23F56-EDA9-9146-A5C0-F96A1B006EE4}"/>
              </a:ext>
            </a:extLst>
          </p:cNvPr>
          <p:cNvSpPr>
            <a:spLocks noGrp="1"/>
          </p:cNvSpPr>
          <p:nvPr>
            <p:ph type="sldNum" sz="quarter" idx="12"/>
          </p:nvPr>
        </p:nvSpPr>
        <p:spPr/>
        <p:txBody>
          <a:bodyPr/>
          <a:lstStyle/>
          <a:p>
            <a:fld id="{512A4277-7E7A-4AAF-BFC7-47646BF5CD0C}" type="slidenum">
              <a:rPr lang="de-DE" smtClean="0"/>
              <a:t>19</a:t>
            </a:fld>
            <a:endParaRPr lang="de-DE"/>
          </a:p>
        </p:txBody>
      </p:sp>
    </p:spTree>
    <p:extLst>
      <p:ext uri="{BB962C8B-B14F-4D97-AF65-F5344CB8AC3E}">
        <p14:creationId xmlns:p14="http://schemas.microsoft.com/office/powerpoint/2010/main" val="21928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t>Übergreifende Aufgaben</a:t>
            </a:r>
          </a:p>
          <a:p>
            <a:pPr marL="514350" indent="-514350">
              <a:spcBef>
                <a:spcPts val="1200"/>
              </a:spcBef>
              <a:buFont typeface="+mj-lt"/>
              <a:buAutoNum type="arabicPeriod"/>
            </a:pPr>
            <a:r>
              <a:rPr lang="de-DE" dirty="0"/>
              <a:t>Schulinterne Lehrpläne</a:t>
            </a:r>
          </a:p>
          <a:p>
            <a:pPr marL="514350" indent="-514350">
              <a:spcBef>
                <a:spcPts val="1200"/>
              </a:spcBef>
              <a:buFont typeface="+mj-lt"/>
              <a:buAutoNum type="arabicPeriod"/>
            </a:pPr>
            <a:r>
              <a:rPr lang="de-DE" dirty="0"/>
              <a:t>Der Kernlehrplan Deutsch im Detail </a:t>
            </a:r>
          </a:p>
          <a:p>
            <a:pPr marL="0" indent="0">
              <a:spcBef>
                <a:spcPts val="0"/>
              </a:spcBef>
              <a:buNone/>
            </a:pPr>
            <a:r>
              <a:rPr lang="de-DE" i="1" dirty="0">
                <a:solidFill>
                  <a:schemeClr val="tx2">
                    <a:lumMod val="60000"/>
                    <a:lumOff val="40000"/>
                  </a:schemeClr>
                </a:solidFill>
              </a:rPr>
              <a:t>      </a:t>
            </a:r>
            <a:r>
              <a:rPr lang="de-DE" sz="2000" i="1" dirty="0">
                <a:solidFill>
                  <a:schemeClr val="tx2">
                    <a:lumMod val="60000"/>
                    <a:lumOff val="40000"/>
                  </a:schemeClr>
                </a:solidFill>
              </a:rPr>
              <a:t>(mit integrierten Praxisphasen)</a:t>
            </a:r>
          </a:p>
          <a:p>
            <a:pPr marL="514350" indent="-514350">
              <a:spcBef>
                <a:spcPts val="1200"/>
              </a:spcBef>
              <a:buFont typeface="+mj-lt"/>
              <a:buAutoNum type="arabicPeriod" startAt="5"/>
            </a:pPr>
            <a:r>
              <a:rPr lang="de-DE" dirty="0"/>
              <a:t>Fachliche Unterstützungsmaterialien</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a:t>
            </a:fld>
            <a:endParaRPr lang="de-DE"/>
          </a:p>
        </p:txBody>
      </p:sp>
    </p:spTree>
    <p:extLst>
      <p:ext uri="{BB962C8B-B14F-4D97-AF65-F5344CB8AC3E}">
        <p14:creationId xmlns:p14="http://schemas.microsoft.com/office/powerpoint/2010/main" val="127995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9EF9747-424B-1D47-8C18-363169B25A6A}"/>
              </a:ext>
            </a:extLst>
          </p:cNvPr>
          <p:cNvSpPr>
            <a:spLocks noGrp="1"/>
          </p:cNvSpPr>
          <p:nvPr>
            <p:ph type="title"/>
          </p:nvPr>
        </p:nvSpPr>
        <p:spPr/>
        <p:txBody>
          <a:bodyPr/>
          <a:lstStyle/>
          <a:p>
            <a:r>
              <a:rPr lang="de-DE"/>
              <a:t>Gliederung </a:t>
            </a:r>
            <a:r>
              <a:rPr lang="de-DE" dirty="0"/>
              <a:t>für einen schulinternen Lehrplan</a:t>
            </a:r>
          </a:p>
        </p:txBody>
      </p:sp>
      <p:sp>
        <p:nvSpPr>
          <p:cNvPr id="4" name="Datumsplatzhalter 3">
            <a:extLst>
              <a:ext uri="{FF2B5EF4-FFF2-40B4-BE49-F238E27FC236}">
                <a16:creationId xmlns="" xmlns:a16="http://schemas.microsoft.com/office/drawing/2014/main" id="{81EB754F-C3B3-5E42-9D82-92B4E5F528A3}"/>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20</a:t>
            </a:fld>
            <a:endParaRPr lang="de-DE"/>
          </a:p>
        </p:txBody>
      </p:sp>
      <p:sp>
        <p:nvSpPr>
          <p:cNvPr id="9" name="Inhaltsplatzhalter 2">
            <a:extLst>
              <a:ext uri="{FF2B5EF4-FFF2-40B4-BE49-F238E27FC236}">
                <a16:creationId xmlns=""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400"/>
              <a:t>Inhalt</a:t>
            </a:r>
          </a:p>
          <a:p>
            <a:pPr marL="0" indent="0" defTabSz="536575">
              <a:buFont typeface="Arial" panose="020B0604020202020204" pitchFamily="34" charset="0"/>
              <a:buNone/>
            </a:pPr>
            <a:r>
              <a:rPr lang="de-DE" sz="2400"/>
              <a:t>1	Rahmenbedingungen der fachlichen Arbeit</a:t>
            </a:r>
          </a:p>
          <a:p>
            <a:pPr marL="0" indent="0" defTabSz="536575">
              <a:buFont typeface="Arial" panose="020B0604020202020204" pitchFamily="34" charset="0"/>
              <a:buNone/>
            </a:pPr>
            <a:r>
              <a:rPr lang="de-DE" sz="2400"/>
              <a:t>2	Entscheidungen zum Unterricht</a:t>
            </a:r>
          </a:p>
          <a:p>
            <a:pPr marL="400050" lvl="1" indent="0" defTabSz="536575">
              <a:buFont typeface="Arial" panose="020B0604020202020204" pitchFamily="34" charset="0"/>
              <a:buNone/>
            </a:pPr>
            <a:r>
              <a:rPr lang="de-DE" sz="2200"/>
              <a:t>2.1 	Unterrichtsvorhaben	</a:t>
            </a:r>
          </a:p>
          <a:p>
            <a:pPr marL="400050" lvl="1" indent="0" defTabSz="536575">
              <a:buFont typeface="Arial" panose="020B0604020202020204" pitchFamily="34" charset="0"/>
              <a:buNone/>
            </a:pPr>
            <a:r>
              <a:rPr lang="de-DE" sz="2200"/>
              <a:t>2.2	Grundsätze der fachmethodischen und fachdidaktischen Arbeit</a:t>
            </a:r>
          </a:p>
          <a:p>
            <a:pPr marL="400050" lvl="1" indent="0" defTabSz="536575">
              <a:buFont typeface="Arial" panose="020B0604020202020204" pitchFamily="34" charset="0"/>
              <a:buNone/>
            </a:pPr>
            <a:r>
              <a:rPr lang="de-DE" sz="2200"/>
              <a:t>2.3	Grundsätze der Leistungsbewertung und Leistungsrückmeldung</a:t>
            </a:r>
          </a:p>
          <a:p>
            <a:pPr marL="400050" lvl="1" indent="0" defTabSz="536575">
              <a:buFont typeface="Arial" panose="020B0604020202020204" pitchFamily="34" charset="0"/>
              <a:buNone/>
            </a:pPr>
            <a:r>
              <a:rPr lang="de-DE" sz="2200"/>
              <a:t>2.4	Lehr- und Lernmittel</a:t>
            </a:r>
          </a:p>
          <a:p>
            <a:pPr marL="0" indent="0" defTabSz="536575">
              <a:buFont typeface="Arial" panose="020B0604020202020204" pitchFamily="34" charset="0"/>
              <a:buNone/>
            </a:pPr>
            <a:r>
              <a:rPr lang="de-DE" sz="2400"/>
              <a:t>3	Entscheidungen zu fach- und unterrichtsübergreifenden Fragen</a:t>
            </a:r>
          </a:p>
          <a:p>
            <a:pPr marL="0" indent="0" defTabSz="536575">
              <a:buFont typeface="Arial" panose="020B0604020202020204" pitchFamily="34" charset="0"/>
              <a:buNone/>
            </a:pPr>
            <a:r>
              <a:rPr lang="de-DE" sz="2400"/>
              <a:t>4	Qualitätssicherung und Evaluation</a:t>
            </a:r>
          </a:p>
          <a:p>
            <a:pPr defTabSz="536575"/>
            <a:endParaRPr lang="de-DE" dirty="0"/>
          </a:p>
        </p:txBody>
      </p:sp>
    </p:spTree>
    <p:extLst>
      <p:ext uri="{BB962C8B-B14F-4D97-AF65-F5344CB8AC3E}">
        <p14:creationId xmlns:p14="http://schemas.microsoft.com/office/powerpoint/2010/main" val="1393336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smtClean="0"/>
              <a:t>Implementationsveranstaltung zur Einführung der Kernlehrpläne Gymnasium SI</a:t>
            </a:r>
            <a:endParaRPr lang="de-DE"/>
          </a:p>
        </p:txBody>
      </p:sp>
      <p:sp>
        <p:nvSpPr>
          <p:cNvPr id="4" name="Fußzeilenplatzhalter 3">
            <a:extLst>
              <a:ext uri="{FF2B5EF4-FFF2-40B4-BE49-F238E27FC236}">
                <a16:creationId xmlns:a16="http://schemas.microsoft.com/office/drawing/2014/main" xmlns=""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xmlns="" id="{D5E0577A-C720-B14C-A0A1-E61A0041436F}"/>
              </a:ext>
            </a:extLst>
          </p:cNvPr>
          <p:cNvSpPr>
            <a:spLocks noGrp="1"/>
          </p:cNvSpPr>
          <p:nvPr>
            <p:ph type="sldNum" sz="quarter" idx="12"/>
          </p:nvPr>
        </p:nvSpPr>
        <p:spPr/>
        <p:txBody>
          <a:bodyPr/>
          <a:lstStyle/>
          <a:p>
            <a:fld id="{512A4277-7E7A-4AAF-BFC7-47646BF5CD0C}" type="slidenum">
              <a:rPr lang="de-DE" smtClean="0"/>
              <a:t>21</a:t>
            </a:fld>
            <a:endParaRPr lang="de-DE"/>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79711" y="1628800"/>
            <a:ext cx="5369305"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4447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lnSpcReduction="10000"/>
          </a:bodyPr>
          <a:lstStyle/>
          <a:p>
            <a:pPr marL="514350" indent="-514350">
              <a:spcBef>
                <a:spcPts val="1200"/>
              </a:spcBef>
              <a:buFont typeface="+mj-lt"/>
              <a:buAutoNum type="arabicPeriod"/>
            </a:pPr>
            <a:r>
              <a:rPr lang="de-DE" sz="1200" dirty="0">
                <a:solidFill>
                  <a:schemeClr val="bg1">
                    <a:lumMod val="65000"/>
                  </a:schemeClr>
                </a:solidFill>
              </a:rPr>
              <a:t>Merkmale der neuen Kernlehrpläne</a:t>
            </a:r>
          </a:p>
          <a:p>
            <a:pPr marL="514350" indent="-514350">
              <a:spcBef>
                <a:spcPts val="1200"/>
              </a:spcBef>
              <a:buFont typeface="+mj-lt"/>
              <a:buAutoNum type="arabicPeriod"/>
            </a:pPr>
            <a:r>
              <a:rPr lang="de-DE" sz="1200" dirty="0">
                <a:solidFill>
                  <a:schemeClr val="bg1">
                    <a:lumMod val="65000"/>
                  </a:schemeClr>
                </a:solidFill>
              </a:rPr>
              <a:t>Übergreifende Aufgaben</a:t>
            </a:r>
          </a:p>
          <a:p>
            <a:pPr marL="514350" indent="-514350">
              <a:spcBef>
                <a:spcPts val="1200"/>
              </a:spcBef>
              <a:buFont typeface="+mj-lt"/>
              <a:buAutoNum type="arabicPeriod"/>
            </a:pPr>
            <a:r>
              <a:rPr lang="de-DE" sz="1200" dirty="0">
                <a:solidFill>
                  <a:schemeClr val="bg1">
                    <a:lumMod val="65000"/>
                  </a:schemeClr>
                </a:solidFill>
              </a:rPr>
              <a:t>Schulinterne Lehrpläne</a:t>
            </a:r>
          </a:p>
          <a:p>
            <a:pPr marL="514350" indent="-514350">
              <a:spcBef>
                <a:spcPts val="1200"/>
              </a:spcBef>
              <a:buFont typeface="+mj-lt"/>
              <a:buAutoNum type="arabicPeriod"/>
            </a:pPr>
            <a:r>
              <a:rPr lang="de-DE" dirty="0"/>
              <a:t>Der Kernlehrplan Deutsch im Detail </a:t>
            </a:r>
          </a:p>
          <a:p>
            <a:pPr>
              <a:spcBef>
                <a:spcPts val="600"/>
              </a:spcBef>
              <a:buFont typeface="Wingdings" panose="05000000000000000000" pitchFamily="2" charset="2"/>
              <a:buChar char="§"/>
            </a:pPr>
            <a:r>
              <a:rPr lang="de-DE" sz="2000" dirty="0"/>
              <a:t>Die wichtigsten Kontinuitäten und Neuerungen</a:t>
            </a:r>
          </a:p>
          <a:p>
            <a:pPr>
              <a:spcBef>
                <a:spcPts val="600"/>
              </a:spcBef>
              <a:buFont typeface="Wingdings" panose="05000000000000000000" pitchFamily="2" charset="2"/>
              <a:buChar char="§"/>
            </a:pPr>
            <a:r>
              <a:rPr lang="de-DE" sz="2000" dirty="0">
                <a:ea typeface="Calibri" charset="0"/>
                <a:cs typeface="Arial" panose="020B0604020202020204" pitchFamily="34" charset="0"/>
              </a:rPr>
              <a:t>Aufgaben und Ziele des Faches und ihre Spiegelung in inhaltlichen Schwerpunkten und übergeordneten sowie konkretisierten Kompetenzerwartungen</a:t>
            </a:r>
            <a:r>
              <a:rPr lang="de-DE" sz="2000" i="1" dirty="0">
                <a:solidFill>
                  <a:schemeClr val="tx2">
                    <a:lumMod val="60000"/>
                    <a:lumOff val="40000"/>
                  </a:schemeClr>
                </a:solidFill>
                <a:ea typeface="Calibri" charset="0"/>
                <a:cs typeface="Arial" panose="020B0604020202020204" pitchFamily="34" charset="0"/>
              </a:rPr>
              <a:t> </a:t>
            </a:r>
          </a:p>
          <a:p>
            <a:pPr>
              <a:spcBef>
                <a:spcPts val="600"/>
              </a:spcBef>
              <a:buFont typeface="Wingdings" panose="05000000000000000000" pitchFamily="2" charset="2"/>
              <a:buChar char="§"/>
            </a:pPr>
            <a:r>
              <a:rPr lang="de-DE" sz="2000" dirty="0">
                <a:ea typeface="Calibri" charset="0"/>
                <a:cs typeface="Arial" panose="020B0604020202020204" pitchFamily="34" charset="0"/>
              </a:rPr>
              <a:t>Das Inhaltsfeld Medien </a:t>
            </a:r>
            <a:r>
              <a:rPr lang="de-DE" sz="2000" i="1" dirty="0">
                <a:solidFill>
                  <a:schemeClr val="tx2">
                    <a:lumMod val="60000"/>
                    <a:lumOff val="40000"/>
                  </a:schemeClr>
                </a:solidFill>
                <a:cs typeface="Arial" panose="020B0604020202020204" pitchFamily="34" charset="0"/>
              </a:rPr>
              <a:t>(1 Praxisphase)</a:t>
            </a:r>
          </a:p>
          <a:p>
            <a:pPr>
              <a:spcBef>
                <a:spcPts val="600"/>
              </a:spcBef>
              <a:buFont typeface="Wingdings" panose="05000000000000000000" pitchFamily="2" charset="2"/>
              <a:buChar char="§"/>
            </a:pPr>
            <a:r>
              <a:rPr lang="de-DE" sz="2000" dirty="0">
                <a:ea typeface="Calibri" charset="0"/>
                <a:cs typeface="Arial" panose="020B0604020202020204" pitchFamily="34" charset="0"/>
              </a:rPr>
              <a:t>Fachliche Umsetzung von KLP-Merkmalen: Beispiel </a:t>
            </a:r>
            <a:r>
              <a:rPr lang="de-DE" sz="2000" i="1" dirty="0">
                <a:solidFill>
                  <a:schemeClr val="tx2">
                    <a:lumMod val="60000"/>
                    <a:lumOff val="40000"/>
                  </a:schemeClr>
                </a:solidFill>
                <a:ea typeface="Calibri" charset="0"/>
                <a:cs typeface="Arial" panose="020B0604020202020204" pitchFamily="34" charset="0"/>
              </a:rPr>
              <a:t>(1 Praxisphase)</a:t>
            </a:r>
            <a:endParaRPr lang="de-DE" sz="2000" dirty="0">
              <a:ea typeface="Calibri" charset="0"/>
              <a:cs typeface="Arial" panose="020B0604020202020204" pitchFamily="34" charset="0"/>
            </a:endParaRPr>
          </a:p>
          <a:p>
            <a:pPr>
              <a:spcBef>
                <a:spcPts val="600"/>
              </a:spcBef>
              <a:buFont typeface="Wingdings" panose="05000000000000000000" pitchFamily="2" charset="2"/>
              <a:buChar char="§"/>
            </a:pPr>
            <a:r>
              <a:rPr lang="de-DE" sz="2000" dirty="0">
                <a:ea typeface="Calibri" charset="0"/>
                <a:cs typeface="Arial" panose="020B0604020202020204" pitchFamily="34" charset="0"/>
              </a:rPr>
              <a:t>Leistungsüberprüfung und -bewertung</a:t>
            </a:r>
          </a:p>
          <a:p>
            <a:pPr marL="514350" indent="-514350">
              <a:spcBef>
                <a:spcPts val="1200"/>
              </a:spcBef>
              <a:buFont typeface="+mj-lt"/>
              <a:buAutoNum type="arabicPeriod" startAt="5"/>
            </a:pPr>
            <a:r>
              <a:rPr lang="de-DE" sz="1300" dirty="0">
                <a:solidFill>
                  <a:schemeClr val="bg1">
                    <a:lumMod val="65000"/>
                  </a:schemeClr>
                </a:solidFill>
              </a:rPr>
              <a:t>Fachliche Unterstützungsmaterialien </a:t>
            </a:r>
            <a:r>
              <a:rPr lang="de-DE" sz="1300" i="1" dirty="0">
                <a:solidFill>
                  <a:schemeClr val="tx2">
                    <a:lumMod val="60000"/>
                    <a:lumOff val="40000"/>
                  </a:schemeClr>
                </a:solidFill>
              </a:rPr>
              <a:t>(1 Praxisphase)</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22</a:t>
            </a:fld>
            <a:endParaRPr lang="de-DE"/>
          </a:p>
        </p:txBody>
      </p:sp>
    </p:spTree>
    <p:extLst>
      <p:ext uri="{BB962C8B-B14F-4D97-AF65-F5344CB8AC3E}">
        <p14:creationId xmlns:p14="http://schemas.microsoft.com/office/powerpoint/2010/main" val="796514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2524E87-3501-2549-97F6-0BE4068189D7}"/>
              </a:ext>
            </a:extLst>
          </p:cNvPr>
          <p:cNvSpPr>
            <a:spLocks noGrp="1"/>
          </p:cNvSpPr>
          <p:nvPr>
            <p:ph type="title"/>
          </p:nvPr>
        </p:nvSpPr>
        <p:spPr/>
        <p:txBody>
          <a:bodyPr/>
          <a:lstStyle/>
          <a:p>
            <a:r>
              <a:rPr lang="de-DE" sz="3200" dirty="0"/>
              <a:t>Quantitative Stärkung: Stundentafel G8 / G9</a:t>
            </a:r>
            <a:endParaRPr lang="de-DE" dirty="0"/>
          </a:p>
        </p:txBody>
      </p:sp>
      <p:sp>
        <p:nvSpPr>
          <p:cNvPr id="3" name="Inhaltsplatzhalter 2">
            <a:extLst>
              <a:ext uri="{FF2B5EF4-FFF2-40B4-BE49-F238E27FC236}">
                <a16:creationId xmlns="" xmlns:a16="http://schemas.microsoft.com/office/drawing/2014/main" id="{323EFAE1-F979-1049-BA0C-ABF010A35C81}"/>
              </a:ext>
            </a:extLst>
          </p:cNvPr>
          <p:cNvSpPr>
            <a:spLocks noGrp="1"/>
          </p:cNvSpPr>
          <p:nvPr>
            <p:ph idx="1"/>
          </p:nvPr>
        </p:nvSpPr>
        <p:spPr>
          <a:xfrm>
            <a:off x="539552" y="3861048"/>
            <a:ext cx="8604448" cy="2232248"/>
          </a:xfrm>
        </p:spPr>
        <p:txBody>
          <a:bodyPr>
            <a:normAutofit fontScale="92500" lnSpcReduction="10000"/>
          </a:bodyPr>
          <a:lstStyle/>
          <a:p>
            <a:pPr marL="0" indent="0">
              <a:buNone/>
            </a:pPr>
            <a:r>
              <a:rPr lang="de-DE" b="1" dirty="0">
                <a:solidFill>
                  <a:prstClr val="black"/>
                </a:solidFill>
              </a:rPr>
              <a:t>Mehr</a:t>
            </a:r>
            <a:r>
              <a:rPr lang="de-DE" dirty="0">
                <a:solidFill>
                  <a:prstClr val="black"/>
                </a:solidFill>
              </a:rPr>
              <a:t> Deutschunterricht im G9-Bildungsgang</a:t>
            </a:r>
          </a:p>
          <a:p>
            <a:pPr>
              <a:buFont typeface="Symbol"/>
              <a:buChar char="Þ"/>
            </a:pPr>
            <a:r>
              <a:rPr lang="de-DE" dirty="0">
                <a:solidFill>
                  <a:prstClr val="black"/>
                </a:solidFill>
              </a:rPr>
              <a:t>erlaubt eine zeitliche Streckung des Kompetenzaufbaus</a:t>
            </a:r>
          </a:p>
          <a:p>
            <a:pPr>
              <a:buFont typeface="Symbol"/>
              <a:buChar char="Þ"/>
            </a:pPr>
            <a:r>
              <a:rPr lang="de-DE" dirty="0">
                <a:solidFill>
                  <a:prstClr val="black"/>
                </a:solidFill>
              </a:rPr>
              <a:t>schafft Zeit zur Festigung von Basiskompetenzen und für neue Akzente  </a:t>
            </a:r>
          </a:p>
          <a:p>
            <a:pPr marL="0" indent="0">
              <a:buNone/>
            </a:pPr>
            <a:r>
              <a:rPr lang="de-DE" b="1" dirty="0">
                <a:solidFill>
                  <a:prstClr val="black"/>
                </a:solidFill>
              </a:rPr>
              <a:t>sowie</a:t>
            </a:r>
            <a:r>
              <a:rPr lang="de-DE" dirty="0">
                <a:solidFill>
                  <a:prstClr val="black"/>
                </a:solidFill>
              </a:rPr>
              <a:t> neuerdings auch Deutsch als mögliches Wahlpflichtfach</a:t>
            </a:r>
          </a:p>
          <a:p>
            <a:endParaRPr lang="de-DE" dirty="0"/>
          </a:p>
        </p:txBody>
      </p:sp>
      <p:sp>
        <p:nvSpPr>
          <p:cNvPr id="4" name="Datumsplatzhalter 3">
            <a:extLst>
              <a:ext uri="{FF2B5EF4-FFF2-40B4-BE49-F238E27FC236}">
                <a16:creationId xmlns="" xmlns:a16="http://schemas.microsoft.com/office/drawing/2014/main" id="{FE18153D-5BC8-C449-8E75-B628F2A84FF7}"/>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FA40E25-216F-BC44-ADE5-A27BF3BFB3F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23</a:t>
            </a:fld>
            <a:endParaRPr lang="de-DE"/>
          </a:p>
        </p:txBody>
      </p:sp>
      <p:graphicFrame>
        <p:nvGraphicFramePr>
          <p:cNvPr id="7" name="Inhaltsplatzhalter 2"/>
          <p:cNvGraphicFramePr>
            <a:graphicFrameLocks/>
          </p:cNvGraphicFramePr>
          <p:nvPr>
            <p:extLst>
              <p:ext uri="{D42A27DB-BD31-4B8C-83A1-F6EECF244321}">
                <p14:modId xmlns:p14="http://schemas.microsoft.com/office/powerpoint/2010/main" val="2093491212"/>
              </p:ext>
            </p:extLst>
          </p:nvPr>
        </p:nvGraphicFramePr>
        <p:xfrm>
          <a:off x="467544" y="1844824"/>
          <a:ext cx="8208966" cy="1737360"/>
        </p:xfrm>
        <a:graphic>
          <a:graphicData uri="http://schemas.openxmlformats.org/drawingml/2006/table">
            <a:tbl>
              <a:tblPr firstRow="1" bandRow="1">
                <a:tableStyleId>{5C22544A-7EE6-4342-B048-85BDC9FD1C3A}</a:tableStyleId>
              </a:tblPr>
              <a:tblGrid>
                <a:gridCol w="1368161">
                  <a:extLst>
                    <a:ext uri="{9D8B030D-6E8A-4147-A177-3AD203B41FA5}">
                      <a16:colId xmlns="" xmlns:a16="http://schemas.microsoft.com/office/drawing/2014/main" val="20000"/>
                    </a:ext>
                  </a:extLst>
                </a:gridCol>
                <a:gridCol w="1368161">
                  <a:extLst>
                    <a:ext uri="{9D8B030D-6E8A-4147-A177-3AD203B41FA5}">
                      <a16:colId xmlns="" xmlns:a16="http://schemas.microsoft.com/office/drawing/2014/main" val="20001"/>
                    </a:ext>
                  </a:extLst>
                </a:gridCol>
                <a:gridCol w="1368161">
                  <a:extLst>
                    <a:ext uri="{9D8B030D-6E8A-4147-A177-3AD203B41FA5}">
                      <a16:colId xmlns="" xmlns:a16="http://schemas.microsoft.com/office/drawing/2014/main" val="20002"/>
                    </a:ext>
                  </a:extLst>
                </a:gridCol>
                <a:gridCol w="1368161">
                  <a:extLst>
                    <a:ext uri="{9D8B030D-6E8A-4147-A177-3AD203B41FA5}">
                      <a16:colId xmlns="" xmlns:a16="http://schemas.microsoft.com/office/drawing/2014/main" val="20003"/>
                    </a:ext>
                  </a:extLst>
                </a:gridCol>
                <a:gridCol w="1368161">
                  <a:extLst>
                    <a:ext uri="{9D8B030D-6E8A-4147-A177-3AD203B41FA5}">
                      <a16:colId xmlns="" xmlns:a16="http://schemas.microsoft.com/office/drawing/2014/main" val="20004"/>
                    </a:ext>
                  </a:extLst>
                </a:gridCol>
                <a:gridCol w="1368161">
                  <a:extLst>
                    <a:ext uri="{9D8B030D-6E8A-4147-A177-3AD203B41FA5}">
                      <a16:colId xmlns="" xmlns:a16="http://schemas.microsoft.com/office/drawing/2014/main" val="20005"/>
                    </a:ext>
                  </a:extLst>
                </a:gridCol>
              </a:tblGrid>
              <a:tr h="370840">
                <a:tc gridSpan="3">
                  <a:txBody>
                    <a:bodyPr/>
                    <a:lstStyle/>
                    <a:p>
                      <a:pPr algn="ctr"/>
                      <a:r>
                        <a:rPr lang="de-DE" sz="2400" dirty="0"/>
                        <a:t>Stundentafel G8 (bisher): Deutsch</a:t>
                      </a:r>
                    </a:p>
                  </a:txBody>
                  <a:tcPr/>
                </a:tc>
                <a:tc hMerge="1">
                  <a:txBody>
                    <a:bodyPr/>
                    <a:lstStyle/>
                    <a:p>
                      <a:endParaRPr lang="de-DE" dirty="0"/>
                    </a:p>
                  </a:txBody>
                  <a:tcPr/>
                </a:tc>
                <a:tc hMerge="1">
                  <a:txBody>
                    <a:bodyPr/>
                    <a:lstStyle/>
                    <a:p>
                      <a:endParaRPr lang="de-DE" dirty="0"/>
                    </a:p>
                  </a:txBody>
                  <a:tcPr/>
                </a:tc>
                <a:tc gridSpan="3">
                  <a:txBody>
                    <a:bodyPr/>
                    <a:lstStyle/>
                    <a:p>
                      <a:pPr algn="ctr"/>
                      <a:r>
                        <a:rPr lang="de-DE" sz="2400" dirty="0"/>
                        <a:t>Stundentafel</a:t>
                      </a:r>
                      <a:r>
                        <a:rPr lang="de-DE" sz="2400" baseline="0" dirty="0"/>
                        <a:t> G9 (neu): Deutsch</a:t>
                      </a:r>
                      <a:endParaRPr lang="de-DE" sz="2400" dirty="0"/>
                    </a:p>
                  </a:txBody>
                  <a:tcPr/>
                </a:tc>
                <a:tc hMerge="1">
                  <a:txBody>
                    <a:bodyPr/>
                    <a:lstStyle/>
                    <a:p>
                      <a:endParaRPr lang="de-DE" dirty="0"/>
                    </a:p>
                  </a:txBody>
                  <a:tcPr/>
                </a:tc>
                <a:tc hMerge="1">
                  <a:txBody>
                    <a:bodyPr/>
                    <a:lstStyle/>
                    <a:p>
                      <a:endParaRPr lang="de-DE" dirty="0"/>
                    </a:p>
                  </a:txBody>
                  <a:tcPr/>
                </a:tc>
                <a:extLst>
                  <a:ext uri="{0D108BD9-81ED-4DB2-BD59-A6C34878D82A}">
                    <a16:rowId xmlns="" xmlns:a16="http://schemas.microsoft.com/office/drawing/2014/main" val="10000"/>
                  </a:ext>
                </a:extLst>
              </a:tr>
              <a:tr h="370840">
                <a:tc>
                  <a:txBody>
                    <a:bodyPr/>
                    <a:lstStyle/>
                    <a:p>
                      <a:pPr algn="ctr"/>
                      <a:r>
                        <a:rPr lang="de-DE" sz="2400" b="1" dirty="0"/>
                        <a:t>5/6</a:t>
                      </a:r>
                    </a:p>
                  </a:txBody>
                  <a:tcPr/>
                </a:tc>
                <a:tc>
                  <a:txBody>
                    <a:bodyPr/>
                    <a:lstStyle/>
                    <a:p>
                      <a:pPr algn="ctr"/>
                      <a:r>
                        <a:rPr lang="de-DE" sz="2400" b="1" dirty="0"/>
                        <a:t>7-9</a:t>
                      </a:r>
                    </a:p>
                  </a:txBody>
                  <a:tcPr/>
                </a:tc>
                <a:tc>
                  <a:txBody>
                    <a:bodyPr/>
                    <a:lstStyle/>
                    <a:p>
                      <a:pPr algn="ctr"/>
                      <a:r>
                        <a:rPr lang="de-DE" sz="2400" b="1" dirty="0"/>
                        <a:t>Gesamt</a:t>
                      </a:r>
                    </a:p>
                  </a:txBody>
                  <a:tcPr/>
                </a:tc>
                <a:tc>
                  <a:txBody>
                    <a:bodyPr/>
                    <a:lstStyle/>
                    <a:p>
                      <a:pPr algn="ctr"/>
                      <a:r>
                        <a:rPr lang="de-DE" sz="2400" b="1" dirty="0"/>
                        <a:t>5/6</a:t>
                      </a:r>
                    </a:p>
                  </a:txBody>
                  <a:tcPr/>
                </a:tc>
                <a:tc>
                  <a:txBody>
                    <a:bodyPr/>
                    <a:lstStyle/>
                    <a:p>
                      <a:pPr algn="ctr"/>
                      <a:r>
                        <a:rPr lang="de-DE" sz="2400" b="1" dirty="0"/>
                        <a:t>7-10</a:t>
                      </a:r>
                    </a:p>
                  </a:txBody>
                  <a:tcPr/>
                </a:tc>
                <a:tc>
                  <a:txBody>
                    <a:bodyPr/>
                    <a:lstStyle/>
                    <a:p>
                      <a:pPr algn="ctr"/>
                      <a:r>
                        <a:rPr lang="de-DE" sz="2400" b="1" dirty="0"/>
                        <a:t>Gesamt</a:t>
                      </a:r>
                    </a:p>
                  </a:txBody>
                  <a:tcPr/>
                </a:tc>
                <a:extLst>
                  <a:ext uri="{0D108BD9-81ED-4DB2-BD59-A6C34878D82A}">
                    <a16:rowId xmlns="" xmlns:a16="http://schemas.microsoft.com/office/drawing/2014/main" val="10001"/>
                  </a:ext>
                </a:extLst>
              </a:tr>
              <a:tr h="370840">
                <a:tc>
                  <a:txBody>
                    <a:bodyPr/>
                    <a:lstStyle/>
                    <a:p>
                      <a:pPr algn="ctr"/>
                      <a:r>
                        <a:rPr lang="de-DE" sz="2400" dirty="0"/>
                        <a:t>8</a:t>
                      </a:r>
                    </a:p>
                  </a:txBody>
                  <a:tcPr/>
                </a:tc>
                <a:tc>
                  <a:txBody>
                    <a:bodyPr/>
                    <a:lstStyle/>
                    <a:p>
                      <a:pPr algn="ctr"/>
                      <a:r>
                        <a:rPr lang="de-DE" sz="2400" dirty="0"/>
                        <a:t>11</a:t>
                      </a:r>
                    </a:p>
                  </a:txBody>
                  <a:tcPr/>
                </a:tc>
                <a:tc>
                  <a:txBody>
                    <a:bodyPr/>
                    <a:lstStyle/>
                    <a:p>
                      <a:pPr algn="ctr"/>
                      <a:r>
                        <a:rPr lang="de-DE" sz="2400" dirty="0"/>
                        <a:t>19</a:t>
                      </a:r>
                    </a:p>
                  </a:txBody>
                  <a:tcPr/>
                </a:tc>
                <a:tc>
                  <a:txBody>
                    <a:bodyPr/>
                    <a:lstStyle/>
                    <a:p>
                      <a:pPr algn="ctr"/>
                      <a:r>
                        <a:rPr lang="de-DE" sz="2400" dirty="0"/>
                        <a:t>9</a:t>
                      </a:r>
                    </a:p>
                  </a:txBody>
                  <a:tcPr/>
                </a:tc>
                <a:tc>
                  <a:txBody>
                    <a:bodyPr/>
                    <a:lstStyle/>
                    <a:p>
                      <a:pPr algn="ctr"/>
                      <a:r>
                        <a:rPr lang="de-DE" sz="2400" dirty="0"/>
                        <a:t>13</a:t>
                      </a:r>
                    </a:p>
                  </a:txBody>
                  <a:tcPr/>
                </a:tc>
                <a:tc>
                  <a:txBody>
                    <a:bodyPr/>
                    <a:lstStyle/>
                    <a:p>
                      <a:pPr algn="ctr"/>
                      <a:r>
                        <a:rPr lang="de-DE" sz="2400" dirty="0"/>
                        <a:t>22</a:t>
                      </a:r>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20964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CC4FFF9-7FB3-F24D-8A89-D29A7BD6BEB6}"/>
              </a:ext>
            </a:extLst>
          </p:cNvPr>
          <p:cNvSpPr>
            <a:spLocks noGrp="1"/>
          </p:cNvSpPr>
          <p:nvPr>
            <p:ph type="title"/>
          </p:nvPr>
        </p:nvSpPr>
        <p:spPr/>
        <p:txBody>
          <a:bodyPr/>
          <a:lstStyle/>
          <a:p>
            <a:r>
              <a:rPr lang="de-DE" dirty="0"/>
              <a:t>Die wichtigsten Kontinuitäten</a:t>
            </a:r>
          </a:p>
        </p:txBody>
      </p:sp>
      <p:sp>
        <p:nvSpPr>
          <p:cNvPr id="3" name="Inhaltsplatzhalter 2">
            <a:extLst>
              <a:ext uri="{FF2B5EF4-FFF2-40B4-BE49-F238E27FC236}">
                <a16:creationId xmlns="" xmlns:a16="http://schemas.microsoft.com/office/drawing/2014/main" id="{F2ADA2A4-372F-E048-9555-ACAF3F44B8CE}"/>
              </a:ext>
            </a:extLst>
          </p:cNvPr>
          <p:cNvSpPr>
            <a:spLocks noGrp="1"/>
          </p:cNvSpPr>
          <p:nvPr>
            <p:ph idx="1"/>
          </p:nvPr>
        </p:nvSpPr>
        <p:spPr/>
        <p:txBody>
          <a:bodyPr/>
          <a:lstStyle/>
          <a:p>
            <a:r>
              <a:rPr lang="de-DE" dirty="0"/>
              <a:t>Unverändert liegt dem KLP das Konzept eines kumulativen </a:t>
            </a:r>
            <a:r>
              <a:rPr lang="de-DE" b="1" dirty="0"/>
              <a:t>Kompetenzaufbaus </a:t>
            </a:r>
            <a:r>
              <a:rPr lang="de-DE" dirty="0"/>
              <a:t>von Klasse 5 bis zum Ende der Sekundarstufe I zugrunde.</a:t>
            </a:r>
          </a:p>
          <a:p>
            <a:r>
              <a:rPr lang="de-DE" dirty="0"/>
              <a:t>Ein großer Teil der </a:t>
            </a:r>
            <a:r>
              <a:rPr lang="de-DE" b="1" dirty="0"/>
              <a:t>fachlichen Gegenstände </a:t>
            </a:r>
            <a:r>
              <a:rPr lang="de-DE" dirty="0"/>
              <a:t>in den Inhaltsfeldern ist identisch mit dem Vorgänger-KLP.</a:t>
            </a:r>
          </a:p>
          <a:p>
            <a:r>
              <a:rPr lang="de-DE" dirty="0"/>
              <a:t>Zahlreiche </a:t>
            </a:r>
            <a:r>
              <a:rPr lang="de-DE" b="1" dirty="0"/>
              <a:t>konkretisierte Kompetenzerwartungen </a:t>
            </a:r>
            <a:r>
              <a:rPr lang="de-DE" dirty="0"/>
              <a:t>sind analog zum Vorgänger-KLP formuliert.</a:t>
            </a:r>
          </a:p>
          <a:p>
            <a:r>
              <a:rPr lang="de-DE" dirty="0"/>
              <a:t>Die </a:t>
            </a:r>
            <a:r>
              <a:rPr lang="de-DE" b="1" dirty="0"/>
              <a:t>Aufgabentypen</a:t>
            </a:r>
            <a:r>
              <a:rPr lang="de-DE" dirty="0"/>
              <a:t> für Klassenarbeiten bleiben erhalten.</a:t>
            </a:r>
          </a:p>
        </p:txBody>
      </p:sp>
      <p:sp>
        <p:nvSpPr>
          <p:cNvPr id="4" name="Datumsplatzhalter 3">
            <a:extLst>
              <a:ext uri="{FF2B5EF4-FFF2-40B4-BE49-F238E27FC236}">
                <a16:creationId xmlns="" xmlns:a16="http://schemas.microsoft.com/office/drawing/2014/main" id="{39DE3C38-78BD-1142-BB89-B04F4FD44654}"/>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23C70120-1105-1549-A619-C6351A6B732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t>24</a:t>
            </a:fld>
            <a:endParaRPr lang="de-DE"/>
          </a:p>
        </p:txBody>
      </p:sp>
    </p:spTree>
    <p:extLst>
      <p:ext uri="{BB962C8B-B14F-4D97-AF65-F5344CB8AC3E}">
        <p14:creationId xmlns:p14="http://schemas.microsoft.com/office/powerpoint/2010/main" val="1808054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2524E87-3501-2549-97F6-0BE4068189D7}"/>
              </a:ext>
            </a:extLst>
          </p:cNvPr>
          <p:cNvSpPr>
            <a:spLocks noGrp="1"/>
          </p:cNvSpPr>
          <p:nvPr>
            <p:ph type="title"/>
          </p:nvPr>
        </p:nvSpPr>
        <p:spPr/>
        <p:txBody>
          <a:bodyPr/>
          <a:lstStyle/>
          <a:p>
            <a:r>
              <a:rPr lang="de-DE" dirty="0"/>
              <a:t>Die wichtigsten Neuerungen</a:t>
            </a:r>
          </a:p>
        </p:txBody>
      </p:sp>
      <p:sp>
        <p:nvSpPr>
          <p:cNvPr id="3" name="Inhaltsplatzhalter 2">
            <a:extLst>
              <a:ext uri="{FF2B5EF4-FFF2-40B4-BE49-F238E27FC236}">
                <a16:creationId xmlns="" xmlns:a16="http://schemas.microsoft.com/office/drawing/2014/main" id="{323EFAE1-F979-1049-BA0C-ABF010A35C81}"/>
              </a:ext>
            </a:extLst>
          </p:cNvPr>
          <p:cNvSpPr>
            <a:spLocks noGrp="1"/>
          </p:cNvSpPr>
          <p:nvPr>
            <p:ph idx="1"/>
          </p:nvPr>
        </p:nvSpPr>
        <p:spPr>
          <a:xfrm>
            <a:off x="457200" y="1628800"/>
            <a:ext cx="8686800" cy="4464496"/>
          </a:xfrm>
        </p:spPr>
        <p:txBody>
          <a:bodyPr>
            <a:normAutofit fontScale="92500" lnSpcReduction="10000"/>
          </a:bodyPr>
          <a:lstStyle/>
          <a:p>
            <a:r>
              <a:rPr lang="de-DE" sz="2400" dirty="0">
                <a:sym typeface="Symbol"/>
              </a:rPr>
              <a:t>Stärkung der </a:t>
            </a:r>
            <a:r>
              <a:rPr lang="de-DE" sz="2400" b="1" dirty="0"/>
              <a:t>Basiskompetenzen </a:t>
            </a:r>
            <a:r>
              <a:rPr lang="de-DE" sz="2400" dirty="0"/>
              <a:t>(Lesen, Schreiben, Sprechen, Zuhören)</a:t>
            </a:r>
            <a:endParaRPr lang="de-DE" sz="2400" b="1" dirty="0"/>
          </a:p>
          <a:p>
            <a:r>
              <a:rPr lang="de-DE" sz="2400" dirty="0"/>
              <a:t>Stärkung des Faches im Hinblick auf die </a:t>
            </a:r>
            <a:r>
              <a:rPr lang="de-DE" sz="2400" b="1" dirty="0"/>
              <a:t>ästhetische Bildung</a:t>
            </a:r>
            <a:r>
              <a:rPr lang="de-DE" sz="2400" dirty="0"/>
              <a:t> und die Bedeutung für die </a:t>
            </a:r>
            <a:r>
              <a:rPr lang="de-DE" sz="2400" b="1" dirty="0"/>
              <a:t>Persönlichkeitsentwicklung</a:t>
            </a:r>
          </a:p>
          <a:p>
            <a:r>
              <a:rPr lang="de-DE" sz="2400" dirty="0"/>
              <a:t>Umsetzung des </a:t>
            </a:r>
            <a:r>
              <a:rPr lang="de-DE" sz="2400" b="1" dirty="0"/>
              <a:t>Medienkompetenzrahmens </a:t>
            </a:r>
            <a:r>
              <a:rPr lang="de-DE" sz="2400" dirty="0"/>
              <a:t>in deutschspezifische Kompetenzen und mit fachlichen Gegenständen des Deutschunterrichts</a:t>
            </a:r>
          </a:p>
          <a:p>
            <a:r>
              <a:rPr lang="de-DE" sz="2400" b="1" dirty="0"/>
              <a:t>Inhaltsfeld Medien </a:t>
            </a:r>
            <a:r>
              <a:rPr lang="de-DE" sz="2400" dirty="0"/>
              <a:t>(Medien </a:t>
            </a:r>
            <a:r>
              <a:rPr lang="de-DE" sz="2400" dirty="0">
                <a:sym typeface="Symbol"/>
              </a:rPr>
              <a:t> digitale Medien):</a:t>
            </a:r>
            <a:r>
              <a:rPr lang="de-DE" sz="2400" dirty="0"/>
              <a:t> Medialität als Reflexionsgegenstand, dabei auch Mündigkeit im Umgang mit digitalen Medien im Sinne der Verbraucherbildung</a:t>
            </a:r>
          </a:p>
          <a:p>
            <a:r>
              <a:rPr lang="de-DE" sz="2400" dirty="0">
                <a:sym typeface="Symbol"/>
              </a:rPr>
              <a:t>Didaktisch bzw. gesellschaftlich begründete </a:t>
            </a:r>
            <a:r>
              <a:rPr lang="de-DE" sz="2400" b="1" dirty="0">
                <a:sym typeface="Symbol"/>
              </a:rPr>
              <a:t>Weiterentwicklung des Faches </a:t>
            </a:r>
            <a:r>
              <a:rPr lang="de-DE" sz="2400" dirty="0">
                <a:sym typeface="Symbol"/>
              </a:rPr>
              <a:t>auf der Ebene der </a:t>
            </a:r>
            <a:r>
              <a:rPr lang="de-DE" sz="2400" b="1" dirty="0">
                <a:sym typeface="Symbol"/>
              </a:rPr>
              <a:t>Kompetenzerwartungen</a:t>
            </a:r>
            <a:r>
              <a:rPr lang="de-DE" sz="2400" dirty="0">
                <a:sym typeface="Symbol"/>
              </a:rPr>
              <a:t> (z.B. materialgestütztes Schreiben, Urteilskompetenz in Bezug auf Quellen)</a:t>
            </a:r>
          </a:p>
          <a:p>
            <a:r>
              <a:rPr lang="de-DE" sz="2400" dirty="0">
                <a:sym typeface="Symbol"/>
              </a:rPr>
              <a:t>Im Unterricht: </a:t>
            </a:r>
            <a:r>
              <a:rPr lang="de-DE" sz="2400" b="1" dirty="0">
                <a:sym typeface="Symbol"/>
              </a:rPr>
              <a:t>Vernetzung</a:t>
            </a:r>
            <a:r>
              <a:rPr lang="de-DE" sz="2400" dirty="0">
                <a:sym typeface="Symbol"/>
              </a:rPr>
              <a:t> des Kompetenzaufbaus durch die </a:t>
            </a:r>
            <a:r>
              <a:rPr lang="de-DE" sz="2400" b="1" dirty="0">
                <a:sym typeface="Symbol"/>
              </a:rPr>
              <a:t>Verbindung</a:t>
            </a:r>
            <a:r>
              <a:rPr lang="de-DE" sz="2400" dirty="0">
                <a:sym typeface="Symbol"/>
              </a:rPr>
              <a:t> von inhaltlichen Schwerpunkten aller </a:t>
            </a:r>
            <a:r>
              <a:rPr lang="de-DE" sz="2400" b="1" dirty="0">
                <a:sym typeface="Symbol"/>
              </a:rPr>
              <a:t>vier</a:t>
            </a:r>
            <a:r>
              <a:rPr lang="de-DE" sz="2400" dirty="0">
                <a:sym typeface="Symbol"/>
              </a:rPr>
              <a:t> </a:t>
            </a:r>
            <a:r>
              <a:rPr lang="de-DE" sz="2400" b="1" dirty="0"/>
              <a:t>Inhaltsfelder</a:t>
            </a:r>
          </a:p>
        </p:txBody>
      </p:sp>
      <p:sp>
        <p:nvSpPr>
          <p:cNvPr id="4" name="Datumsplatzhalter 3">
            <a:extLst>
              <a:ext uri="{FF2B5EF4-FFF2-40B4-BE49-F238E27FC236}">
                <a16:creationId xmlns="" xmlns:a16="http://schemas.microsoft.com/office/drawing/2014/main" id="{FE18153D-5BC8-C449-8E75-B628F2A84FF7}"/>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FA40E25-216F-BC44-ADE5-A27BF3BFB3F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t>25</a:t>
            </a:fld>
            <a:endParaRPr lang="de-DE"/>
          </a:p>
        </p:txBody>
      </p:sp>
    </p:spTree>
    <p:extLst>
      <p:ext uri="{BB962C8B-B14F-4D97-AF65-F5344CB8AC3E}">
        <p14:creationId xmlns:p14="http://schemas.microsoft.com/office/powerpoint/2010/main" val="1210155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lnSpcReduction="10000"/>
          </a:bodyPr>
          <a:lstStyle/>
          <a:p>
            <a:pPr marL="514350" indent="-514350">
              <a:spcBef>
                <a:spcPts val="1200"/>
              </a:spcBef>
              <a:buFont typeface="+mj-lt"/>
              <a:buAutoNum type="arabicPeriod"/>
            </a:pPr>
            <a:r>
              <a:rPr lang="de-DE" sz="1200" dirty="0">
                <a:solidFill>
                  <a:schemeClr val="bg1">
                    <a:lumMod val="65000"/>
                  </a:schemeClr>
                </a:solidFill>
              </a:rPr>
              <a:t>Merkmale der neuen Kernlehrpläne</a:t>
            </a:r>
          </a:p>
          <a:p>
            <a:pPr marL="514350" indent="-514350">
              <a:spcBef>
                <a:spcPts val="1200"/>
              </a:spcBef>
              <a:buFont typeface="+mj-lt"/>
              <a:buAutoNum type="arabicPeriod"/>
            </a:pPr>
            <a:r>
              <a:rPr lang="de-DE" sz="1200" dirty="0">
                <a:solidFill>
                  <a:schemeClr val="bg1">
                    <a:lumMod val="65000"/>
                  </a:schemeClr>
                </a:solidFill>
              </a:rPr>
              <a:t>Übergreifende Aufgaben</a:t>
            </a:r>
          </a:p>
          <a:p>
            <a:pPr marL="514350" indent="-514350">
              <a:spcBef>
                <a:spcPts val="1200"/>
              </a:spcBef>
              <a:buFont typeface="+mj-lt"/>
              <a:buAutoNum type="arabicPeriod"/>
            </a:pPr>
            <a:r>
              <a:rPr lang="de-DE" sz="1200" dirty="0">
                <a:solidFill>
                  <a:schemeClr val="bg1">
                    <a:lumMod val="65000"/>
                  </a:schemeClr>
                </a:solidFill>
              </a:rPr>
              <a:t>Schulinterne Lehrpläne</a:t>
            </a:r>
          </a:p>
          <a:p>
            <a:pPr marL="514350" indent="-514350">
              <a:spcBef>
                <a:spcPts val="1200"/>
              </a:spcBef>
              <a:buFont typeface="+mj-lt"/>
              <a:buAutoNum type="arabicPeriod"/>
            </a:pPr>
            <a:r>
              <a:rPr lang="de-DE" dirty="0"/>
              <a:t>Der Kernlehrplan Deutsch im Detail </a:t>
            </a:r>
          </a:p>
          <a:p>
            <a:pPr>
              <a:spcBef>
                <a:spcPts val="600"/>
              </a:spcBef>
              <a:buFont typeface="Wingdings" panose="05000000000000000000" pitchFamily="2" charset="2"/>
              <a:buChar char="§"/>
            </a:pPr>
            <a:r>
              <a:rPr lang="de-DE" sz="2000" dirty="0">
                <a:solidFill>
                  <a:schemeClr val="bg1">
                    <a:lumMod val="75000"/>
                  </a:schemeClr>
                </a:solidFill>
              </a:rPr>
              <a:t>Die wichtigsten Kontinuitäten und Neuerungen</a:t>
            </a:r>
          </a:p>
          <a:p>
            <a:pPr>
              <a:spcBef>
                <a:spcPts val="600"/>
              </a:spcBef>
              <a:buFont typeface="Wingdings" panose="05000000000000000000" pitchFamily="2" charset="2"/>
              <a:buChar char="§"/>
            </a:pPr>
            <a:r>
              <a:rPr lang="de-DE" sz="2000" dirty="0">
                <a:ea typeface="Calibri" charset="0"/>
                <a:cs typeface="Arial" panose="020B0604020202020204" pitchFamily="34" charset="0"/>
              </a:rPr>
              <a:t>Aufgaben und Ziele des Faches und ihre Spiegelung in inhaltlichen Schwerpunkten und übergeordneten sowie konkretisierten Kompetenzerwartungen</a:t>
            </a:r>
            <a:r>
              <a:rPr lang="de-DE" sz="2000" i="1" dirty="0">
                <a:solidFill>
                  <a:schemeClr val="tx2">
                    <a:lumMod val="60000"/>
                    <a:lumOff val="40000"/>
                  </a:schemeClr>
                </a:solidFill>
                <a:ea typeface="Calibri" charset="0"/>
                <a:cs typeface="Arial" panose="020B0604020202020204" pitchFamily="34" charset="0"/>
              </a:rPr>
              <a:t> </a:t>
            </a:r>
            <a:endParaRPr lang="de-DE" sz="2000" i="1" dirty="0" smtClean="0">
              <a:solidFill>
                <a:schemeClr val="tx2">
                  <a:lumMod val="60000"/>
                  <a:lumOff val="40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smtClean="0">
                <a:solidFill>
                  <a:schemeClr val="bg1">
                    <a:lumMod val="75000"/>
                  </a:schemeClr>
                </a:solidFill>
                <a:ea typeface="Calibri" charset="0"/>
                <a:cs typeface="Arial" panose="020B0604020202020204" pitchFamily="34" charset="0"/>
              </a:rPr>
              <a:t>Das Inhaltsfeld Medien </a:t>
            </a:r>
            <a:r>
              <a:rPr lang="de-DE" sz="2000" i="1" dirty="0" smtClean="0">
                <a:solidFill>
                  <a:schemeClr val="bg1">
                    <a:lumMod val="75000"/>
                  </a:schemeClr>
                </a:solidFill>
                <a:ea typeface="Calibri" charset="0"/>
                <a:cs typeface="Arial" panose="020B0604020202020204" pitchFamily="34" charset="0"/>
              </a:rPr>
              <a:t>(1 Praxisphase)</a:t>
            </a:r>
          </a:p>
          <a:p>
            <a:pPr>
              <a:spcBef>
                <a:spcPts val="600"/>
              </a:spcBef>
              <a:buFont typeface="Wingdings" panose="05000000000000000000" pitchFamily="2" charset="2"/>
              <a:buChar char="§"/>
            </a:pPr>
            <a:r>
              <a:rPr lang="de-DE" sz="2000" dirty="0" smtClean="0">
                <a:solidFill>
                  <a:schemeClr val="bg1">
                    <a:lumMod val="75000"/>
                  </a:schemeClr>
                </a:solidFill>
                <a:ea typeface="Calibri" charset="0"/>
                <a:cs typeface="Arial" panose="020B0604020202020204" pitchFamily="34" charset="0"/>
              </a:rPr>
              <a:t>Fachliche </a:t>
            </a:r>
            <a:r>
              <a:rPr lang="de-DE" sz="2000" dirty="0">
                <a:solidFill>
                  <a:schemeClr val="bg1">
                    <a:lumMod val="75000"/>
                  </a:schemeClr>
                </a:solidFill>
                <a:ea typeface="Calibri" charset="0"/>
                <a:cs typeface="Arial" panose="020B0604020202020204" pitchFamily="34" charset="0"/>
              </a:rPr>
              <a:t>Umsetzung von KLP-Merkmalen: Beispiel </a:t>
            </a:r>
            <a:r>
              <a:rPr lang="de-DE" sz="2000" i="1" dirty="0">
                <a:solidFill>
                  <a:schemeClr val="bg1">
                    <a:lumMod val="75000"/>
                  </a:schemeClr>
                </a:solidFill>
                <a:ea typeface="Calibri" charset="0"/>
                <a:cs typeface="Arial" panose="020B0604020202020204" pitchFamily="34" charset="0"/>
              </a:rPr>
              <a:t>(1 Praxisphase)</a:t>
            </a:r>
            <a:endParaRPr lang="de-DE" sz="2000"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Leistungsüberprüfung und </a:t>
            </a:r>
            <a:r>
              <a:rPr lang="de-DE" sz="2000" dirty="0" smtClean="0">
                <a:solidFill>
                  <a:schemeClr val="bg1">
                    <a:lumMod val="75000"/>
                  </a:schemeClr>
                </a:solidFill>
                <a:ea typeface="Calibri" charset="0"/>
                <a:cs typeface="Arial" panose="020B0604020202020204" pitchFamily="34" charset="0"/>
              </a:rPr>
              <a:t>-bewertung</a:t>
            </a:r>
            <a:r>
              <a:rPr lang="de-DE" sz="2000" i="1" dirty="0" smtClean="0">
                <a:solidFill>
                  <a:schemeClr val="bg1">
                    <a:lumMod val="75000"/>
                  </a:schemeClr>
                </a:solidFill>
                <a:ea typeface="Calibri" charset="0"/>
                <a:cs typeface="Arial" panose="020B0604020202020204" pitchFamily="34" charset="0"/>
              </a:rPr>
              <a:t> </a:t>
            </a:r>
            <a:endParaRPr lang="de-DE" sz="2000" dirty="0">
              <a:solidFill>
                <a:schemeClr val="bg1">
                  <a:lumMod val="75000"/>
                </a:schemeClr>
              </a:solidFill>
              <a:ea typeface="Calibri" charset="0"/>
              <a:cs typeface="Arial" panose="020B0604020202020204" pitchFamily="34" charset="0"/>
            </a:endParaRPr>
          </a:p>
          <a:p>
            <a:pPr marL="514350" indent="-514350">
              <a:spcBef>
                <a:spcPts val="1200"/>
              </a:spcBef>
              <a:buFont typeface="+mj-lt"/>
              <a:buAutoNum type="arabicPeriod" startAt="5"/>
            </a:pPr>
            <a:r>
              <a:rPr lang="de-DE" sz="1300" dirty="0">
                <a:solidFill>
                  <a:schemeClr val="bg1">
                    <a:lumMod val="65000"/>
                  </a:schemeClr>
                </a:solidFill>
              </a:rPr>
              <a:t>Fachliche Unterstützungsmaterialien </a:t>
            </a:r>
            <a:r>
              <a:rPr lang="de-DE" sz="1300" i="1" dirty="0">
                <a:solidFill>
                  <a:schemeClr val="bg1">
                    <a:lumMod val="65000"/>
                  </a:schemeClr>
                </a:solidFill>
              </a:rPr>
              <a:t>(1 Praxisphase)</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26</a:t>
            </a:fld>
            <a:endParaRPr lang="de-DE"/>
          </a:p>
        </p:txBody>
      </p:sp>
    </p:spTree>
    <p:extLst>
      <p:ext uri="{BB962C8B-B14F-4D97-AF65-F5344CB8AC3E}">
        <p14:creationId xmlns:p14="http://schemas.microsoft.com/office/powerpoint/2010/main" val="114079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dirty="0"/>
              <a:t>Implementationsveranstaltung zur Einführung der Kernlehrpläne Gymnasium SI I</a:t>
            </a: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27</a:t>
            </a:fld>
            <a:endParaRPr lang="de-DE"/>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85000"/>
            </a:schemeClr>
          </a:solidFill>
          <a:ln w="38100">
            <a:solidFill>
              <a:srgbClr val="0000FF"/>
            </a:solidFill>
          </a:ln>
        </p:spPr>
        <p:txBody>
          <a:bodyPr>
            <a:normAutofit/>
          </a:bodyPr>
          <a:lstStyle/>
          <a:p>
            <a:pPr marL="0" indent="0">
              <a:buNone/>
            </a:pPr>
            <a:r>
              <a:rPr lang="de-DE" sz="2000" b="1" dirty="0"/>
              <a:t>Kap. 1: Aufgaben und Ziele des Faches</a:t>
            </a:r>
            <a:endParaRPr lang="de-DE" sz="2000" dirty="0"/>
          </a:p>
          <a:p>
            <a:pPr marL="0" indent="0">
              <a:buNone/>
            </a:pPr>
            <a:endParaRPr lang="de-DE" sz="2000" dirty="0"/>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85000"/>
            </a:schemeClr>
          </a:solidFill>
          <a:ln w="38100">
            <a:solidFill>
              <a:srgbClr val="0000FF"/>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Übergeordnete Kompetenzerwartungen (2 Stufen)</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85000"/>
            </a:schemeClr>
          </a:solidFill>
          <a:ln w="38100">
            <a:solidFill>
              <a:srgbClr val="0000FF"/>
            </a:solidFill>
          </a:ln>
        </p:spPr>
        <p:txBody>
          <a:bodyPr>
            <a:normAutofit/>
          </a:bodyPr>
          <a:lstStyle/>
          <a:p>
            <a:pPr marL="0" indent="0">
              <a:buNone/>
            </a:pPr>
            <a:r>
              <a:rPr lang="de-DE" sz="2000" b="1" dirty="0"/>
              <a:t>Kap. 2: „Inhaltliche Schwerpunkte“ der Inhaltsfelder</a:t>
            </a:r>
          </a:p>
          <a:p>
            <a:pPr marL="0" indent="0">
              <a:buNone/>
            </a:pP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a:extLst>
              <a:ext uri="{FF2B5EF4-FFF2-40B4-BE49-F238E27FC236}">
                <a16:creationId xmlns=""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85000"/>
            </a:schemeClr>
          </a:solidFill>
          <a:ln w="38100">
            <a:solidFill>
              <a:srgbClr val="0000FF"/>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Konkretisierte Kompetenzerwartungen in den Inhaltsfeldern</a:t>
            </a:r>
          </a:p>
          <a:p>
            <a:pPr marL="0" indent="0">
              <a:buFont typeface="Arial" panose="020B0604020202020204" pitchFamily="34" charset="0"/>
              <a:buNone/>
            </a:pPr>
            <a:r>
              <a:rPr lang="de-DE" sz="2000" dirty="0"/>
              <a:t>Rezeption</a:t>
            </a:r>
          </a:p>
          <a:p>
            <a:pPr marL="0" indent="0">
              <a:buFont typeface="Arial" panose="020B0604020202020204" pitchFamily="34" charset="0"/>
              <a:buNone/>
            </a:pPr>
            <a:r>
              <a:rPr lang="de-DE" sz="2000" dirty="0"/>
              <a:t>…</a:t>
            </a:r>
          </a:p>
          <a:p>
            <a:pPr marL="0" indent="0">
              <a:buFont typeface="Arial" panose="020B0604020202020204" pitchFamily="34" charset="0"/>
              <a:buNone/>
            </a:pPr>
            <a:r>
              <a:rPr lang="de-DE" sz="2000" dirty="0"/>
              <a:t>Produktion</a:t>
            </a:r>
          </a:p>
          <a:p>
            <a:pPr marL="0" indent="0">
              <a:buFont typeface="Arial" panose="020B0604020202020204" pitchFamily="34" charset="0"/>
              <a:buNone/>
            </a:pPr>
            <a:r>
              <a:rPr lang="de-DE" sz="2000" dirty="0"/>
              <a:t>…</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25" name="Gestreifter Pfeil nach rechts 15">
            <a:extLst>
              <a:ext uri="{FF2B5EF4-FFF2-40B4-BE49-F238E27FC236}">
                <a16:creationId xmlns=""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6" name="Pfeil: nach links und oben 25">
            <a:extLst>
              <a:ext uri="{FF2B5EF4-FFF2-40B4-BE49-F238E27FC236}">
                <a16:creationId xmlns="" xmlns:a16="http://schemas.microsoft.com/office/drawing/2014/main" id="{3BBB3FF5-642D-4A9D-853D-C091228B655F}"/>
              </a:ext>
            </a:extLst>
          </p:cNvPr>
          <p:cNvSpPr/>
          <p:nvPr/>
        </p:nvSpPr>
        <p:spPr>
          <a:xfrm rot="16200000">
            <a:off x="7223363" y="2347765"/>
            <a:ext cx="1143173" cy="1783701"/>
          </a:xfrm>
          <a:prstGeom prst="leftUpArrow">
            <a:avLst>
              <a:gd name="adj1" fmla="val 25000"/>
              <a:gd name="adj2" fmla="val 246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6451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dirty="0"/>
              <a:t>Aufgaben und Ziele des Faches (1)</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28</a:t>
            </a:fld>
            <a:endParaRPr lang="de-DE"/>
          </a:p>
        </p:txBody>
      </p:sp>
      <p:sp>
        <p:nvSpPr>
          <p:cNvPr id="10" name="Untertitel 2"/>
          <p:cNvSpPr txBox="1">
            <a:spLocks/>
          </p:cNvSpPr>
          <p:nvPr/>
        </p:nvSpPr>
        <p:spPr>
          <a:xfrm>
            <a:off x="539552" y="1700808"/>
            <a:ext cx="7776864" cy="576064"/>
          </a:xfrm>
          <a:prstGeom prst="rect">
            <a:avLst/>
          </a:prstGeom>
          <a:solidFill>
            <a:schemeClr val="bg1"/>
          </a:solidFill>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400" dirty="0">
                <a:solidFill>
                  <a:srgbClr val="002060"/>
                </a:solidFill>
              </a:rPr>
              <a:t>Definition der </a:t>
            </a:r>
            <a:r>
              <a:rPr lang="de-DE" sz="2400" b="1" dirty="0">
                <a:solidFill>
                  <a:srgbClr val="002060"/>
                </a:solidFill>
              </a:rPr>
              <a:t>übergreifende fachlichen  Kompetenz </a:t>
            </a:r>
            <a:r>
              <a:rPr lang="de-DE" sz="2400" dirty="0">
                <a:solidFill>
                  <a:srgbClr val="002060"/>
                </a:solidFill>
              </a:rPr>
              <a:t>in</a:t>
            </a:r>
            <a:r>
              <a:rPr lang="de-DE" sz="2400" b="1" dirty="0">
                <a:solidFill>
                  <a:srgbClr val="002060"/>
                </a:solidFill>
              </a:rPr>
              <a:t> Kap. 1:</a:t>
            </a:r>
          </a:p>
        </p:txBody>
      </p:sp>
      <p:sp>
        <p:nvSpPr>
          <p:cNvPr id="11" name="Untertitel 2"/>
          <p:cNvSpPr txBox="1">
            <a:spLocks/>
          </p:cNvSpPr>
          <p:nvPr/>
        </p:nvSpPr>
        <p:spPr>
          <a:xfrm>
            <a:off x="971600" y="2276872"/>
            <a:ext cx="7344816" cy="367240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de-DE" sz="2000" b="1" i="1" dirty="0">
                <a:solidFill>
                  <a:prstClr val="black"/>
                </a:solidFill>
              </a:rPr>
              <a:t>Schülerinnen und Schüler erwerben im Deutschunterricht eine</a:t>
            </a:r>
          </a:p>
          <a:p>
            <a:pPr algn="l"/>
            <a:r>
              <a:rPr lang="de-DE" sz="2000" b="1" i="1" dirty="0">
                <a:solidFill>
                  <a:srgbClr val="002060"/>
                </a:solidFill>
              </a:rPr>
              <a:t> </a:t>
            </a:r>
            <a:r>
              <a:rPr lang="de-DE" sz="2400" b="1" i="1" dirty="0">
                <a:solidFill>
                  <a:srgbClr val="002060"/>
                </a:solidFill>
              </a:rPr>
              <a:t>funktionale rezeptive und produktive Text- und Gesprächskompetenz </a:t>
            </a:r>
          </a:p>
          <a:p>
            <a:pPr algn="l"/>
            <a:r>
              <a:rPr lang="de-DE" sz="2000" b="1" i="1" dirty="0">
                <a:solidFill>
                  <a:prstClr val="black"/>
                </a:solidFill>
              </a:rPr>
              <a:t>Damit erlangen sie ein </a:t>
            </a:r>
            <a:r>
              <a:rPr lang="de-DE" sz="2400" b="1" i="1" dirty="0">
                <a:solidFill>
                  <a:srgbClr val="002060"/>
                </a:solidFill>
              </a:rPr>
              <a:t>Bewusstsein für die persönliche und gesellschaftliche Bedeutung von Sprache, Texten, Kommunikation und Medien</a:t>
            </a:r>
            <a:r>
              <a:rPr lang="de-DE" sz="2000" b="1" i="1" dirty="0">
                <a:solidFill>
                  <a:prstClr val="black"/>
                </a:solidFill>
              </a:rPr>
              <a:t> </a:t>
            </a:r>
          </a:p>
          <a:p>
            <a:pPr algn="l"/>
            <a:r>
              <a:rPr lang="de-DE" sz="2000" b="1" i="1" dirty="0">
                <a:solidFill>
                  <a:prstClr val="black"/>
                </a:solidFill>
              </a:rPr>
              <a:t>und bauen </a:t>
            </a:r>
            <a:r>
              <a:rPr lang="de-DE" sz="2400" b="1" i="1" dirty="0">
                <a:solidFill>
                  <a:srgbClr val="002060"/>
                </a:solidFill>
              </a:rPr>
              <a:t>ihre Lese- und Schreibkompetenz – auch in Bezug auf normgerechte Rechtschreibung –  sowie Kompetenzen im Bereich Sprechen und Zuhören als Voraussetzung für gesellschaftliche Teilhabe </a:t>
            </a:r>
            <a:r>
              <a:rPr lang="de-DE" sz="2000" b="1" i="1" dirty="0">
                <a:solidFill>
                  <a:prstClr val="black"/>
                </a:solidFill>
              </a:rPr>
              <a:t>aus. </a:t>
            </a:r>
            <a:endParaRPr lang="de-DE" sz="2400" b="1" i="1" dirty="0">
              <a:solidFill>
                <a:srgbClr val="002060"/>
              </a:solidFill>
            </a:endParaRPr>
          </a:p>
        </p:txBody>
      </p:sp>
    </p:spTree>
    <p:extLst>
      <p:ext uri="{BB962C8B-B14F-4D97-AF65-F5344CB8AC3E}">
        <p14:creationId xmlns:p14="http://schemas.microsoft.com/office/powerpoint/2010/main" val="2318618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dirty="0"/>
              <a:t>Aufgaben und Ziele des Faches (2)</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8" name="Titel 1"/>
          <p:cNvSpPr txBox="1">
            <a:spLocks/>
          </p:cNvSpPr>
          <p:nvPr/>
        </p:nvSpPr>
        <p:spPr>
          <a:xfrm>
            <a:off x="539552" y="1772817"/>
            <a:ext cx="7772400" cy="10801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r>
              <a:rPr lang="en-US" sz="2400" b="1" dirty="0" err="1"/>
              <a:t>Herleitung</a:t>
            </a:r>
            <a:r>
              <a:rPr lang="en-US" sz="2400" b="1" dirty="0"/>
              <a:t> </a:t>
            </a:r>
            <a:r>
              <a:rPr lang="en-US" sz="2400" b="1" dirty="0" err="1"/>
              <a:t>konstitutiver</a:t>
            </a:r>
            <a:r>
              <a:rPr lang="en-US" sz="2400" b="1" dirty="0"/>
              <a:t> </a:t>
            </a:r>
            <a:r>
              <a:rPr lang="en-US" sz="2400" b="1" dirty="0" err="1"/>
              <a:t>Ziele</a:t>
            </a:r>
            <a:r>
              <a:rPr lang="en-US" sz="2400" b="1" dirty="0"/>
              <a:t> </a:t>
            </a:r>
            <a:r>
              <a:rPr lang="en-US" sz="2400" b="1" dirty="0" err="1"/>
              <a:t>aus</a:t>
            </a:r>
            <a:r>
              <a:rPr lang="en-US" sz="2400" b="1" dirty="0"/>
              <a:t> der </a:t>
            </a:r>
            <a:r>
              <a:rPr lang="en-US" sz="2400" b="1" dirty="0" err="1"/>
              <a:t>übergreifenden</a:t>
            </a:r>
            <a:r>
              <a:rPr lang="en-US" sz="2400" b="1" dirty="0"/>
              <a:t> </a:t>
            </a:r>
            <a:r>
              <a:rPr lang="en-US" sz="2400" b="1" dirty="0" err="1"/>
              <a:t>fachlichen</a:t>
            </a:r>
            <a:r>
              <a:rPr lang="en-US" sz="2400" b="1" dirty="0"/>
              <a:t> </a:t>
            </a:r>
            <a:r>
              <a:rPr lang="en-US" sz="2400" b="1" dirty="0" err="1"/>
              <a:t>Kompetenz</a:t>
            </a:r>
            <a:r>
              <a:rPr lang="en-US" sz="2400" b="1" dirty="0"/>
              <a:t> </a:t>
            </a:r>
            <a:r>
              <a:rPr lang="en-US" sz="2800" b="1" dirty="0"/>
              <a:t/>
            </a:r>
            <a:br>
              <a:rPr lang="en-US" sz="2800" b="1" dirty="0"/>
            </a:br>
            <a:endParaRPr lang="de-DE" sz="2800" b="1" i="1" dirty="0"/>
          </a:p>
        </p:txBody>
      </p:sp>
      <p:sp>
        <p:nvSpPr>
          <p:cNvPr id="9" name="Untertitel 2"/>
          <p:cNvSpPr txBox="1">
            <a:spLocks/>
          </p:cNvSpPr>
          <p:nvPr/>
        </p:nvSpPr>
        <p:spPr>
          <a:xfrm>
            <a:off x="755576" y="2420888"/>
            <a:ext cx="7704856" cy="3600400"/>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000" i="1" dirty="0"/>
              <a:t>Mit dieser übergreifenden fachlichen Kompetenz richten sich die Ziele des Faches Deutsch auf die Entwicklung</a:t>
            </a:r>
          </a:p>
          <a:p>
            <a:pPr lvl="0"/>
            <a:r>
              <a:rPr lang="de-DE" sz="2000" dirty="0"/>
              <a:t>eines fundierten Verständnisses von verschiedenartigen Texten, auch aus unterschiedlichen kulturellen und historischen Zusammenhängen. Dabei wird in der Tradition des erweiterten Textbegriffs alles zeichenhaft Vermittelte dem Begriff des Textes zugeordnet,</a:t>
            </a:r>
          </a:p>
          <a:p>
            <a:pPr lvl="0"/>
            <a:r>
              <a:rPr lang="de-DE" sz="2000" dirty="0"/>
              <a:t>einer Sensibilität für die ästhetische Gestaltung literarischer Texte und Medien sowie eines Bewusstseins </a:t>
            </a:r>
            <a:r>
              <a:rPr lang="de-DE" sz="2000" dirty="0" smtClean="0"/>
              <a:t>ihrer Mehrdeutigkeit,</a:t>
            </a:r>
            <a:endParaRPr lang="de-DE" sz="2000" dirty="0"/>
          </a:p>
        </p:txBody>
      </p:sp>
    </p:spTree>
    <p:extLst>
      <p:ext uri="{BB962C8B-B14F-4D97-AF65-F5344CB8AC3E}">
        <p14:creationId xmlns:p14="http://schemas.microsoft.com/office/powerpoint/2010/main" val="394958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Deutsch im Detail</a:t>
            </a:r>
          </a:p>
          <a:p>
            <a:pPr marL="514350" indent="-514350">
              <a:spcBef>
                <a:spcPts val="1200"/>
              </a:spcBef>
              <a:buFont typeface="+mj-lt"/>
              <a:buAutoNum type="arabicPeriod"/>
            </a:pPr>
            <a:r>
              <a:rPr lang="de-DE" dirty="0">
                <a:solidFill>
                  <a:schemeClr val="bg1">
                    <a:lumMod val="65000"/>
                  </a:schemeClr>
                </a:solidFill>
              </a:rPr>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796514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dirty="0"/>
              <a:t>Aufgaben und Ziele des Faches (3)</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30</a:t>
            </a:fld>
            <a:endParaRPr lang="de-DE"/>
          </a:p>
        </p:txBody>
      </p:sp>
      <p:sp>
        <p:nvSpPr>
          <p:cNvPr id="10" name="Untertitel 2"/>
          <p:cNvSpPr txBox="1">
            <a:spLocks/>
          </p:cNvSpPr>
          <p:nvPr/>
        </p:nvSpPr>
        <p:spPr>
          <a:xfrm>
            <a:off x="611560" y="1700808"/>
            <a:ext cx="8064896" cy="4320480"/>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000" i="1" dirty="0"/>
              <a:t>Mit dieser übergreifenden fachlichen Kompetenz richten sich die Ziele des Faches Deutsch auf die Entwicklung</a:t>
            </a:r>
          </a:p>
          <a:p>
            <a:pPr lvl="0"/>
            <a:r>
              <a:rPr lang="de-DE" sz="2000" dirty="0"/>
              <a:t>der Fähigkeit zum kritischen Umgang mit Sachtexten,</a:t>
            </a:r>
          </a:p>
          <a:p>
            <a:pPr lvl="0"/>
            <a:r>
              <a:rPr lang="de-DE" sz="2000" dirty="0"/>
              <a:t>fundierter Einsichten in das System, die Funktion und die </a:t>
            </a:r>
            <a:r>
              <a:rPr lang="de-DE" sz="2000" dirty="0" smtClean="0"/>
              <a:t>anthropologische und ästhetische </a:t>
            </a:r>
            <a:r>
              <a:rPr lang="de-DE" sz="2000" dirty="0"/>
              <a:t>Bedeutung der Sprache,</a:t>
            </a:r>
          </a:p>
          <a:p>
            <a:pPr lvl="0"/>
            <a:r>
              <a:rPr lang="de-DE" sz="2000" dirty="0"/>
              <a:t>der Fähigkeit, adressaten-, intentions- und </a:t>
            </a:r>
            <a:r>
              <a:rPr lang="de-DE" sz="2000" dirty="0" smtClean="0"/>
              <a:t>situationsangemessen sowie bildungssprachlich angemessen </a:t>
            </a:r>
            <a:r>
              <a:rPr lang="de-DE" sz="2000" dirty="0"/>
              <a:t>zu sprechen und zu schreiben sowie die medialen Besonderheiten von Kommunikationskontexten zu berücksichtigen,</a:t>
            </a:r>
          </a:p>
          <a:p>
            <a:pPr lvl="0"/>
            <a:r>
              <a:rPr lang="de-DE" sz="2000" dirty="0"/>
              <a:t>eines kritisch-reflektierten Umgangs mit Informationsdarbietung und Wirklichkeitsvermittlung durch Medien,</a:t>
            </a:r>
          </a:p>
          <a:p>
            <a:pPr lvl="0"/>
            <a:r>
              <a:rPr lang="de-DE" sz="2000" dirty="0"/>
              <a:t>reflektierter Fähigkeiten zur Nutzung digitaler Medien,</a:t>
            </a:r>
          </a:p>
        </p:txBody>
      </p:sp>
    </p:spTree>
    <p:extLst>
      <p:ext uri="{BB962C8B-B14F-4D97-AF65-F5344CB8AC3E}">
        <p14:creationId xmlns:p14="http://schemas.microsoft.com/office/powerpoint/2010/main" val="1007473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dirty="0"/>
              <a:t>Aufgaben und Ziele des Faches (4)</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dirty="0"/>
              <a:t>Implementationsveranstaltung zur Einführung der Kernlehrpläne Gymnasium SI I</a:t>
            </a: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31</a:t>
            </a:fld>
            <a:endParaRPr lang="de-DE"/>
          </a:p>
        </p:txBody>
      </p:sp>
      <p:sp>
        <p:nvSpPr>
          <p:cNvPr id="10" name="Untertitel 2"/>
          <p:cNvSpPr txBox="1">
            <a:spLocks/>
          </p:cNvSpPr>
          <p:nvPr/>
        </p:nvSpPr>
        <p:spPr>
          <a:xfrm>
            <a:off x="467544" y="1700808"/>
            <a:ext cx="7704856" cy="41764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000" i="1" dirty="0"/>
              <a:t>Mit dieser übergreifenden fachlichen Kompetenz richten sich die Ziele des Faches Deutsch auf die Entwicklung</a:t>
            </a:r>
          </a:p>
          <a:p>
            <a:pPr lvl="0"/>
            <a:r>
              <a:rPr lang="de-DE" sz="2000" dirty="0"/>
              <a:t>der Fähigkeit zu einem ausgewogenen Urteil und einer ethisch fundierten Haltung durch die Auseinandersetzung mit literarischen Texten und Medien,</a:t>
            </a:r>
          </a:p>
          <a:p>
            <a:pPr lvl="0"/>
            <a:r>
              <a:rPr lang="de-DE" sz="2000" dirty="0"/>
              <a:t>der Fähigkeit zur Perspektivübernahme und Empathie durch Auseinandersetzung mit literarischen Texten und Medien,</a:t>
            </a:r>
          </a:p>
          <a:p>
            <a:pPr lvl="0"/>
            <a:r>
              <a:rPr lang="de-DE" sz="2000" dirty="0"/>
              <a:t>Weiterentwicklung der eigenen Fantasie im produktiven Umgang mit literarischen Texten und Medien sowie</a:t>
            </a:r>
          </a:p>
          <a:p>
            <a:r>
              <a:rPr lang="de-DE" sz="2000" dirty="0"/>
              <a:t>methodischer Fähigkeiten und Fertigkeiten, die zielgerichtetes, selbstständiges und selbstorganisiertes Arbeiten beinhalten.</a:t>
            </a:r>
          </a:p>
          <a:p>
            <a:pPr marL="0" lvl="0" indent="0">
              <a:lnSpc>
                <a:spcPct val="120000"/>
              </a:lnSpc>
              <a:buNone/>
            </a:pPr>
            <a:endParaRPr lang="de-DE" sz="2000" dirty="0"/>
          </a:p>
          <a:p>
            <a:pPr marL="0" lvl="0" indent="0">
              <a:buNone/>
            </a:pPr>
            <a:endParaRPr lang="de-DE" sz="1600" dirty="0"/>
          </a:p>
        </p:txBody>
      </p:sp>
    </p:spTree>
    <p:extLst>
      <p:ext uri="{BB962C8B-B14F-4D97-AF65-F5344CB8AC3E}">
        <p14:creationId xmlns:p14="http://schemas.microsoft.com/office/powerpoint/2010/main" val="2977438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dirty="0"/>
              <a:t>Implementationsveranstaltung zur Einführung der Kernlehrpläne Gymnasium SI I</a:t>
            </a: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32</a:t>
            </a:fld>
            <a:endParaRPr lang="de-DE"/>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00FF"/>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75000"/>
            </a:schemeClr>
          </a:solidFill>
          <a:ln w="38100">
            <a:solidFill>
              <a:srgbClr val="0000FF"/>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Übergeordnete Kompetenzerwartungen (2 Stufen)</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95000"/>
            </a:schemeClr>
          </a:solidFill>
          <a:ln w="38100">
            <a:solidFill>
              <a:srgbClr val="0000FF"/>
            </a:solidFill>
          </a:ln>
        </p:spPr>
        <p:txBody>
          <a:bodyPr>
            <a:normAutofit/>
          </a:bodyPr>
          <a:lstStyle/>
          <a:p>
            <a:pPr marL="0" indent="0">
              <a:buNone/>
            </a:pPr>
            <a:r>
              <a:rPr lang="de-DE" sz="2000" b="1" dirty="0">
                <a:solidFill>
                  <a:schemeClr val="bg1">
                    <a:lumMod val="75000"/>
                  </a:schemeClr>
                </a:solidFill>
              </a:rPr>
              <a:t>Kap. 2: „Inhaltliche Schwerpunkte“ der Inhaltsfelder</a:t>
            </a:r>
          </a:p>
          <a:p>
            <a:pPr marL="0" indent="0">
              <a:buNone/>
            </a:pP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 xmlns:a16="http://schemas.microsoft.com/office/drawing/2014/main" id="{82D6FADB-B4C2-44DB-BFC6-E6B01AE1DD9A}"/>
              </a:ext>
            </a:extLst>
          </p:cNvPr>
          <p:cNvSpPr/>
          <p:nvPr/>
        </p:nvSpPr>
        <p:spPr>
          <a:xfrm rot="16200000">
            <a:off x="7223363" y="2347765"/>
            <a:ext cx="1143173" cy="1783701"/>
          </a:xfrm>
          <a:prstGeom prst="leftUpArrow">
            <a:avLst>
              <a:gd name="adj1" fmla="val 25000"/>
              <a:gd name="adj2" fmla="val 246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95000"/>
            </a:schemeClr>
          </a:solidFill>
          <a:ln w="38100">
            <a:solidFill>
              <a:srgbClr val="0000FF"/>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Konkretisierte Kompetenzerwartungen in den Inhaltsfeldern</a:t>
            </a:r>
          </a:p>
          <a:p>
            <a:pPr marL="0" indent="0">
              <a:buFont typeface="Arial" panose="020B0604020202020204" pitchFamily="34" charset="0"/>
              <a:buNone/>
            </a:pPr>
            <a:r>
              <a:rPr lang="de-DE" sz="2000" dirty="0">
                <a:solidFill>
                  <a:schemeClr val="bg1">
                    <a:lumMod val="75000"/>
                  </a:schemeClr>
                </a:solidFill>
              </a:rPr>
              <a:t>Rezeption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r>
              <a:rPr lang="de-DE" sz="2000" dirty="0">
                <a:solidFill>
                  <a:schemeClr val="bg1">
                    <a:lumMod val="75000"/>
                  </a:schemeClr>
                </a:solidFill>
              </a:rPr>
              <a:t>Produktion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25" name="Gestreifter Pfeil nach rechts 15">
            <a:extLst>
              <a:ext uri="{FF2B5EF4-FFF2-40B4-BE49-F238E27FC236}">
                <a16:creationId xmlns=""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649809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792088"/>
          </a:xfrm>
        </p:spPr>
        <p:txBody>
          <a:bodyPr/>
          <a:lstStyle/>
          <a:p>
            <a:r>
              <a:rPr lang="de-DE" sz="2800" b="1" dirty="0"/>
              <a:t>ÜKE fokussieren auf Basiskompetenzen – Bsp. Kl. 5/6</a:t>
            </a:r>
          </a:p>
        </p:txBody>
      </p:sp>
      <p:sp>
        <p:nvSpPr>
          <p:cNvPr id="3" name="Inhaltsplatzhalter 2"/>
          <p:cNvSpPr>
            <a:spLocks noGrp="1"/>
          </p:cNvSpPr>
          <p:nvPr>
            <p:ph idx="1"/>
          </p:nvPr>
        </p:nvSpPr>
        <p:spPr/>
        <p:txBody>
          <a:bodyPr>
            <a:normAutofit fontScale="92500"/>
          </a:bodyPr>
          <a:lstStyle/>
          <a:p>
            <a:pPr marL="0" indent="0">
              <a:buNone/>
            </a:pPr>
            <a:r>
              <a:rPr lang="de-DE" b="1" dirty="0"/>
              <a:t>Rezeption</a:t>
            </a:r>
            <a:r>
              <a:rPr lang="de-DE" dirty="0"/>
              <a:t>: </a:t>
            </a:r>
            <a:r>
              <a:rPr lang="de-DE" i="1" dirty="0"/>
              <a:t>Die Schülerinnen und Schüler können </a:t>
            </a:r>
          </a:p>
          <a:p>
            <a:pPr lvl="0"/>
            <a:r>
              <a:rPr lang="de-DE" dirty="0"/>
              <a:t>sinnerfassend lesen und zuhören,</a:t>
            </a:r>
          </a:p>
          <a:p>
            <a:pPr lvl="0"/>
            <a:r>
              <a:rPr lang="de-DE" dirty="0"/>
              <a:t>in Gesprächssituationen aktiv zuhören und Sprechabsichten identifizieren, </a:t>
            </a:r>
          </a:p>
          <a:p>
            <a:pPr marL="0" indent="0">
              <a:buNone/>
            </a:pPr>
            <a:endParaRPr lang="de-DE" b="1" dirty="0"/>
          </a:p>
          <a:p>
            <a:pPr marL="0" indent="0">
              <a:buNone/>
            </a:pPr>
            <a:r>
              <a:rPr lang="de-DE" b="1" dirty="0"/>
              <a:t>Produktion</a:t>
            </a:r>
            <a:r>
              <a:rPr lang="de-DE" dirty="0"/>
              <a:t>:</a:t>
            </a:r>
            <a:r>
              <a:rPr lang="de-DE" b="1" dirty="0"/>
              <a:t> </a:t>
            </a:r>
            <a:r>
              <a:rPr lang="de-DE" i="1" dirty="0"/>
              <a:t>Die Schülerinnen und Schüler können </a:t>
            </a:r>
          </a:p>
          <a:p>
            <a:pPr lvl="0"/>
            <a:r>
              <a:rPr lang="de-DE" dirty="0"/>
              <a:t>mündliche und schriftliche Texte funktional gestalten,</a:t>
            </a:r>
          </a:p>
          <a:p>
            <a:pPr lvl="0"/>
            <a:r>
              <a:rPr lang="de-DE" dirty="0"/>
              <a:t>mündliche Beiträge artikuliert, verständlich und sprachlich korrekt gestalten.</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
        <p:nvSpPr>
          <p:cNvPr id="7" name="Rechteck: abgerundete Ecken 6">
            <a:extLst>
              <a:ext uri="{FF2B5EF4-FFF2-40B4-BE49-F238E27FC236}">
                <a16:creationId xmlns="" xmlns:a16="http://schemas.microsoft.com/office/drawing/2014/main" id="{BCE50A23-CD0F-4AD5-9A5D-1E9FF9B0F2F9}"/>
              </a:ext>
            </a:extLst>
          </p:cNvPr>
          <p:cNvSpPr/>
          <p:nvPr/>
        </p:nvSpPr>
        <p:spPr>
          <a:xfrm>
            <a:off x="6496948" y="2236555"/>
            <a:ext cx="1152128" cy="3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Lesen</a:t>
            </a:r>
          </a:p>
        </p:txBody>
      </p:sp>
      <p:sp>
        <p:nvSpPr>
          <p:cNvPr id="8" name="Rechteck: abgerundete Ecken 7">
            <a:extLst>
              <a:ext uri="{FF2B5EF4-FFF2-40B4-BE49-F238E27FC236}">
                <a16:creationId xmlns="" xmlns:a16="http://schemas.microsoft.com/office/drawing/2014/main" id="{B5670D26-B03E-4AB0-891E-266B2D41ED2D}"/>
              </a:ext>
            </a:extLst>
          </p:cNvPr>
          <p:cNvSpPr/>
          <p:nvPr/>
        </p:nvSpPr>
        <p:spPr>
          <a:xfrm>
            <a:off x="7200239" y="3018272"/>
            <a:ext cx="1152128" cy="3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Zuhören</a:t>
            </a:r>
          </a:p>
        </p:txBody>
      </p:sp>
      <p:sp>
        <p:nvSpPr>
          <p:cNvPr id="9" name="Rechteck: abgerundete Ecken 8">
            <a:extLst>
              <a:ext uri="{FF2B5EF4-FFF2-40B4-BE49-F238E27FC236}">
                <a16:creationId xmlns="" xmlns:a16="http://schemas.microsoft.com/office/drawing/2014/main" id="{CD631A61-1F03-43A6-A249-F17B1F04ADFD}"/>
              </a:ext>
            </a:extLst>
          </p:cNvPr>
          <p:cNvSpPr/>
          <p:nvPr/>
        </p:nvSpPr>
        <p:spPr>
          <a:xfrm>
            <a:off x="7817532" y="4219317"/>
            <a:ext cx="1152128" cy="3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Schreiben</a:t>
            </a:r>
          </a:p>
        </p:txBody>
      </p:sp>
      <p:sp>
        <p:nvSpPr>
          <p:cNvPr id="10" name="Rechteck: abgerundete Ecken 9">
            <a:extLst>
              <a:ext uri="{FF2B5EF4-FFF2-40B4-BE49-F238E27FC236}">
                <a16:creationId xmlns="" xmlns:a16="http://schemas.microsoft.com/office/drawing/2014/main" id="{F2709C17-30F4-4EF9-B273-975608EBF33A}"/>
              </a:ext>
            </a:extLst>
          </p:cNvPr>
          <p:cNvSpPr/>
          <p:nvPr/>
        </p:nvSpPr>
        <p:spPr>
          <a:xfrm>
            <a:off x="7200239" y="5419450"/>
            <a:ext cx="1152128" cy="3651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a:t>Sprechen</a:t>
            </a:r>
          </a:p>
        </p:txBody>
      </p:sp>
    </p:spTree>
    <p:extLst>
      <p:ext uri="{BB962C8B-B14F-4D97-AF65-F5344CB8AC3E}">
        <p14:creationId xmlns:p14="http://schemas.microsoft.com/office/powerpoint/2010/main" val="1280821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34</a:t>
            </a:fld>
            <a:endParaRPr lang="de-DE"/>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00FF"/>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95000"/>
            </a:schemeClr>
          </a:solidFill>
          <a:ln w="38100">
            <a:solidFill>
              <a:srgbClr val="0000FF"/>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Übergeordnete Kompetenzerwartungen (2 Stufen)</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75000"/>
            </a:schemeClr>
          </a:solidFill>
          <a:ln w="38100">
            <a:solidFill>
              <a:srgbClr val="0000FF"/>
            </a:solidFill>
          </a:ln>
        </p:spPr>
        <p:txBody>
          <a:bodyPr>
            <a:normAutofit/>
          </a:bodyPr>
          <a:lstStyle/>
          <a:p>
            <a:pPr marL="0" indent="0">
              <a:buNone/>
            </a:pPr>
            <a:r>
              <a:rPr lang="de-DE" sz="2000" b="1" dirty="0"/>
              <a:t>Kap. 2: „Inhaltliche Schwerpunkte“ der Inhaltsfelder</a:t>
            </a:r>
          </a:p>
          <a:p>
            <a:pPr marL="0" indent="0">
              <a:buNone/>
            </a:pP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 xmlns:a16="http://schemas.microsoft.com/office/drawing/2014/main" id="{82D6FADB-B4C2-44DB-BFC6-E6B01AE1DD9A}"/>
              </a:ext>
            </a:extLst>
          </p:cNvPr>
          <p:cNvSpPr/>
          <p:nvPr/>
        </p:nvSpPr>
        <p:spPr>
          <a:xfrm rot="16200000">
            <a:off x="7072397" y="2390867"/>
            <a:ext cx="1420839" cy="1663538"/>
          </a:xfrm>
          <a:prstGeom prst="leftUpArrow">
            <a:avLst>
              <a:gd name="adj1" fmla="val 25000"/>
              <a:gd name="adj2" fmla="val 246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95000"/>
            </a:schemeClr>
          </a:solidFill>
          <a:ln w="38100">
            <a:solidFill>
              <a:srgbClr val="0000FF"/>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Konkretisierte Kompetenzerwartungen in den Inhaltsfeldern</a:t>
            </a:r>
          </a:p>
          <a:p>
            <a:pPr marL="0" indent="0">
              <a:buFont typeface="Arial" panose="020B0604020202020204" pitchFamily="34" charset="0"/>
              <a:buNone/>
            </a:pPr>
            <a:r>
              <a:rPr lang="de-DE" sz="2000" dirty="0">
                <a:solidFill>
                  <a:schemeClr val="bg1">
                    <a:lumMod val="75000"/>
                  </a:schemeClr>
                </a:solidFill>
              </a:rPr>
              <a:t>Rezeption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r>
              <a:rPr lang="de-DE" sz="2000" dirty="0">
                <a:solidFill>
                  <a:schemeClr val="bg1">
                    <a:lumMod val="75000"/>
                  </a:schemeClr>
                </a:solidFill>
              </a:rPr>
              <a:t>Produktion</a:t>
            </a:r>
          </a:p>
          <a:p>
            <a:pPr marL="0" indent="0">
              <a:buFont typeface="Arial" panose="020B0604020202020204" pitchFamily="34" charset="0"/>
              <a:buNone/>
            </a:pPr>
            <a:r>
              <a:rPr lang="de-DE" sz="2000" dirty="0">
                <a:solidFill>
                  <a:schemeClr val="bg1">
                    <a:lumMod val="75000"/>
                  </a:schemeClr>
                </a:solidFill>
              </a:rPr>
              <a:t>…</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25" name="Gestreifter Pfeil nach rechts 15">
            <a:extLst>
              <a:ext uri="{FF2B5EF4-FFF2-40B4-BE49-F238E27FC236}">
                <a16:creationId xmlns=""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1016293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575223271"/>
              </p:ext>
            </p:extLst>
          </p:nvPr>
        </p:nvGraphicFramePr>
        <p:xfrm>
          <a:off x="179512" y="1196751"/>
          <a:ext cx="8640960" cy="5582811"/>
        </p:xfrm>
        <a:graphic>
          <a:graphicData uri="http://schemas.openxmlformats.org/drawingml/2006/table">
            <a:tbl>
              <a:tblPr firstRow="1" bandRow="1">
                <a:tableStyleId>{5C22544A-7EE6-4342-B048-85BDC9FD1C3A}</a:tableStyleId>
              </a:tblPr>
              <a:tblGrid>
                <a:gridCol w="1584176">
                  <a:extLst>
                    <a:ext uri="{9D8B030D-6E8A-4147-A177-3AD203B41FA5}">
                      <a16:colId xmlns="" xmlns:a16="http://schemas.microsoft.com/office/drawing/2014/main" val="20000"/>
                    </a:ext>
                  </a:extLst>
                </a:gridCol>
                <a:gridCol w="7056784">
                  <a:extLst>
                    <a:ext uri="{9D8B030D-6E8A-4147-A177-3AD203B41FA5}">
                      <a16:colId xmlns="" xmlns:a16="http://schemas.microsoft.com/office/drawing/2014/main" val="20001"/>
                    </a:ext>
                  </a:extLst>
                </a:gridCol>
              </a:tblGrid>
              <a:tr h="1261497">
                <a:tc>
                  <a:txBody>
                    <a:bodyPr/>
                    <a:lstStyle/>
                    <a:p>
                      <a:r>
                        <a:rPr lang="de-DE" sz="1600" dirty="0"/>
                        <a:t>Inhaltsfeld</a:t>
                      </a:r>
                    </a:p>
                    <a:p>
                      <a:r>
                        <a:rPr lang="de-DE" sz="1600" dirty="0"/>
                        <a:t>Sprache</a:t>
                      </a:r>
                    </a:p>
                    <a:p>
                      <a:endParaRPr lang="de-DE" sz="1600" dirty="0"/>
                    </a:p>
                    <a:p>
                      <a:r>
                        <a:rPr lang="de-DE" sz="1400" dirty="0"/>
                        <a:t>Inhaltliche Schwerpunkte 5/6</a:t>
                      </a:r>
                    </a:p>
                  </a:txBody>
                  <a:tcPr>
                    <a:solidFill>
                      <a:srgbClr val="002060"/>
                    </a:solidFill>
                  </a:tcPr>
                </a:tc>
                <a:tc>
                  <a:txBody>
                    <a:bodyPr/>
                    <a:lstStyle/>
                    <a:p>
                      <a:r>
                        <a:rPr lang="de-DE" sz="1400" b="0" kern="1200" dirty="0">
                          <a:solidFill>
                            <a:srgbClr val="002060"/>
                          </a:solidFill>
                          <a:effectLst/>
                          <a:latin typeface="+mn-lt"/>
                          <a:ea typeface="+mn-ea"/>
                          <a:cs typeface="+mn-cs"/>
                        </a:rPr>
                        <a:t>Wortebene: Wortarten, Wortbildung, Wortbedeutung</a:t>
                      </a:r>
                    </a:p>
                    <a:p>
                      <a:r>
                        <a:rPr lang="de-DE" sz="1400" b="0" kern="1200" dirty="0">
                          <a:solidFill>
                            <a:srgbClr val="002060"/>
                          </a:solidFill>
                          <a:effectLst/>
                          <a:latin typeface="+mn-lt"/>
                          <a:ea typeface="+mn-ea"/>
                          <a:cs typeface="+mn-cs"/>
                        </a:rPr>
                        <a:t>Satzebene: Satzglieder</a:t>
                      </a:r>
                      <a:r>
                        <a:rPr lang="de-DE" sz="1400" b="0" kern="1200" dirty="0" smtClean="0">
                          <a:solidFill>
                            <a:srgbClr val="002060"/>
                          </a:solidFill>
                          <a:effectLst/>
                          <a:latin typeface="+mn-lt"/>
                          <a:ea typeface="+mn-ea"/>
                          <a:cs typeface="+mn-cs"/>
                        </a:rPr>
                        <a:t>, Satzarten, </a:t>
                      </a:r>
                      <a:r>
                        <a:rPr lang="de-DE" sz="1400" b="0" kern="1200" dirty="0">
                          <a:solidFill>
                            <a:srgbClr val="002060"/>
                          </a:solidFill>
                          <a:effectLst/>
                          <a:latin typeface="+mn-lt"/>
                          <a:ea typeface="+mn-ea"/>
                          <a:cs typeface="+mn-cs"/>
                        </a:rPr>
                        <a:t>Satzreihe, Satzgefüge</a:t>
                      </a:r>
                    </a:p>
                    <a:p>
                      <a:r>
                        <a:rPr lang="de-DE" sz="1400" b="0" kern="1200" dirty="0">
                          <a:solidFill>
                            <a:srgbClr val="002060"/>
                          </a:solidFill>
                          <a:effectLst/>
                          <a:latin typeface="+mn-lt"/>
                          <a:ea typeface="+mn-ea"/>
                          <a:cs typeface="+mn-cs"/>
                        </a:rPr>
                        <a:t>Textebene: </a:t>
                      </a:r>
                      <a:r>
                        <a:rPr lang="de-DE" sz="1400" b="1" kern="1200" dirty="0">
                          <a:solidFill>
                            <a:srgbClr val="0000FF"/>
                          </a:solidFill>
                          <a:effectLst/>
                          <a:latin typeface="+mn-lt"/>
                          <a:ea typeface="+mn-ea"/>
                          <a:cs typeface="+mn-cs"/>
                        </a:rPr>
                        <a:t>Kohärenz</a:t>
                      </a:r>
                      <a:r>
                        <a:rPr lang="de-DE" sz="1400" b="0" kern="1200" dirty="0">
                          <a:solidFill>
                            <a:srgbClr val="002060"/>
                          </a:solidFill>
                          <a:effectLst/>
                          <a:latin typeface="+mn-lt"/>
                          <a:ea typeface="+mn-ea"/>
                          <a:cs typeface="+mn-cs"/>
                        </a:rPr>
                        <a:t>, sprachliche </a:t>
                      </a:r>
                      <a:r>
                        <a:rPr lang="de-DE" sz="1400" b="0" kern="1200" dirty="0" smtClean="0">
                          <a:solidFill>
                            <a:srgbClr val="002060"/>
                          </a:solidFill>
                          <a:effectLst/>
                          <a:latin typeface="+mn-lt"/>
                          <a:ea typeface="+mn-ea"/>
                          <a:cs typeface="+mn-cs"/>
                        </a:rPr>
                        <a:t>Mittel</a:t>
                      </a:r>
                      <a:endParaRPr lang="de-DE" sz="1400" b="0" kern="1200" dirty="0">
                        <a:solidFill>
                          <a:srgbClr val="002060"/>
                        </a:solidFill>
                        <a:effectLst/>
                        <a:latin typeface="+mn-lt"/>
                        <a:ea typeface="+mn-ea"/>
                        <a:cs typeface="+mn-cs"/>
                      </a:endParaRPr>
                    </a:p>
                    <a:p>
                      <a:r>
                        <a:rPr lang="de-DE" sz="1400" b="0" kern="1200" dirty="0">
                          <a:solidFill>
                            <a:srgbClr val="002060"/>
                          </a:solidFill>
                          <a:effectLst/>
                          <a:latin typeface="+mn-lt"/>
                          <a:ea typeface="+mn-ea"/>
                          <a:cs typeface="+mn-cs"/>
                        </a:rPr>
                        <a:t>Innere und äußere Mehrsprachigkeit: Alltags- und Bildungssprache, </a:t>
                      </a:r>
                      <a:r>
                        <a:rPr lang="de-DE" sz="1400" b="1" kern="1200" dirty="0">
                          <a:solidFill>
                            <a:srgbClr val="0000FF"/>
                          </a:solidFill>
                          <a:effectLst/>
                          <a:latin typeface="+mn-lt"/>
                          <a:ea typeface="+mn-ea"/>
                          <a:cs typeface="+mn-cs"/>
                        </a:rPr>
                        <a:t>Sprachen der Lerngruppe</a:t>
                      </a:r>
                    </a:p>
                    <a:p>
                      <a:r>
                        <a:rPr lang="de-DE" sz="1400" b="0" kern="1200" dirty="0">
                          <a:solidFill>
                            <a:srgbClr val="002060"/>
                          </a:solidFill>
                          <a:effectLst/>
                          <a:latin typeface="+mn-lt"/>
                          <a:ea typeface="+mn-ea"/>
                          <a:cs typeface="+mn-cs"/>
                        </a:rPr>
                        <a:t>Orthografie: Rechtschreibstrategien, Zeichensetzung</a:t>
                      </a:r>
                    </a:p>
                  </a:txBody>
                  <a:tcPr>
                    <a:solidFill>
                      <a:schemeClr val="tx2">
                        <a:lumMod val="20000"/>
                        <a:lumOff val="80000"/>
                      </a:schemeClr>
                    </a:solidFill>
                  </a:tcPr>
                </a:tc>
                <a:extLst>
                  <a:ext uri="{0D108BD9-81ED-4DB2-BD59-A6C34878D82A}">
                    <a16:rowId xmlns="" xmlns:a16="http://schemas.microsoft.com/office/drawing/2014/main" val="10000"/>
                  </a:ext>
                </a:extLst>
              </a:tr>
              <a:tr h="1493878">
                <a:tc>
                  <a:txBody>
                    <a:bodyPr/>
                    <a:lstStyle/>
                    <a:p>
                      <a:r>
                        <a:rPr lang="de-DE" sz="1600" b="1" dirty="0">
                          <a:solidFill>
                            <a:schemeClr val="bg1"/>
                          </a:solidFill>
                        </a:rPr>
                        <a:t>Inhaltsfeld</a:t>
                      </a:r>
                    </a:p>
                    <a:p>
                      <a:r>
                        <a:rPr lang="de-DE" sz="1600" b="1" dirty="0">
                          <a:solidFill>
                            <a:schemeClr val="bg1"/>
                          </a:solidFill>
                        </a:rPr>
                        <a:t>Texte </a:t>
                      </a:r>
                    </a:p>
                    <a:p>
                      <a:endParaRPr lang="de-DE" sz="1600" b="1" dirty="0">
                        <a:solidFill>
                          <a:schemeClr val="bg1"/>
                        </a:solidFill>
                      </a:endParaRPr>
                    </a:p>
                    <a:p>
                      <a:r>
                        <a:rPr lang="de-DE" sz="1400" baseline="0" dirty="0">
                          <a:solidFill>
                            <a:schemeClr val="bg1"/>
                          </a:solidFill>
                        </a:rPr>
                        <a:t>Inhaltliche Schwerpunkte 5/6</a:t>
                      </a:r>
                      <a:endParaRPr lang="de-DE" sz="1400" b="1" baseline="0" dirty="0">
                        <a:solidFill>
                          <a:schemeClr val="bg1"/>
                        </a:solidFill>
                      </a:endParaRPr>
                    </a:p>
                  </a:txBody>
                  <a:tcPr>
                    <a:solidFill>
                      <a:srgbClr val="002060"/>
                    </a:solidFill>
                  </a:tcPr>
                </a:tc>
                <a:tc>
                  <a:txBody>
                    <a:bodyPr/>
                    <a:lstStyle/>
                    <a:p>
                      <a:r>
                        <a:rPr lang="de-DE" sz="1400" b="1" kern="1200" dirty="0">
                          <a:solidFill>
                            <a:srgbClr val="0000FF"/>
                          </a:solidFill>
                          <a:effectLst/>
                          <a:latin typeface="+mn-lt"/>
                          <a:ea typeface="+mn-ea"/>
                          <a:cs typeface="+mn-cs"/>
                        </a:rPr>
                        <a:t>Figuren und Handlung in Erzähltexten</a:t>
                      </a:r>
                      <a:r>
                        <a:rPr lang="de-DE" sz="1400" b="0" kern="1200" dirty="0">
                          <a:solidFill>
                            <a:srgbClr val="002060"/>
                          </a:solidFill>
                          <a:effectLst/>
                          <a:latin typeface="+mn-lt"/>
                          <a:ea typeface="+mn-ea"/>
                          <a:cs typeface="+mn-cs"/>
                        </a:rPr>
                        <a:t>: Kurze Geschichten, Märchen, Fabeln, Jugendroman</a:t>
                      </a:r>
                    </a:p>
                    <a:p>
                      <a:r>
                        <a:rPr lang="de-DE" sz="1400" b="0" kern="1200" dirty="0">
                          <a:solidFill>
                            <a:srgbClr val="002060"/>
                          </a:solidFill>
                          <a:effectLst/>
                          <a:latin typeface="+mn-lt"/>
                          <a:ea typeface="+mn-ea"/>
                          <a:cs typeface="+mn-cs"/>
                        </a:rPr>
                        <a:t>Kommunikatives Handeln in Texten: Dialoge, Spielszenen</a:t>
                      </a:r>
                    </a:p>
                    <a:p>
                      <a:r>
                        <a:rPr lang="de-DE" sz="1400" b="0" kern="1200" dirty="0">
                          <a:solidFill>
                            <a:srgbClr val="002060"/>
                          </a:solidFill>
                          <a:effectLst/>
                          <a:latin typeface="+mn-lt"/>
                          <a:ea typeface="+mn-ea"/>
                          <a:cs typeface="+mn-cs"/>
                        </a:rPr>
                        <a:t>Verdichtetes Sprechen und sprachliche Bilder: Gedichte</a:t>
                      </a:r>
                    </a:p>
                    <a:p>
                      <a:r>
                        <a:rPr lang="de-DE" sz="1400" b="0" kern="1200" dirty="0" smtClean="0">
                          <a:solidFill>
                            <a:srgbClr val="002060"/>
                          </a:solidFill>
                          <a:effectLst/>
                          <a:latin typeface="+mn-lt"/>
                          <a:ea typeface="+mn-ea"/>
                          <a:cs typeface="+mn-cs"/>
                        </a:rPr>
                        <a:t>Sachtexte: kontinuierliche und diskontinuierliche, argumentierende und</a:t>
                      </a:r>
                    </a:p>
                    <a:p>
                      <a:r>
                        <a:rPr lang="de-DE" sz="1400" b="0" kern="1200" dirty="0" smtClean="0">
                          <a:solidFill>
                            <a:srgbClr val="002060"/>
                          </a:solidFill>
                          <a:effectLst/>
                          <a:latin typeface="+mn-lt"/>
                          <a:ea typeface="+mn-ea"/>
                          <a:cs typeface="+mn-cs"/>
                        </a:rPr>
                        <a:t>informierende Texte </a:t>
                      </a:r>
                      <a:endParaRPr lang="de-DE" sz="1400" b="0" kern="1200" dirty="0">
                        <a:solidFill>
                          <a:srgbClr val="002060"/>
                        </a:solidFill>
                        <a:effectLst/>
                        <a:latin typeface="+mn-lt"/>
                        <a:ea typeface="+mn-ea"/>
                        <a:cs typeface="+mn-cs"/>
                      </a:endParaRPr>
                    </a:p>
                    <a:p>
                      <a:r>
                        <a:rPr lang="de-DE" sz="1400" b="0" kern="1200" dirty="0">
                          <a:solidFill>
                            <a:srgbClr val="002060"/>
                          </a:solidFill>
                          <a:effectLst/>
                          <a:latin typeface="+mn-lt"/>
                          <a:ea typeface="+mn-ea"/>
                          <a:cs typeface="+mn-cs"/>
                        </a:rPr>
                        <a:t>Schreibprozess: typische grammatische Konstruktionen, lexikalische Wendungen, satzübergreifende Muster der Textorganisation </a:t>
                      </a:r>
                    </a:p>
                    <a:p>
                      <a:r>
                        <a:rPr lang="de-DE" sz="1400" b="1" kern="1200" dirty="0">
                          <a:solidFill>
                            <a:srgbClr val="0000FF"/>
                          </a:solidFill>
                          <a:effectLst/>
                          <a:latin typeface="+mn-lt"/>
                          <a:ea typeface="+mn-ea"/>
                          <a:cs typeface="+mn-cs"/>
                        </a:rPr>
                        <a:t>Erfahrungen mit Literatur: Vorstellungsbilder, Leseerfahrungen und Leseinteressen</a:t>
                      </a:r>
                    </a:p>
                  </a:txBody>
                  <a:tcPr/>
                </a:tc>
                <a:extLst>
                  <a:ext uri="{0D108BD9-81ED-4DB2-BD59-A6C34878D82A}">
                    <a16:rowId xmlns="" xmlns:a16="http://schemas.microsoft.com/office/drawing/2014/main" val="10001"/>
                  </a:ext>
                </a:extLst>
              </a:tr>
              <a:tr h="1261497">
                <a:tc>
                  <a:txBody>
                    <a:bodyPr/>
                    <a:lstStyle/>
                    <a:p>
                      <a:r>
                        <a:rPr lang="de-DE" sz="1600" b="1" dirty="0">
                          <a:solidFill>
                            <a:schemeClr val="bg1"/>
                          </a:solidFill>
                        </a:rPr>
                        <a:t>Inhaltsfeld</a:t>
                      </a:r>
                    </a:p>
                    <a:p>
                      <a:r>
                        <a:rPr lang="de-DE" sz="1600" b="1" dirty="0">
                          <a:solidFill>
                            <a:schemeClr val="bg1"/>
                          </a:solidFill>
                        </a:rPr>
                        <a:t>Kommunikation</a:t>
                      </a:r>
                    </a:p>
                    <a:p>
                      <a:endParaRPr lang="de-DE" sz="1600" b="1" dirty="0">
                        <a:solidFill>
                          <a:schemeClr val="bg1"/>
                        </a:solidFill>
                      </a:endParaRPr>
                    </a:p>
                    <a:p>
                      <a:r>
                        <a:rPr lang="de-DE" sz="1400" baseline="0" dirty="0">
                          <a:solidFill>
                            <a:schemeClr val="bg1"/>
                          </a:solidFill>
                        </a:rPr>
                        <a:t>Inhaltliche Schwerpunkte 5/6</a:t>
                      </a:r>
                      <a:endParaRPr lang="de-DE" sz="1400" b="1" baseline="0" dirty="0">
                        <a:solidFill>
                          <a:schemeClr val="bg1"/>
                        </a:solidFill>
                      </a:endParaRPr>
                    </a:p>
                  </a:txBody>
                  <a:tcPr>
                    <a:solidFill>
                      <a:srgbClr val="002060"/>
                    </a:solidFill>
                  </a:tcPr>
                </a:tc>
                <a:tc>
                  <a:txBody>
                    <a:bodyPr/>
                    <a:lstStyle/>
                    <a:p>
                      <a:pPr lvl="0"/>
                      <a:r>
                        <a:rPr lang="de-DE" sz="1400" b="0" kern="1200" dirty="0" smtClean="0">
                          <a:solidFill>
                            <a:srgbClr val="002060"/>
                          </a:solidFill>
                          <a:effectLst/>
                          <a:latin typeface="+mn-lt"/>
                          <a:ea typeface="+mn-ea"/>
                          <a:cs typeface="+mn-cs"/>
                        </a:rPr>
                        <a:t>Kommunikationssituationen: digitale </a:t>
                      </a:r>
                      <a:r>
                        <a:rPr lang="de-DE" sz="1400" b="0" kern="1200" dirty="0">
                          <a:solidFill>
                            <a:srgbClr val="002060"/>
                          </a:solidFill>
                          <a:effectLst/>
                          <a:latin typeface="+mn-lt"/>
                          <a:ea typeface="+mn-ea"/>
                          <a:cs typeface="+mn-cs"/>
                        </a:rPr>
                        <a:t>Kommunikation, gesprochene und geschriebene Sprache</a:t>
                      </a:r>
                    </a:p>
                    <a:p>
                      <a:r>
                        <a:rPr lang="de-DE" sz="1400" b="0" kern="1200" dirty="0" smtClean="0">
                          <a:solidFill>
                            <a:srgbClr val="002060"/>
                          </a:solidFill>
                          <a:effectLst/>
                          <a:latin typeface="+mn-lt"/>
                          <a:ea typeface="+mn-ea"/>
                          <a:cs typeface="+mn-cs"/>
                        </a:rPr>
                        <a:t>Kommunikationsverläufe: Gesprächsverläufe, gelingende und misslingende Kommunikation</a:t>
                      </a:r>
                    </a:p>
                    <a:p>
                      <a:r>
                        <a:rPr lang="de-DE" sz="1400" b="0" kern="1200" dirty="0" smtClean="0">
                          <a:solidFill>
                            <a:srgbClr val="002060"/>
                          </a:solidFill>
                          <a:effectLst/>
                          <a:latin typeface="+mn-lt"/>
                          <a:ea typeface="+mn-ea"/>
                          <a:cs typeface="+mn-cs"/>
                        </a:rPr>
                        <a:t>Kommunikationskonventionen</a:t>
                      </a:r>
                      <a:r>
                        <a:rPr lang="de-DE" sz="1400" b="0" kern="1200" dirty="0">
                          <a:solidFill>
                            <a:srgbClr val="002060"/>
                          </a:solidFill>
                          <a:effectLst/>
                          <a:latin typeface="+mn-lt"/>
                          <a:ea typeface="+mn-ea"/>
                          <a:cs typeface="+mn-cs"/>
                        </a:rPr>
                        <a:t>: Gesprächsregeln, Höflichkeit </a:t>
                      </a:r>
                    </a:p>
                    <a:p>
                      <a:r>
                        <a:rPr lang="de-DE" sz="1400" b="1" kern="1200" dirty="0">
                          <a:solidFill>
                            <a:srgbClr val="0000FF"/>
                          </a:solidFill>
                          <a:effectLst/>
                          <a:latin typeface="+mn-lt"/>
                          <a:ea typeface="+mn-ea"/>
                          <a:cs typeface="+mn-cs"/>
                        </a:rPr>
                        <a:t>Wirkung kommunikativen Handelns</a:t>
                      </a:r>
                    </a:p>
                  </a:txBody>
                  <a:tcPr/>
                </a:tc>
                <a:extLst>
                  <a:ext uri="{0D108BD9-81ED-4DB2-BD59-A6C34878D82A}">
                    <a16:rowId xmlns="" xmlns:a16="http://schemas.microsoft.com/office/drawing/2014/main" val="10002"/>
                  </a:ext>
                </a:extLst>
              </a:tr>
              <a:tr h="1261497">
                <a:tc>
                  <a:txBody>
                    <a:bodyPr/>
                    <a:lstStyle/>
                    <a:p>
                      <a:r>
                        <a:rPr lang="de-DE" sz="1600" b="1" dirty="0">
                          <a:solidFill>
                            <a:schemeClr val="bg1"/>
                          </a:solidFill>
                        </a:rPr>
                        <a:t>Inhaltsfeld</a:t>
                      </a:r>
                    </a:p>
                    <a:p>
                      <a:r>
                        <a:rPr lang="de-DE" sz="1600" b="1" dirty="0">
                          <a:solidFill>
                            <a:schemeClr val="bg1"/>
                          </a:solidFill>
                        </a:rPr>
                        <a:t>Medien</a:t>
                      </a:r>
                    </a:p>
                    <a:p>
                      <a:endParaRPr lang="de-DE" sz="1600" b="1" dirty="0">
                        <a:solidFill>
                          <a:schemeClr val="bg1"/>
                        </a:solidFill>
                      </a:endParaRPr>
                    </a:p>
                    <a:p>
                      <a:r>
                        <a:rPr lang="de-DE" sz="1400" baseline="0" dirty="0">
                          <a:solidFill>
                            <a:schemeClr val="bg1"/>
                          </a:solidFill>
                        </a:rPr>
                        <a:t>Inhaltliche Schwerpunkte 5/6</a:t>
                      </a:r>
                      <a:endParaRPr lang="de-DE" sz="1400" b="1" baseline="0" dirty="0">
                        <a:solidFill>
                          <a:schemeClr val="bg1"/>
                        </a:solidFill>
                      </a:endParaRPr>
                    </a:p>
                  </a:txBody>
                  <a:tcPr>
                    <a:solidFill>
                      <a:srgbClr val="002060"/>
                    </a:solidFill>
                  </a:tcPr>
                </a:tc>
                <a:tc>
                  <a:txBody>
                    <a:bodyPr/>
                    <a:lstStyle/>
                    <a:p>
                      <a:r>
                        <a:rPr lang="de-DE" sz="1400" b="1" kern="1200" dirty="0">
                          <a:solidFill>
                            <a:srgbClr val="0000FF"/>
                          </a:solidFill>
                          <a:effectLst/>
                          <a:latin typeface="+mn-lt"/>
                          <a:ea typeface="+mn-ea"/>
                          <a:cs typeface="+mn-cs"/>
                        </a:rPr>
                        <a:t>Mediale Präsentationsformen: Printmedien, Hörmedien, audiovisuelle Medien, Websites, interaktive Medien</a:t>
                      </a:r>
                    </a:p>
                    <a:p>
                      <a:r>
                        <a:rPr lang="de-DE" sz="1400" b="0" kern="1200" dirty="0">
                          <a:solidFill>
                            <a:srgbClr val="002060"/>
                          </a:solidFill>
                          <a:effectLst/>
                          <a:latin typeface="+mn-lt"/>
                          <a:ea typeface="+mn-ea"/>
                          <a:cs typeface="+mn-cs"/>
                        </a:rPr>
                        <a:t>Medien als Hilfsmittel: Textverarbeitung, Nachschlagewerke und Suchmaschinen </a:t>
                      </a:r>
                    </a:p>
                    <a:p>
                      <a:pPr lvl="0"/>
                      <a:endParaRPr lang="de-DE" sz="1400" b="0" dirty="0">
                        <a:solidFill>
                          <a:srgbClr val="002060"/>
                        </a:solidFill>
                      </a:endParaRPr>
                    </a:p>
                  </a:txBody>
                  <a:tcPr/>
                </a:tc>
                <a:extLst>
                  <a:ext uri="{0D108BD9-81ED-4DB2-BD59-A6C34878D82A}">
                    <a16:rowId xmlns="" xmlns:a16="http://schemas.microsoft.com/office/drawing/2014/main" val="10003"/>
                  </a:ext>
                </a:extLst>
              </a:tr>
            </a:tbl>
          </a:graphicData>
        </a:graphic>
      </p:graphicFrame>
      <p:sp>
        <p:nvSpPr>
          <p:cNvPr id="5" name="Titel 1"/>
          <p:cNvSpPr>
            <a:spLocks noGrp="1"/>
          </p:cNvSpPr>
          <p:nvPr>
            <p:ph type="title"/>
          </p:nvPr>
        </p:nvSpPr>
        <p:spPr>
          <a:xfrm>
            <a:off x="457200" y="274638"/>
            <a:ext cx="8229600" cy="922337"/>
          </a:xfrm>
        </p:spPr>
        <p:txBody>
          <a:bodyPr>
            <a:noAutofit/>
          </a:bodyPr>
          <a:lstStyle/>
          <a:p>
            <a:r>
              <a:rPr lang="de-DE" sz="2400" b="1" dirty="0"/>
              <a:t>Inhaltliche Schwerpunkte in den Inhaltsfeldern</a:t>
            </a:r>
            <a:br>
              <a:rPr lang="de-DE" sz="2400" b="1" dirty="0"/>
            </a:br>
            <a:r>
              <a:rPr lang="de-DE" sz="2400" b="1" dirty="0"/>
              <a:t>(exemplarisch: Stufe 5/6)</a:t>
            </a:r>
          </a:p>
        </p:txBody>
      </p:sp>
    </p:spTree>
    <p:extLst>
      <p:ext uri="{BB962C8B-B14F-4D97-AF65-F5344CB8AC3E}">
        <p14:creationId xmlns:p14="http://schemas.microsoft.com/office/powerpoint/2010/main" val="1060233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792088"/>
          </a:xfrm>
        </p:spPr>
        <p:txBody>
          <a:bodyPr>
            <a:noAutofit/>
          </a:bodyPr>
          <a:lstStyle/>
          <a:p>
            <a:r>
              <a:rPr lang="de-DE" sz="2400" b="1" dirty="0"/>
              <a:t>Inhaltliche Schwerpunkte 5 </a:t>
            </a:r>
            <a:r>
              <a:rPr lang="de-DE" sz="2400" b="1" dirty="0">
                <a:sym typeface="Symbol"/>
              </a:rPr>
              <a:t></a:t>
            </a:r>
            <a:r>
              <a:rPr lang="de-DE" sz="2400" b="1" dirty="0"/>
              <a:t> Ende Sek. I: Kumulativer Kompetenzaufbau (exemplarisch: IF Texte)</a:t>
            </a:r>
          </a:p>
        </p:txBody>
      </p:sp>
      <p:graphicFrame>
        <p:nvGraphicFramePr>
          <p:cNvPr id="9" name="Tabelle 8"/>
          <p:cNvGraphicFramePr>
            <a:graphicFrameLocks noGrp="1"/>
          </p:cNvGraphicFramePr>
          <p:nvPr>
            <p:extLst>
              <p:ext uri="{D42A27DB-BD31-4B8C-83A1-F6EECF244321}">
                <p14:modId xmlns:p14="http://schemas.microsoft.com/office/powerpoint/2010/main" val="3102555760"/>
              </p:ext>
            </p:extLst>
          </p:nvPr>
        </p:nvGraphicFramePr>
        <p:xfrm>
          <a:off x="395536" y="1196752"/>
          <a:ext cx="8280920" cy="5400600"/>
        </p:xfrm>
        <a:graphic>
          <a:graphicData uri="http://schemas.openxmlformats.org/drawingml/2006/table">
            <a:tbl>
              <a:tblPr firstRow="1" bandRow="1">
                <a:tableStyleId>{5C22544A-7EE6-4342-B048-85BDC9FD1C3A}</a:tableStyleId>
              </a:tblPr>
              <a:tblGrid>
                <a:gridCol w="1008112">
                  <a:extLst>
                    <a:ext uri="{9D8B030D-6E8A-4147-A177-3AD203B41FA5}">
                      <a16:colId xmlns="" xmlns:a16="http://schemas.microsoft.com/office/drawing/2014/main" val="20000"/>
                    </a:ext>
                  </a:extLst>
                </a:gridCol>
                <a:gridCol w="7272808">
                  <a:extLst>
                    <a:ext uri="{9D8B030D-6E8A-4147-A177-3AD203B41FA5}">
                      <a16:colId xmlns="" xmlns:a16="http://schemas.microsoft.com/office/drawing/2014/main" val="20001"/>
                    </a:ext>
                  </a:extLst>
                </a:gridCol>
              </a:tblGrid>
              <a:tr h="368594">
                <a:tc gridSpan="2">
                  <a:txBody>
                    <a:bodyPr/>
                    <a:lstStyle/>
                    <a:p>
                      <a:pPr algn="ctr"/>
                      <a:r>
                        <a:rPr lang="de-DE" dirty="0"/>
                        <a:t>Inhaltliche Schwerpunkte: Kumulativer Kompetenzaufbau über  die Jahrgangsstufen</a:t>
                      </a:r>
                    </a:p>
                  </a:txBody>
                  <a:tcPr>
                    <a:solidFill>
                      <a:srgbClr val="002060"/>
                    </a:solidFill>
                  </a:tcPr>
                </a:tc>
                <a:tc hMerge="1">
                  <a:txBody>
                    <a:bodyPr/>
                    <a:lstStyle/>
                    <a:p>
                      <a:pPr algn="ctr"/>
                      <a:endParaRPr lang="de-DE" dirty="0"/>
                    </a:p>
                  </a:txBody>
                  <a:tcPr>
                    <a:solidFill>
                      <a:srgbClr val="002060"/>
                    </a:solidFill>
                  </a:tcPr>
                </a:tc>
                <a:extLst>
                  <a:ext uri="{0D108BD9-81ED-4DB2-BD59-A6C34878D82A}">
                    <a16:rowId xmlns="" xmlns:a16="http://schemas.microsoft.com/office/drawing/2014/main" val="10000"/>
                  </a:ext>
                </a:extLst>
              </a:tr>
              <a:tr h="1719638">
                <a:tc>
                  <a:txBody>
                    <a:bodyPr/>
                    <a:lstStyle/>
                    <a:p>
                      <a:r>
                        <a:rPr lang="de-DE" sz="2800" dirty="0"/>
                        <a:t>Jg. 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a:solidFill>
                            <a:schemeClr val="dk1"/>
                          </a:solidFill>
                          <a:effectLst/>
                          <a:latin typeface="+mn-lt"/>
                          <a:ea typeface="+mn-ea"/>
                          <a:cs typeface="+mn-cs"/>
                        </a:rPr>
                        <a:t>Figuren und Handlung in Erzähltexten</a:t>
                      </a:r>
                      <a:r>
                        <a:rPr lang="de-DE" sz="2800" kern="1200" dirty="0">
                          <a:solidFill>
                            <a:schemeClr val="dk1"/>
                          </a:solidFill>
                          <a:effectLst/>
                          <a:latin typeface="+mn-lt"/>
                          <a:ea typeface="+mn-ea"/>
                          <a:cs typeface="+mn-cs"/>
                        </a:rPr>
                        <a:t>: Kurze Geschichten, Märchen, Fabeln, Jugendroman</a:t>
                      </a:r>
                    </a:p>
                  </a:txBody>
                  <a:tcPr/>
                </a:tc>
                <a:extLst>
                  <a:ext uri="{0D108BD9-81ED-4DB2-BD59-A6C34878D82A}">
                    <a16:rowId xmlns="" xmlns:a16="http://schemas.microsoft.com/office/drawing/2014/main" val="10001"/>
                  </a:ext>
                </a:extLst>
              </a:tr>
              <a:tr h="1787429">
                <a:tc>
                  <a:txBody>
                    <a:bodyPr/>
                    <a:lstStyle/>
                    <a:p>
                      <a:r>
                        <a:rPr lang="de-DE" sz="2800" dirty="0"/>
                        <a:t>Jg. 7/8</a:t>
                      </a:r>
                    </a:p>
                    <a:p>
                      <a:endParaRPr lang="de-DE" sz="2800" dirty="0"/>
                    </a:p>
                  </a:txBody>
                  <a:tcPr/>
                </a:tc>
                <a:tc>
                  <a:txBody>
                    <a:bodyPr/>
                    <a:lstStyle/>
                    <a:p>
                      <a:pPr lvl="0"/>
                      <a:r>
                        <a:rPr lang="de-DE" sz="2800" b="1" kern="1200" dirty="0">
                          <a:solidFill>
                            <a:schemeClr val="dk1"/>
                          </a:solidFill>
                          <a:effectLst/>
                          <a:latin typeface="+mn-lt"/>
                          <a:ea typeface="+mn-ea"/>
                          <a:cs typeface="+mn-cs"/>
                        </a:rPr>
                        <a:t>Figuren, Handlung und Perspektive in literarischen Texten</a:t>
                      </a:r>
                      <a:r>
                        <a:rPr lang="de-DE" sz="2800" kern="1200" dirty="0">
                          <a:solidFill>
                            <a:schemeClr val="dk1"/>
                          </a:solidFill>
                          <a:effectLst/>
                          <a:latin typeface="+mn-lt"/>
                          <a:ea typeface="+mn-ea"/>
                          <a:cs typeface="+mn-cs"/>
                        </a:rPr>
                        <a:t>: epische Ganzschrift, Formen kurzer Prosa, Balladen, Dramenauszüge</a:t>
                      </a:r>
                      <a:endParaRPr lang="de-DE" sz="2800" kern="1200" dirty="0">
                        <a:solidFill>
                          <a:schemeClr val="tx1"/>
                        </a:solidFill>
                        <a:effectLst/>
                        <a:latin typeface="+mn-lt"/>
                        <a:ea typeface="+mn-ea"/>
                        <a:cs typeface="+mn-cs"/>
                      </a:endParaRPr>
                    </a:p>
                  </a:txBody>
                  <a:tcPr/>
                </a:tc>
                <a:extLst>
                  <a:ext uri="{0D108BD9-81ED-4DB2-BD59-A6C34878D82A}">
                    <a16:rowId xmlns="" xmlns:a16="http://schemas.microsoft.com/office/drawing/2014/main" val="10002"/>
                  </a:ext>
                </a:extLst>
              </a:tr>
              <a:tr h="1524939">
                <a:tc>
                  <a:txBody>
                    <a:bodyPr/>
                    <a:lstStyle/>
                    <a:p>
                      <a:r>
                        <a:rPr lang="de-DE" sz="2800" dirty="0"/>
                        <a:t>Jg. 9/10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a:solidFill>
                            <a:schemeClr val="dk1"/>
                          </a:solidFill>
                          <a:effectLst/>
                          <a:latin typeface="+mn-lt"/>
                          <a:ea typeface="+mn-ea"/>
                          <a:cs typeface="+mn-cs"/>
                        </a:rPr>
                        <a:t>Konfiguration, Handlungsführung und Textaufbau</a:t>
                      </a:r>
                      <a:r>
                        <a:rPr lang="de-DE" sz="2800" kern="1200" dirty="0">
                          <a:solidFill>
                            <a:schemeClr val="dk1"/>
                          </a:solidFill>
                          <a:effectLst/>
                          <a:latin typeface="+mn-lt"/>
                          <a:ea typeface="+mn-ea"/>
                          <a:cs typeface="+mn-cs"/>
                        </a:rPr>
                        <a:t>: Roman, Erzählung, Drama, kurze epische Texte</a:t>
                      </a: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21587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3200" dirty="0"/>
              <a:t>Struktur des KLP Deutsch</a:t>
            </a:r>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r>
              <a:rPr lang="de-DE" dirty="0"/>
              <a:t>Implementationsveranstaltung zur Einführung der Kernlehrpläne Gymnasium SI I</a:t>
            </a: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fld id="{512A4277-7E7A-4AAF-BFC7-47646BF5CD0C}" type="slidenum">
              <a:rPr lang="de-DE" smtClean="0"/>
              <a:t>37</a:t>
            </a:fld>
            <a:endParaRPr lang="de-DE"/>
          </a:p>
        </p:txBody>
      </p:sp>
      <p:sp>
        <p:nvSpPr>
          <p:cNvPr id="8" name="Inhaltsplatzhalter 3"/>
          <p:cNvSpPr>
            <a:spLocks noGrp="1"/>
          </p:cNvSpPr>
          <p:nvPr>
            <p:ph sz="half" idx="4294967295"/>
          </p:nvPr>
        </p:nvSpPr>
        <p:spPr>
          <a:xfrm>
            <a:off x="539552" y="1772816"/>
            <a:ext cx="5482952" cy="2808312"/>
          </a:xfrm>
          <a:prstGeom prst="rect">
            <a:avLst/>
          </a:prstGeom>
          <a:solidFill>
            <a:schemeClr val="bg1">
              <a:lumMod val="95000"/>
            </a:schemeClr>
          </a:solidFill>
          <a:ln w="38100">
            <a:solidFill>
              <a:srgbClr val="0000FF"/>
            </a:solidFill>
          </a:ln>
        </p:spPr>
        <p:txBody>
          <a:bodyPr>
            <a:normAutofit/>
          </a:bodyPr>
          <a:lstStyle/>
          <a:p>
            <a:pPr marL="0" indent="0">
              <a:buNone/>
            </a:pPr>
            <a:r>
              <a:rPr lang="de-DE" sz="2000" b="1" dirty="0">
                <a:solidFill>
                  <a:schemeClr val="bg1">
                    <a:lumMod val="75000"/>
                  </a:schemeClr>
                </a:solidFill>
              </a:rPr>
              <a:t>Kap. 1: Aufgaben und Ziele des Faches</a:t>
            </a:r>
            <a:endParaRPr lang="de-DE" sz="2000" dirty="0">
              <a:solidFill>
                <a:schemeClr val="bg1">
                  <a:lumMod val="75000"/>
                </a:schemeClr>
              </a:solidFill>
            </a:endParaRPr>
          </a:p>
          <a:p>
            <a:pPr marL="0" indent="0">
              <a:buNone/>
            </a:pPr>
            <a:endParaRPr lang="de-DE" sz="2000" dirty="0">
              <a:solidFill>
                <a:schemeClr val="bg1">
                  <a:lumMod val="75000"/>
                </a:schemeClr>
              </a:solidFill>
            </a:endParaRPr>
          </a:p>
          <a:p>
            <a:pPr marL="0" indent="0">
              <a:buNone/>
            </a:pPr>
            <a:endParaRPr lang="de-DE" sz="2000"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132856"/>
            <a:ext cx="3445004" cy="238444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76052"/>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0656" y="4365104"/>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Gestreifter Pfeil nach rechts 15"/>
          <p:cNvSpPr/>
          <p:nvPr/>
        </p:nvSpPr>
        <p:spPr>
          <a:xfrm rot="2598105">
            <a:off x="544804" y="2842067"/>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Inhaltsplatzhalter 3">
            <a:extLst>
              <a:ext uri="{FF2B5EF4-FFF2-40B4-BE49-F238E27FC236}">
                <a16:creationId xmlns="" xmlns:a16="http://schemas.microsoft.com/office/drawing/2014/main" id="{7E5E6C42-CB03-4E08-B8B0-A37B3C46BB82}"/>
              </a:ext>
            </a:extLst>
          </p:cNvPr>
          <p:cNvSpPr txBox="1">
            <a:spLocks/>
          </p:cNvSpPr>
          <p:nvPr/>
        </p:nvSpPr>
        <p:spPr>
          <a:xfrm>
            <a:off x="1596357" y="2536414"/>
            <a:ext cx="4958533" cy="2160240"/>
          </a:xfrm>
          <a:prstGeom prst="rect">
            <a:avLst/>
          </a:prstGeom>
          <a:solidFill>
            <a:schemeClr val="bg1">
              <a:lumMod val="95000"/>
            </a:schemeClr>
          </a:solidFill>
          <a:ln w="38100">
            <a:solidFill>
              <a:srgbClr val="0000FF"/>
            </a:solidFill>
          </a:ln>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solidFill>
                  <a:schemeClr val="bg1">
                    <a:lumMod val="75000"/>
                  </a:schemeClr>
                </a:solidFill>
              </a:rPr>
              <a:t>Kap. 2: Übergeordnete Kompetenzerwartungen (2 Stufen)</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11" name="Inhaltsplatzhalter 3"/>
          <p:cNvSpPr>
            <a:spLocks noGrp="1"/>
          </p:cNvSpPr>
          <p:nvPr>
            <p:ph sz="half" idx="4294967295"/>
          </p:nvPr>
        </p:nvSpPr>
        <p:spPr>
          <a:xfrm>
            <a:off x="2509750" y="3379340"/>
            <a:ext cx="5112568" cy="2160240"/>
          </a:xfrm>
          <a:prstGeom prst="rect">
            <a:avLst/>
          </a:prstGeom>
          <a:solidFill>
            <a:schemeClr val="bg1">
              <a:lumMod val="95000"/>
            </a:schemeClr>
          </a:solidFill>
          <a:ln w="38100">
            <a:solidFill>
              <a:srgbClr val="0000FF"/>
            </a:solidFill>
          </a:ln>
        </p:spPr>
        <p:txBody>
          <a:bodyPr>
            <a:normAutofit/>
          </a:bodyPr>
          <a:lstStyle/>
          <a:p>
            <a:pPr marL="0" indent="0">
              <a:buNone/>
            </a:pPr>
            <a:r>
              <a:rPr lang="de-DE" sz="2000" b="1" dirty="0">
                <a:solidFill>
                  <a:schemeClr val="bg1">
                    <a:lumMod val="65000"/>
                  </a:schemeClr>
                </a:solidFill>
              </a:rPr>
              <a:t>Kap. 2: „Inhaltliche Schwerpunkte“ der Inhaltsfelder</a:t>
            </a:r>
          </a:p>
          <a:p>
            <a:pPr marL="0" indent="0">
              <a:buNone/>
            </a:pPr>
            <a:endParaRPr lang="de-DE" sz="2000" dirty="0"/>
          </a:p>
          <a:p>
            <a:pPr marL="0" indent="0">
              <a:buNone/>
            </a:pPr>
            <a:endParaRPr lang="de-DE" sz="2000" dirty="0"/>
          </a:p>
          <a:p>
            <a:pPr marL="0" indent="0">
              <a:buNone/>
            </a:pPr>
            <a:endParaRPr lang="de-DE" sz="2000" dirty="0"/>
          </a:p>
        </p:txBody>
      </p:sp>
      <p:sp>
        <p:nvSpPr>
          <p:cNvPr id="20" name="Gestreifter Pfeil nach rechts 15">
            <a:extLst>
              <a:ext uri="{FF2B5EF4-FFF2-40B4-BE49-F238E27FC236}">
                <a16:creationId xmlns="" xmlns:a16="http://schemas.microsoft.com/office/drawing/2014/main" id="{26AA7E9C-8D62-4318-8624-F5B5D3E02DA4}"/>
              </a:ext>
            </a:extLst>
          </p:cNvPr>
          <p:cNvSpPr/>
          <p:nvPr/>
        </p:nvSpPr>
        <p:spPr>
          <a:xfrm rot="2598105">
            <a:off x="1513681" y="3736675"/>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1" name="Gestreifter Pfeil nach rechts 15">
            <a:extLst>
              <a:ext uri="{FF2B5EF4-FFF2-40B4-BE49-F238E27FC236}">
                <a16:creationId xmlns="" xmlns:a16="http://schemas.microsoft.com/office/drawing/2014/main" id="{E246B60D-0800-4471-8BC8-DC748E05CAC5}"/>
              </a:ext>
            </a:extLst>
          </p:cNvPr>
          <p:cNvSpPr/>
          <p:nvPr/>
        </p:nvSpPr>
        <p:spPr>
          <a:xfrm rot="2598105">
            <a:off x="2817463" y="4670756"/>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22" name="Picture 3">
            <a:extLst>
              <a:ext uri="{FF2B5EF4-FFF2-40B4-BE49-F238E27FC236}">
                <a16:creationId xmlns="" xmlns:a16="http://schemas.microsoft.com/office/drawing/2014/main" id="{7A4CD38F-742F-400C-A398-1166164C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229" y="4416261"/>
            <a:ext cx="2267768" cy="146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Pfeil: nach links und oben 22">
            <a:extLst>
              <a:ext uri="{FF2B5EF4-FFF2-40B4-BE49-F238E27FC236}">
                <a16:creationId xmlns="" xmlns:a16="http://schemas.microsoft.com/office/drawing/2014/main" id="{82D6FADB-B4C2-44DB-BFC6-E6B01AE1DD9A}"/>
              </a:ext>
            </a:extLst>
          </p:cNvPr>
          <p:cNvSpPr/>
          <p:nvPr/>
        </p:nvSpPr>
        <p:spPr>
          <a:xfrm rot="16200000">
            <a:off x="7072397" y="2390867"/>
            <a:ext cx="1420839" cy="1663538"/>
          </a:xfrm>
          <a:prstGeom prst="leftUpArrow">
            <a:avLst>
              <a:gd name="adj1" fmla="val 25000"/>
              <a:gd name="adj2" fmla="val 246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Picture 2">
            <a:extLst>
              <a:ext uri="{FF2B5EF4-FFF2-40B4-BE49-F238E27FC236}">
                <a16:creationId xmlns="" xmlns:a16="http://schemas.microsoft.com/office/drawing/2014/main" id="{BFB6D7F7-B19F-44D3-B214-04F1417B7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428" y="4131944"/>
            <a:ext cx="4067772" cy="13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Inhaltsplatzhalter 3">
            <a:extLst>
              <a:ext uri="{FF2B5EF4-FFF2-40B4-BE49-F238E27FC236}">
                <a16:creationId xmlns="" xmlns:a16="http://schemas.microsoft.com/office/drawing/2014/main" id="{F6564E82-A08F-4821-A257-9096CB3542E4}"/>
              </a:ext>
            </a:extLst>
          </p:cNvPr>
          <p:cNvSpPr txBox="1">
            <a:spLocks/>
          </p:cNvSpPr>
          <p:nvPr/>
        </p:nvSpPr>
        <p:spPr>
          <a:xfrm>
            <a:off x="4114981" y="4056386"/>
            <a:ext cx="4958533" cy="1940967"/>
          </a:xfrm>
          <a:prstGeom prst="rect">
            <a:avLst/>
          </a:prstGeom>
          <a:solidFill>
            <a:schemeClr val="bg1">
              <a:lumMod val="75000"/>
            </a:schemeClr>
          </a:solidFill>
          <a:ln w="38100">
            <a:solidFill>
              <a:srgbClr val="0000FF"/>
            </a:solidFill>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000" b="1" dirty="0"/>
              <a:t>Kap. 2: Konkretisierte Kompetenzerwartungen in den Inhaltsfeldern</a:t>
            </a:r>
          </a:p>
          <a:p>
            <a:pPr marL="0" indent="0">
              <a:buFont typeface="Arial" panose="020B0604020202020204" pitchFamily="34" charset="0"/>
              <a:buNone/>
            </a:pPr>
            <a:r>
              <a:rPr lang="de-DE" sz="2000" dirty="0"/>
              <a:t>Rezeption</a:t>
            </a:r>
          </a:p>
          <a:p>
            <a:pPr marL="0" indent="0">
              <a:buFont typeface="Arial" panose="020B0604020202020204" pitchFamily="34" charset="0"/>
              <a:buNone/>
            </a:pPr>
            <a:r>
              <a:rPr lang="de-DE" sz="2000" dirty="0"/>
              <a:t>…</a:t>
            </a:r>
          </a:p>
          <a:p>
            <a:pPr marL="0" indent="0">
              <a:buFont typeface="Arial" panose="020B0604020202020204" pitchFamily="34" charset="0"/>
              <a:buNone/>
            </a:pPr>
            <a:r>
              <a:rPr lang="de-DE" sz="2000" dirty="0"/>
              <a:t>Produktion</a:t>
            </a:r>
          </a:p>
          <a:p>
            <a:pPr marL="0" indent="0">
              <a:buFont typeface="Arial" panose="020B0604020202020204" pitchFamily="34" charset="0"/>
              <a:buNone/>
            </a:pPr>
            <a:r>
              <a:rPr lang="de-DE" sz="2000" dirty="0"/>
              <a:t>…</a:t>
            </a:r>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a:p>
            <a:pPr marL="0" indent="0">
              <a:buFont typeface="Arial" panose="020B0604020202020204" pitchFamily="34" charset="0"/>
              <a:buNone/>
            </a:pPr>
            <a:endParaRPr lang="de-DE" sz="2000" dirty="0"/>
          </a:p>
        </p:txBody>
      </p:sp>
      <p:sp>
        <p:nvSpPr>
          <p:cNvPr id="25" name="Gestreifter Pfeil nach rechts 15">
            <a:extLst>
              <a:ext uri="{FF2B5EF4-FFF2-40B4-BE49-F238E27FC236}">
                <a16:creationId xmlns="" xmlns:a16="http://schemas.microsoft.com/office/drawing/2014/main" id="{1764B7A9-5C97-46E3-9D93-8CE45ADC9BA8}"/>
              </a:ext>
            </a:extLst>
          </p:cNvPr>
          <p:cNvSpPr/>
          <p:nvPr/>
        </p:nvSpPr>
        <p:spPr>
          <a:xfrm rot="2598105">
            <a:off x="2834194" y="4793650"/>
            <a:ext cx="1062825" cy="432048"/>
          </a:xfrm>
          <a:prstGeom prst="stripedRightArrow">
            <a:avLst>
              <a:gd name="adj1" fmla="val 362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722493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1800" b="1" dirty="0"/>
              <a:t>Aufgaben und Ziele des Deutschunterrichts im Spiegel der Inhaltsfelder und übergeordneten sowie konkretisierten Kompetenzerwartungen: 1 Beispiel</a:t>
            </a:r>
            <a:endParaRPr lang="de-DE" sz="1800" dirty="0"/>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lumMod val="50000"/>
                    <a:lumOff val="50000"/>
                  </a:prstClr>
                </a:solidFill>
                <a:effectLst/>
                <a:uLnTx/>
                <a:uFillTx/>
                <a:latin typeface="Calibri"/>
                <a:ea typeface="+mn-ea"/>
                <a:cs typeface="+mn-cs"/>
              </a:rPr>
              <a:t>Implementationsveranstaltung zur Einführung der Kernlehrpläne Gymnasium SI 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6" name="Inhaltsplatzhalter 2"/>
          <p:cNvSpPr>
            <a:spLocks noGrp="1"/>
          </p:cNvSpPr>
          <p:nvPr>
            <p:ph idx="1"/>
          </p:nvPr>
        </p:nvSpPr>
        <p:spPr>
          <a:xfrm>
            <a:off x="457200" y="1600201"/>
            <a:ext cx="8229600" cy="3989040"/>
          </a:xfrm>
        </p:spPr>
        <p:txBody>
          <a:bodyPr>
            <a:normAutofit/>
          </a:bodyPr>
          <a:lstStyle/>
          <a:p>
            <a:pPr marL="0" indent="0">
              <a:buNone/>
            </a:pPr>
            <a:endParaRPr lang="de-DE" sz="2000" i="1" dirty="0"/>
          </a:p>
          <a:p>
            <a:pPr marL="0" indent="0">
              <a:buNone/>
            </a:pPr>
            <a:endParaRPr lang="de-DE" sz="2000" i="1" dirty="0"/>
          </a:p>
          <a:p>
            <a:pPr marL="0" indent="0">
              <a:buNone/>
            </a:pPr>
            <a:r>
              <a:rPr lang="de-DE" sz="1800" i="1" dirty="0"/>
              <a:t>Der Deutschunterricht zielt auf die</a:t>
            </a:r>
          </a:p>
          <a:p>
            <a:pPr marL="0" indent="0">
              <a:buNone/>
            </a:pPr>
            <a:endParaRPr lang="de-DE" sz="2400" b="1" dirty="0"/>
          </a:p>
          <a:p>
            <a:pPr marL="0" indent="0">
              <a:buNone/>
            </a:pPr>
            <a:r>
              <a:rPr lang="de-DE" sz="2400" b="1" dirty="0"/>
              <a:t>Entwicklung fundierter Einsichten in das System, die Funktion und die </a:t>
            </a:r>
            <a:r>
              <a:rPr lang="de-DE" sz="2400" b="1" dirty="0" smtClean="0"/>
              <a:t>anthropologische und ästhetische </a:t>
            </a:r>
            <a:r>
              <a:rPr lang="de-DE" sz="2400" b="1" dirty="0"/>
              <a:t>Bedeutung der Sprache.</a:t>
            </a:r>
          </a:p>
          <a:p>
            <a:endParaRPr lang="de-DE" sz="2000" dirty="0">
              <a:solidFill>
                <a:srgbClr val="002060"/>
              </a:solidFill>
            </a:endParaRPr>
          </a:p>
          <a:p>
            <a:pPr lvl="0"/>
            <a:endParaRPr lang="de-DE" sz="2000" b="1" dirty="0">
              <a:solidFill>
                <a:srgbClr val="002060"/>
              </a:solidFill>
            </a:endParaRPr>
          </a:p>
          <a:p>
            <a:endParaRPr lang="de-DE" sz="2000" dirty="0"/>
          </a:p>
        </p:txBody>
      </p:sp>
    </p:spTree>
    <p:extLst>
      <p:ext uri="{BB962C8B-B14F-4D97-AF65-F5344CB8AC3E}">
        <p14:creationId xmlns:p14="http://schemas.microsoft.com/office/powerpoint/2010/main" val="16580862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590600-4C62-3545-A679-44E6CCF25A74}"/>
              </a:ext>
            </a:extLst>
          </p:cNvPr>
          <p:cNvSpPr>
            <a:spLocks noGrp="1"/>
          </p:cNvSpPr>
          <p:nvPr>
            <p:ph type="title"/>
          </p:nvPr>
        </p:nvSpPr>
        <p:spPr/>
        <p:txBody>
          <a:bodyPr/>
          <a:lstStyle/>
          <a:p>
            <a:r>
              <a:rPr lang="de-DE" sz="1800" b="1" dirty="0"/>
              <a:t>Aufgaben und Ziele des Deutschunterrichts im Spiegel der Inhaltsfelder und übergeordneten sowie konkretisierten Kompetenzerwartungen: 1 Beispiel </a:t>
            </a:r>
            <a:endParaRPr lang="de-DE" sz="1800" dirty="0"/>
          </a:p>
        </p:txBody>
      </p:sp>
      <p:sp>
        <p:nvSpPr>
          <p:cNvPr id="4" name="Datumsplatzhalter 3">
            <a:extLst>
              <a:ext uri="{FF2B5EF4-FFF2-40B4-BE49-F238E27FC236}">
                <a16:creationId xmlns="" xmlns:a16="http://schemas.microsoft.com/office/drawing/2014/main" id="{8BC481A6-D312-B247-ACCD-D50571F6CE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lumMod val="50000"/>
                    <a:lumOff val="50000"/>
                  </a:prstClr>
                </a:solidFill>
                <a:effectLst/>
                <a:uLnTx/>
                <a:uFillTx/>
                <a:latin typeface="Calibri"/>
                <a:ea typeface="+mn-ea"/>
                <a:cs typeface="+mn-cs"/>
              </a:rPr>
              <a:t>Implementationsveranstaltung zur Einführung der Kernlehrpläne Gymnasium SI I</a:t>
            </a:r>
            <a:endParaRPr kumimoji="0" lang="de-DE"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 name="Fußzeilenplatzhalter 4">
            <a:extLst>
              <a:ext uri="{FF2B5EF4-FFF2-40B4-BE49-F238E27FC236}">
                <a16:creationId xmlns="" xmlns:a16="http://schemas.microsoft.com/office/drawing/2014/main" id="{0ECB4851-AB37-2449-AAFA-D6B5A6ED01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liennummernplatzhalter 5">
            <a:extLst>
              <a:ext uri="{FF2B5EF4-FFF2-40B4-BE49-F238E27FC236}">
                <a16:creationId xmlns="" xmlns:a16="http://schemas.microsoft.com/office/drawing/2014/main" id="{20D4B202-67AB-AA4D-876C-E3E9A2C3C2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A4277-7E7A-4AAF-BFC7-47646BF5CD0C}"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itel 1"/>
          <p:cNvSpPr txBox="1">
            <a:spLocks/>
          </p:cNvSpPr>
          <p:nvPr/>
        </p:nvSpPr>
        <p:spPr>
          <a:xfrm>
            <a:off x="457200" y="1700808"/>
            <a:ext cx="8229600" cy="792088"/>
          </a:xfrm>
          <a:prstGeom prst="rect">
            <a:avLst/>
          </a:prstGeom>
          <a:solidFill>
            <a:schemeClr val="accent6">
              <a:lumMod val="60000"/>
              <a:lumOff val="40000"/>
            </a:schemeClr>
          </a:solidFill>
        </p:spPr>
        <p:txBody>
          <a:bodyPr vert="horz" lIns="91440" tIns="45720" rIns="91440" bIns="45720" rtlCol="0" anchor="t">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lumMod val="95000"/>
                    <a:lumOff val="5000"/>
                  </a:prstClr>
                </a:solidFill>
                <a:effectLst/>
                <a:uLnTx/>
                <a:uFillTx/>
                <a:latin typeface="Calibri"/>
                <a:ea typeface="+mj-ea"/>
                <a:cs typeface="+mj-cs"/>
              </a:rPr>
              <a:t>„</a:t>
            </a:r>
            <a:r>
              <a:rPr kumimoji="0" lang="de-DE" sz="2000" b="1" i="1" u="none" strike="noStrike" kern="1200" cap="none" spc="0" normalizeH="0" baseline="0" noProof="0" dirty="0">
                <a:ln>
                  <a:noFill/>
                </a:ln>
                <a:solidFill>
                  <a:prstClr val="black">
                    <a:lumMod val="95000"/>
                    <a:lumOff val="5000"/>
                  </a:prstClr>
                </a:solidFill>
                <a:effectLst/>
                <a:uLnTx/>
                <a:uFillTx/>
                <a:latin typeface="Calibri"/>
                <a:ea typeface="+mj-ea"/>
                <a:cs typeface="+mj-cs"/>
              </a:rPr>
              <a:t>Entwicklung </a:t>
            </a:r>
            <a:r>
              <a:rPr kumimoji="0" lang="de-DE" sz="2000" b="1" i="0" u="none" strike="noStrike" kern="1200" cap="none" spc="0" normalizeH="0" baseline="0" noProof="0" dirty="0">
                <a:ln>
                  <a:noFill/>
                </a:ln>
                <a:solidFill>
                  <a:srgbClr val="002060"/>
                </a:solidFill>
                <a:effectLst/>
                <a:uLnTx/>
                <a:uFillTx/>
                <a:latin typeface="Calibri"/>
                <a:ea typeface="+mj-ea"/>
                <a:cs typeface="+mj-cs"/>
              </a:rPr>
              <a:t>fundierter Einsichten in das System, die Funktion und die anthropologische </a:t>
            </a:r>
            <a:r>
              <a:rPr kumimoji="0" lang="de-DE" sz="2000" b="1" i="0" u="none" strike="noStrike" kern="1200" cap="none" spc="0" normalizeH="0" baseline="0" noProof="0" dirty="0" smtClean="0">
                <a:ln>
                  <a:noFill/>
                </a:ln>
                <a:solidFill>
                  <a:srgbClr val="002060"/>
                </a:solidFill>
                <a:effectLst/>
                <a:uLnTx/>
                <a:uFillTx/>
                <a:latin typeface="Calibri"/>
                <a:ea typeface="+mj-ea"/>
                <a:cs typeface="+mj-cs"/>
              </a:rPr>
              <a:t>und ästhetische Bedeutung </a:t>
            </a:r>
            <a:r>
              <a:rPr kumimoji="0" lang="de-DE" sz="2000" b="1" i="0" u="none" strike="noStrike" kern="1200" cap="none" spc="0" normalizeH="0" baseline="0" noProof="0" dirty="0">
                <a:ln>
                  <a:noFill/>
                </a:ln>
                <a:solidFill>
                  <a:srgbClr val="002060"/>
                </a:solidFill>
                <a:effectLst/>
                <a:uLnTx/>
                <a:uFillTx/>
                <a:latin typeface="Calibri"/>
                <a:ea typeface="+mj-ea"/>
                <a:cs typeface="+mj-cs"/>
              </a:rPr>
              <a:t>der Sprache</a:t>
            </a:r>
            <a:r>
              <a:rPr kumimoji="0" lang="de-DE" sz="2000" b="1" i="0" u="none" strike="noStrike" kern="1200" cap="none" spc="0" normalizeH="0" baseline="0" noProof="0" dirty="0">
                <a:ln>
                  <a:noFill/>
                </a:ln>
                <a:solidFill>
                  <a:prstClr val="black"/>
                </a:solidFill>
                <a:effectLst/>
                <a:uLnTx/>
                <a:uFillTx/>
                <a:latin typeface="Calibri"/>
                <a:ea typeface="+mj-ea"/>
                <a:cs typeface="+mj-cs"/>
              </a:rPr>
              <a:t>“</a:t>
            </a:r>
            <a:br>
              <a:rPr kumimoji="0" lang="de-DE" sz="2000" b="1" i="0" u="none" strike="noStrike" kern="1200" cap="none" spc="0" normalizeH="0" baseline="0" noProof="0" dirty="0">
                <a:ln>
                  <a:noFill/>
                </a:ln>
                <a:solidFill>
                  <a:prstClr val="black"/>
                </a:solidFill>
                <a:effectLst/>
                <a:uLnTx/>
                <a:uFillTx/>
                <a:latin typeface="Calibri"/>
                <a:ea typeface="+mj-ea"/>
                <a:cs typeface="+mj-cs"/>
              </a:rPr>
            </a:br>
            <a:endParaRPr kumimoji="0" lang="de-DE" sz="2000" b="0" i="1" u="none" strike="noStrike" kern="1200" cap="none" spc="0" normalizeH="0" baseline="0" noProof="0" dirty="0">
              <a:ln>
                <a:noFill/>
              </a:ln>
              <a:solidFill>
                <a:prstClr val="black"/>
              </a:solidFill>
              <a:effectLst/>
              <a:uLnTx/>
              <a:uFillTx/>
              <a:latin typeface="Calibri"/>
              <a:ea typeface="+mj-ea"/>
              <a:cs typeface="+mj-cs"/>
            </a:endParaRPr>
          </a:p>
        </p:txBody>
      </p:sp>
      <p:sp>
        <p:nvSpPr>
          <p:cNvPr id="9" name="Textfeld 8"/>
          <p:cNvSpPr txBox="1"/>
          <p:nvPr/>
        </p:nvSpPr>
        <p:spPr>
          <a:xfrm>
            <a:off x="457200" y="2564904"/>
            <a:ext cx="8496944" cy="30931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prstClr val="black"/>
                </a:solidFill>
                <a:effectLst/>
                <a:uLnTx/>
                <a:uFillTx/>
                <a:latin typeface="Calibri"/>
                <a:ea typeface="+mn-ea"/>
                <a:cs typeface="+mn-cs"/>
              </a:rPr>
              <a:t>Besonders gestärkt werden sollen: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die Reflexion von Sprache und Sprachgebrauch in </a:t>
            </a:r>
            <a:r>
              <a:rPr kumimoji="0" lang="de-DE" sz="2000" b="1" i="0" u="none" strike="noStrike" kern="1200" cap="none" spc="0" normalizeH="0" baseline="0" noProof="0" dirty="0">
                <a:ln>
                  <a:noFill/>
                </a:ln>
                <a:solidFill>
                  <a:srgbClr val="002060"/>
                </a:solidFill>
                <a:effectLst/>
                <a:uLnTx/>
                <a:uFillTx/>
                <a:latin typeface="Calibri"/>
                <a:ea typeface="+mn-ea"/>
                <a:cs typeface="+mn-cs"/>
              </a:rPr>
              <a:t>funktionalen</a:t>
            </a:r>
            <a:r>
              <a:rPr kumimoji="0" lang="de-DE" sz="2000" b="0" i="0" u="none" strike="noStrike" kern="1200" cap="none" spc="0" normalizeH="0" baseline="0" noProof="0" dirty="0">
                <a:ln>
                  <a:noFill/>
                </a:ln>
                <a:solidFill>
                  <a:prstClr val="black"/>
                </a:solidFill>
                <a:effectLst/>
                <a:uLnTx/>
                <a:uFillTx/>
                <a:latin typeface="Calibri"/>
                <a:ea typeface="+mn-ea"/>
                <a:cs typeface="+mn-cs"/>
              </a:rPr>
              <a:t> Zusammenhängen,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die sprachlichen Kompetenzen des angemessenen </a:t>
            </a:r>
            <a:r>
              <a:rPr kumimoji="0" lang="de-DE" sz="2000" b="1" i="0" u="none" strike="noStrike" kern="1200" cap="none" spc="0" normalizeH="0" baseline="0" noProof="0" dirty="0">
                <a:ln>
                  <a:noFill/>
                </a:ln>
                <a:solidFill>
                  <a:srgbClr val="002060"/>
                </a:solidFill>
                <a:effectLst/>
                <a:uLnTx/>
                <a:uFillTx/>
                <a:latin typeface="Calibri"/>
                <a:ea typeface="+mn-ea"/>
                <a:cs typeface="+mn-cs"/>
              </a:rPr>
              <a:t>mündlichen Sprachgebrauchs</a:t>
            </a:r>
            <a:r>
              <a:rPr kumimoji="0" lang="de-DE"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die sprachlichen Kompetenzen des angemessenen </a:t>
            </a:r>
            <a:r>
              <a:rPr lang="de-DE" sz="2000" b="1" dirty="0">
                <a:solidFill>
                  <a:srgbClr val="002060"/>
                </a:solidFill>
                <a:latin typeface="Calibri"/>
              </a:rPr>
              <a:t>schriftlichen Sprachgebrauchs</a:t>
            </a:r>
            <a:r>
              <a:rPr kumimoji="0" lang="de-DE" sz="200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Arial"/>
              </a:rPr>
              <a:t>die </a:t>
            </a:r>
            <a:r>
              <a:rPr lang="de-DE" sz="2000" b="1" dirty="0">
                <a:solidFill>
                  <a:srgbClr val="002060"/>
                </a:solidFill>
                <a:latin typeface="Calibri"/>
              </a:rPr>
              <a:t>sprachlich-formalen</a:t>
            </a:r>
            <a:r>
              <a:rPr kumimoji="0" lang="de-DE" sz="2000" b="0" i="0" u="none" strike="noStrike" kern="1200" cap="none" spc="0" normalizeH="0" baseline="0" noProof="0" dirty="0">
                <a:ln>
                  <a:noFill/>
                </a:ln>
                <a:solidFill>
                  <a:prstClr val="black"/>
                </a:solidFill>
                <a:effectLst/>
                <a:uLnTx/>
                <a:uFillTx/>
                <a:latin typeface="Calibri"/>
                <a:ea typeface="+mn-ea"/>
                <a:cs typeface="Arial"/>
              </a:rPr>
              <a:t> Basiskompetenzen </a:t>
            </a:r>
            <a:r>
              <a:rPr kumimoji="0" lang="de-DE" sz="2000" b="0" i="0" u="none" strike="noStrike" kern="1200" cap="none" spc="0" normalizeH="0" baseline="0" noProof="0" dirty="0" smtClean="0">
                <a:ln>
                  <a:noFill/>
                </a:ln>
                <a:solidFill>
                  <a:prstClr val="black"/>
                </a:solidFill>
                <a:effectLst/>
                <a:uLnTx/>
                <a:uFillTx/>
                <a:latin typeface="Calibri"/>
                <a:ea typeface="+mn-ea"/>
                <a:cs typeface="Arial"/>
              </a:rPr>
              <a:t>(normgerechte Orthografie/Zeichensetzung</a:t>
            </a:r>
            <a:r>
              <a:rPr kumimoji="0" lang="de-DE" sz="2000" b="0" i="0" u="none" strike="noStrike" kern="1200" cap="none" spc="0" normalizeH="0" baseline="0" noProof="0" dirty="0">
                <a:ln>
                  <a:noFill/>
                </a:ln>
                <a:solidFill>
                  <a:prstClr val="black"/>
                </a:solidFill>
                <a:effectLst/>
                <a:uLnTx/>
                <a:uFillTx/>
                <a:latin typeface="Calibri"/>
                <a:ea typeface="+mn-ea"/>
                <a:cs typeface="Arial"/>
              </a:rPr>
              <a:t>).</a:t>
            </a:r>
            <a:endParaRPr kumimoji="0" lang="de-DE" sz="2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367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0902086-DCB9-1F4A-8168-743B2088E29E}"/>
              </a:ext>
            </a:extLst>
          </p:cNvPr>
          <p:cNvSpPr>
            <a:spLocks noGrp="1"/>
          </p:cNvSpPr>
          <p:nvPr>
            <p:ph type="title"/>
          </p:nvPr>
        </p:nvSpPr>
        <p:spPr/>
        <p:txBody>
          <a:bodyPr/>
          <a:lstStyle/>
          <a:p>
            <a:r>
              <a:rPr lang="de-DE" dirty="0"/>
              <a:t>Grundsätze</a:t>
            </a:r>
          </a:p>
        </p:txBody>
      </p:sp>
      <p:sp>
        <p:nvSpPr>
          <p:cNvPr id="3" name="Inhaltsplatzhalter 2">
            <a:extLst>
              <a:ext uri="{FF2B5EF4-FFF2-40B4-BE49-F238E27FC236}">
                <a16:creationId xmlns="" xmlns:a16="http://schemas.microsoft.com/office/drawing/2014/main" id="{B84DCEA9-4E23-6245-9FC0-C82C26F1C466}"/>
              </a:ext>
            </a:extLst>
          </p:cNvPr>
          <p:cNvSpPr>
            <a:spLocks noGrp="1"/>
          </p:cNvSpPr>
          <p:nvPr>
            <p:ph idx="1"/>
          </p:nvPr>
        </p:nvSpPr>
        <p:spPr/>
        <p:txBody>
          <a:bodyPr>
            <a:normAutofit/>
          </a:bodyPr>
          <a:lstStyle/>
          <a:p>
            <a:r>
              <a:rPr lang="de-DE" dirty="0"/>
              <a:t>Wiedereinführung von G9 ab Schuljahr 2019/2020</a:t>
            </a:r>
          </a:p>
          <a:p>
            <a:pPr lvl="1"/>
            <a:r>
              <a:rPr lang="de-DE" sz="2400" dirty="0"/>
              <a:t>aufsteigend, beginnend mit den Jahrgangsstufen 5 und 6</a:t>
            </a:r>
          </a:p>
          <a:p>
            <a:r>
              <a:rPr lang="de-DE" dirty="0"/>
              <a:t>Weiterentwicklung des bisherigen Kernlehrplans</a:t>
            </a:r>
          </a:p>
          <a:p>
            <a:pPr lvl="1"/>
            <a:r>
              <a:rPr lang="de-DE" sz="2400" dirty="0"/>
              <a:t>Orientierung an der Struktur des KLP GOSt</a:t>
            </a:r>
          </a:p>
          <a:p>
            <a:pPr lvl="1"/>
            <a:r>
              <a:rPr lang="de-DE" sz="2400" dirty="0"/>
              <a:t>Gültigkeit für die Sek I des Gymnasiums, d.h. G9 und G8</a:t>
            </a:r>
          </a:p>
          <a:p>
            <a:pPr lvl="1"/>
            <a:r>
              <a:rPr lang="de-DE" sz="2400" dirty="0"/>
              <a:t>Anpassung an zeitgemäße Ansprüche (fachliche und didaktische </a:t>
            </a:r>
            <a:r>
              <a:rPr lang="de-DE" sz="2400" dirty="0" smtClean="0"/>
              <a:t>Entwicklung)</a:t>
            </a:r>
            <a:endParaRPr lang="de-DE" sz="2400" dirty="0"/>
          </a:p>
        </p:txBody>
      </p:sp>
      <p:sp>
        <p:nvSpPr>
          <p:cNvPr id="4" name="Datumsplatzhalter 3">
            <a:extLst>
              <a:ext uri="{FF2B5EF4-FFF2-40B4-BE49-F238E27FC236}">
                <a16:creationId xmlns="" xmlns:a16="http://schemas.microsoft.com/office/drawing/2014/main" id="{C19A11C5-B2B9-FA43-85CB-77CCE60EB24E}"/>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6B3E6EDB-8E83-0C4C-B808-18FE136520F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2F22C3A6-6CAE-C648-8C01-D32D14E8F061}"/>
              </a:ext>
            </a:extLst>
          </p:cNvPr>
          <p:cNvSpPr>
            <a:spLocks noGrp="1"/>
          </p:cNvSpPr>
          <p:nvPr>
            <p:ph type="sldNum" sz="quarter" idx="12"/>
          </p:nvPr>
        </p:nvSpPr>
        <p:spPr/>
        <p:txBody>
          <a:bodyPr/>
          <a:lstStyle/>
          <a:p>
            <a:fld id="{512A4277-7E7A-4AAF-BFC7-47646BF5CD0C}" type="slidenum">
              <a:rPr lang="de-DE" smtClean="0"/>
              <a:t>4</a:t>
            </a:fld>
            <a:endParaRPr lang="de-DE"/>
          </a:p>
        </p:txBody>
      </p:sp>
    </p:spTree>
    <p:extLst>
      <p:ext uri="{BB962C8B-B14F-4D97-AF65-F5344CB8AC3E}">
        <p14:creationId xmlns:p14="http://schemas.microsoft.com/office/powerpoint/2010/main" val="1498196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340506" y="2995871"/>
            <a:ext cx="4536504" cy="1815882"/>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 </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Sachtexte – auch in digitaler Form – zur Erweiterung der eigenen Wissensbestände, für den Austausch mit anderen und für das Verfassen eigener Texte gezielt einsetzen. (IF </a:t>
            </a:r>
            <a:r>
              <a:rPr kumimoji="0" lang="de-DE" sz="1800" b="1" i="0" u="none" strike="noStrike" kern="1200" cap="none" spc="0" normalizeH="0" baseline="0" noProof="0" dirty="0">
                <a:ln>
                  <a:noFill/>
                </a:ln>
                <a:solidFill>
                  <a:srgbClr val="FF0000"/>
                </a:solidFill>
                <a:effectLst/>
                <a:uLnTx/>
                <a:uFillTx/>
                <a:latin typeface="Calibri"/>
                <a:ea typeface="+mn-ea"/>
                <a:cs typeface="+mn-cs"/>
              </a:rPr>
              <a:t>Texte</a:t>
            </a:r>
            <a:r>
              <a:rPr kumimoji="0" lang="de-DE"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feld 4"/>
          <p:cNvSpPr txBox="1"/>
          <p:nvPr/>
        </p:nvSpPr>
        <p:spPr>
          <a:xfrm>
            <a:off x="4340506" y="4437112"/>
            <a:ext cx="4608512" cy="2339102"/>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 </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in digitaler und nicht-digitaler Kommunikation Elemente konzeptioneller Mündlichkeit und Schriftlichkeit identifizieren, die Wirkungen vergleichen und in eigenen Produkten (u.a. persönlicher Brief, digitale Nachricht) adressatengerecht anwenden. (IF </a:t>
            </a:r>
            <a:r>
              <a:rPr kumimoji="0" lang="de-DE" sz="1800" b="1" i="0" u="none" strike="noStrike" kern="1200" cap="none" spc="0" normalizeH="0" baseline="0" noProof="0" dirty="0">
                <a:ln>
                  <a:noFill/>
                </a:ln>
                <a:solidFill>
                  <a:srgbClr val="FF0000"/>
                </a:solidFill>
                <a:effectLst/>
                <a:uLnTx/>
                <a:uFillTx/>
                <a:latin typeface="Calibri"/>
                <a:ea typeface="+mn-ea"/>
                <a:cs typeface="+mn-cs"/>
              </a:rPr>
              <a:t>Medien</a:t>
            </a:r>
            <a:r>
              <a:rPr kumimoji="0" lang="de-DE"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feld 5"/>
          <p:cNvSpPr txBox="1"/>
          <p:nvPr/>
        </p:nvSpPr>
        <p:spPr>
          <a:xfrm>
            <a:off x="457200" y="2996952"/>
            <a:ext cx="3600400" cy="1292662"/>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a:t>
            </a: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an einfachen Beispielen Alltagssprache und Bildungssprache unterscheiden.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       (IF </a:t>
            </a:r>
            <a:r>
              <a:rPr kumimoji="0" lang="de-DE" sz="1800" b="1" i="0" u="none" strike="noStrike" kern="1200" cap="none" spc="0" normalizeH="0" baseline="0" noProof="0" dirty="0">
                <a:ln>
                  <a:noFill/>
                </a:ln>
                <a:solidFill>
                  <a:srgbClr val="FF0000"/>
                </a:solidFill>
                <a:effectLst/>
                <a:uLnTx/>
                <a:uFillTx/>
                <a:latin typeface="Calibri"/>
                <a:ea typeface="+mn-ea"/>
                <a:cs typeface="+mn-cs"/>
              </a:rPr>
              <a:t>Sprache</a:t>
            </a:r>
            <a:r>
              <a:rPr kumimoji="0" lang="de-DE"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feld 6"/>
          <p:cNvSpPr txBox="1"/>
          <p:nvPr/>
        </p:nvSpPr>
        <p:spPr>
          <a:xfrm>
            <a:off x="443345" y="4509120"/>
            <a:ext cx="3456384" cy="1538883"/>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Merkmale gesprochener und geschriebener Sprache unterscheiden und situationsangemessen einsetzen.</a:t>
            </a:r>
            <a:endParaRPr kumimoji="0" lang="de-DE"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      (IF </a:t>
            </a:r>
            <a:r>
              <a:rPr kumimoji="0" lang="de-DE" sz="1800" b="1" i="0" u="none" strike="noStrike" kern="1200" cap="none" spc="0" normalizeH="0" baseline="0" noProof="0" dirty="0">
                <a:ln>
                  <a:noFill/>
                </a:ln>
                <a:solidFill>
                  <a:srgbClr val="FF0000"/>
                </a:solidFill>
                <a:effectLst/>
                <a:uLnTx/>
                <a:uFillTx/>
                <a:latin typeface="Calibri"/>
                <a:ea typeface="+mn-ea"/>
                <a:cs typeface="+mn-cs"/>
              </a:rPr>
              <a:t>Kommunikatio</a:t>
            </a:r>
            <a:r>
              <a:rPr kumimoji="0" lang="de-DE" sz="1600" b="0" i="0" u="none" strike="noStrike" kern="1200" cap="none" spc="0" normalizeH="0" baseline="0" noProof="0" dirty="0">
                <a:ln>
                  <a:noFill/>
                </a:ln>
                <a:solidFill>
                  <a:srgbClr val="FF0000"/>
                </a:solidFill>
                <a:effectLst/>
                <a:uLnTx/>
                <a:uFillTx/>
                <a:latin typeface="Calibri"/>
                <a:ea typeface="+mn-ea"/>
                <a:cs typeface="+mn-cs"/>
              </a:rPr>
              <a:t>n</a:t>
            </a:r>
            <a:r>
              <a:rPr kumimoji="0" lang="de-DE"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itel 1">
            <a:extLst>
              <a:ext uri="{FF2B5EF4-FFF2-40B4-BE49-F238E27FC236}">
                <a16:creationId xmlns="" xmlns:a16="http://schemas.microsoft.com/office/drawing/2014/main" id="{EECC2764-79B3-4221-A556-C76F9A0ADC3A}"/>
              </a:ext>
            </a:extLst>
          </p:cNvPr>
          <p:cNvSpPr txBox="1">
            <a:spLocks noGrp="1"/>
          </p:cNvSpPr>
          <p:nvPr>
            <p:ph type="title"/>
          </p:nvPr>
        </p:nvSpPr>
        <p:spPr>
          <a:xfrm>
            <a:off x="457200" y="284662"/>
            <a:ext cx="8229600" cy="870756"/>
          </a:xfrm>
          <a:prstGeom prst="rect">
            <a:avLst/>
          </a:prstGeom>
          <a:solidFill>
            <a:schemeClr val="accent6">
              <a:lumMod val="60000"/>
              <a:lumOff val="40000"/>
            </a:schemeClr>
          </a:solidFill>
        </p:spPr>
        <p:txBody>
          <a:bodyPr vert="horz" lIns="91440" tIns="45720" rIns="91440" bIns="45720" rtlCol="0" anchor="t">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a:ln>
                  <a:noFill/>
                </a:ln>
                <a:solidFill>
                  <a:prstClr val="black">
                    <a:lumMod val="95000"/>
                    <a:lumOff val="5000"/>
                  </a:prstClr>
                </a:solidFill>
                <a:effectLst/>
                <a:uLnTx/>
                <a:uFillTx/>
                <a:latin typeface="Calibri"/>
                <a:ea typeface="+mj-ea"/>
                <a:cs typeface="+mj-cs"/>
              </a:rPr>
              <a:t>„</a:t>
            </a:r>
            <a:r>
              <a:rPr kumimoji="0" lang="de-DE" sz="2000" b="1" i="1" u="none" strike="noStrike" kern="1200" cap="none" spc="0" normalizeH="0" baseline="0" noProof="0" dirty="0">
                <a:ln>
                  <a:noFill/>
                </a:ln>
                <a:solidFill>
                  <a:prstClr val="black">
                    <a:lumMod val="95000"/>
                    <a:lumOff val="5000"/>
                  </a:prstClr>
                </a:solidFill>
                <a:effectLst/>
                <a:uLnTx/>
                <a:uFillTx/>
                <a:latin typeface="Calibri"/>
                <a:ea typeface="+mj-ea"/>
                <a:cs typeface="+mj-cs"/>
              </a:rPr>
              <a:t>Entwicklung </a:t>
            </a:r>
            <a:r>
              <a:rPr kumimoji="0" lang="de-DE" sz="2000" b="1" i="0" u="none" strike="noStrike" kern="1200" cap="none" spc="0" normalizeH="0" baseline="0" noProof="0" dirty="0">
                <a:ln>
                  <a:noFill/>
                </a:ln>
                <a:solidFill>
                  <a:srgbClr val="002060"/>
                </a:solidFill>
                <a:effectLst/>
                <a:uLnTx/>
                <a:uFillTx/>
                <a:latin typeface="Calibri"/>
                <a:ea typeface="+mj-ea"/>
                <a:cs typeface="+mj-cs"/>
              </a:rPr>
              <a:t>fundierter Einsichten in das System, die Funktion und die </a:t>
            </a:r>
            <a:r>
              <a:rPr kumimoji="0" lang="de-DE" sz="2000" b="1" i="0" u="none" strike="noStrike" kern="1200" cap="none" spc="0" normalizeH="0" baseline="0" noProof="0" dirty="0" smtClean="0">
                <a:ln>
                  <a:noFill/>
                </a:ln>
                <a:solidFill>
                  <a:srgbClr val="002060"/>
                </a:solidFill>
                <a:effectLst/>
                <a:uLnTx/>
                <a:uFillTx/>
                <a:latin typeface="Calibri"/>
                <a:ea typeface="+mj-ea"/>
                <a:cs typeface="+mj-cs"/>
              </a:rPr>
              <a:t>anthropologische und ästhetische </a:t>
            </a:r>
            <a:r>
              <a:rPr kumimoji="0" lang="de-DE" sz="2000" b="1" i="0" u="none" strike="noStrike" kern="1200" cap="none" spc="0" normalizeH="0" baseline="0" noProof="0" dirty="0">
                <a:ln>
                  <a:noFill/>
                </a:ln>
                <a:solidFill>
                  <a:srgbClr val="002060"/>
                </a:solidFill>
                <a:effectLst/>
                <a:uLnTx/>
                <a:uFillTx/>
                <a:latin typeface="Calibri"/>
                <a:ea typeface="+mj-ea"/>
                <a:cs typeface="+mj-cs"/>
              </a:rPr>
              <a:t>Bedeutung der Sprache</a:t>
            </a:r>
            <a:r>
              <a:rPr kumimoji="0" lang="de-DE" sz="2000" b="1" i="0" u="none" strike="noStrike" kern="1200" cap="none" spc="0" normalizeH="0" baseline="0" noProof="0" dirty="0">
                <a:ln>
                  <a:noFill/>
                </a:ln>
                <a:solidFill>
                  <a:prstClr val="black"/>
                </a:solidFill>
                <a:effectLst/>
                <a:uLnTx/>
                <a:uFillTx/>
                <a:latin typeface="Calibri"/>
                <a:ea typeface="+mj-ea"/>
                <a:cs typeface="+mj-cs"/>
              </a:rPr>
              <a:t>“ </a:t>
            </a:r>
            <a:r>
              <a:rPr kumimoji="0" lang="de-DE" sz="2000" b="1" i="0" u="none" strike="noStrike" kern="1200" cap="none" spc="0" normalizeH="0" baseline="0" noProof="0" dirty="0">
                <a:ln>
                  <a:noFill/>
                </a:ln>
                <a:solidFill>
                  <a:prstClr val="black"/>
                </a:solidFill>
                <a:effectLst/>
                <a:uLnTx/>
                <a:uFillTx/>
                <a:latin typeface="Calibri"/>
                <a:ea typeface="+mj-ea"/>
                <a:cs typeface="+mj-cs"/>
                <a:sym typeface="Wingdings" panose="05000000000000000000" pitchFamily="2" charset="2"/>
              </a:rPr>
              <a:t> am Beispiel der Jg. 5/6</a:t>
            </a:r>
            <a:r>
              <a:rPr kumimoji="0" lang="de-DE" sz="2000" b="1" i="0" u="none" strike="noStrike" kern="1200" cap="none" spc="0" normalizeH="0" baseline="0" noProof="0" dirty="0">
                <a:ln>
                  <a:noFill/>
                </a:ln>
                <a:solidFill>
                  <a:prstClr val="black"/>
                </a:solidFill>
                <a:effectLst/>
                <a:uLnTx/>
                <a:uFillTx/>
                <a:latin typeface="Calibri"/>
                <a:ea typeface="+mj-ea"/>
                <a:cs typeface="+mj-cs"/>
              </a:rPr>
              <a:t/>
            </a:r>
            <a:br>
              <a:rPr kumimoji="0" lang="de-DE" sz="2000" b="1" i="0" u="none" strike="noStrike" kern="1200" cap="none" spc="0" normalizeH="0" baseline="0" noProof="0" dirty="0">
                <a:ln>
                  <a:noFill/>
                </a:ln>
                <a:solidFill>
                  <a:prstClr val="black"/>
                </a:solidFill>
                <a:effectLst/>
                <a:uLnTx/>
                <a:uFillTx/>
                <a:latin typeface="Calibri"/>
                <a:ea typeface="+mj-ea"/>
                <a:cs typeface="+mj-cs"/>
              </a:rPr>
            </a:br>
            <a:endParaRPr kumimoji="0" lang="de-DE" sz="2000" b="0" i="1" u="none" strike="noStrike" kern="1200" cap="none" spc="0" normalizeH="0" baseline="0" noProof="0" dirty="0">
              <a:ln>
                <a:noFill/>
              </a:ln>
              <a:solidFill>
                <a:prstClr val="black"/>
              </a:solidFill>
              <a:effectLst/>
              <a:uLnTx/>
              <a:uFillTx/>
              <a:latin typeface="Calibri"/>
              <a:ea typeface="+mj-ea"/>
              <a:cs typeface="+mj-cs"/>
            </a:endParaRPr>
          </a:p>
        </p:txBody>
      </p:sp>
      <p:sp>
        <p:nvSpPr>
          <p:cNvPr id="11" name="Textfeld 10">
            <a:extLst>
              <a:ext uri="{FF2B5EF4-FFF2-40B4-BE49-F238E27FC236}">
                <a16:creationId xmlns="" xmlns:a16="http://schemas.microsoft.com/office/drawing/2014/main" id="{025F5E47-9432-4783-A061-81992809D5B1}"/>
              </a:ext>
            </a:extLst>
          </p:cNvPr>
          <p:cNvSpPr txBox="1"/>
          <p:nvPr/>
        </p:nvSpPr>
        <p:spPr>
          <a:xfrm>
            <a:off x="2310563" y="2629837"/>
            <a:ext cx="4464496" cy="338554"/>
          </a:xfrm>
          <a:prstGeom prst="rect">
            <a:avLst/>
          </a:prstGeom>
          <a:noFill/>
        </p:spPr>
        <p:txBody>
          <a:bodyPr wrap="square" rtlCol="0">
            <a:spAutoFit/>
          </a:bodyPr>
          <a:lstStyle/>
          <a:p>
            <a:r>
              <a:rPr lang="de-DE" sz="1600" b="1" dirty="0">
                <a:solidFill>
                  <a:prstClr val="black"/>
                </a:solidFill>
                <a:latin typeface="Calibri"/>
              </a:rPr>
              <a:t>konkretisierte Kompetenzerwartungen:</a:t>
            </a:r>
          </a:p>
        </p:txBody>
      </p:sp>
      <p:sp>
        <p:nvSpPr>
          <p:cNvPr id="12" name="Textfeld 11">
            <a:extLst>
              <a:ext uri="{FF2B5EF4-FFF2-40B4-BE49-F238E27FC236}">
                <a16:creationId xmlns="" xmlns:a16="http://schemas.microsoft.com/office/drawing/2014/main" id="{383097ED-2474-4B16-BCEC-693049FA389A}"/>
              </a:ext>
            </a:extLst>
          </p:cNvPr>
          <p:cNvSpPr txBox="1"/>
          <p:nvPr/>
        </p:nvSpPr>
        <p:spPr>
          <a:xfrm>
            <a:off x="2339752" y="1381947"/>
            <a:ext cx="4464496" cy="338554"/>
          </a:xfrm>
          <a:prstGeom prst="rect">
            <a:avLst/>
          </a:prstGeom>
          <a:noFill/>
        </p:spPr>
        <p:txBody>
          <a:bodyPr wrap="square" rtlCol="0">
            <a:spAutoFit/>
          </a:bodyPr>
          <a:lstStyle/>
          <a:p>
            <a:r>
              <a:rPr lang="de-DE" sz="1600" b="1" dirty="0">
                <a:solidFill>
                  <a:prstClr val="black"/>
                </a:solidFill>
                <a:latin typeface="Calibri"/>
              </a:rPr>
              <a:t>übergeordnete Kompetenzerwartungen:</a:t>
            </a:r>
          </a:p>
        </p:txBody>
      </p:sp>
      <p:sp>
        <p:nvSpPr>
          <p:cNvPr id="13" name="Textfeld 12">
            <a:extLst>
              <a:ext uri="{FF2B5EF4-FFF2-40B4-BE49-F238E27FC236}">
                <a16:creationId xmlns="" xmlns:a16="http://schemas.microsoft.com/office/drawing/2014/main" id="{3C38A5C2-08BF-491C-8C6A-9395D2680C70}"/>
              </a:ext>
            </a:extLst>
          </p:cNvPr>
          <p:cNvSpPr txBox="1"/>
          <p:nvPr/>
        </p:nvSpPr>
        <p:spPr>
          <a:xfrm>
            <a:off x="627328" y="1799268"/>
            <a:ext cx="3600400" cy="523220"/>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a:t>
            </a: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sprachliche Strukturen untersuchen</a:t>
            </a:r>
          </a:p>
        </p:txBody>
      </p:sp>
      <p:sp>
        <p:nvSpPr>
          <p:cNvPr id="14" name="Textfeld 13">
            <a:extLst>
              <a:ext uri="{FF2B5EF4-FFF2-40B4-BE49-F238E27FC236}">
                <a16:creationId xmlns="" xmlns:a16="http://schemas.microsoft.com/office/drawing/2014/main" id="{B8BCE0BF-B119-4A23-AB36-97516BD96ADE}"/>
              </a:ext>
            </a:extLst>
          </p:cNvPr>
          <p:cNvSpPr txBox="1"/>
          <p:nvPr/>
        </p:nvSpPr>
        <p:spPr>
          <a:xfrm>
            <a:off x="4227728" y="1762792"/>
            <a:ext cx="3600400" cy="769441"/>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Die Schülerinnen und Schüler können</a:t>
            </a:r>
            <a:endParaRPr kumimoji="0" lang="de-DE" sz="11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prstClr val="black"/>
                </a:solidFill>
                <a:effectLst/>
                <a:uLnTx/>
                <a:uFillTx/>
                <a:latin typeface="Calibri"/>
                <a:ea typeface="+mn-ea"/>
                <a:cs typeface="+mn-cs"/>
              </a:rPr>
              <a:t>mündliche und schriftliche Texte funktional gestalten</a:t>
            </a:r>
          </a:p>
        </p:txBody>
      </p:sp>
    </p:spTree>
    <p:extLst>
      <p:ext uri="{BB962C8B-B14F-4D97-AF65-F5344CB8AC3E}">
        <p14:creationId xmlns:p14="http://schemas.microsoft.com/office/powerpoint/2010/main" val="4013968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sz="1200" dirty="0">
                <a:solidFill>
                  <a:schemeClr val="bg1">
                    <a:lumMod val="65000"/>
                  </a:schemeClr>
                </a:solidFill>
              </a:rPr>
              <a:t>Merkmale der neuen Kernlehrpläne</a:t>
            </a:r>
          </a:p>
          <a:p>
            <a:pPr marL="514350" indent="-514350">
              <a:spcBef>
                <a:spcPts val="1200"/>
              </a:spcBef>
              <a:buFont typeface="+mj-lt"/>
              <a:buAutoNum type="arabicPeriod"/>
            </a:pPr>
            <a:r>
              <a:rPr lang="de-DE" sz="1200" dirty="0">
                <a:solidFill>
                  <a:schemeClr val="bg1">
                    <a:lumMod val="65000"/>
                  </a:schemeClr>
                </a:solidFill>
              </a:rPr>
              <a:t>Übergreifende Aufgaben</a:t>
            </a:r>
          </a:p>
          <a:p>
            <a:pPr marL="514350" indent="-514350">
              <a:spcBef>
                <a:spcPts val="1200"/>
              </a:spcBef>
              <a:buFont typeface="+mj-lt"/>
              <a:buAutoNum type="arabicPeriod"/>
            </a:pPr>
            <a:r>
              <a:rPr lang="de-DE" sz="1200" dirty="0">
                <a:solidFill>
                  <a:schemeClr val="bg1">
                    <a:lumMod val="65000"/>
                  </a:schemeClr>
                </a:solidFill>
              </a:rPr>
              <a:t>Schulinterne Lehrpläne</a:t>
            </a:r>
          </a:p>
          <a:p>
            <a:pPr marL="514350" indent="-514350">
              <a:spcBef>
                <a:spcPts val="1200"/>
              </a:spcBef>
              <a:buFont typeface="+mj-lt"/>
              <a:buAutoNum type="arabicPeriod"/>
            </a:pPr>
            <a:r>
              <a:rPr lang="de-DE" dirty="0"/>
              <a:t>Der Kernlehrplan Deutsch im Detail </a:t>
            </a:r>
          </a:p>
          <a:p>
            <a:pPr>
              <a:spcBef>
                <a:spcPts val="600"/>
              </a:spcBef>
              <a:buFont typeface="Wingdings" panose="05000000000000000000" pitchFamily="2" charset="2"/>
              <a:buChar char="§"/>
            </a:pPr>
            <a:r>
              <a:rPr lang="de-DE" sz="2000" dirty="0">
                <a:solidFill>
                  <a:schemeClr val="bg1">
                    <a:lumMod val="75000"/>
                  </a:schemeClr>
                </a:solidFill>
              </a:rPr>
              <a:t>Die wichtigsten Kontinuitäten und Neuerungen</a:t>
            </a: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Aufgaben und Ziele des Faches und ihre Spiegelung in inhaltlichen Schwerpunkten und Kompetenzerwartungen</a:t>
            </a:r>
            <a:r>
              <a:rPr lang="de-DE" sz="2000" i="1" dirty="0">
                <a:solidFill>
                  <a:schemeClr val="bg1">
                    <a:lumMod val="75000"/>
                  </a:schemeClr>
                </a:solidFill>
                <a:ea typeface="Calibri" charset="0"/>
                <a:cs typeface="Arial" panose="020B0604020202020204" pitchFamily="34" charset="0"/>
              </a:rPr>
              <a:t> </a:t>
            </a:r>
          </a:p>
          <a:p>
            <a:pPr>
              <a:spcBef>
                <a:spcPts val="600"/>
              </a:spcBef>
              <a:buFont typeface="Wingdings" panose="05000000000000000000" pitchFamily="2" charset="2"/>
              <a:buChar char="§"/>
            </a:pPr>
            <a:r>
              <a:rPr lang="de-DE" sz="2000" dirty="0">
                <a:ea typeface="Calibri" charset="0"/>
                <a:cs typeface="Arial" panose="020B0604020202020204" pitchFamily="34" charset="0"/>
              </a:rPr>
              <a:t>Das Inhaltsfeld Medien (1 Praxisphase)</a:t>
            </a: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Fachliche Umsetzung von KLP-Merkmalen: Beispiel </a:t>
            </a:r>
            <a:r>
              <a:rPr lang="de-DE" sz="2000" i="1" dirty="0">
                <a:solidFill>
                  <a:schemeClr val="bg1">
                    <a:lumMod val="75000"/>
                  </a:schemeClr>
                </a:solidFill>
                <a:ea typeface="Calibri" charset="0"/>
                <a:cs typeface="Arial" panose="020B0604020202020204" pitchFamily="34" charset="0"/>
              </a:rPr>
              <a:t>(1 Praxisphase)</a:t>
            </a:r>
            <a:endParaRPr lang="de-DE" sz="2000"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Leistungsüberprüfung und </a:t>
            </a:r>
            <a:r>
              <a:rPr lang="de-DE" sz="2000" dirty="0" smtClean="0">
                <a:solidFill>
                  <a:schemeClr val="bg1">
                    <a:lumMod val="75000"/>
                  </a:schemeClr>
                </a:solidFill>
                <a:ea typeface="Calibri" charset="0"/>
                <a:cs typeface="Arial" panose="020B0604020202020204" pitchFamily="34" charset="0"/>
              </a:rPr>
              <a:t>-bewertung</a:t>
            </a:r>
            <a:r>
              <a:rPr lang="de-DE" sz="2000" i="1" dirty="0" smtClean="0">
                <a:solidFill>
                  <a:schemeClr val="bg1">
                    <a:lumMod val="75000"/>
                  </a:schemeClr>
                </a:solidFill>
                <a:ea typeface="Calibri" charset="0"/>
                <a:cs typeface="Arial" panose="020B0604020202020204" pitchFamily="34" charset="0"/>
              </a:rPr>
              <a:t> </a:t>
            </a:r>
            <a:endParaRPr lang="de-DE" sz="2000" dirty="0">
              <a:solidFill>
                <a:schemeClr val="bg1">
                  <a:lumMod val="75000"/>
                </a:schemeClr>
              </a:solidFill>
              <a:ea typeface="Calibri" charset="0"/>
              <a:cs typeface="Arial" panose="020B0604020202020204" pitchFamily="34" charset="0"/>
            </a:endParaRPr>
          </a:p>
          <a:p>
            <a:pPr marL="514350" indent="-514350">
              <a:spcBef>
                <a:spcPts val="1200"/>
              </a:spcBef>
              <a:buFont typeface="+mj-lt"/>
              <a:buAutoNum type="arabicPeriod" startAt="5"/>
            </a:pPr>
            <a:r>
              <a:rPr lang="de-DE" sz="1300" dirty="0">
                <a:solidFill>
                  <a:schemeClr val="bg1">
                    <a:lumMod val="65000"/>
                  </a:schemeClr>
                </a:solidFill>
              </a:rPr>
              <a:t>Fachliche Unterstützungsmaterialien (1 Praxisphase)</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41</a:t>
            </a:fld>
            <a:endParaRPr lang="de-DE"/>
          </a:p>
        </p:txBody>
      </p:sp>
    </p:spTree>
    <p:extLst>
      <p:ext uri="{BB962C8B-B14F-4D97-AF65-F5344CB8AC3E}">
        <p14:creationId xmlns:p14="http://schemas.microsoft.com/office/powerpoint/2010/main" val="16640680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100" b="1" dirty="0"/>
              <a:t>Beitrag des Faches Deutsch zum Medienkompetenzrahmen</a:t>
            </a:r>
          </a:p>
        </p:txBody>
      </p:sp>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17" y="1484098"/>
            <a:ext cx="6992703" cy="4917450"/>
          </a:xfrm>
          <a:prstGeom prst="rect">
            <a:avLst/>
          </a:prstGeom>
        </p:spPr>
      </p:pic>
    </p:spTree>
    <p:extLst>
      <p:ext uri="{BB962C8B-B14F-4D97-AF65-F5344CB8AC3E}">
        <p14:creationId xmlns:p14="http://schemas.microsoft.com/office/powerpoint/2010/main" val="3934740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864" y="-171400"/>
            <a:ext cx="8229600" cy="1143000"/>
          </a:xfrm>
        </p:spPr>
        <p:txBody>
          <a:bodyPr>
            <a:normAutofit/>
          </a:bodyPr>
          <a:lstStyle/>
          <a:p>
            <a:r>
              <a:rPr lang="de-DE" sz="2400" dirty="0"/>
              <a:t>Medienbegriff des KLP Deutsch Sek. I (2019)</a:t>
            </a:r>
          </a:p>
        </p:txBody>
      </p:sp>
      <p:sp>
        <p:nvSpPr>
          <p:cNvPr id="4" name="Inhaltsplatzhalter 3"/>
          <p:cNvSpPr>
            <a:spLocks noGrp="1"/>
          </p:cNvSpPr>
          <p:nvPr>
            <p:ph sz="half" idx="2"/>
          </p:nvPr>
        </p:nvSpPr>
        <p:spPr>
          <a:xfrm>
            <a:off x="817240" y="692696"/>
            <a:ext cx="7715200" cy="2016224"/>
          </a:xfrm>
          <a:solidFill>
            <a:schemeClr val="bg1">
              <a:lumMod val="85000"/>
            </a:schemeClr>
          </a:solidFill>
          <a:ln w="38100">
            <a:solidFill>
              <a:srgbClr val="0000FF"/>
            </a:solidFill>
          </a:ln>
        </p:spPr>
        <p:txBody>
          <a:bodyPr>
            <a:noAutofit/>
          </a:bodyPr>
          <a:lstStyle/>
          <a:p>
            <a:pPr marL="0" indent="0">
              <a:buNone/>
            </a:pPr>
            <a:r>
              <a:rPr lang="de-DE" sz="1800" b="1" dirty="0"/>
              <a:t>Medien: </a:t>
            </a:r>
            <a:r>
              <a:rPr lang="de-DE" sz="1800" dirty="0"/>
              <a:t>Entwicklung </a:t>
            </a:r>
          </a:p>
          <a:p>
            <a:pPr marL="285750" indent="-285750">
              <a:buFont typeface="Wingdings" panose="05000000000000000000" pitchFamily="2" charset="2"/>
              <a:buChar char="§"/>
            </a:pPr>
            <a:r>
              <a:rPr lang="de-DE" sz="1800" dirty="0"/>
              <a:t>eines kritisch-reflektierten Umgangs mit Informationsdarbietung und Wirklichkeitsvermittlung durch Medien</a:t>
            </a:r>
          </a:p>
          <a:p>
            <a:pPr marL="0" indent="0">
              <a:buNone/>
            </a:pPr>
            <a:r>
              <a:rPr lang="de-DE" sz="1800" b="1" dirty="0">
                <a:sym typeface="Symbol"/>
              </a:rPr>
              <a:t> </a:t>
            </a:r>
            <a:r>
              <a:rPr lang="de-DE" sz="1800" b="1" dirty="0"/>
              <a:t>Der Begriff „Medien“ umfasst mehr als digitale Medien</a:t>
            </a:r>
          </a:p>
          <a:p>
            <a:pPr marL="0" indent="0">
              <a:buNone/>
            </a:pPr>
            <a:r>
              <a:rPr lang="de-DE" sz="1800" b="1" dirty="0"/>
              <a:t>Medien = </a:t>
            </a:r>
            <a:r>
              <a:rPr lang="de-DE" sz="1800" dirty="0"/>
              <a:t>Alle Vermittlungsformen in der Kommunikation mehrerer Partner (Meder 1995)</a:t>
            </a:r>
          </a:p>
        </p:txBody>
      </p:sp>
      <p:sp>
        <p:nvSpPr>
          <p:cNvPr id="3" name="Textfeld 2"/>
          <p:cNvSpPr txBox="1"/>
          <p:nvPr/>
        </p:nvSpPr>
        <p:spPr>
          <a:xfrm>
            <a:off x="626751" y="3212976"/>
            <a:ext cx="8280920" cy="923330"/>
          </a:xfrm>
          <a:prstGeom prst="rect">
            <a:avLst/>
          </a:prstGeom>
          <a:noFill/>
        </p:spPr>
        <p:txBody>
          <a:bodyPr wrap="square" rtlCol="0">
            <a:spAutoFit/>
          </a:bodyPr>
          <a:lstStyle/>
          <a:p>
            <a:r>
              <a:rPr lang="de-DE" dirty="0">
                <a:solidFill>
                  <a:prstClr val="black"/>
                </a:solidFill>
              </a:rPr>
              <a:t> </a:t>
            </a:r>
          </a:p>
          <a:p>
            <a:r>
              <a:rPr lang="de-DE" dirty="0">
                <a:solidFill>
                  <a:prstClr val="black"/>
                </a:solidFill>
              </a:rPr>
              <a:t> </a:t>
            </a:r>
          </a:p>
          <a:p>
            <a:endParaRPr lang="de-DE" dirty="0">
              <a:solidFill>
                <a:prstClr val="black"/>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673203273"/>
              </p:ext>
            </p:extLst>
          </p:nvPr>
        </p:nvGraphicFramePr>
        <p:xfrm>
          <a:off x="827584" y="2867744"/>
          <a:ext cx="7704856" cy="3657600"/>
        </p:xfrm>
        <a:graphic>
          <a:graphicData uri="http://schemas.openxmlformats.org/drawingml/2006/table">
            <a:tbl>
              <a:tblPr firstRow="1" bandRow="1">
                <a:tableStyleId>{5C22544A-7EE6-4342-B048-85BDC9FD1C3A}</a:tableStyleId>
              </a:tblPr>
              <a:tblGrid>
                <a:gridCol w="4896544">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tblGrid>
              <a:tr h="370840">
                <a:tc>
                  <a:txBody>
                    <a:bodyPr/>
                    <a:lstStyle/>
                    <a:p>
                      <a:r>
                        <a:rPr lang="de-DE" sz="2000" b="1" dirty="0">
                          <a:solidFill>
                            <a:schemeClr val="tx1"/>
                          </a:solidFill>
                        </a:rPr>
                        <a:t>Beispiel: Inhaltsfeld Medien Stufe 5/6</a:t>
                      </a:r>
                    </a:p>
                    <a:p>
                      <a:r>
                        <a:rPr lang="de-DE" i="1" u="sng" dirty="0">
                          <a:solidFill>
                            <a:schemeClr val="tx1"/>
                          </a:solidFill>
                        </a:rPr>
                        <a:t>Inhaltliche Schwerpunkte:</a:t>
                      </a:r>
                      <a:endParaRPr lang="de-DE" dirty="0">
                        <a:solidFill>
                          <a:schemeClr val="tx1"/>
                        </a:solidFill>
                      </a:endParaRPr>
                    </a:p>
                    <a:p>
                      <a:pPr lvl="0"/>
                      <a:r>
                        <a:rPr lang="de-DE" sz="1800" b="1" kern="1200" dirty="0">
                          <a:solidFill>
                            <a:schemeClr val="tx1"/>
                          </a:solidFill>
                          <a:effectLst/>
                          <a:latin typeface="+mn-lt"/>
                          <a:ea typeface="+mn-ea"/>
                          <a:cs typeface="+mn-cs"/>
                        </a:rPr>
                        <a:t>Mediale Präsentationsformen: </a:t>
                      </a:r>
                      <a:r>
                        <a:rPr lang="de-DE" sz="1800" b="1" kern="1200" baseline="0" dirty="0">
                          <a:solidFill>
                            <a:srgbClr val="0000FF"/>
                          </a:solidFill>
                          <a:latin typeface="+mn-lt"/>
                          <a:ea typeface="+mn-ea"/>
                          <a:cs typeface="+mn-cs"/>
                        </a:rPr>
                        <a:t>Print</a:t>
                      </a:r>
                      <a:r>
                        <a:rPr lang="de-DE" sz="1800" b="1" kern="1200" dirty="0">
                          <a:solidFill>
                            <a:schemeClr val="accent6">
                              <a:lumMod val="75000"/>
                            </a:schemeClr>
                          </a:solidFill>
                          <a:effectLst/>
                          <a:latin typeface="+mn-lt"/>
                          <a:ea typeface="+mn-ea"/>
                          <a:cs typeface="+mn-cs"/>
                        </a:rPr>
                        <a:t>medien</a:t>
                      </a:r>
                      <a:r>
                        <a:rPr lang="de-DE" sz="1800" b="1" kern="1200" dirty="0">
                          <a:solidFill>
                            <a:schemeClr val="tx1"/>
                          </a:solidFill>
                          <a:effectLst/>
                          <a:latin typeface="+mn-lt"/>
                          <a:ea typeface="+mn-ea"/>
                          <a:cs typeface="+mn-cs"/>
                        </a:rPr>
                        <a:t>, </a:t>
                      </a:r>
                      <a:r>
                        <a:rPr lang="de-DE" sz="1800" b="1" kern="1200" dirty="0">
                          <a:solidFill>
                            <a:schemeClr val="accent5">
                              <a:lumMod val="60000"/>
                              <a:lumOff val="40000"/>
                            </a:schemeClr>
                          </a:solidFill>
                          <a:effectLst/>
                          <a:latin typeface="+mn-lt"/>
                          <a:ea typeface="+mn-ea"/>
                          <a:cs typeface="+mn-cs"/>
                        </a:rPr>
                        <a:t>Hörmedien</a:t>
                      </a:r>
                      <a:r>
                        <a:rPr lang="de-DE" sz="1800" b="1" kern="1200" dirty="0">
                          <a:solidFill>
                            <a:schemeClr val="tx1"/>
                          </a:solidFill>
                          <a:effectLst/>
                          <a:latin typeface="+mn-lt"/>
                          <a:ea typeface="+mn-ea"/>
                          <a:cs typeface="+mn-cs"/>
                        </a:rPr>
                        <a:t>, </a:t>
                      </a:r>
                      <a:r>
                        <a:rPr lang="de-DE" sz="1800" b="1" kern="1200" dirty="0">
                          <a:solidFill>
                            <a:srgbClr val="00B050"/>
                          </a:solidFill>
                          <a:effectLst/>
                          <a:latin typeface="+mn-lt"/>
                          <a:ea typeface="+mn-ea"/>
                          <a:cs typeface="+mn-cs"/>
                        </a:rPr>
                        <a:t>audiovisuelle Medien</a:t>
                      </a:r>
                      <a:r>
                        <a:rPr lang="de-DE" sz="1800" b="1" kern="1200" dirty="0">
                          <a:solidFill>
                            <a:schemeClr val="tx1"/>
                          </a:solidFill>
                          <a:effectLst/>
                          <a:latin typeface="+mn-lt"/>
                          <a:ea typeface="+mn-ea"/>
                          <a:cs typeface="+mn-cs"/>
                        </a:rPr>
                        <a:t>, </a:t>
                      </a:r>
                      <a:r>
                        <a:rPr lang="de-DE" sz="1800" b="1" kern="1200" dirty="0">
                          <a:solidFill>
                            <a:srgbClr val="FF0000"/>
                          </a:solidFill>
                          <a:effectLst/>
                          <a:latin typeface="+mn-lt"/>
                          <a:ea typeface="+mn-ea"/>
                          <a:cs typeface="+mn-cs"/>
                        </a:rPr>
                        <a:t>interaktive Medien</a:t>
                      </a:r>
                      <a:endParaRPr lang="de-DE" sz="1800" b="1" kern="1200" dirty="0">
                        <a:solidFill>
                          <a:schemeClr val="tx1"/>
                        </a:solidFill>
                        <a:effectLst/>
                        <a:latin typeface="+mn-lt"/>
                        <a:ea typeface="+mn-ea"/>
                        <a:cs typeface="+mn-cs"/>
                      </a:endParaRPr>
                    </a:p>
                    <a:p>
                      <a:pPr lvl="0"/>
                      <a:r>
                        <a:rPr lang="de-DE" sz="1800" b="1" kern="1200" dirty="0">
                          <a:solidFill>
                            <a:schemeClr val="tx1"/>
                          </a:solidFill>
                          <a:effectLst/>
                          <a:latin typeface="+mn-lt"/>
                          <a:ea typeface="+mn-ea"/>
                          <a:cs typeface="+mn-cs"/>
                        </a:rPr>
                        <a:t>Medien als Hilfsmittel: </a:t>
                      </a:r>
                      <a:r>
                        <a:rPr lang="de-DE" sz="1800" b="1" kern="1200" dirty="0">
                          <a:solidFill>
                            <a:srgbClr val="FF0000"/>
                          </a:solidFill>
                          <a:effectLst/>
                          <a:latin typeface="+mn-lt"/>
                          <a:ea typeface="+mn-ea"/>
                          <a:cs typeface="+mn-cs"/>
                        </a:rPr>
                        <a:t>Textverarbeitung, Nachschlagewerke und Suchmaschinen</a:t>
                      </a:r>
                    </a:p>
                    <a:p>
                      <a:endParaRPr lang="de-DE" dirty="0">
                        <a:solidFill>
                          <a:schemeClr val="tx1"/>
                        </a:solidFill>
                      </a:endParaRPr>
                    </a:p>
                  </a:txBody>
                  <a:tcPr>
                    <a:solidFill>
                      <a:schemeClr val="bg1"/>
                    </a:solidFill>
                  </a:tcPr>
                </a:tc>
                <a:tc>
                  <a:txBody>
                    <a:bodyPr/>
                    <a:lstStyle/>
                    <a:p>
                      <a:r>
                        <a:rPr lang="de-DE" dirty="0">
                          <a:solidFill>
                            <a:schemeClr val="tx1"/>
                          </a:solidFill>
                        </a:rPr>
                        <a:t>Medien</a:t>
                      </a:r>
                    </a:p>
                    <a:p>
                      <a:r>
                        <a:rPr lang="de-DE" dirty="0">
                          <a:solidFill>
                            <a:schemeClr val="tx1"/>
                          </a:solidFill>
                        </a:rPr>
                        <a:t>…im weiteren Sinne:</a:t>
                      </a:r>
                    </a:p>
                    <a:p>
                      <a:r>
                        <a:rPr lang="de-DE" b="0" dirty="0">
                          <a:solidFill>
                            <a:schemeClr val="tx1"/>
                          </a:solidFill>
                        </a:rPr>
                        <a:t>Bild</a:t>
                      </a:r>
                    </a:p>
                    <a:p>
                      <a:r>
                        <a:rPr lang="de-DE" b="0" dirty="0">
                          <a:solidFill>
                            <a:schemeClr val="tx1"/>
                          </a:solidFill>
                        </a:rPr>
                        <a:t>Sprache</a:t>
                      </a:r>
                    </a:p>
                    <a:p>
                      <a:r>
                        <a:rPr lang="de-DE" b="0" dirty="0">
                          <a:solidFill>
                            <a:schemeClr val="tx1"/>
                          </a:solidFill>
                        </a:rPr>
                        <a:t>Schrift / Text</a:t>
                      </a:r>
                    </a:p>
                    <a:p>
                      <a:endParaRPr lang="de-DE" b="0" dirty="0">
                        <a:solidFill>
                          <a:schemeClr val="tx1"/>
                        </a:solidFill>
                      </a:endParaRPr>
                    </a:p>
                    <a:p>
                      <a:r>
                        <a:rPr lang="de-DE" b="1" dirty="0">
                          <a:solidFill>
                            <a:schemeClr val="tx1"/>
                          </a:solidFill>
                        </a:rPr>
                        <a:t>…</a:t>
                      </a:r>
                      <a:r>
                        <a:rPr lang="de-DE" b="1" baseline="0" dirty="0">
                          <a:solidFill>
                            <a:schemeClr val="tx1"/>
                          </a:solidFill>
                        </a:rPr>
                        <a:t> im engeren Sinne:</a:t>
                      </a:r>
                    </a:p>
                    <a:p>
                      <a:r>
                        <a:rPr lang="de-DE" b="0" baseline="0" dirty="0">
                          <a:solidFill>
                            <a:srgbClr val="00B050"/>
                          </a:solidFill>
                        </a:rPr>
                        <a:t>Fernsehen</a:t>
                      </a:r>
                    </a:p>
                    <a:p>
                      <a:r>
                        <a:rPr lang="de-DE" b="0" baseline="0" dirty="0">
                          <a:solidFill>
                            <a:schemeClr val="accent6">
                              <a:lumMod val="75000"/>
                            </a:schemeClr>
                          </a:solidFill>
                        </a:rPr>
                        <a:t>Zeitung</a:t>
                      </a:r>
                    </a:p>
                    <a:p>
                      <a:r>
                        <a:rPr lang="de-DE" b="0" baseline="0" dirty="0">
                          <a:solidFill>
                            <a:schemeClr val="accent5">
                              <a:lumMod val="60000"/>
                              <a:lumOff val="40000"/>
                            </a:schemeClr>
                          </a:solidFill>
                        </a:rPr>
                        <a:t>Radio</a:t>
                      </a:r>
                    </a:p>
                    <a:p>
                      <a:r>
                        <a:rPr lang="de-DE" b="0" baseline="0" dirty="0">
                          <a:solidFill>
                            <a:srgbClr val="0000FF"/>
                          </a:solidFill>
                        </a:rPr>
                        <a:t>Literatur</a:t>
                      </a:r>
                    </a:p>
                    <a:p>
                      <a:r>
                        <a:rPr lang="de-DE" b="0" baseline="0" dirty="0">
                          <a:solidFill>
                            <a:schemeClr val="accent5">
                              <a:lumMod val="75000"/>
                            </a:schemeClr>
                          </a:solidFill>
                        </a:rPr>
                        <a:t>Film, Audioclips </a:t>
                      </a:r>
                      <a:r>
                        <a:rPr lang="de-DE" b="0" baseline="0" dirty="0">
                          <a:solidFill>
                            <a:schemeClr val="tx1"/>
                          </a:solidFill>
                        </a:rPr>
                        <a:t>…</a:t>
                      </a:r>
                    </a:p>
                    <a:p>
                      <a:r>
                        <a:rPr lang="de-DE" b="0" baseline="0" dirty="0">
                          <a:solidFill>
                            <a:srgbClr val="FF0000"/>
                          </a:solidFill>
                        </a:rPr>
                        <a:t>Digitale Medien</a:t>
                      </a:r>
                      <a:endParaRPr lang="de-DE" b="0" dirty="0">
                        <a:solidFill>
                          <a:srgbClr val="FF0000"/>
                        </a:solidFill>
                      </a:endParaRPr>
                    </a:p>
                  </a:txBody>
                  <a:tcPr>
                    <a:solidFill>
                      <a:schemeClr val="bg1">
                        <a:lumMod val="85000"/>
                      </a:schemeClr>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8703846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264"/>
            <a:ext cx="8229600" cy="1143000"/>
          </a:xfrm>
        </p:spPr>
        <p:txBody>
          <a:bodyPr>
            <a:normAutofit/>
          </a:bodyPr>
          <a:lstStyle/>
          <a:p>
            <a:r>
              <a:rPr lang="de-DE" sz="2400" dirty="0"/>
              <a:t>Konkretisierte Kompetenzerwartungen: Medien</a:t>
            </a:r>
          </a:p>
        </p:txBody>
      </p:sp>
      <p:sp>
        <p:nvSpPr>
          <p:cNvPr id="3" name="Textfeld 2"/>
          <p:cNvSpPr txBox="1"/>
          <p:nvPr/>
        </p:nvSpPr>
        <p:spPr>
          <a:xfrm>
            <a:off x="626751" y="3212976"/>
            <a:ext cx="8280920" cy="923330"/>
          </a:xfrm>
          <a:prstGeom prst="rect">
            <a:avLst/>
          </a:prstGeom>
          <a:noFill/>
        </p:spPr>
        <p:txBody>
          <a:bodyPr wrap="square" rtlCol="0">
            <a:spAutoFit/>
          </a:bodyPr>
          <a:lstStyle/>
          <a:p>
            <a:r>
              <a:rPr lang="de-DE" dirty="0">
                <a:solidFill>
                  <a:prstClr val="black"/>
                </a:solidFill>
              </a:rPr>
              <a:t> </a:t>
            </a:r>
          </a:p>
          <a:p>
            <a:r>
              <a:rPr lang="de-DE" dirty="0">
                <a:solidFill>
                  <a:prstClr val="black"/>
                </a:solidFill>
              </a:rPr>
              <a:t> </a:t>
            </a:r>
          </a:p>
          <a:p>
            <a:endParaRPr lang="de-DE" dirty="0">
              <a:solidFill>
                <a:prstClr val="black"/>
              </a:solidFill>
            </a:endParaRPr>
          </a:p>
        </p:txBody>
      </p:sp>
      <p:graphicFrame>
        <p:nvGraphicFramePr>
          <p:cNvPr id="5" name="Tabelle 4"/>
          <p:cNvGraphicFramePr>
            <a:graphicFrameLocks noGrp="1"/>
          </p:cNvGraphicFramePr>
          <p:nvPr>
            <p:extLst>
              <p:ext uri="{D42A27DB-BD31-4B8C-83A1-F6EECF244321}">
                <p14:modId xmlns:p14="http://schemas.microsoft.com/office/powerpoint/2010/main" val="1202718469"/>
              </p:ext>
            </p:extLst>
          </p:nvPr>
        </p:nvGraphicFramePr>
        <p:xfrm>
          <a:off x="827584" y="2205568"/>
          <a:ext cx="7704856" cy="4465320"/>
        </p:xfrm>
        <a:graphic>
          <a:graphicData uri="http://schemas.openxmlformats.org/drawingml/2006/table">
            <a:tbl>
              <a:tblPr firstRow="1" bandRow="1">
                <a:tableStyleId>{5C22544A-7EE6-4342-B048-85BDC9FD1C3A}</a:tableStyleId>
              </a:tblPr>
              <a:tblGrid>
                <a:gridCol w="3096344">
                  <a:extLst>
                    <a:ext uri="{9D8B030D-6E8A-4147-A177-3AD203B41FA5}">
                      <a16:colId xmlns="" xmlns:a16="http://schemas.microsoft.com/office/drawing/2014/main" val="20000"/>
                    </a:ext>
                  </a:extLst>
                </a:gridCol>
                <a:gridCol w="4608512">
                  <a:extLst>
                    <a:ext uri="{9D8B030D-6E8A-4147-A177-3AD203B41FA5}">
                      <a16:colId xmlns="" xmlns:a16="http://schemas.microsoft.com/office/drawing/2014/main" val="20001"/>
                    </a:ext>
                  </a:extLst>
                </a:gridCol>
              </a:tblGrid>
              <a:tr h="360040">
                <a:tc rowSpan="2">
                  <a:txBody>
                    <a:bodyPr/>
                    <a:lstStyle/>
                    <a:p>
                      <a:endParaRPr lang="de-DE" dirty="0">
                        <a:solidFill>
                          <a:schemeClr val="tx1"/>
                        </a:solidFill>
                      </a:endParaRPr>
                    </a:p>
                    <a:p>
                      <a:endParaRPr lang="de-DE" dirty="0">
                        <a:solidFill>
                          <a:schemeClr val="tx1"/>
                        </a:solidFill>
                      </a:endParaRPr>
                    </a:p>
                    <a:p>
                      <a:r>
                        <a:rPr lang="de-DE" dirty="0">
                          <a:solidFill>
                            <a:schemeClr val="tx1"/>
                          </a:solidFill>
                        </a:rPr>
                        <a:t>Medien im weiteren Sinne:</a:t>
                      </a:r>
                    </a:p>
                    <a:p>
                      <a:r>
                        <a:rPr lang="de-DE" b="0" dirty="0">
                          <a:solidFill>
                            <a:schemeClr val="tx1"/>
                          </a:solidFill>
                        </a:rPr>
                        <a:t>Bild</a:t>
                      </a:r>
                    </a:p>
                    <a:p>
                      <a:r>
                        <a:rPr lang="de-DE" b="0" dirty="0">
                          <a:solidFill>
                            <a:schemeClr val="tx1"/>
                          </a:solidFill>
                        </a:rPr>
                        <a:t>Sprache</a:t>
                      </a:r>
                    </a:p>
                    <a:p>
                      <a:r>
                        <a:rPr lang="de-DE" b="0" dirty="0">
                          <a:solidFill>
                            <a:schemeClr val="tx1"/>
                          </a:solidFill>
                        </a:rPr>
                        <a:t>Schrift / Text</a:t>
                      </a:r>
                    </a:p>
                    <a:p>
                      <a:endParaRPr lang="de-DE" b="0" dirty="0">
                        <a:solidFill>
                          <a:schemeClr val="tx1"/>
                        </a:solidFill>
                      </a:endParaRPr>
                    </a:p>
                    <a:p>
                      <a:r>
                        <a:rPr lang="de-DE" b="1" dirty="0">
                          <a:solidFill>
                            <a:schemeClr val="tx1"/>
                          </a:solidFill>
                        </a:rPr>
                        <a:t>Medien</a:t>
                      </a:r>
                      <a:r>
                        <a:rPr lang="de-DE" b="1" baseline="0" dirty="0">
                          <a:solidFill>
                            <a:schemeClr val="tx1"/>
                          </a:solidFill>
                        </a:rPr>
                        <a:t> im engeren Sinne:</a:t>
                      </a:r>
                    </a:p>
                    <a:p>
                      <a:r>
                        <a:rPr lang="de-DE" b="0" baseline="0" dirty="0">
                          <a:solidFill>
                            <a:schemeClr val="tx1"/>
                          </a:solidFill>
                        </a:rPr>
                        <a:t>Fernsehen</a:t>
                      </a:r>
                    </a:p>
                    <a:p>
                      <a:r>
                        <a:rPr lang="de-DE" b="0" baseline="0" dirty="0">
                          <a:solidFill>
                            <a:schemeClr val="tx1"/>
                          </a:solidFill>
                        </a:rPr>
                        <a:t>Zeitung</a:t>
                      </a:r>
                    </a:p>
                    <a:p>
                      <a:r>
                        <a:rPr lang="de-DE" b="0" baseline="0" dirty="0">
                          <a:solidFill>
                            <a:schemeClr val="tx1"/>
                          </a:solidFill>
                        </a:rPr>
                        <a:t>Radio</a:t>
                      </a:r>
                    </a:p>
                    <a:p>
                      <a:r>
                        <a:rPr lang="de-DE" b="0" baseline="0" dirty="0">
                          <a:solidFill>
                            <a:schemeClr val="tx1"/>
                          </a:solidFill>
                        </a:rPr>
                        <a:t>Literatur</a:t>
                      </a:r>
                    </a:p>
                    <a:p>
                      <a:r>
                        <a:rPr lang="de-DE" b="0" baseline="0" dirty="0">
                          <a:solidFill>
                            <a:schemeClr val="tx1"/>
                          </a:solidFill>
                        </a:rPr>
                        <a:t>Film, Audioclips …</a:t>
                      </a:r>
                    </a:p>
                    <a:p>
                      <a:r>
                        <a:rPr lang="de-DE" b="0" baseline="0" dirty="0">
                          <a:solidFill>
                            <a:schemeClr val="tx1"/>
                          </a:solidFill>
                        </a:rPr>
                        <a:t>Digitale Medien</a:t>
                      </a:r>
                      <a:endParaRPr lang="de-DE" b="0" dirty="0">
                        <a:solidFill>
                          <a:schemeClr val="tx1"/>
                        </a:solidFill>
                      </a:endParaRPr>
                    </a:p>
                    <a:p>
                      <a:endParaRPr lang="de-DE" dirty="0">
                        <a:solidFill>
                          <a:schemeClr val="tx1"/>
                        </a:solidFill>
                      </a:endParaRPr>
                    </a:p>
                  </a:txBody>
                  <a:tcPr>
                    <a:solidFill>
                      <a:schemeClr val="bg1">
                        <a:lumMod val="85000"/>
                      </a:schemeClr>
                    </a:solidFill>
                  </a:tcPr>
                </a:tc>
                <a:tc>
                  <a:txBody>
                    <a:bodyPr/>
                    <a:lstStyle/>
                    <a:p>
                      <a:r>
                        <a:rPr lang="de-DE" b="0" dirty="0">
                          <a:solidFill>
                            <a:schemeClr val="tx1"/>
                          </a:solidFill>
                        </a:rPr>
                        <a:t>zeigt</a:t>
                      </a:r>
                      <a:r>
                        <a:rPr lang="de-DE" b="0" baseline="0" dirty="0">
                          <a:solidFill>
                            <a:schemeClr val="tx1"/>
                          </a:solidFill>
                        </a:rPr>
                        <a:t> sich in </a:t>
                      </a:r>
                      <a:r>
                        <a:rPr lang="de-DE" b="1" baseline="0" dirty="0">
                          <a:solidFill>
                            <a:schemeClr val="tx1"/>
                          </a:solidFill>
                        </a:rPr>
                        <a:t>Kompetenzerwartungen</a:t>
                      </a:r>
                      <a:r>
                        <a:rPr lang="de-DE" b="0" baseline="0" dirty="0">
                          <a:solidFill>
                            <a:schemeClr val="tx1"/>
                          </a:solidFill>
                        </a:rPr>
                        <a:t> in Stufe 5/6 zum Beispiel in dieser Form: </a:t>
                      </a:r>
                      <a:r>
                        <a:rPr lang="de-DE" sz="1600" b="0" baseline="0" dirty="0" err="1">
                          <a:solidFill>
                            <a:schemeClr val="tx1"/>
                          </a:solidFill>
                        </a:rPr>
                        <a:t>SuS</a:t>
                      </a:r>
                      <a:r>
                        <a:rPr lang="de-DE" sz="1600" b="0" baseline="0" dirty="0">
                          <a:solidFill>
                            <a:schemeClr val="tx1"/>
                          </a:solidFill>
                        </a:rPr>
                        <a:t> können…</a:t>
                      </a:r>
                      <a:endParaRPr lang="de-DE" sz="1600" b="0" dirty="0">
                        <a:solidFill>
                          <a:schemeClr val="tx1"/>
                        </a:solidFill>
                      </a:endParaRPr>
                    </a:p>
                  </a:txBody>
                  <a:tcPr>
                    <a:solidFill>
                      <a:schemeClr val="bg1"/>
                    </a:solidFill>
                  </a:tcPr>
                </a:tc>
                <a:extLst>
                  <a:ext uri="{0D108BD9-81ED-4DB2-BD59-A6C34878D82A}">
                    <a16:rowId xmlns="" xmlns:a16="http://schemas.microsoft.com/office/drawing/2014/main" val="10000"/>
                  </a:ext>
                </a:extLst>
              </a:tr>
              <a:tr h="1828800">
                <a:tc vMerge="1">
                  <a:txBody>
                    <a:bodyPr/>
                    <a:lstStyle/>
                    <a:p>
                      <a:endParaRPr lang="de-DE"/>
                    </a:p>
                  </a:txBody>
                  <a:tcPr/>
                </a:tc>
                <a:tc>
                  <a:txBody>
                    <a:bodyPr/>
                    <a:lstStyle/>
                    <a:p>
                      <a:pPr>
                        <a:spcAft>
                          <a:spcPts val="600"/>
                        </a:spcAft>
                      </a:pPr>
                      <a:r>
                        <a:rPr lang="de-DE" sz="1500" kern="1200" dirty="0">
                          <a:solidFill>
                            <a:srgbClr val="00B050"/>
                          </a:solidFill>
                          <a:effectLst/>
                          <a:latin typeface="+mn-lt"/>
                          <a:ea typeface="+mn-ea"/>
                          <a:cs typeface="+mn-cs"/>
                        </a:rPr>
                        <a:t>… </a:t>
                      </a:r>
                      <a:r>
                        <a:rPr lang="de-DE" sz="1500" kern="1200" dirty="0" smtClean="0">
                          <a:solidFill>
                            <a:srgbClr val="00B050"/>
                          </a:solidFill>
                          <a:effectLst/>
                          <a:latin typeface="+mn-lt"/>
                          <a:ea typeface="+mn-ea"/>
                          <a:cs typeface="+mn-cs"/>
                        </a:rPr>
                        <a:t>Informationen und Daten aus Printmedien </a:t>
                      </a:r>
                      <a:r>
                        <a:rPr lang="de-DE" sz="1500" kern="1200" dirty="0">
                          <a:solidFill>
                            <a:srgbClr val="00B050"/>
                          </a:solidFill>
                          <a:effectLst/>
                          <a:latin typeface="+mn-lt"/>
                          <a:ea typeface="+mn-ea"/>
                          <a:cs typeface="+mn-cs"/>
                        </a:rPr>
                        <a:t>und </a:t>
                      </a:r>
                      <a:r>
                        <a:rPr lang="de-DE" sz="1500" kern="1200" dirty="0" smtClean="0">
                          <a:solidFill>
                            <a:srgbClr val="00B050"/>
                          </a:solidFill>
                          <a:effectLst/>
                          <a:latin typeface="+mn-lt"/>
                          <a:ea typeface="+mn-ea"/>
                          <a:cs typeface="+mn-cs"/>
                        </a:rPr>
                        <a:t>digitalen </a:t>
                      </a:r>
                      <a:r>
                        <a:rPr lang="de-DE" sz="1500" kern="1200" dirty="0">
                          <a:solidFill>
                            <a:srgbClr val="00B050"/>
                          </a:solidFill>
                          <a:effectLst/>
                          <a:latin typeface="+mn-lt"/>
                          <a:ea typeface="+mn-ea"/>
                          <a:cs typeface="+mn-cs"/>
                        </a:rPr>
                        <a:t>Medien gezielt </a:t>
                      </a:r>
                      <a:r>
                        <a:rPr lang="de-DE" sz="1500" kern="1200" dirty="0" smtClean="0">
                          <a:solidFill>
                            <a:srgbClr val="00B050"/>
                          </a:solidFill>
                          <a:effectLst/>
                          <a:latin typeface="+mn-lt"/>
                          <a:ea typeface="+mn-ea"/>
                          <a:cs typeface="+mn-cs"/>
                        </a:rPr>
                        <a:t>auswerten. </a:t>
                      </a:r>
                      <a:endParaRPr lang="de-DE" sz="1500" kern="1200" dirty="0">
                        <a:solidFill>
                          <a:srgbClr val="00B050"/>
                        </a:solidFill>
                        <a:effectLst/>
                        <a:latin typeface="+mn-lt"/>
                        <a:ea typeface="+mn-ea"/>
                        <a:cs typeface="+mn-cs"/>
                      </a:endParaRPr>
                    </a:p>
                    <a:p>
                      <a:pPr>
                        <a:spcAft>
                          <a:spcPts val="600"/>
                        </a:spcAft>
                      </a:pPr>
                      <a:r>
                        <a:rPr lang="de-DE" sz="1500" kern="1200" dirty="0">
                          <a:solidFill>
                            <a:schemeClr val="dk1"/>
                          </a:solidFill>
                          <a:effectLst/>
                          <a:latin typeface="+mn-lt"/>
                          <a:ea typeface="+mn-ea"/>
                          <a:cs typeface="+mn-cs"/>
                        </a:rPr>
                        <a:t>… </a:t>
                      </a:r>
                      <a:r>
                        <a:rPr lang="de-DE" sz="1500" kern="1200" dirty="0" smtClean="0">
                          <a:solidFill>
                            <a:srgbClr val="0000FF"/>
                          </a:solidFill>
                          <a:effectLst/>
                          <a:latin typeface="+mn-lt"/>
                          <a:ea typeface="+mn-ea"/>
                          <a:cs typeface="+mn-cs"/>
                        </a:rPr>
                        <a:t>angeleitet die Qualität verschiedener altersgemäßer Quellen prüfen und bewerten (Autor/in, Ausgewogenheit, Informationsgehalt, Belege).. </a:t>
                      </a:r>
                      <a:endParaRPr lang="de-DE" sz="1500" kern="1200" dirty="0">
                        <a:solidFill>
                          <a:srgbClr val="0000FF"/>
                        </a:solidFill>
                        <a:effectLst/>
                        <a:latin typeface="+mn-lt"/>
                        <a:ea typeface="+mn-ea"/>
                        <a:cs typeface="+mn-cs"/>
                      </a:endParaRPr>
                    </a:p>
                    <a:p>
                      <a:pPr>
                        <a:spcAft>
                          <a:spcPts val="600"/>
                        </a:spcAft>
                      </a:pPr>
                      <a:r>
                        <a:rPr lang="de-DE" sz="1500" kern="1200" dirty="0">
                          <a:solidFill>
                            <a:schemeClr val="dk1"/>
                          </a:solidFill>
                          <a:effectLst/>
                          <a:latin typeface="+mn-lt"/>
                          <a:ea typeface="+mn-ea"/>
                          <a:cs typeface="+mn-cs"/>
                        </a:rPr>
                        <a:t>… </a:t>
                      </a:r>
                      <a:r>
                        <a:rPr lang="de-DE" sz="1500" kern="1200" dirty="0">
                          <a:solidFill>
                            <a:srgbClr val="00B050"/>
                          </a:solidFill>
                          <a:effectLst/>
                          <a:latin typeface="+mn-lt"/>
                          <a:ea typeface="+mn-ea"/>
                          <a:cs typeface="+mn-cs"/>
                        </a:rPr>
                        <a:t>grundlegende Funktionen eines Textverarbeitungsprogramms </a:t>
                      </a:r>
                      <a:r>
                        <a:rPr lang="de-DE" sz="1500" kern="1200" dirty="0" smtClean="0">
                          <a:solidFill>
                            <a:srgbClr val="00B050"/>
                          </a:solidFill>
                          <a:effectLst/>
                          <a:latin typeface="+mn-lt"/>
                          <a:ea typeface="+mn-ea"/>
                          <a:cs typeface="+mn-cs"/>
                        </a:rPr>
                        <a:t>unterscheiden</a:t>
                      </a:r>
                      <a:r>
                        <a:rPr lang="de-DE" sz="1500" kern="1200" baseline="0" dirty="0" smtClean="0">
                          <a:solidFill>
                            <a:srgbClr val="00B050"/>
                          </a:solidFill>
                          <a:effectLst/>
                          <a:latin typeface="+mn-lt"/>
                          <a:ea typeface="+mn-ea"/>
                          <a:cs typeface="+mn-cs"/>
                        </a:rPr>
                        <a:t> und einsetzen.</a:t>
                      </a:r>
                      <a:r>
                        <a:rPr lang="de-DE" sz="1500" kern="1200" dirty="0" smtClean="0">
                          <a:solidFill>
                            <a:schemeClr val="dk1"/>
                          </a:solidFill>
                          <a:effectLst/>
                          <a:latin typeface="+mn-lt"/>
                          <a:ea typeface="+mn-ea"/>
                          <a:cs typeface="+mn-cs"/>
                        </a:rPr>
                        <a:t> </a:t>
                      </a:r>
                      <a:endParaRPr lang="de-DE" sz="1500" kern="1200" dirty="0">
                        <a:solidFill>
                          <a:schemeClr val="dk1"/>
                        </a:solidFill>
                        <a:effectLst/>
                        <a:latin typeface="+mn-lt"/>
                        <a:ea typeface="+mn-ea"/>
                        <a:cs typeface="+mn-cs"/>
                      </a:endParaRPr>
                    </a:p>
                    <a:p>
                      <a:pPr>
                        <a:spcAft>
                          <a:spcPts val="600"/>
                        </a:spcAft>
                      </a:pPr>
                      <a:r>
                        <a:rPr lang="de-DE" sz="1500" kern="1200" dirty="0">
                          <a:solidFill>
                            <a:srgbClr val="0000FF"/>
                          </a:solidFill>
                          <a:effectLst/>
                          <a:latin typeface="+mn-lt"/>
                          <a:ea typeface="+mn-ea"/>
                          <a:cs typeface="+mn-cs"/>
                        </a:rPr>
                        <a:t>… </a:t>
                      </a:r>
                      <a:r>
                        <a:rPr lang="de-DE" sz="1500" kern="1200" dirty="0" smtClean="0">
                          <a:solidFill>
                            <a:srgbClr val="0000FF"/>
                          </a:solidFill>
                          <a:effectLst/>
                          <a:latin typeface="+mn-lt"/>
                          <a:ea typeface="+mn-ea"/>
                          <a:cs typeface="+mn-cs"/>
                        </a:rPr>
                        <a:t>einfache Gestaltungsmittel in Präsentationsformen verschiedener literarischer</a:t>
                      </a:r>
                      <a:r>
                        <a:rPr lang="de-DE" sz="1500" kern="1200" baseline="0" dirty="0" smtClean="0">
                          <a:solidFill>
                            <a:srgbClr val="0000FF"/>
                          </a:solidFill>
                          <a:effectLst/>
                          <a:latin typeface="+mn-lt"/>
                          <a:ea typeface="+mn-ea"/>
                          <a:cs typeface="+mn-cs"/>
                        </a:rPr>
                        <a:t> </a:t>
                      </a:r>
                      <a:r>
                        <a:rPr lang="de-DE" sz="1500" kern="1200" dirty="0" smtClean="0">
                          <a:solidFill>
                            <a:srgbClr val="0000FF"/>
                          </a:solidFill>
                          <a:effectLst/>
                          <a:latin typeface="+mn-lt"/>
                          <a:ea typeface="+mn-ea"/>
                          <a:cs typeface="+mn-cs"/>
                        </a:rPr>
                        <a:t>Texte benennen und deren Wirkung beschreiben (u.a. Hörfassungen, </a:t>
                      </a:r>
                      <a:r>
                        <a:rPr lang="de-DE" sz="1500" kern="1200" dirty="0" err="1" smtClean="0">
                          <a:solidFill>
                            <a:srgbClr val="0000FF"/>
                          </a:solidFill>
                          <a:effectLst/>
                          <a:latin typeface="+mn-lt"/>
                          <a:ea typeface="+mn-ea"/>
                          <a:cs typeface="+mn-cs"/>
                        </a:rPr>
                        <a:t>Graphic</a:t>
                      </a:r>
                      <a:r>
                        <a:rPr lang="de-DE" sz="1500" kern="1200" baseline="0" dirty="0" smtClean="0">
                          <a:solidFill>
                            <a:srgbClr val="0000FF"/>
                          </a:solidFill>
                          <a:effectLst/>
                          <a:latin typeface="+mn-lt"/>
                          <a:ea typeface="+mn-ea"/>
                          <a:cs typeface="+mn-cs"/>
                        </a:rPr>
                        <a:t> </a:t>
                      </a:r>
                      <a:r>
                        <a:rPr lang="de-DE" sz="1500" kern="1200" dirty="0" err="1" smtClean="0">
                          <a:solidFill>
                            <a:srgbClr val="0000FF"/>
                          </a:solidFill>
                          <a:effectLst/>
                          <a:latin typeface="+mn-lt"/>
                          <a:ea typeface="+mn-ea"/>
                          <a:cs typeface="+mn-cs"/>
                        </a:rPr>
                        <a:t>Novels</a:t>
                      </a:r>
                      <a:r>
                        <a:rPr lang="de-DE" sz="1500" kern="1200" dirty="0" smtClean="0">
                          <a:solidFill>
                            <a:srgbClr val="0000FF"/>
                          </a:solidFill>
                          <a:effectLst/>
                          <a:latin typeface="+mn-lt"/>
                          <a:ea typeface="+mn-ea"/>
                          <a:cs typeface="+mn-cs"/>
                        </a:rPr>
                        <a:t>). </a:t>
                      </a:r>
                      <a:endParaRPr lang="de-DE" sz="1500" kern="1200" dirty="0">
                        <a:solidFill>
                          <a:srgbClr val="0000FF"/>
                        </a:solidFill>
                        <a:effectLst/>
                        <a:latin typeface="+mn-lt"/>
                        <a:ea typeface="+mn-ea"/>
                        <a:cs typeface="+mn-cs"/>
                      </a:endParaRPr>
                    </a:p>
                    <a:p>
                      <a:pPr>
                        <a:spcAft>
                          <a:spcPts val="600"/>
                        </a:spcAft>
                      </a:pPr>
                      <a:r>
                        <a:rPr lang="de-DE" sz="1500" kern="1200" dirty="0">
                          <a:solidFill>
                            <a:srgbClr val="00B050"/>
                          </a:solidFill>
                          <a:effectLst/>
                          <a:latin typeface="+mn-lt"/>
                          <a:ea typeface="+mn-ea"/>
                          <a:cs typeface="+mn-cs"/>
                        </a:rPr>
                        <a:t>… </a:t>
                      </a:r>
                      <a:r>
                        <a:rPr lang="de-DE" sz="1500" kern="1200" dirty="0" smtClean="0">
                          <a:solidFill>
                            <a:srgbClr val="00B050"/>
                          </a:solidFill>
                          <a:effectLst/>
                          <a:latin typeface="+mn-lt"/>
                          <a:ea typeface="+mn-ea"/>
                          <a:cs typeface="+mn-cs"/>
                        </a:rPr>
                        <a:t>Texte medial umformen (Vertonung/Verfilmung bzw. szenisches Spiel) und verwendete Gestaltungsmittel beschreiben.</a:t>
                      </a:r>
                      <a:r>
                        <a:rPr lang="de-DE" sz="1500" kern="1200" dirty="0" smtClean="0">
                          <a:solidFill>
                            <a:schemeClr val="dk1"/>
                          </a:solidFill>
                          <a:effectLst/>
                          <a:latin typeface="+mn-lt"/>
                          <a:ea typeface="+mn-ea"/>
                          <a:cs typeface="+mn-cs"/>
                        </a:rPr>
                        <a:t> </a:t>
                      </a:r>
                      <a:endParaRPr lang="de-DE" sz="1500" b="0" dirty="0">
                        <a:solidFill>
                          <a:schemeClr val="tx1"/>
                        </a:solidFill>
                      </a:endParaRPr>
                    </a:p>
                  </a:txBody>
                  <a:tcPr>
                    <a:solidFill>
                      <a:schemeClr val="bg1"/>
                    </a:solidFill>
                  </a:tcPr>
                </a:tc>
                <a:extLst>
                  <a:ext uri="{0D108BD9-81ED-4DB2-BD59-A6C34878D82A}">
                    <a16:rowId xmlns="" xmlns:a16="http://schemas.microsoft.com/office/drawing/2014/main" val="10001"/>
                  </a:ext>
                </a:extLst>
              </a:tr>
            </a:tbl>
          </a:graphicData>
        </a:graphic>
      </p:graphicFrame>
      <p:sp>
        <p:nvSpPr>
          <p:cNvPr id="7" name="Textfeld 6"/>
          <p:cNvSpPr txBox="1"/>
          <p:nvPr/>
        </p:nvSpPr>
        <p:spPr>
          <a:xfrm>
            <a:off x="827584" y="692696"/>
            <a:ext cx="7704856" cy="1508105"/>
          </a:xfrm>
          <a:prstGeom prst="rect">
            <a:avLst/>
          </a:prstGeom>
          <a:solidFill>
            <a:schemeClr val="bg1">
              <a:lumMod val="95000"/>
            </a:schemeClr>
          </a:solidFill>
          <a:ln w="28575">
            <a:solidFill>
              <a:srgbClr val="002060"/>
            </a:solidFill>
          </a:ln>
        </p:spPr>
        <p:txBody>
          <a:bodyPr wrap="square" rtlCol="0">
            <a:spAutoFit/>
          </a:bodyPr>
          <a:lstStyle/>
          <a:p>
            <a:r>
              <a:rPr lang="de-DE" sz="2000" b="1" dirty="0">
                <a:solidFill>
                  <a:prstClr val="black"/>
                </a:solidFill>
              </a:rPr>
              <a:t>Aufgaben und Ziele des Deutschunterrichts in Bezug auf Medien:</a:t>
            </a:r>
          </a:p>
          <a:p>
            <a:r>
              <a:rPr lang="de-DE" dirty="0">
                <a:solidFill>
                  <a:prstClr val="black"/>
                </a:solidFill>
              </a:rPr>
              <a:t>Entwicklung </a:t>
            </a:r>
          </a:p>
          <a:p>
            <a:pPr marL="285750" indent="-285750">
              <a:buFont typeface="Wingdings" panose="05000000000000000000" pitchFamily="2" charset="2"/>
              <a:buChar char="§"/>
            </a:pPr>
            <a:r>
              <a:rPr lang="de-DE" dirty="0">
                <a:solidFill>
                  <a:srgbClr val="0000FF"/>
                </a:solidFill>
              </a:rPr>
              <a:t>eines kritisch-reflektierten Umgangs mit Informationsdarbietung und Wirklichkeitsvermittlung durch Medien</a:t>
            </a:r>
            <a:r>
              <a:rPr lang="de-DE" dirty="0">
                <a:solidFill>
                  <a:prstClr val="black"/>
                </a:solidFill>
              </a:rPr>
              <a:t>,</a:t>
            </a:r>
          </a:p>
          <a:p>
            <a:pPr marL="285750" indent="-285750">
              <a:buFont typeface="Wingdings" panose="05000000000000000000" pitchFamily="2" charset="2"/>
              <a:buChar char="§"/>
            </a:pPr>
            <a:r>
              <a:rPr lang="de-DE" dirty="0">
                <a:solidFill>
                  <a:srgbClr val="00B050"/>
                </a:solidFill>
              </a:rPr>
              <a:t>reflektierter Fähigkeiten zur Nutzung digitaler Medien</a:t>
            </a:r>
          </a:p>
        </p:txBody>
      </p:sp>
    </p:spTree>
    <p:extLst>
      <p:ext uri="{BB962C8B-B14F-4D97-AF65-F5344CB8AC3E}">
        <p14:creationId xmlns:p14="http://schemas.microsoft.com/office/powerpoint/2010/main" val="32714577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0F330-A8D1-904B-8AEB-681F1519AB1A}"/>
              </a:ext>
            </a:extLst>
          </p:cNvPr>
          <p:cNvSpPr>
            <a:spLocks noGrp="1"/>
          </p:cNvSpPr>
          <p:nvPr>
            <p:ph type="title"/>
          </p:nvPr>
        </p:nvSpPr>
        <p:spPr/>
        <p:txBody>
          <a:bodyPr/>
          <a:lstStyle/>
          <a:p>
            <a:pPr lvl="0"/>
            <a:r>
              <a:rPr lang="de-DE" dirty="0" smtClean="0"/>
              <a:t>			</a:t>
            </a:r>
            <a:br>
              <a:rPr lang="de-DE" dirty="0" smtClean="0"/>
            </a:br>
            <a:r>
              <a:rPr lang="de-DE" sz="2000" b="1" dirty="0">
                <a:solidFill>
                  <a:srgbClr val="FF0000"/>
                </a:solidFill>
              </a:rPr>
              <a:t>Praxisphase </a:t>
            </a:r>
            <a:r>
              <a:rPr lang="de-DE" sz="2000" b="1" dirty="0" smtClean="0">
                <a:solidFill>
                  <a:srgbClr val="FF0000"/>
                </a:solidFill>
              </a:rPr>
              <a:t>1:</a:t>
            </a:r>
            <a:r>
              <a:rPr lang="de-DE" sz="2000" b="1" dirty="0" smtClean="0">
                <a:solidFill>
                  <a:prstClr val="black"/>
                </a:solidFill>
              </a:rPr>
              <a:t> </a:t>
            </a:r>
            <a:r>
              <a:rPr lang="de-DE" sz="2000" b="1" dirty="0">
                <a:solidFill>
                  <a:prstClr val="black"/>
                </a:solidFill>
              </a:rPr>
              <a:t>Kompetenzerwartungen in der </a:t>
            </a:r>
            <a:r>
              <a:rPr lang="de-DE" sz="2000" b="1" dirty="0" smtClean="0">
                <a:solidFill>
                  <a:prstClr val="black"/>
                </a:solidFill>
              </a:rPr>
              <a:t>Praxis </a:t>
            </a:r>
            <a:r>
              <a:rPr lang="de-DE" sz="1800" dirty="0" smtClean="0"/>
              <a:t>		20 Min.</a:t>
            </a:r>
            <a:r>
              <a:rPr lang="de-DE" dirty="0" smtClean="0"/>
              <a:t>		</a:t>
            </a:r>
            <a:endParaRPr lang="de-DE" sz="1800" dirty="0"/>
          </a:p>
        </p:txBody>
      </p:sp>
      <p:sp>
        <p:nvSpPr>
          <p:cNvPr id="4" name="Datumsplatzhalter 3">
            <a:extLst>
              <a:ext uri="{FF2B5EF4-FFF2-40B4-BE49-F238E27FC236}">
                <a16:creationId xmlns="" xmlns:a16="http://schemas.microsoft.com/office/drawing/2014/main" id="{342B4C44-79F9-3F42-B81D-A41554387130}"/>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C94CFCC-7FCD-A14F-90CF-8647D76D13E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8" name="Rechteck 7"/>
          <p:cNvSpPr/>
          <p:nvPr/>
        </p:nvSpPr>
        <p:spPr>
          <a:xfrm>
            <a:off x="251520" y="1628800"/>
            <a:ext cx="8640960" cy="4893647"/>
          </a:xfrm>
          <a:prstGeom prst="rect">
            <a:avLst/>
          </a:prstGeom>
        </p:spPr>
        <p:txBody>
          <a:bodyPr wrap="square">
            <a:spAutoFit/>
          </a:bodyPr>
          <a:lstStyle/>
          <a:p>
            <a:pPr marL="342900" lvl="0" indent="-342900">
              <a:buFontTx/>
              <a:buAutoNum type="alphaLcParenR"/>
              <a:defRPr/>
            </a:pPr>
            <a:r>
              <a:rPr lang="de-DE" sz="1600" dirty="0">
                <a:solidFill>
                  <a:prstClr val="black"/>
                </a:solidFill>
              </a:rPr>
              <a:t>Wählen Sie bitte in Partnerarbeit </a:t>
            </a:r>
            <a:r>
              <a:rPr lang="de-DE" sz="1600" b="1" dirty="0">
                <a:solidFill>
                  <a:prstClr val="black"/>
                </a:solidFill>
              </a:rPr>
              <a:t>eine</a:t>
            </a:r>
            <a:r>
              <a:rPr lang="de-DE" sz="1600" dirty="0">
                <a:solidFill>
                  <a:prstClr val="black"/>
                </a:solidFill>
              </a:rPr>
              <a:t> der Kompetenzerwartungen aus: </a:t>
            </a:r>
            <a:r>
              <a:rPr lang="de-DE" sz="1600" dirty="0">
                <a:solidFill>
                  <a:prstClr val="black"/>
                </a:solidFill>
                <a:ea typeface="Times New Roman"/>
              </a:rPr>
              <a:t>Die Schülerinnen und Schüler können …</a:t>
            </a:r>
            <a:endParaRPr lang="de-DE" sz="1600" dirty="0">
              <a:solidFill>
                <a:prstClr val="black"/>
              </a:solidFill>
              <a:latin typeface="Times New Roman"/>
              <a:ea typeface="Times New Roman"/>
            </a:endParaRPr>
          </a:p>
          <a:p>
            <a:pPr marL="800100" lvl="1" indent="-342900">
              <a:buFont typeface="Symbol"/>
              <a:buChar char=""/>
              <a:tabLst>
                <a:tab pos="457200" algn="l"/>
              </a:tabLst>
              <a:defRPr/>
            </a:pPr>
            <a:r>
              <a:rPr lang="de-DE" sz="1600" dirty="0">
                <a:solidFill>
                  <a:prstClr val="black"/>
                </a:solidFill>
                <a:ea typeface="Times New Roman"/>
                <a:cs typeface="Arial"/>
              </a:rPr>
              <a:t>eine persönliche Stellungnahme zu den Ereignissen und zum Verhalten von literarischen Figuren textgebunden formulieren. </a:t>
            </a:r>
            <a:r>
              <a:rPr lang="de-DE" sz="1600" i="1" dirty="0">
                <a:solidFill>
                  <a:prstClr val="black"/>
                </a:solidFill>
                <a:ea typeface="Times New Roman"/>
              </a:rPr>
              <a:t>(5/6, Texte, Rezeption)</a:t>
            </a:r>
            <a:endParaRPr lang="de-DE" sz="1600" dirty="0">
              <a:solidFill>
                <a:prstClr val="black"/>
              </a:solidFill>
              <a:latin typeface="Times New Roman"/>
              <a:ea typeface="Times New Roman"/>
            </a:endParaRPr>
          </a:p>
          <a:p>
            <a:pPr marL="800100" lvl="1" indent="-342900">
              <a:spcBef>
                <a:spcPts val="600"/>
              </a:spcBef>
              <a:buFont typeface="Symbol"/>
              <a:buChar char=""/>
              <a:tabLst>
                <a:tab pos="457200" algn="l"/>
              </a:tabLst>
              <a:defRPr/>
            </a:pPr>
            <a:r>
              <a:rPr lang="de-DE" sz="1600" dirty="0">
                <a:solidFill>
                  <a:prstClr val="black"/>
                </a:solidFill>
                <a:ea typeface="Times New Roman"/>
                <a:cs typeface="Arial"/>
              </a:rPr>
              <a:t>geeignete Rechtschreibstrategien unterscheiden und orthografische Korrektheit (auf Laut-Buchstaben-Ebene, Wortebene, Satzebene) weitgehend selbstständig überprüfen</a:t>
            </a:r>
            <a:r>
              <a:rPr lang="de-DE" sz="1600" dirty="0">
                <a:solidFill>
                  <a:srgbClr val="000000"/>
                </a:solidFill>
                <a:ea typeface="Times New Roman"/>
                <a:cs typeface="Arial"/>
              </a:rPr>
              <a:t>.</a:t>
            </a:r>
            <a:r>
              <a:rPr lang="de-DE" sz="1600" dirty="0">
                <a:solidFill>
                  <a:prstClr val="black"/>
                </a:solidFill>
                <a:ea typeface="Times New Roman"/>
              </a:rPr>
              <a:t> </a:t>
            </a:r>
            <a:r>
              <a:rPr lang="de-DE" sz="1600" i="1" dirty="0">
                <a:solidFill>
                  <a:prstClr val="black"/>
                </a:solidFill>
                <a:ea typeface="Times New Roman"/>
              </a:rPr>
              <a:t>(7/8, Sprache, Produktion)</a:t>
            </a:r>
            <a:endParaRPr lang="de-DE" sz="1600" dirty="0">
              <a:solidFill>
                <a:prstClr val="black"/>
              </a:solidFill>
              <a:latin typeface="Times New Roman"/>
              <a:ea typeface="Times New Roman"/>
            </a:endParaRPr>
          </a:p>
          <a:p>
            <a:pPr marL="800100" lvl="1" indent="-342900">
              <a:spcBef>
                <a:spcPts val="600"/>
              </a:spcBef>
              <a:spcAft>
                <a:spcPts val="600"/>
              </a:spcAft>
              <a:buFont typeface="Symbol"/>
              <a:buChar char=""/>
              <a:tabLst>
                <a:tab pos="457200" algn="l"/>
              </a:tabLst>
              <a:defRPr/>
            </a:pPr>
            <a:r>
              <a:rPr lang="de-DE" sz="1600" dirty="0" smtClean="0">
                <a:solidFill>
                  <a:prstClr val="black"/>
                </a:solidFill>
                <a:ea typeface="Times New Roman"/>
                <a:cs typeface="Arial"/>
              </a:rPr>
              <a:t>die </a:t>
            </a:r>
            <a:r>
              <a:rPr lang="de-DE" sz="1600" dirty="0">
                <a:solidFill>
                  <a:prstClr val="black"/>
                </a:solidFill>
                <a:ea typeface="Times New Roman"/>
                <a:cs typeface="Arial"/>
              </a:rPr>
              <a:t>Qualität verschiedener Quellen an Kriterien (Autor/in, Ausgewogenheit, Informationsgehalt, Belege) prüfen und eine Bewertung schlüssig begründen. </a:t>
            </a:r>
            <a:r>
              <a:rPr lang="de-DE" sz="1600" i="1" dirty="0">
                <a:solidFill>
                  <a:prstClr val="black"/>
                </a:solidFill>
                <a:ea typeface="Times New Roman"/>
              </a:rPr>
              <a:t>(9/10, Medien, Rezeption)</a:t>
            </a:r>
            <a:r>
              <a:rPr lang="de-DE" sz="1600" dirty="0">
                <a:solidFill>
                  <a:prstClr val="black"/>
                </a:solidFill>
                <a:ea typeface="Times New Roman"/>
              </a:rPr>
              <a:t> </a:t>
            </a:r>
            <a:endParaRPr lang="de-DE" sz="1600" dirty="0">
              <a:solidFill>
                <a:prstClr val="black"/>
              </a:solidFill>
              <a:latin typeface="Times New Roman"/>
              <a:ea typeface="Times New Roman"/>
            </a:endParaRPr>
          </a:p>
          <a:p>
            <a:pPr marL="342900" lvl="0" indent="-342900">
              <a:buFontTx/>
              <a:buAutoNum type="alphaLcParenR"/>
              <a:defRPr/>
            </a:pPr>
            <a:r>
              <a:rPr lang="de-DE" sz="1600" dirty="0">
                <a:solidFill>
                  <a:prstClr val="black"/>
                </a:solidFill>
              </a:rPr>
              <a:t>Erörtern Sie in Ihrem Team: „Was kann eine Schülerin/ein Schüler, wenn sie/er über die (von Ihnen ausgewählte) Kompetenz verfügt?“</a:t>
            </a:r>
          </a:p>
          <a:p>
            <a:pPr marL="342900" lvl="0" indent="-342900">
              <a:buFontTx/>
              <a:buAutoNum type="alphaLcParenR"/>
              <a:defRPr/>
            </a:pPr>
            <a:r>
              <a:rPr lang="de-DE" sz="1600" dirty="0">
                <a:solidFill>
                  <a:prstClr val="black"/>
                </a:solidFill>
              </a:rPr>
              <a:t>Beschreiben Sie nun bitte, über welche Kenntnisse / Fähigkeiten / Fertigkeiten / Haltungen eine Schülerin/ein Schüler mit Blick auf die (von Ihnen ausgewählte) Kompetenz </a:t>
            </a:r>
            <a:r>
              <a:rPr lang="de-DE" sz="1600" u="sng" dirty="0">
                <a:solidFill>
                  <a:prstClr val="black"/>
                </a:solidFill>
              </a:rPr>
              <a:t>mindestens</a:t>
            </a:r>
            <a:r>
              <a:rPr lang="de-DE" sz="1600" dirty="0">
                <a:solidFill>
                  <a:prstClr val="black"/>
                </a:solidFill>
              </a:rPr>
              <a:t> verfügen sollte!</a:t>
            </a:r>
          </a:p>
          <a:p>
            <a:pPr marL="342900" lvl="0" indent="-342900">
              <a:buFontTx/>
              <a:buAutoNum type="alphaLcParenR"/>
              <a:defRPr/>
            </a:pPr>
            <a:r>
              <a:rPr lang="de-DE" sz="1600" dirty="0">
                <a:solidFill>
                  <a:prstClr val="black"/>
                </a:solidFill>
              </a:rPr>
              <a:t>fakultativ: Überlegen Sie bitte, in welchem Unterrichtsvorhaben Ihres bisherigen SILP sich diese Kompetenzen am besten fördern lassen bzw. welche Änderungen im SILP nötig sind.</a:t>
            </a:r>
          </a:p>
          <a:p>
            <a:endParaRPr lang="de-DE" sz="2000" dirty="0">
              <a:solidFill>
                <a:prstClr val="black"/>
              </a:solidFill>
            </a:endParaRPr>
          </a:p>
        </p:txBody>
      </p:sp>
    </p:spTree>
    <p:extLst>
      <p:ext uri="{BB962C8B-B14F-4D97-AF65-F5344CB8AC3E}">
        <p14:creationId xmlns:p14="http://schemas.microsoft.com/office/powerpoint/2010/main" val="1685720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lnSpcReduction="10000"/>
          </a:bodyPr>
          <a:lstStyle/>
          <a:p>
            <a:pPr marL="514350" indent="-514350">
              <a:spcBef>
                <a:spcPts val="1200"/>
              </a:spcBef>
              <a:buFont typeface="+mj-lt"/>
              <a:buAutoNum type="arabicPeriod"/>
            </a:pPr>
            <a:r>
              <a:rPr lang="de-DE" sz="1200" dirty="0">
                <a:solidFill>
                  <a:schemeClr val="bg1">
                    <a:lumMod val="65000"/>
                  </a:schemeClr>
                </a:solidFill>
              </a:rPr>
              <a:t>Merkmale der neuen Kernlehrpläne</a:t>
            </a:r>
          </a:p>
          <a:p>
            <a:pPr marL="514350" indent="-514350">
              <a:spcBef>
                <a:spcPts val="1200"/>
              </a:spcBef>
              <a:buFont typeface="+mj-lt"/>
              <a:buAutoNum type="arabicPeriod"/>
            </a:pPr>
            <a:r>
              <a:rPr lang="de-DE" sz="1200" dirty="0">
                <a:solidFill>
                  <a:schemeClr val="bg1">
                    <a:lumMod val="65000"/>
                  </a:schemeClr>
                </a:solidFill>
              </a:rPr>
              <a:t>Übergreifende Aufgaben</a:t>
            </a:r>
          </a:p>
          <a:p>
            <a:pPr marL="514350" indent="-514350">
              <a:spcBef>
                <a:spcPts val="1200"/>
              </a:spcBef>
              <a:buFont typeface="+mj-lt"/>
              <a:buAutoNum type="arabicPeriod"/>
            </a:pPr>
            <a:r>
              <a:rPr lang="de-DE" sz="1200" dirty="0">
                <a:solidFill>
                  <a:schemeClr val="bg1">
                    <a:lumMod val="65000"/>
                  </a:schemeClr>
                </a:solidFill>
              </a:rPr>
              <a:t>Schulinterne Lehrpläne</a:t>
            </a:r>
          </a:p>
          <a:p>
            <a:pPr marL="514350" indent="-514350">
              <a:spcBef>
                <a:spcPts val="1200"/>
              </a:spcBef>
              <a:buFont typeface="+mj-lt"/>
              <a:buAutoNum type="arabicPeriod"/>
            </a:pPr>
            <a:r>
              <a:rPr lang="de-DE" dirty="0"/>
              <a:t>Der Kernlehrplan Deutsch im Detail </a:t>
            </a:r>
          </a:p>
          <a:p>
            <a:pPr>
              <a:spcBef>
                <a:spcPts val="600"/>
              </a:spcBef>
              <a:buFont typeface="Wingdings" panose="05000000000000000000" pitchFamily="2" charset="2"/>
              <a:buChar char="§"/>
            </a:pPr>
            <a:r>
              <a:rPr lang="de-DE" sz="2000" dirty="0">
                <a:solidFill>
                  <a:schemeClr val="bg1">
                    <a:lumMod val="75000"/>
                  </a:schemeClr>
                </a:solidFill>
              </a:rPr>
              <a:t>Die wichtigsten Kontinuitäten und Neuerungen</a:t>
            </a: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Aufgaben und Ziele des Faches und ihre Spiegelung in inhaltlichen Schwerpunkten und übergeordneten sowie konkretisierten Kompetenzerwartungen</a:t>
            </a:r>
            <a:r>
              <a:rPr lang="de-DE" sz="2000" i="1" dirty="0">
                <a:solidFill>
                  <a:schemeClr val="bg1">
                    <a:lumMod val="75000"/>
                  </a:schemeClr>
                </a:solidFill>
                <a:ea typeface="Calibri" charset="0"/>
                <a:cs typeface="Arial" panose="020B0604020202020204" pitchFamily="34" charset="0"/>
              </a:rPr>
              <a:t> </a:t>
            </a: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Das Inhaltsfeld Medien </a:t>
            </a:r>
            <a:r>
              <a:rPr lang="de-DE" sz="2000" i="1" dirty="0">
                <a:solidFill>
                  <a:schemeClr val="bg1">
                    <a:lumMod val="75000"/>
                  </a:schemeClr>
                </a:solidFill>
                <a:ea typeface="Calibri" charset="0"/>
                <a:cs typeface="Arial" panose="020B0604020202020204" pitchFamily="34" charset="0"/>
              </a:rPr>
              <a:t>(1 Praxisphasen)</a:t>
            </a:r>
            <a:endParaRPr lang="de-DE" sz="2000"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ea typeface="Calibri" charset="0"/>
                <a:cs typeface="Arial" panose="020B0604020202020204" pitchFamily="34" charset="0"/>
              </a:rPr>
              <a:t>Fachliche Umsetzung von KLP-Merkmalen: Beispiel </a:t>
            </a:r>
            <a:r>
              <a:rPr lang="de-DE" sz="2000" i="1" dirty="0">
                <a:solidFill>
                  <a:schemeClr val="tx2">
                    <a:lumMod val="60000"/>
                    <a:lumOff val="40000"/>
                  </a:schemeClr>
                </a:solidFill>
                <a:ea typeface="Calibri" charset="0"/>
                <a:cs typeface="Arial" panose="020B0604020202020204" pitchFamily="34" charset="0"/>
              </a:rPr>
              <a:t>(1 Praxisphase)</a:t>
            </a:r>
            <a:endParaRPr lang="de-DE" sz="2000" dirty="0">
              <a:ea typeface="Calibri" charset="0"/>
              <a:cs typeface="Arial" panose="020B0604020202020204" pitchFamily="34" charset="0"/>
            </a:endParaRP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Leistungsüberprüfung und –</a:t>
            </a:r>
            <a:r>
              <a:rPr lang="de-DE" sz="2000" dirty="0" err="1">
                <a:solidFill>
                  <a:schemeClr val="bg1">
                    <a:lumMod val="75000"/>
                  </a:schemeClr>
                </a:solidFill>
                <a:ea typeface="Calibri" charset="0"/>
                <a:cs typeface="Arial" panose="020B0604020202020204" pitchFamily="34" charset="0"/>
              </a:rPr>
              <a:t>bewertung</a:t>
            </a:r>
            <a:endParaRPr lang="de-DE" sz="2000" dirty="0">
              <a:solidFill>
                <a:schemeClr val="bg1">
                  <a:lumMod val="75000"/>
                </a:schemeClr>
              </a:solidFill>
              <a:ea typeface="Calibri" charset="0"/>
              <a:cs typeface="Arial" panose="020B0604020202020204" pitchFamily="34" charset="0"/>
            </a:endParaRPr>
          </a:p>
          <a:p>
            <a:pPr marL="514350" indent="-514350">
              <a:spcBef>
                <a:spcPts val="1200"/>
              </a:spcBef>
              <a:buFont typeface="+mj-lt"/>
              <a:buAutoNum type="arabicPeriod" startAt="5"/>
            </a:pPr>
            <a:r>
              <a:rPr lang="de-DE" sz="1300" dirty="0">
                <a:solidFill>
                  <a:schemeClr val="bg1">
                    <a:lumMod val="65000"/>
                  </a:schemeClr>
                </a:solidFill>
              </a:rPr>
              <a:t>Fachliche Unterstützungsmaterialien (1 Praxisphase)</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46</a:t>
            </a:fld>
            <a:endParaRPr lang="de-DE"/>
          </a:p>
        </p:txBody>
      </p:sp>
    </p:spTree>
    <p:extLst>
      <p:ext uri="{BB962C8B-B14F-4D97-AF65-F5344CB8AC3E}">
        <p14:creationId xmlns:p14="http://schemas.microsoft.com/office/powerpoint/2010/main" val="3378294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104306"/>
            <a:ext cx="8229600" cy="1143000"/>
          </a:xfrm>
        </p:spPr>
        <p:txBody>
          <a:bodyPr>
            <a:normAutofit/>
          </a:bodyPr>
          <a:lstStyle/>
          <a:p>
            <a:r>
              <a:rPr lang="de-DE" sz="2800" dirty="0"/>
              <a:t>Beispiel eines IF-verbindenden Unterrichtsvorhabens</a:t>
            </a:r>
          </a:p>
        </p:txBody>
      </p:sp>
      <p:sp>
        <p:nvSpPr>
          <p:cNvPr id="5" name="Textfeld 4"/>
          <p:cNvSpPr txBox="1"/>
          <p:nvPr/>
        </p:nvSpPr>
        <p:spPr>
          <a:xfrm>
            <a:off x="3563888" y="4502527"/>
            <a:ext cx="2115516" cy="1015663"/>
          </a:xfrm>
          <a:prstGeom prst="rect">
            <a:avLst/>
          </a:prstGeom>
          <a:noFill/>
          <a:ln w="38100">
            <a:solidFill>
              <a:schemeClr val="tx1">
                <a:lumMod val="95000"/>
                <a:lumOff val="5000"/>
              </a:schemeClr>
            </a:solidFill>
          </a:ln>
        </p:spPr>
        <p:txBody>
          <a:bodyPr wrap="square" rtlCol="0">
            <a:spAutoFit/>
          </a:bodyPr>
          <a:lstStyle/>
          <a:p>
            <a:pPr algn="ctr"/>
            <a:r>
              <a:rPr lang="de-DE" sz="2000" b="1" dirty="0">
                <a:solidFill>
                  <a:prstClr val="black"/>
                </a:solidFill>
              </a:rPr>
              <a:t>„Heldinnen und Helden“</a:t>
            </a:r>
          </a:p>
          <a:p>
            <a:pPr algn="ctr"/>
            <a:r>
              <a:rPr lang="de-DE" sz="2000" b="1" dirty="0">
                <a:solidFill>
                  <a:prstClr val="black"/>
                </a:solidFill>
              </a:rPr>
              <a:t> (Stufe 6)</a:t>
            </a:r>
          </a:p>
        </p:txBody>
      </p:sp>
      <p:sp>
        <p:nvSpPr>
          <p:cNvPr id="6" name="Textfeld 5"/>
          <p:cNvSpPr txBox="1"/>
          <p:nvPr/>
        </p:nvSpPr>
        <p:spPr>
          <a:xfrm>
            <a:off x="395536" y="908720"/>
            <a:ext cx="3168352" cy="3693319"/>
          </a:xfrm>
          <a:prstGeom prst="rect">
            <a:avLst/>
          </a:prstGeom>
          <a:noFill/>
          <a:ln w="28575">
            <a:solidFill>
              <a:srgbClr val="0000FF"/>
            </a:solidFill>
          </a:ln>
        </p:spPr>
        <p:txBody>
          <a:bodyPr wrap="square" rtlCol="0">
            <a:spAutoFit/>
          </a:bodyPr>
          <a:lstStyle/>
          <a:p>
            <a:r>
              <a:rPr lang="de-DE" b="1" dirty="0">
                <a:solidFill>
                  <a:prstClr val="black"/>
                </a:solidFill>
              </a:rPr>
              <a:t>IF Texte</a:t>
            </a:r>
          </a:p>
          <a:p>
            <a:r>
              <a:rPr lang="de-DE" b="1" dirty="0">
                <a:solidFill>
                  <a:prstClr val="black"/>
                </a:solidFill>
              </a:rPr>
              <a:t>Fachliche Gegenstände:</a:t>
            </a:r>
          </a:p>
          <a:p>
            <a:r>
              <a:rPr lang="de-DE" dirty="0">
                <a:solidFill>
                  <a:srgbClr val="0000FF"/>
                </a:solidFill>
              </a:rPr>
              <a:t>Literarische Texte: </a:t>
            </a:r>
            <a:r>
              <a:rPr lang="de-DE" dirty="0">
                <a:solidFill>
                  <a:prstClr val="black"/>
                </a:solidFill>
              </a:rPr>
              <a:t>Reisende Helden in Sagen (v.a. Odysseus)</a:t>
            </a:r>
          </a:p>
          <a:p>
            <a:r>
              <a:rPr lang="de-DE" dirty="0">
                <a:solidFill>
                  <a:srgbClr val="0000FF"/>
                </a:solidFill>
              </a:rPr>
              <a:t>Sachtexte:</a:t>
            </a:r>
            <a:r>
              <a:rPr lang="de-DE" dirty="0">
                <a:solidFill>
                  <a:prstClr val="black"/>
                </a:solidFill>
              </a:rPr>
              <a:t>  Helden auf Entdeckungsreisen</a:t>
            </a:r>
          </a:p>
          <a:p>
            <a:r>
              <a:rPr lang="de-DE" dirty="0">
                <a:solidFill>
                  <a:srgbClr val="0000FF"/>
                </a:solidFill>
              </a:rPr>
              <a:t>Mediale Texte: </a:t>
            </a:r>
            <a:r>
              <a:rPr lang="de-DE" dirty="0">
                <a:solidFill>
                  <a:prstClr val="black"/>
                </a:solidFill>
              </a:rPr>
              <a:t>Reisende Helden im Weltall: Neil Armstrong / Alexander </a:t>
            </a:r>
            <a:r>
              <a:rPr lang="de-DE" dirty="0" err="1">
                <a:solidFill>
                  <a:prstClr val="black"/>
                </a:solidFill>
              </a:rPr>
              <a:t>Gerst</a:t>
            </a:r>
            <a:endParaRPr lang="de-DE" dirty="0">
              <a:solidFill>
                <a:prstClr val="black"/>
              </a:solidFill>
            </a:endParaRPr>
          </a:p>
          <a:p>
            <a:r>
              <a:rPr lang="de-DE" b="1" dirty="0">
                <a:solidFill>
                  <a:prstClr val="black"/>
                </a:solidFill>
              </a:rPr>
              <a:t>Kompetenzen in Bezug auf:</a:t>
            </a:r>
          </a:p>
          <a:p>
            <a:r>
              <a:rPr lang="de-DE" dirty="0">
                <a:solidFill>
                  <a:srgbClr val="0000FF"/>
                </a:solidFill>
              </a:rPr>
              <a:t>Schreiben:</a:t>
            </a:r>
            <a:r>
              <a:rPr lang="de-DE" dirty="0">
                <a:solidFill>
                  <a:prstClr val="black"/>
                </a:solidFill>
              </a:rPr>
              <a:t> Argumentative Posts</a:t>
            </a:r>
          </a:p>
          <a:p>
            <a:r>
              <a:rPr lang="de-DE" dirty="0">
                <a:solidFill>
                  <a:srgbClr val="0000FF"/>
                </a:solidFill>
              </a:rPr>
              <a:t>Sprechen:</a:t>
            </a:r>
            <a:r>
              <a:rPr lang="de-DE" dirty="0">
                <a:solidFill>
                  <a:prstClr val="black"/>
                </a:solidFill>
              </a:rPr>
              <a:t> Heldengeschichten erzählen </a:t>
            </a:r>
          </a:p>
        </p:txBody>
      </p:sp>
      <p:sp>
        <p:nvSpPr>
          <p:cNvPr id="9" name="Textfeld 8"/>
          <p:cNvSpPr txBox="1"/>
          <p:nvPr/>
        </p:nvSpPr>
        <p:spPr>
          <a:xfrm>
            <a:off x="5539060" y="1037927"/>
            <a:ext cx="3168352" cy="2862322"/>
          </a:xfrm>
          <a:prstGeom prst="rect">
            <a:avLst/>
          </a:prstGeom>
          <a:noFill/>
          <a:ln w="28575">
            <a:solidFill>
              <a:srgbClr val="FF0000"/>
            </a:solidFill>
          </a:ln>
        </p:spPr>
        <p:txBody>
          <a:bodyPr wrap="square" rtlCol="0">
            <a:spAutoFit/>
          </a:bodyPr>
          <a:lstStyle/>
          <a:p>
            <a:r>
              <a:rPr lang="de-DE" b="1" dirty="0">
                <a:solidFill>
                  <a:prstClr val="black"/>
                </a:solidFill>
              </a:rPr>
              <a:t>IF Sprache </a:t>
            </a:r>
          </a:p>
          <a:p>
            <a:r>
              <a:rPr lang="de-DE" b="1" dirty="0">
                <a:solidFill>
                  <a:prstClr val="black"/>
                </a:solidFill>
              </a:rPr>
              <a:t>Fachliche Gegenstände:</a:t>
            </a:r>
          </a:p>
          <a:p>
            <a:r>
              <a:rPr lang="de-DE" dirty="0">
                <a:solidFill>
                  <a:srgbClr val="FF0000"/>
                </a:solidFill>
              </a:rPr>
              <a:t>Sprachliche Darstellung von Helden </a:t>
            </a:r>
            <a:r>
              <a:rPr lang="de-DE" dirty="0">
                <a:solidFill>
                  <a:prstClr val="black"/>
                </a:solidFill>
              </a:rPr>
              <a:t>in Literatur, Sachtexten und Medien </a:t>
            </a:r>
          </a:p>
          <a:p>
            <a:r>
              <a:rPr lang="de-DE" dirty="0">
                <a:solidFill>
                  <a:prstClr val="black"/>
                </a:solidFill>
              </a:rPr>
              <a:t>Bsp.:  Sagen (Literatur), Greta </a:t>
            </a:r>
            <a:r>
              <a:rPr lang="de-DE" dirty="0" err="1">
                <a:solidFill>
                  <a:prstClr val="black"/>
                </a:solidFill>
              </a:rPr>
              <a:t>Thunberg</a:t>
            </a:r>
            <a:r>
              <a:rPr lang="de-DE" dirty="0">
                <a:solidFill>
                  <a:prstClr val="black"/>
                </a:solidFill>
              </a:rPr>
              <a:t> (Mediale Texte)</a:t>
            </a:r>
          </a:p>
          <a:p>
            <a:r>
              <a:rPr lang="de-DE" b="1" dirty="0">
                <a:solidFill>
                  <a:prstClr val="black"/>
                </a:solidFill>
              </a:rPr>
              <a:t>Kompetenzen in Bezug auf:</a:t>
            </a:r>
          </a:p>
          <a:p>
            <a:r>
              <a:rPr lang="de-DE" dirty="0">
                <a:solidFill>
                  <a:srgbClr val="FF0000"/>
                </a:solidFill>
              </a:rPr>
              <a:t>Wortschatz</a:t>
            </a:r>
            <a:r>
              <a:rPr lang="de-DE" dirty="0">
                <a:solidFill>
                  <a:prstClr val="black"/>
                </a:solidFill>
              </a:rPr>
              <a:t>: Held – Star - Genie - Abenteurer - Vorbild</a:t>
            </a:r>
          </a:p>
        </p:txBody>
      </p:sp>
      <p:sp>
        <p:nvSpPr>
          <p:cNvPr id="10" name="Textfeld 9"/>
          <p:cNvSpPr txBox="1"/>
          <p:nvPr/>
        </p:nvSpPr>
        <p:spPr>
          <a:xfrm>
            <a:off x="5796136" y="3966871"/>
            <a:ext cx="3168352" cy="2585323"/>
          </a:xfrm>
          <a:prstGeom prst="rect">
            <a:avLst/>
          </a:prstGeom>
          <a:noFill/>
          <a:ln w="28575">
            <a:solidFill>
              <a:schemeClr val="accent4">
                <a:lumMod val="75000"/>
              </a:schemeClr>
            </a:solidFill>
          </a:ln>
        </p:spPr>
        <p:txBody>
          <a:bodyPr wrap="square" rtlCol="0">
            <a:spAutoFit/>
          </a:bodyPr>
          <a:lstStyle/>
          <a:p>
            <a:r>
              <a:rPr lang="de-DE" b="1" dirty="0">
                <a:solidFill>
                  <a:prstClr val="black"/>
                </a:solidFill>
              </a:rPr>
              <a:t>IF Medien </a:t>
            </a:r>
          </a:p>
          <a:p>
            <a:r>
              <a:rPr lang="de-DE" b="1" dirty="0">
                <a:solidFill>
                  <a:prstClr val="black"/>
                </a:solidFill>
              </a:rPr>
              <a:t>Fachliche Gegenstände:</a:t>
            </a:r>
          </a:p>
          <a:p>
            <a:r>
              <a:rPr lang="de-DE" dirty="0">
                <a:solidFill>
                  <a:srgbClr val="7030A0"/>
                </a:solidFill>
              </a:rPr>
              <a:t>Medialität: </a:t>
            </a:r>
            <a:r>
              <a:rPr lang="de-DE" dirty="0">
                <a:solidFill>
                  <a:prstClr val="black"/>
                </a:solidFill>
              </a:rPr>
              <a:t>Darstellungen von Helden in unterschiedlichen Medien (Odysseus, Astronauten)</a:t>
            </a:r>
          </a:p>
          <a:p>
            <a:r>
              <a:rPr lang="de-DE" b="1" dirty="0">
                <a:solidFill>
                  <a:prstClr val="black"/>
                </a:solidFill>
              </a:rPr>
              <a:t>Kompetenzen in Bezug auf:</a:t>
            </a:r>
          </a:p>
          <a:p>
            <a:r>
              <a:rPr lang="de-DE" dirty="0">
                <a:solidFill>
                  <a:srgbClr val="7030A0"/>
                </a:solidFill>
              </a:rPr>
              <a:t>Mediengestaltung: </a:t>
            </a:r>
            <a:r>
              <a:rPr lang="de-DE" dirty="0">
                <a:solidFill>
                  <a:prstClr val="black"/>
                </a:solidFill>
              </a:rPr>
              <a:t>Einen Helden porträtieren (Audioclip) </a:t>
            </a:r>
          </a:p>
        </p:txBody>
      </p:sp>
      <p:sp>
        <p:nvSpPr>
          <p:cNvPr id="11" name="Textfeld 10"/>
          <p:cNvSpPr txBox="1"/>
          <p:nvPr/>
        </p:nvSpPr>
        <p:spPr>
          <a:xfrm>
            <a:off x="395536" y="4666549"/>
            <a:ext cx="3168352" cy="2031325"/>
          </a:xfrm>
          <a:prstGeom prst="rect">
            <a:avLst/>
          </a:prstGeom>
          <a:noFill/>
          <a:ln w="28575">
            <a:solidFill>
              <a:srgbClr val="00B050"/>
            </a:solidFill>
          </a:ln>
        </p:spPr>
        <p:txBody>
          <a:bodyPr wrap="square" rtlCol="0">
            <a:spAutoFit/>
          </a:bodyPr>
          <a:lstStyle/>
          <a:p>
            <a:r>
              <a:rPr lang="de-DE" b="1" dirty="0">
                <a:solidFill>
                  <a:prstClr val="black"/>
                </a:solidFill>
              </a:rPr>
              <a:t>IF Kommunikation </a:t>
            </a:r>
          </a:p>
          <a:p>
            <a:r>
              <a:rPr lang="de-DE" b="1" dirty="0">
                <a:solidFill>
                  <a:prstClr val="black"/>
                </a:solidFill>
              </a:rPr>
              <a:t>Fachliche Gegenstände:</a:t>
            </a:r>
          </a:p>
          <a:p>
            <a:r>
              <a:rPr lang="de-DE" dirty="0">
                <a:solidFill>
                  <a:srgbClr val="00B050"/>
                </a:solidFill>
              </a:rPr>
              <a:t>Zuhören:</a:t>
            </a:r>
            <a:r>
              <a:rPr lang="de-DE" dirty="0">
                <a:solidFill>
                  <a:prstClr val="black"/>
                </a:solidFill>
              </a:rPr>
              <a:t> Podcasts auswerten, Argumente verstehen</a:t>
            </a:r>
          </a:p>
          <a:p>
            <a:r>
              <a:rPr lang="de-DE" b="1" dirty="0">
                <a:solidFill>
                  <a:prstClr val="black"/>
                </a:solidFill>
              </a:rPr>
              <a:t>Kompetenzen in Bezug auf:</a:t>
            </a:r>
          </a:p>
          <a:p>
            <a:r>
              <a:rPr lang="de-DE" dirty="0">
                <a:solidFill>
                  <a:srgbClr val="00B050"/>
                </a:solidFill>
              </a:rPr>
              <a:t>Sprechen:</a:t>
            </a:r>
            <a:r>
              <a:rPr lang="de-DE" dirty="0">
                <a:solidFill>
                  <a:prstClr val="black"/>
                </a:solidFill>
              </a:rPr>
              <a:t>  Heldenhaft? Mündlich argumentieren</a:t>
            </a:r>
          </a:p>
        </p:txBody>
      </p:sp>
      <p:cxnSp>
        <p:nvCxnSpPr>
          <p:cNvPr id="8" name="Gerade Verbindung mit Pfeil 7"/>
          <p:cNvCxnSpPr/>
          <p:nvPr/>
        </p:nvCxnSpPr>
        <p:spPr>
          <a:xfrm flipH="1" flipV="1">
            <a:off x="3563888" y="3789040"/>
            <a:ext cx="576064" cy="71348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073528" y="3873602"/>
            <a:ext cx="434576" cy="5735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3581890" y="5230113"/>
            <a:ext cx="558062" cy="76808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5290816" y="5288767"/>
            <a:ext cx="649336" cy="39344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V="1">
            <a:off x="3581890" y="5962347"/>
            <a:ext cx="2214246" cy="49099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032829" y="1831758"/>
            <a:ext cx="2907323" cy="22909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7236296" y="2132856"/>
            <a:ext cx="0" cy="236967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H="1">
            <a:off x="899592" y="3088601"/>
            <a:ext cx="111297" cy="2525553"/>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77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104306"/>
            <a:ext cx="8229600" cy="1143000"/>
          </a:xfrm>
        </p:spPr>
        <p:txBody>
          <a:bodyPr>
            <a:normAutofit/>
          </a:bodyPr>
          <a:lstStyle/>
          <a:p>
            <a:r>
              <a:rPr lang="de-DE" sz="2800" dirty="0"/>
              <a:t>Beispiel eines IF-verbindenden Unterrichtsvorhabens</a:t>
            </a:r>
          </a:p>
        </p:txBody>
      </p:sp>
      <p:sp>
        <p:nvSpPr>
          <p:cNvPr id="4" name="Textfeld 3"/>
          <p:cNvSpPr txBox="1"/>
          <p:nvPr/>
        </p:nvSpPr>
        <p:spPr>
          <a:xfrm>
            <a:off x="3651618" y="2469088"/>
            <a:ext cx="1702570" cy="1015663"/>
          </a:xfrm>
          <a:prstGeom prst="rect">
            <a:avLst/>
          </a:prstGeom>
          <a:noFill/>
          <a:ln w="38100">
            <a:solidFill>
              <a:schemeClr val="tx1">
                <a:lumMod val="95000"/>
                <a:lumOff val="5000"/>
              </a:schemeClr>
            </a:solidFill>
          </a:ln>
        </p:spPr>
        <p:txBody>
          <a:bodyPr wrap="square" rtlCol="0">
            <a:spAutoFit/>
          </a:bodyPr>
          <a:lstStyle/>
          <a:p>
            <a:pPr algn="ctr"/>
            <a:r>
              <a:rPr lang="de-DE" sz="2000" b="1" dirty="0">
                <a:solidFill>
                  <a:prstClr val="black"/>
                </a:solidFill>
              </a:rPr>
              <a:t>„Heldinnen und Helden“</a:t>
            </a:r>
          </a:p>
          <a:p>
            <a:pPr algn="ctr"/>
            <a:r>
              <a:rPr lang="de-DE" sz="2000" b="1" dirty="0">
                <a:solidFill>
                  <a:prstClr val="black"/>
                </a:solidFill>
              </a:rPr>
              <a:t> (Stufe 6)</a:t>
            </a:r>
          </a:p>
        </p:txBody>
      </p:sp>
      <p:sp>
        <p:nvSpPr>
          <p:cNvPr id="5" name="Textfeld 4"/>
          <p:cNvSpPr txBox="1"/>
          <p:nvPr/>
        </p:nvSpPr>
        <p:spPr>
          <a:xfrm>
            <a:off x="3563888" y="4502527"/>
            <a:ext cx="2115516" cy="707886"/>
          </a:xfrm>
          <a:prstGeom prst="rect">
            <a:avLst/>
          </a:prstGeom>
          <a:noFill/>
          <a:ln w="38100">
            <a:solidFill>
              <a:schemeClr val="tx1">
                <a:lumMod val="95000"/>
                <a:lumOff val="5000"/>
              </a:schemeClr>
            </a:solidFill>
          </a:ln>
        </p:spPr>
        <p:txBody>
          <a:bodyPr wrap="square" rtlCol="0">
            <a:spAutoFit/>
          </a:bodyPr>
          <a:lstStyle/>
          <a:p>
            <a:pPr algn="ctr"/>
            <a:r>
              <a:rPr lang="de-DE" sz="2000" b="1" dirty="0">
                <a:solidFill>
                  <a:prstClr val="black"/>
                </a:solidFill>
              </a:rPr>
              <a:t>Gegenstände</a:t>
            </a:r>
          </a:p>
          <a:p>
            <a:pPr algn="ctr"/>
            <a:r>
              <a:rPr lang="de-DE" sz="2000" b="1" dirty="0">
                <a:solidFill>
                  <a:prstClr val="black"/>
                </a:solidFill>
              </a:rPr>
              <a:t> des Vorhabens</a:t>
            </a:r>
          </a:p>
        </p:txBody>
      </p:sp>
      <p:sp>
        <p:nvSpPr>
          <p:cNvPr id="6" name="Textfeld 5"/>
          <p:cNvSpPr txBox="1"/>
          <p:nvPr/>
        </p:nvSpPr>
        <p:spPr>
          <a:xfrm>
            <a:off x="395536" y="1124744"/>
            <a:ext cx="3168352" cy="3416320"/>
          </a:xfrm>
          <a:prstGeom prst="rect">
            <a:avLst/>
          </a:prstGeom>
          <a:noFill/>
          <a:ln w="28575">
            <a:solidFill>
              <a:srgbClr val="0000FF"/>
            </a:solidFill>
          </a:ln>
        </p:spPr>
        <p:txBody>
          <a:bodyPr wrap="square" rtlCol="0">
            <a:spAutoFit/>
          </a:bodyPr>
          <a:lstStyle/>
          <a:p>
            <a:r>
              <a:rPr lang="de-DE" b="1" dirty="0">
                <a:solidFill>
                  <a:prstClr val="black"/>
                </a:solidFill>
              </a:rPr>
              <a:t>Texte (Rezeption):</a:t>
            </a:r>
          </a:p>
          <a:p>
            <a:r>
              <a:rPr lang="de-DE" dirty="0">
                <a:solidFill>
                  <a:srgbClr val="0000FF"/>
                </a:solidFill>
              </a:rPr>
              <a:t>Literarische Texte: </a:t>
            </a:r>
            <a:r>
              <a:rPr lang="de-DE" dirty="0">
                <a:solidFill>
                  <a:prstClr val="black"/>
                </a:solidFill>
              </a:rPr>
              <a:t>Reisende Helden in Sagen (v.a. Odysseus)</a:t>
            </a:r>
          </a:p>
          <a:p>
            <a:r>
              <a:rPr lang="de-DE" dirty="0">
                <a:solidFill>
                  <a:srgbClr val="0000FF"/>
                </a:solidFill>
              </a:rPr>
              <a:t>Sachtexte:</a:t>
            </a:r>
            <a:r>
              <a:rPr lang="de-DE" dirty="0">
                <a:solidFill>
                  <a:prstClr val="black"/>
                </a:solidFill>
              </a:rPr>
              <a:t>  Helden auf Entdeckungsreisen</a:t>
            </a:r>
          </a:p>
          <a:p>
            <a:r>
              <a:rPr lang="de-DE" dirty="0">
                <a:solidFill>
                  <a:srgbClr val="0000FF"/>
                </a:solidFill>
              </a:rPr>
              <a:t>Mediale Texte: </a:t>
            </a:r>
            <a:r>
              <a:rPr lang="de-DE" dirty="0">
                <a:solidFill>
                  <a:prstClr val="black"/>
                </a:solidFill>
              </a:rPr>
              <a:t>Reisende Helden im Weltall: Neil Armstrong / Alexander </a:t>
            </a:r>
            <a:r>
              <a:rPr lang="de-DE" dirty="0" err="1">
                <a:solidFill>
                  <a:prstClr val="black"/>
                </a:solidFill>
              </a:rPr>
              <a:t>Gerst</a:t>
            </a:r>
            <a:endParaRPr lang="de-DE" dirty="0">
              <a:solidFill>
                <a:prstClr val="black"/>
              </a:solidFill>
            </a:endParaRPr>
          </a:p>
          <a:p>
            <a:r>
              <a:rPr lang="de-DE" b="1" dirty="0">
                <a:solidFill>
                  <a:prstClr val="black"/>
                </a:solidFill>
              </a:rPr>
              <a:t>Texte (Produktion):</a:t>
            </a:r>
          </a:p>
          <a:p>
            <a:r>
              <a:rPr lang="de-DE" dirty="0">
                <a:solidFill>
                  <a:srgbClr val="0000FF"/>
                </a:solidFill>
              </a:rPr>
              <a:t>Schreiben:</a:t>
            </a:r>
            <a:r>
              <a:rPr lang="de-DE" dirty="0">
                <a:solidFill>
                  <a:prstClr val="black"/>
                </a:solidFill>
              </a:rPr>
              <a:t> Argumentative Posts</a:t>
            </a:r>
          </a:p>
          <a:p>
            <a:r>
              <a:rPr lang="de-DE" dirty="0">
                <a:solidFill>
                  <a:srgbClr val="0000FF"/>
                </a:solidFill>
              </a:rPr>
              <a:t>Sprechen:</a:t>
            </a:r>
            <a:r>
              <a:rPr lang="de-DE" dirty="0">
                <a:solidFill>
                  <a:prstClr val="black"/>
                </a:solidFill>
              </a:rPr>
              <a:t> Heldengeschichten erzählen </a:t>
            </a:r>
          </a:p>
        </p:txBody>
      </p:sp>
      <p:sp>
        <p:nvSpPr>
          <p:cNvPr id="9" name="Textfeld 8"/>
          <p:cNvSpPr txBox="1"/>
          <p:nvPr/>
        </p:nvSpPr>
        <p:spPr>
          <a:xfrm>
            <a:off x="5508104" y="1268760"/>
            <a:ext cx="3168352" cy="2585323"/>
          </a:xfrm>
          <a:prstGeom prst="rect">
            <a:avLst/>
          </a:prstGeom>
          <a:noFill/>
          <a:ln w="28575">
            <a:solidFill>
              <a:srgbClr val="FF0000"/>
            </a:solidFill>
          </a:ln>
        </p:spPr>
        <p:txBody>
          <a:bodyPr wrap="square" rtlCol="0">
            <a:spAutoFit/>
          </a:bodyPr>
          <a:lstStyle/>
          <a:p>
            <a:r>
              <a:rPr lang="de-DE" b="1" dirty="0">
                <a:solidFill>
                  <a:prstClr val="black"/>
                </a:solidFill>
              </a:rPr>
              <a:t>Sprache (Rezeption):</a:t>
            </a:r>
          </a:p>
          <a:p>
            <a:r>
              <a:rPr lang="de-DE" dirty="0">
                <a:solidFill>
                  <a:srgbClr val="FF0000"/>
                </a:solidFill>
              </a:rPr>
              <a:t>Sprachliche Darstellung von Helden </a:t>
            </a:r>
            <a:r>
              <a:rPr lang="de-DE" dirty="0">
                <a:solidFill>
                  <a:prstClr val="black"/>
                </a:solidFill>
              </a:rPr>
              <a:t>in Literatur, Sachtexten und Medien </a:t>
            </a:r>
          </a:p>
          <a:p>
            <a:r>
              <a:rPr lang="de-DE" dirty="0">
                <a:solidFill>
                  <a:prstClr val="black"/>
                </a:solidFill>
              </a:rPr>
              <a:t>Bsp.:  Sagen (Literatur), Greta </a:t>
            </a:r>
            <a:r>
              <a:rPr lang="de-DE" dirty="0" err="1">
                <a:solidFill>
                  <a:prstClr val="black"/>
                </a:solidFill>
              </a:rPr>
              <a:t>Thunberg</a:t>
            </a:r>
            <a:r>
              <a:rPr lang="de-DE" dirty="0">
                <a:solidFill>
                  <a:prstClr val="black"/>
                </a:solidFill>
              </a:rPr>
              <a:t> (Mediale Texte)</a:t>
            </a:r>
          </a:p>
          <a:p>
            <a:r>
              <a:rPr lang="de-DE" b="1" dirty="0">
                <a:solidFill>
                  <a:prstClr val="black"/>
                </a:solidFill>
              </a:rPr>
              <a:t>Sprache (Produktion):</a:t>
            </a:r>
          </a:p>
          <a:p>
            <a:r>
              <a:rPr lang="de-DE" dirty="0">
                <a:solidFill>
                  <a:srgbClr val="FF0000"/>
                </a:solidFill>
              </a:rPr>
              <a:t>Wortschatz</a:t>
            </a:r>
            <a:r>
              <a:rPr lang="de-DE" dirty="0">
                <a:solidFill>
                  <a:prstClr val="black"/>
                </a:solidFill>
              </a:rPr>
              <a:t>: Held – Star - Genie - Abenteurer - Vorbild</a:t>
            </a:r>
          </a:p>
        </p:txBody>
      </p:sp>
      <p:sp>
        <p:nvSpPr>
          <p:cNvPr id="10" name="Textfeld 9"/>
          <p:cNvSpPr txBox="1"/>
          <p:nvPr/>
        </p:nvSpPr>
        <p:spPr>
          <a:xfrm>
            <a:off x="5796136" y="3966871"/>
            <a:ext cx="3168352" cy="2308324"/>
          </a:xfrm>
          <a:prstGeom prst="rect">
            <a:avLst/>
          </a:prstGeom>
          <a:noFill/>
          <a:ln w="28575">
            <a:solidFill>
              <a:schemeClr val="accent4">
                <a:lumMod val="75000"/>
              </a:schemeClr>
            </a:solidFill>
          </a:ln>
        </p:spPr>
        <p:txBody>
          <a:bodyPr wrap="square" rtlCol="0">
            <a:spAutoFit/>
          </a:bodyPr>
          <a:lstStyle/>
          <a:p>
            <a:r>
              <a:rPr lang="de-DE" b="1" dirty="0">
                <a:solidFill>
                  <a:prstClr val="black"/>
                </a:solidFill>
              </a:rPr>
              <a:t>Medien (Rezeption):</a:t>
            </a:r>
          </a:p>
          <a:p>
            <a:r>
              <a:rPr lang="de-DE" dirty="0">
                <a:solidFill>
                  <a:srgbClr val="7030A0"/>
                </a:solidFill>
              </a:rPr>
              <a:t>Medialität: </a:t>
            </a:r>
            <a:r>
              <a:rPr lang="de-DE" dirty="0">
                <a:solidFill>
                  <a:prstClr val="black"/>
                </a:solidFill>
              </a:rPr>
              <a:t>Darstellungen von Helden in unterschiedlichen Medien (Odysseus, Astronauten)</a:t>
            </a:r>
          </a:p>
          <a:p>
            <a:r>
              <a:rPr lang="de-DE" b="1" dirty="0">
                <a:solidFill>
                  <a:prstClr val="black"/>
                </a:solidFill>
              </a:rPr>
              <a:t>Medien (Produktion):</a:t>
            </a:r>
          </a:p>
          <a:p>
            <a:r>
              <a:rPr lang="de-DE" dirty="0">
                <a:solidFill>
                  <a:srgbClr val="7030A0"/>
                </a:solidFill>
              </a:rPr>
              <a:t>Mediengestaltung: </a:t>
            </a:r>
            <a:r>
              <a:rPr lang="de-DE" dirty="0">
                <a:solidFill>
                  <a:prstClr val="black"/>
                </a:solidFill>
              </a:rPr>
              <a:t>Einen Helden porträtieren (Audioclip) </a:t>
            </a:r>
          </a:p>
        </p:txBody>
      </p:sp>
      <p:sp>
        <p:nvSpPr>
          <p:cNvPr id="11" name="Textfeld 10"/>
          <p:cNvSpPr txBox="1"/>
          <p:nvPr/>
        </p:nvSpPr>
        <p:spPr>
          <a:xfrm>
            <a:off x="395536" y="5085184"/>
            <a:ext cx="3168352" cy="1754326"/>
          </a:xfrm>
          <a:prstGeom prst="rect">
            <a:avLst/>
          </a:prstGeom>
          <a:noFill/>
          <a:ln w="28575">
            <a:solidFill>
              <a:srgbClr val="00B050"/>
            </a:solidFill>
          </a:ln>
        </p:spPr>
        <p:txBody>
          <a:bodyPr wrap="square" rtlCol="0">
            <a:spAutoFit/>
          </a:bodyPr>
          <a:lstStyle/>
          <a:p>
            <a:r>
              <a:rPr lang="de-DE" b="1" dirty="0">
                <a:solidFill>
                  <a:prstClr val="black"/>
                </a:solidFill>
              </a:rPr>
              <a:t>Kommunikation (Rezeption):</a:t>
            </a:r>
          </a:p>
          <a:p>
            <a:r>
              <a:rPr lang="de-DE" dirty="0">
                <a:solidFill>
                  <a:srgbClr val="00B050"/>
                </a:solidFill>
              </a:rPr>
              <a:t>Zuhören:</a:t>
            </a:r>
            <a:r>
              <a:rPr lang="de-DE" dirty="0">
                <a:solidFill>
                  <a:prstClr val="black"/>
                </a:solidFill>
              </a:rPr>
              <a:t> Podcasts auswerten, Argumente verstehen</a:t>
            </a:r>
          </a:p>
          <a:p>
            <a:r>
              <a:rPr lang="de-DE" b="1" dirty="0">
                <a:solidFill>
                  <a:prstClr val="black"/>
                </a:solidFill>
              </a:rPr>
              <a:t>Kommunikation (Produktion):</a:t>
            </a:r>
          </a:p>
          <a:p>
            <a:r>
              <a:rPr lang="de-DE" dirty="0">
                <a:solidFill>
                  <a:srgbClr val="00B050"/>
                </a:solidFill>
              </a:rPr>
              <a:t>Sprechen:</a:t>
            </a:r>
            <a:r>
              <a:rPr lang="de-DE" dirty="0">
                <a:solidFill>
                  <a:prstClr val="black"/>
                </a:solidFill>
              </a:rPr>
              <a:t>  Heldenhaft? Mündlich argumentieren</a:t>
            </a:r>
          </a:p>
        </p:txBody>
      </p:sp>
      <p:cxnSp>
        <p:nvCxnSpPr>
          <p:cNvPr id="8" name="Gerade Verbindung mit Pfeil 7"/>
          <p:cNvCxnSpPr/>
          <p:nvPr/>
        </p:nvCxnSpPr>
        <p:spPr>
          <a:xfrm flipH="1" flipV="1">
            <a:off x="3563888" y="3789040"/>
            <a:ext cx="576064" cy="71348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073528" y="3873602"/>
            <a:ext cx="434576" cy="57351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3581890" y="5230113"/>
            <a:ext cx="558062" cy="76808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4921121" y="5220710"/>
            <a:ext cx="875015" cy="39344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flipV="1">
            <a:off x="3581890" y="5962347"/>
            <a:ext cx="2214246" cy="49099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3032829" y="1831758"/>
            <a:ext cx="2907323" cy="22909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7236296" y="2132856"/>
            <a:ext cx="0" cy="2369671"/>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flipH="1">
            <a:off x="899592" y="3088601"/>
            <a:ext cx="111297" cy="2525553"/>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 name="Abgerundete rechteckige Legende 2"/>
          <p:cNvSpPr/>
          <p:nvPr/>
        </p:nvSpPr>
        <p:spPr>
          <a:xfrm>
            <a:off x="1002335" y="1519110"/>
            <a:ext cx="7001136" cy="4095044"/>
          </a:xfrm>
          <a:prstGeom prst="wedgeRoundRectCallout">
            <a:avLst>
              <a:gd name="adj1" fmla="val -20543"/>
              <a:gd name="adj2" fmla="val 50053"/>
              <a:gd name="adj3" fmla="val 16667"/>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ZENTRAL:</a:t>
            </a:r>
          </a:p>
          <a:p>
            <a:pPr algn="ctr"/>
            <a:r>
              <a:rPr lang="de-DE" sz="2400" dirty="0">
                <a:solidFill>
                  <a:schemeClr val="tx1"/>
                </a:solidFill>
              </a:rPr>
              <a:t>Inhaltsfeldverbindend = Im Zentrum des Unterrichtsvorhabens stehen nicht mehr bestimmte Textformen („Sagen“) oder Schreibformate („Inhaltsangaben“), sondern der KLP erfordert, </a:t>
            </a:r>
            <a:r>
              <a:rPr lang="de-DE" sz="2400" b="1" dirty="0">
                <a:solidFill>
                  <a:schemeClr val="tx1"/>
                </a:solidFill>
              </a:rPr>
              <a:t>stärker von fachlichen Gegenständen und Kompetenzen </a:t>
            </a:r>
            <a:r>
              <a:rPr lang="de-DE" sz="2400" dirty="0">
                <a:solidFill>
                  <a:schemeClr val="tx1"/>
                </a:solidFill>
              </a:rPr>
              <a:t>auszugehen und unterschiedliche Textformen und Schreib-/ Medienformate daran anzubinden. Im Rahmen konkreter Unterrichtsvorhaben erfolgt dies vielfach im Rahmen einer thematischen Klammer.</a:t>
            </a:r>
          </a:p>
        </p:txBody>
      </p:sp>
    </p:spTree>
    <p:extLst>
      <p:ext uri="{BB962C8B-B14F-4D97-AF65-F5344CB8AC3E}">
        <p14:creationId xmlns:p14="http://schemas.microsoft.com/office/powerpoint/2010/main" val="229563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0F330-A8D1-904B-8AEB-681F1519AB1A}"/>
              </a:ext>
            </a:extLst>
          </p:cNvPr>
          <p:cNvSpPr>
            <a:spLocks noGrp="1"/>
          </p:cNvSpPr>
          <p:nvPr>
            <p:ph type="title"/>
          </p:nvPr>
        </p:nvSpPr>
        <p:spPr/>
        <p:txBody>
          <a:bodyPr/>
          <a:lstStyle/>
          <a:p>
            <a:r>
              <a:rPr lang="de-DE" dirty="0"/>
              <a:t>			</a:t>
            </a:r>
            <a:r>
              <a:rPr lang="de-DE" dirty="0" smtClean="0"/>
              <a:t/>
            </a:r>
            <a:br>
              <a:rPr lang="de-DE" dirty="0" smtClean="0"/>
            </a:br>
            <a:r>
              <a:rPr lang="de-DE" sz="2000" b="1" dirty="0" smtClean="0"/>
              <a:t>Praxisphase 2: Inhaltsfeldverbindendes Unterrichtsvorhaben planen</a:t>
            </a:r>
            <a:r>
              <a:rPr lang="de-DE" sz="1800" dirty="0" smtClean="0"/>
              <a:t>	30 Min.</a:t>
            </a:r>
            <a:r>
              <a:rPr lang="de-DE" dirty="0"/>
              <a:t>		</a:t>
            </a:r>
            <a:endParaRPr lang="de-DE" sz="1800" dirty="0"/>
          </a:p>
        </p:txBody>
      </p:sp>
      <p:sp>
        <p:nvSpPr>
          <p:cNvPr id="4" name="Datumsplatzhalter 3">
            <a:extLst>
              <a:ext uri="{FF2B5EF4-FFF2-40B4-BE49-F238E27FC236}">
                <a16:creationId xmlns="" xmlns:a16="http://schemas.microsoft.com/office/drawing/2014/main" id="{342B4C44-79F9-3F42-B81D-A41554387130}"/>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C94CFCC-7FCD-A14F-90CF-8647D76D13E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8" name="Rechteck 7"/>
          <p:cNvSpPr/>
          <p:nvPr/>
        </p:nvSpPr>
        <p:spPr>
          <a:xfrm>
            <a:off x="611560" y="1772816"/>
            <a:ext cx="7920880" cy="1015663"/>
          </a:xfrm>
          <a:prstGeom prst="rect">
            <a:avLst/>
          </a:prstGeom>
        </p:spPr>
        <p:txBody>
          <a:bodyPr wrap="square">
            <a:spAutoFit/>
          </a:bodyPr>
          <a:lstStyle/>
          <a:p>
            <a:r>
              <a:rPr lang="de-DE" sz="2000" b="1" dirty="0">
                <a:solidFill>
                  <a:prstClr val="black"/>
                </a:solidFill>
              </a:rPr>
              <a:t>Entwickeln Sie mit Ihrem Nachbarn / Ihrer Nachbarin eine Grundidee für ein inhaltsfeldverbindendes Unterrichtsvorhaben zum Thema: Werbung (7/8)</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492896"/>
            <a:ext cx="7488832" cy="433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502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a:t>
            </a:r>
            <a:r>
              <a:rPr lang="de-DE" dirty="0" smtClean="0"/>
              <a:t>Standards,</a:t>
            </a:r>
            <a:endParaRPr lang="de-DE" dirty="0"/>
          </a:p>
          <a:p>
            <a:r>
              <a:rPr lang="de-DE" dirty="0"/>
              <a:t>den fachlichen Kern der dafür erforderlichen Kompetenzen einschließlich zugrunde liegender </a:t>
            </a:r>
            <a:r>
              <a:rPr lang="de-DE" dirty="0" smtClean="0"/>
              <a:t>Wissensbestände,</a:t>
            </a:r>
            <a:endParaRPr lang="de-DE" dirty="0"/>
          </a:p>
          <a:p>
            <a:r>
              <a:rPr lang="de-DE" dirty="0"/>
              <a:t>eine Progression der Kompetenzentwicklung über mindestens zwei Stufen (Ende der Erprobungsstufe, Ende der Sekundarstufe I</a:t>
            </a:r>
            <a:r>
              <a:rPr lang="de-DE" dirty="0" smtClean="0"/>
              <a:t>),</a:t>
            </a:r>
            <a:endParaRPr lang="de-DE" dirty="0"/>
          </a:p>
          <a:p>
            <a:r>
              <a:rPr lang="de-DE" i="1" dirty="0"/>
              <a:t>keine</a:t>
            </a:r>
            <a:r>
              <a:rPr lang="de-DE" dirty="0"/>
              <a:t> Aussagen zur konkreten Gestaltung und Durchführung des Unterrichts </a:t>
            </a:r>
            <a:br>
              <a:rPr lang="de-DE" dirty="0"/>
            </a:br>
            <a:r>
              <a:rPr lang="de-DE" dirty="0"/>
              <a:t>(Dies ist </a:t>
            </a:r>
            <a:r>
              <a:rPr lang="de-DE" dirty="0" smtClean="0"/>
              <a:t>Aufgabe der </a:t>
            </a:r>
            <a:r>
              <a:rPr lang="de-DE" dirty="0"/>
              <a:t>schulinternen Lehrpläne</a:t>
            </a:r>
            <a:r>
              <a:rPr lang="de-DE" dirty="0" smtClean="0"/>
              <a:t>).</a:t>
            </a:r>
            <a:endParaRPr lang="de-DE"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pic>
        <p:nvPicPr>
          <p:cNvPr id="7" name="Picture 2" descr="Deutsch Kernlehrplan verkürzter Bildungsgang Gym. Sek. I">
            <a:extLst>
              <a:ext uri="{FF2B5EF4-FFF2-40B4-BE49-F238E27FC236}">
                <a16:creationId xmlns="" xmlns:a16="http://schemas.microsoft.com/office/drawing/2014/main" id="{7AA56A9A-E725-BA4D-BB07-9E8273475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269">
            <a:off x="6621889" y="2252300"/>
            <a:ext cx="2016224" cy="28531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Fußzeilenplatzhalter 4">
            <a:extLst>
              <a:ext uri="{FF2B5EF4-FFF2-40B4-BE49-F238E27FC236}">
                <a16:creationId xmlns="" xmlns:a16="http://schemas.microsoft.com/office/drawing/2014/main" id="{6FB8AEC2-76C3-FF4C-A788-31A73D7AC23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A056F1D5-BDAB-5145-911E-0290F498A992}"/>
              </a:ext>
            </a:extLst>
          </p:cNvPr>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34843850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sz="1200" dirty="0">
                <a:solidFill>
                  <a:schemeClr val="bg1">
                    <a:lumMod val="65000"/>
                  </a:schemeClr>
                </a:solidFill>
              </a:rPr>
              <a:t>Merkmale der neuen Kernlehrpläne</a:t>
            </a:r>
          </a:p>
          <a:p>
            <a:pPr marL="514350" indent="-514350">
              <a:spcBef>
                <a:spcPts val="1200"/>
              </a:spcBef>
              <a:buFont typeface="+mj-lt"/>
              <a:buAutoNum type="arabicPeriod"/>
            </a:pPr>
            <a:r>
              <a:rPr lang="de-DE" sz="1200" dirty="0">
                <a:solidFill>
                  <a:schemeClr val="bg1">
                    <a:lumMod val="65000"/>
                  </a:schemeClr>
                </a:solidFill>
              </a:rPr>
              <a:t>Übergreifende Aufgaben</a:t>
            </a:r>
          </a:p>
          <a:p>
            <a:pPr marL="514350" indent="-514350">
              <a:spcBef>
                <a:spcPts val="1200"/>
              </a:spcBef>
              <a:buFont typeface="+mj-lt"/>
              <a:buAutoNum type="arabicPeriod"/>
            </a:pPr>
            <a:r>
              <a:rPr lang="de-DE" sz="1200" dirty="0">
                <a:solidFill>
                  <a:schemeClr val="bg1">
                    <a:lumMod val="65000"/>
                  </a:schemeClr>
                </a:solidFill>
              </a:rPr>
              <a:t>Schulinterne Lehrpläne</a:t>
            </a:r>
          </a:p>
          <a:p>
            <a:pPr marL="514350" indent="-514350">
              <a:spcBef>
                <a:spcPts val="1200"/>
              </a:spcBef>
              <a:buFont typeface="+mj-lt"/>
              <a:buAutoNum type="arabicPeriod"/>
            </a:pPr>
            <a:r>
              <a:rPr lang="de-DE" dirty="0"/>
              <a:t>Der Kernlehrplan Deutsch im Detail </a:t>
            </a:r>
          </a:p>
          <a:p>
            <a:pPr>
              <a:spcBef>
                <a:spcPts val="600"/>
              </a:spcBef>
              <a:buFont typeface="Wingdings" panose="05000000000000000000" pitchFamily="2" charset="2"/>
              <a:buChar char="§"/>
            </a:pPr>
            <a:r>
              <a:rPr lang="de-DE" sz="2000" dirty="0">
                <a:solidFill>
                  <a:schemeClr val="bg1">
                    <a:lumMod val="75000"/>
                  </a:schemeClr>
                </a:solidFill>
              </a:rPr>
              <a:t>Die wichtigsten Kontinuitäten und Neuerungen</a:t>
            </a: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Aufgaben und Ziele des Faches und ihre Spiegelung in inhaltlichen Schwerpunkten und </a:t>
            </a:r>
            <a:r>
              <a:rPr lang="de-DE" sz="2000" dirty="0" smtClean="0">
                <a:solidFill>
                  <a:schemeClr val="bg1">
                    <a:lumMod val="75000"/>
                  </a:schemeClr>
                </a:solidFill>
                <a:ea typeface="Calibri" charset="0"/>
                <a:cs typeface="Arial" panose="020B0604020202020204" pitchFamily="34" charset="0"/>
              </a:rPr>
              <a:t>Kompetenzerwartungen</a:t>
            </a:r>
            <a:endParaRPr lang="de-DE" sz="2000" i="1"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Das Inhaltsfeld Medien </a:t>
            </a:r>
            <a:r>
              <a:rPr lang="de-DE" sz="2000" i="1" dirty="0">
                <a:solidFill>
                  <a:schemeClr val="bg1">
                    <a:lumMod val="75000"/>
                  </a:schemeClr>
                </a:solidFill>
                <a:ea typeface="Calibri" charset="0"/>
                <a:cs typeface="Arial" panose="020B0604020202020204" pitchFamily="34" charset="0"/>
              </a:rPr>
              <a:t>(1 Praxisphase)</a:t>
            </a:r>
            <a:endParaRPr lang="de-DE" sz="2000"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solidFill>
                  <a:schemeClr val="bg1">
                    <a:lumMod val="75000"/>
                  </a:schemeClr>
                </a:solidFill>
                <a:ea typeface="Calibri" charset="0"/>
                <a:cs typeface="Arial" panose="020B0604020202020204" pitchFamily="34" charset="0"/>
              </a:rPr>
              <a:t>Fachliche Umsetzung von KLP-Merkmalen: Beispiel </a:t>
            </a:r>
            <a:r>
              <a:rPr lang="de-DE" sz="2000" i="1" dirty="0">
                <a:solidFill>
                  <a:schemeClr val="bg1">
                    <a:lumMod val="75000"/>
                  </a:schemeClr>
                </a:solidFill>
                <a:ea typeface="Calibri" charset="0"/>
                <a:cs typeface="Arial" panose="020B0604020202020204" pitchFamily="34" charset="0"/>
              </a:rPr>
              <a:t>(1 Praxisphase)</a:t>
            </a:r>
            <a:endParaRPr lang="de-DE" sz="2000" dirty="0">
              <a:solidFill>
                <a:schemeClr val="bg1">
                  <a:lumMod val="75000"/>
                </a:schemeClr>
              </a:solidFill>
              <a:ea typeface="Calibri" charset="0"/>
              <a:cs typeface="Arial" panose="020B0604020202020204" pitchFamily="34" charset="0"/>
            </a:endParaRPr>
          </a:p>
          <a:p>
            <a:pPr>
              <a:spcBef>
                <a:spcPts val="600"/>
              </a:spcBef>
              <a:buFont typeface="Wingdings" panose="05000000000000000000" pitchFamily="2" charset="2"/>
              <a:buChar char="§"/>
            </a:pPr>
            <a:r>
              <a:rPr lang="de-DE" sz="2000" dirty="0">
                <a:ea typeface="Calibri" charset="0"/>
                <a:cs typeface="Arial" panose="020B0604020202020204" pitchFamily="34" charset="0"/>
              </a:rPr>
              <a:t>Leistungsüberprüfung und -bewertung</a:t>
            </a:r>
            <a:r>
              <a:rPr lang="de-DE" sz="2000" i="1" dirty="0">
                <a:solidFill>
                  <a:schemeClr val="tx2">
                    <a:lumMod val="60000"/>
                    <a:lumOff val="40000"/>
                  </a:schemeClr>
                </a:solidFill>
                <a:ea typeface="Calibri" charset="0"/>
                <a:cs typeface="Arial" panose="020B0604020202020204" pitchFamily="34" charset="0"/>
              </a:rPr>
              <a:t> </a:t>
            </a:r>
            <a:endParaRPr lang="de-DE" sz="2000" dirty="0">
              <a:ea typeface="Calibri" charset="0"/>
              <a:cs typeface="Arial" panose="020B0604020202020204" pitchFamily="34" charset="0"/>
            </a:endParaRPr>
          </a:p>
          <a:p>
            <a:pPr marL="514350" indent="-514350">
              <a:spcBef>
                <a:spcPts val="1200"/>
              </a:spcBef>
              <a:buFont typeface="+mj-lt"/>
              <a:buAutoNum type="arabicPeriod" startAt="5"/>
            </a:pPr>
            <a:r>
              <a:rPr lang="de-DE" sz="1300" dirty="0">
                <a:solidFill>
                  <a:schemeClr val="bg1">
                    <a:lumMod val="65000"/>
                  </a:schemeClr>
                </a:solidFill>
              </a:rPr>
              <a:t>Fachliche Unterstützungsmaterialien (1 Praxisphase)</a:t>
            </a:r>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a:p>
            <a:pPr marL="514350" indent="-514350">
              <a:buFont typeface="+mj-lt"/>
              <a:buAutoNum type="arabicPeriod" startAt="5"/>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50</a:t>
            </a:fld>
            <a:endParaRPr lang="de-DE"/>
          </a:p>
        </p:txBody>
      </p:sp>
    </p:spTree>
    <p:extLst>
      <p:ext uri="{BB962C8B-B14F-4D97-AF65-F5344CB8AC3E}">
        <p14:creationId xmlns:p14="http://schemas.microsoft.com/office/powerpoint/2010/main" val="6098232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sz="2400" b="1" dirty="0"/>
              <a:t>Leistungsbewertung und -überprüfung</a:t>
            </a:r>
            <a:endParaRPr lang="de-DE" sz="24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51</a:t>
            </a:fld>
            <a:endParaRPr lang="de-DE"/>
          </a:p>
        </p:txBody>
      </p:sp>
      <p:sp>
        <p:nvSpPr>
          <p:cNvPr id="8" name="Inhaltsplatzhalter 3"/>
          <p:cNvSpPr>
            <a:spLocks noGrp="1"/>
          </p:cNvSpPr>
          <p:nvPr>
            <p:ph sz="half" idx="4294967295"/>
          </p:nvPr>
        </p:nvSpPr>
        <p:spPr>
          <a:xfrm>
            <a:off x="683568" y="1844825"/>
            <a:ext cx="7560840" cy="3888432"/>
          </a:xfrm>
          <a:prstGeom prst="rect">
            <a:avLst/>
          </a:prstGeom>
        </p:spPr>
        <p:txBody>
          <a:bodyPr>
            <a:normAutofit/>
          </a:bodyPr>
          <a:lstStyle/>
          <a:p>
            <a:pPr marL="0" indent="0">
              <a:lnSpc>
                <a:spcPct val="120000"/>
              </a:lnSpc>
              <a:buNone/>
            </a:pPr>
            <a:r>
              <a:rPr lang="de-DE" b="1" dirty="0"/>
              <a:t>Grundsätze:</a:t>
            </a:r>
          </a:p>
          <a:p>
            <a:pPr marL="0" indent="0">
              <a:lnSpc>
                <a:spcPct val="120000"/>
              </a:lnSpc>
              <a:buNone/>
            </a:pPr>
            <a:r>
              <a:rPr lang="de-DE" sz="2000" dirty="0"/>
              <a:t>„Die Leistungsbewertung ist so anzulegen,</a:t>
            </a:r>
          </a:p>
          <a:p>
            <a:pPr>
              <a:lnSpc>
                <a:spcPct val="120000"/>
              </a:lnSpc>
              <a:buFontTx/>
              <a:buChar char="-"/>
            </a:pPr>
            <a:r>
              <a:rPr lang="de-DE" sz="2000" dirty="0"/>
              <a:t>dass sie den in den </a:t>
            </a:r>
            <a:r>
              <a:rPr lang="de-DE" sz="2000" b="1" dirty="0">
                <a:solidFill>
                  <a:srgbClr val="0000FF"/>
                </a:solidFill>
              </a:rPr>
              <a:t>Fachkonferenzen</a:t>
            </a:r>
            <a:r>
              <a:rPr lang="de-DE" sz="2000" dirty="0"/>
              <a:t> gemäß Schulgesetz (§ 70 Abs. 4 </a:t>
            </a:r>
            <a:r>
              <a:rPr lang="de-DE" sz="2000" dirty="0" err="1"/>
              <a:t>SchulG</a:t>
            </a:r>
            <a:r>
              <a:rPr lang="de-DE" sz="2000" dirty="0"/>
              <a:t>) beschlossenen </a:t>
            </a:r>
            <a:r>
              <a:rPr lang="de-DE" sz="2000" b="1" dirty="0">
                <a:solidFill>
                  <a:srgbClr val="0000FF"/>
                </a:solidFill>
              </a:rPr>
              <a:t>Grundsätzen</a:t>
            </a:r>
            <a:r>
              <a:rPr lang="de-DE" sz="2000" dirty="0"/>
              <a:t> entspricht, </a:t>
            </a:r>
          </a:p>
          <a:p>
            <a:pPr>
              <a:lnSpc>
                <a:spcPct val="120000"/>
              </a:lnSpc>
              <a:buFontTx/>
              <a:buChar char="-"/>
            </a:pPr>
            <a:r>
              <a:rPr lang="de-DE" sz="2000" dirty="0"/>
              <a:t>dass die </a:t>
            </a:r>
            <a:r>
              <a:rPr lang="de-DE" sz="2000" b="1" dirty="0">
                <a:solidFill>
                  <a:srgbClr val="0000FF"/>
                </a:solidFill>
              </a:rPr>
              <a:t>Kriterien</a:t>
            </a:r>
            <a:r>
              <a:rPr lang="de-DE" sz="2000" dirty="0"/>
              <a:t> für die Notengebung den Schülerinnen und Schülern </a:t>
            </a:r>
            <a:r>
              <a:rPr lang="de-DE" sz="2000" b="1" dirty="0">
                <a:solidFill>
                  <a:srgbClr val="0000FF"/>
                </a:solidFill>
              </a:rPr>
              <a:t>transparent</a:t>
            </a:r>
            <a:r>
              <a:rPr lang="de-DE" sz="2000" dirty="0"/>
              <a:t> sind </a:t>
            </a:r>
          </a:p>
          <a:p>
            <a:pPr>
              <a:lnSpc>
                <a:spcPct val="120000"/>
              </a:lnSpc>
              <a:buFontTx/>
              <a:buChar char="-"/>
            </a:pPr>
            <a:r>
              <a:rPr lang="de-DE" sz="2000" dirty="0"/>
              <a:t>und die Korrekturen sowie die Kommentierungen den Lernenden auch Erkenntnisse über die </a:t>
            </a:r>
            <a:r>
              <a:rPr lang="de-DE" sz="2000" b="1" dirty="0">
                <a:solidFill>
                  <a:srgbClr val="0000FF"/>
                </a:solidFill>
              </a:rPr>
              <a:t>individuelle Lernentwicklung </a:t>
            </a:r>
            <a:r>
              <a:rPr lang="de-DE" sz="2000" dirty="0" smtClean="0"/>
              <a:t>ermöglichen.“ </a:t>
            </a:r>
            <a:r>
              <a:rPr lang="de-DE" sz="2000" dirty="0"/>
              <a:t>(S. 43 des KLP 2019)</a:t>
            </a:r>
          </a:p>
        </p:txBody>
      </p:sp>
    </p:spTree>
    <p:extLst>
      <p:ext uri="{BB962C8B-B14F-4D97-AF65-F5344CB8AC3E}">
        <p14:creationId xmlns:p14="http://schemas.microsoft.com/office/powerpoint/2010/main" val="35249114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sz="2400" b="1" dirty="0"/>
              <a:t>„Schriftliche Arbeiten“: Aufgabentypen</a:t>
            </a:r>
            <a:endParaRPr lang="de-DE" sz="24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52</a:t>
            </a:fld>
            <a:endParaRPr lang="de-DE"/>
          </a:p>
        </p:txBody>
      </p:sp>
      <p:sp>
        <p:nvSpPr>
          <p:cNvPr id="7" name="Inhaltsplatzhalter 3"/>
          <p:cNvSpPr>
            <a:spLocks noGrp="1"/>
          </p:cNvSpPr>
          <p:nvPr>
            <p:ph sz="half" idx="4294967295"/>
          </p:nvPr>
        </p:nvSpPr>
        <p:spPr>
          <a:xfrm>
            <a:off x="539552" y="1678837"/>
            <a:ext cx="8352928" cy="4270443"/>
          </a:xfrm>
          <a:prstGeom prst="rect">
            <a:avLst/>
          </a:prstGeom>
        </p:spPr>
        <p:txBody>
          <a:bodyPr>
            <a:normAutofit/>
          </a:bodyPr>
          <a:lstStyle/>
          <a:p>
            <a:pPr marL="0" indent="0">
              <a:lnSpc>
                <a:spcPct val="120000"/>
              </a:lnSpc>
              <a:buNone/>
            </a:pPr>
            <a:r>
              <a:rPr lang="de-DE" sz="2000" dirty="0"/>
              <a:t>„Für die schriftlichen Arbeiten (Klassenarbeiten) gelten </a:t>
            </a:r>
            <a:r>
              <a:rPr lang="de-DE" sz="2000" b="1" dirty="0">
                <a:solidFill>
                  <a:srgbClr val="0000FF"/>
                </a:solidFill>
              </a:rPr>
              <a:t>folgende Aufgabentypen</a:t>
            </a:r>
            <a:r>
              <a:rPr lang="de-DE" sz="2000" dirty="0"/>
              <a:t>, </a:t>
            </a:r>
            <a:r>
              <a:rPr lang="de-DE" sz="2000" dirty="0" smtClean="0"/>
              <a:t>mit denen </a:t>
            </a:r>
            <a:r>
              <a:rPr lang="de-DE" sz="2000" dirty="0"/>
              <a:t>die fachlichen Anforderungen der in Kapitel 2 angegebenen </a:t>
            </a:r>
            <a:r>
              <a:rPr lang="de-DE" sz="2000" dirty="0" smtClean="0"/>
              <a:t>Kompetenzerwartungen überprüft </a:t>
            </a:r>
            <a:r>
              <a:rPr lang="de-DE" sz="2000" dirty="0"/>
              <a:t>werden: “ (KLP 2019, S. </a:t>
            </a:r>
            <a:r>
              <a:rPr lang="de-DE" sz="2000" dirty="0" smtClean="0"/>
              <a:t>38)</a:t>
            </a:r>
            <a:endParaRPr lang="de-DE" sz="2000" dirty="0"/>
          </a:p>
          <a:p>
            <a:r>
              <a:rPr lang="de-DE" sz="2000" b="1" dirty="0"/>
              <a:t>Typ 1: Erzählendes Schreiben </a:t>
            </a:r>
            <a:endParaRPr lang="de-DE" sz="2000" dirty="0"/>
          </a:p>
          <a:p>
            <a:r>
              <a:rPr lang="de-DE" sz="2000" b="1" dirty="0"/>
              <a:t>Typ 2: Informierendes Schreiben</a:t>
            </a:r>
            <a:endParaRPr lang="de-DE" sz="2000" dirty="0"/>
          </a:p>
          <a:p>
            <a:r>
              <a:rPr lang="de-DE" sz="2000" b="1" dirty="0"/>
              <a:t>Typ 3: Argumentierendes Schreiben </a:t>
            </a:r>
            <a:endParaRPr lang="de-DE" sz="2000" dirty="0"/>
          </a:p>
          <a:p>
            <a:r>
              <a:rPr lang="de-DE" sz="2000" b="1" dirty="0"/>
              <a:t>Typ 4: Analysierendes Schreiben</a:t>
            </a:r>
            <a:r>
              <a:rPr lang="de-DE" sz="2000" dirty="0"/>
              <a:t> </a:t>
            </a:r>
          </a:p>
          <a:p>
            <a:r>
              <a:rPr lang="de-DE" sz="2000" b="1" dirty="0"/>
              <a:t>Typ 5: Überarbeitendes Schreiben </a:t>
            </a:r>
            <a:endParaRPr lang="de-DE" sz="2000" dirty="0"/>
          </a:p>
          <a:p>
            <a:r>
              <a:rPr lang="de-DE" sz="2000" b="1" dirty="0"/>
              <a:t>Typ 6: Produktionsorientiertes Schreiben </a:t>
            </a:r>
            <a:endParaRPr lang="de-DE" sz="2000" dirty="0"/>
          </a:p>
          <a:p>
            <a:pPr marL="0" indent="0">
              <a:lnSpc>
                <a:spcPct val="120000"/>
              </a:lnSpc>
              <a:buNone/>
            </a:pPr>
            <a:r>
              <a:rPr lang="de-DE" sz="2000" dirty="0"/>
              <a:t>(KLP 2019, S. </a:t>
            </a:r>
            <a:r>
              <a:rPr lang="de-DE" sz="2000" dirty="0" smtClean="0"/>
              <a:t>39) </a:t>
            </a:r>
            <a:endParaRPr lang="de-DE" sz="2000" dirty="0"/>
          </a:p>
        </p:txBody>
      </p:sp>
    </p:spTree>
    <p:extLst>
      <p:ext uri="{BB962C8B-B14F-4D97-AF65-F5344CB8AC3E}">
        <p14:creationId xmlns:p14="http://schemas.microsoft.com/office/powerpoint/2010/main" val="5944041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sz="2400" b="1" dirty="0"/>
              <a:t>„Schriftliche Arbeiten“: Bewertung</a:t>
            </a:r>
            <a:endParaRPr lang="de-DE" sz="24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53</a:t>
            </a:fld>
            <a:endParaRPr lang="de-DE"/>
          </a:p>
        </p:txBody>
      </p:sp>
      <p:sp>
        <p:nvSpPr>
          <p:cNvPr id="9" name="Inhaltsplatzhalter 3"/>
          <p:cNvSpPr>
            <a:spLocks noGrp="1"/>
          </p:cNvSpPr>
          <p:nvPr>
            <p:ph sz="half" idx="4294967295"/>
          </p:nvPr>
        </p:nvSpPr>
        <p:spPr>
          <a:xfrm>
            <a:off x="611560" y="1844825"/>
            <a:ext cx="7560840" cy="3240360"/>
          </a:xfrm>
          <a:prstGeom prst="rect">
            <a:avLst/>
          </a:prstGeom>
        </p:spPr>
        <p:txBody>
          <a:bodyPr>
            <a:normAutofit lnSpcReduction="10000"/>
          </a:bodyPr>
          <a:lstStyle/>
          <a:p>
            <a:pPr marL="0" indent="0">
              <a:lnSpc>
                <a:spcPct val="120000"/>
              </a:lnSpc>
              <a:buNone/>
            </a:pPr>
            <a:r>
              <a:rPr lang="de-DE" sz="2000" b="1" dirty="0"/>
              <a:t> </a:t>
            </a:r>
            <a:r>
              <a:rPr lang="de-DE" sz="2000" dirty="0" smtClean="0"/>
              <a:t>„Zur </a:t>
            </a:r>
            <a:r>
              <a:rPr lang="de-DE" sz="2000" dirty="0"/>
              <a:t>Schaffung einer angemessener Transparenz im Hinblick auf die erbrachte Verstehens- und Darstellungsleistung gehört auch eine </a:t>
            </a:r>
            <a:r>
              <a:rPr lang="de-DE" sz="2000" b="1" dirty="0" err="1">
                <a:solidFill>
                  <a:srgbClr val="0000FF"/>
                </a:solidFill>
              </a:rPr>
              <a:t>kriteriengeleitete</a:t>
            </a:r>
            <a:r>
              <a:rPr lang="de-DE" sz="2000" b="1" dirty="0">
                <a:solidFill>
                  <a:srgbClr val="0000FF"/>
                </a:solidFill>
              </a:rPr>
              <a:t> </a:t>
            </a:r>
            <a:r>
              <a:rPr lang="de-DE" sz="2000" b="1" dirty="0" smtClean="0">
                <a:solidFill>
                  <a:srgbClr val="0000FF"/>
                </a:solidFill>
              </a:rPr>
              <a:t>Bewertung</a:t>
            </a:r>
            <a:r>
              <a:rPr lang="de-DE" sz="2000" dirty="0" smtClean="0"/>
              <a:t>.“ </a:t>
            </a:r>
            <a:r>
              <a:rPr lang="de-DE" sz="2000" dirty="0"/>
              <a:t>(KLP 2019, S. </a:t>
            </a:r>
            <a:r>
              <a:rPr lang="de-DE" sz="2000" dirty="0" smtClean="0"/>
              <a:t>37) </a:t>
            </a:r>
            <a:endParaRPr lang="de-DE" sz="2000" dirty="0"/>
          </a:p>
          <a:p>
            <a:pPr marL="0" indent="0">
              <a:lnSpc>
                <a:spcPct val="120000"/>
              </a:lnSpc>
              <a:buNone/>
            </a:pPr>
            <a:r>
              <a:rPr lang="de-DE" sz="2000" dirty="0"/>
              <a:t>„[D]</a:t>
            </a:r>
            <a:r>
              <a:rPr lang="de-DE" sz="2000" dirty="0" err="1"/>
              <a:t>ie</a:t>
            </a:r>
            <a:r>
              <a:rPr lang="de-DE" sz="2000" dirty="0"/>
              <a:t> Korrekturen sowie die Kommentierungen [sollen] den Lernenden auch Erkenntnisse über die </a:t>
            </a:r>
            <a:r>
              <a:rPr lang="de-DE" sz="2000" b="1" dirty="0">
                <a:solidFill>
                  <a:srgbClr val="0000FF"/>
                </a:solidFill>
              </a:rPr>
              <a:t>individuelle Lernentwicklung </a:t>
            </a:r>
            <a:r>
              <a:rPr lang="de-DE" sz="2000" dirty="0"/>
              <a:t>ermöglichen. Dazu gehören – neben der Etablierung eines angemessenen Umgangs mit eigenen Stärken, Entwicklungsnotwendigkeiten und Fehlern – insbesondere auch Hinweise zu individuell erfolgversprechenden </a:t>
            </a:r>
            <a:r>
              <a:rPr lang="de-DE" sz="2000" b="1" dirty="0">
                <a:solidFill>
                  <a:srgbClr val="0000FF"/>
                </a:solidFill>
              </a:rPr>
              <a:t>allgemeinen und fachmethodischen Lernstrategien</a:t>
            </a:r>
            <a:r>
              <a:rPr lang="de-DE" sz="2000" dirty="0"/>
              <a:t>.“ (KLP 2019, S. </a:t>
            </a:r>
            <a:r>
              <a:rPr lang="de-DE" sz="2000" dirty="0" smtClean="0"/>
              <a:t>36)</a:t>
            </a:r>
            <a:endParaRPr lang="de-DE" sz="2000" dirty="0"/>
          </a:p>
        </p:txBody>
      </p:sp>
    </p:spTree>
    <p:extLst>
      <p:ext uri="{BB962C8B-B14F-4D97-AF65-F5344CB8AC3E}">
        <p14:creationId xmlns:p14="http://schemas.microsoft.com/office/powerpoint/2010/main" val="2631038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sz="2400" b="1" dirty="0"/>
              <a:t>„Schriftliche Arbeiten“: Ersatz möglich</a:t>
            </a:r>
            <a:endParaRPr lang="de-DE" sz="24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54</a:t>
            </a:fld>
            <a:endParaRPr lang="de-DE"/>
          </a:p>
        </p:txBody>
      </p:sp>
      <p:sp>
        <p:nvSpPr>
          <p:cNvPr id="7" name="Inhaltsplatzhalter 3"/>
          <p:cNvSpPr>
            <a:spLocks noGrp="1"/>
          </p:cNvSpPr>
          <p:nvPr>
            <p:ph sz="half" idx="4294967295"/>
          </p:nvPr>
        </p:nvSpPr>
        <p:spPr>
          <a:xfrm>
            <a:off x="683568" y="1916832"/>
            <a:ext cx="6912768" cy="2232248"/>
          </a:xfrm>
          <a:prstGeom prst="rect">
            <a:avLst/>
          </a:prstGeom>
        </p:spPr>
        <p:txBody>
          <a:bodyPr>
            <a:normAutofit lnSpcReduction="10000"/>
          </a:bodyPr>
          <a:lstStyle/>
          <a:p>
            <a:pPr marL="0" indent="0">
              <a:lnSpc>
                <a:spcPct val="120000"/>
              </a:lnSpc>
              <a:buNone/>
            </a:pPr>
            <a:r>
              <a:rPr lang="de-DE" sz="2000" b="1" dirty="0"/>
              <a:t> „</a:t>
            </a:r>
            <a:r>
              <a:rPr lang="de-DE" sz="2000" dirty="0"/>
              <a:t>Einmal im Schuljahr kann gem. § 6 Abs. 8 APO SI eine schriftliche </a:t>
            </a:r>
            <a:r>
              <a:rPr lang="de-DE" sz="2000" b="1" dirty="0">
                <a:solidFill>
                  <a:srgbClr val="0000FF"/>
                </a:solidFill>
              </a:rPr>
              <a:t>Klassenarbeit</a:t>
            </a:r>
            <a:r>
              <a:rPr lang="de-DE" sz="2000" dirty="0"/>
              <a:t> durch eine andere, in der Regel schriftliche, in Ausnahmefällen auch gleichwertige nicht schriftliche Leistungsüberprüfung </a:t>
            </a:r>
            <a:r>
              <a:rPr lang="de-DE" sz="2000" b="1" dirty="0">
                <a:solidFill>
                  <a:srgbClr val="0000FF"/>
                </a:solidFill>
              </a:rPr>
              <a:t>ersetzt werden</a:t>
            </a:r>
            <a:r>
              <a:rPr lang="de-DE" sz="2000" dirty="0"/>
              <a:t>.“ (KLP 2019, S. </a:t>
            </a:r>
            <a:r>
              <a:rPr lang="de-DE" sz="2000" dirty="0" smtClean="0"/>
              <a:t>37) </a:t>
            </a:r>
            <a:endParaRPr lang="de-DE" sz="2000" dirty="0"/>
          </a:p>
          <a:p>
            <a:pPr marL="0" indent="0">
              <a:lnSpc>
                <a:spcPct val="120000"/>
              </a:lnSpc>
              <a:buNone/>
            </a:pPr>
            <a:r>
              <a:rPr lang="de-DE" sz="2000" dirty="0">
                <a:sym typeface="Symbol"/>
              </a:rPr>
              <a:t> Möglichkeit zur Stärkung der neuen Akzente des KLP </a:t>
            </a:r>
            <a:endParaRPr lang="de-DE" sz="2000" dirty="0"/>
          </a:p>
        </p:txBody>
      </p:sp>
    </p:spTree>
    <p:extLst>
      <p:ext uri="{BB962C8B-B14F-4D97-AF65-F5344CB8AC3E}">
        <p14:creationId xmlns:p14="http://schemas.microsoft.com/office/powerpoint/2010/main" val="40669157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232" y="116632"/>
            <a:ext cx="8229600" cy="1143000"/>
          </a:xfrm>
        </p:spPr>
        <p:txBody>
          <a:bodyPr>
            <a:normAutofit/>
          </a:bodyPr>
          <a:lstStyle/>
          <a:p>
            <a:r>
              <a:rPr lang="de-DE" sz="3100" b="1" dirty="0"/>
              <a:t>Ersatz für Klassenarbeit: Ein Beispiel</a:t>
            </a:r>
          </a:p>
        </p:txBody>
      </p:sp>
      <p:sp>
        <p:nvSpPr>
          <p:cNvPr id="13" name="Inhaltsplatzhalter 3"/>
          <p:cNvSpPr>
            <a:spLocks noGrp="1"/>
          </p:cNvSpPr>
          <p:nvPr>
            <p:ph sz="half" idx="2"/>
          </p:nvPr>
        </p:nvSpPr>
        <p:spPr>
          <a:xfrm>
            <a:off x="539552" y="1102773"/>
            <a:ext cx="8064896" cy="4990523"/>
          </a:xfrm>
        </p:spPr>
        <p:txBody>
          <a:bodyPr>
            <a:normAutofit/>
          </a:bodyPr>
          <a:lstStyle/>
          <a:p>
            <a:pPr marL="0" indent="0">
              <a:spcBef>
                <a:spcPts val="0"/>
              </a:spcBef>
              <a:buNone/>
            </a:pPr>
            <a:r>
              <a:rPr lang="de-DE" sz="1800" b="1" dirty="0"/>
              <a:t> Beispiel:		„Das ist für mich ein Held / eine Heldin“ – </a:t>
            </a:r>
          </a:p>
          <a:p>
            <a:pPr marL="0" indent="0">
              <a:buNone/>
            </a:pPr>
            <a:r>
              <a:rPr lang="de-DE" sz="1800" b="1" dirty="0"/>
              <a:t>		Einen heldenhaften Menschen in einem Videoclip vorstellen </a:t>
            </a:r>
          </a:p>
          <a:p>
            <a:pPr marL="0" indent="0">
              <a:lnSpc>
                <a:spcPct val="120000"/>
              </a:lnSpc>
              <a:buNone/>
            </a:pPr>
            <a:endParaRPr lang="de-DE" sz="2000" dirty="0"/>
          </a:p>
        </p:txBody>
      </p:sp>
      <p:sp>
        <p:nvSpPr>
          <p:cNvPr id="18" name="Textfeld 17"/>
          <p:cNvSpPr txBox="1"/>
          <p:nvPr/>
        </p:nvSpPr>
        <p:spPr>
          <a:xfrm>
            <a:off x="5508104" y="2276872"/>
            <a:ext cx="3528392" cy="175432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Vorbereitung: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err="1">
                <a:ln>
                  <a:noFill/>
                </a:ln>
                <a:solidFill>
                  <a:prstClr val="black"/>
                </a:solidFill>
                <a:effectLst/>
                <a:uLnTx/>
                <a:uFillTx/>
                <a:latin typeface="Calibri"/>
                <a:ea typeface="+mn-ea"/>
                <a:cs typeface="+mn-cs"/>
              </a:rPr>
              <a:t>Erklärvideo</a:t>
            </a:r>
            <a:r>
              <a:rPr kumimoji="0" lang="de-DE" sz="1800" b="0" i="0" u="none" strike="noStrike" kern="1200" cap="none" spc="0" normalizeH="0" baseline="0" noProof="0" dirty="0">
                <a:ln>
                  <a:noFill/>
                </a:ln>
                <a:solidFill>
                  <a:prstClr val="black"/>
                </a:solidFill>
                <a:effectLst/>
                <a:uLnTx/>
                <a:uFillTx/>
                <a:latin typeface="Calibri"/>
                <a:ea typeface="+mn-ea"/>
                <a:cs typeface="+mn-cs"/>
              </a:rPr>
              <a:t>: Wie erstelle ich einen Videoclip?</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Rechtliche Grundlagen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Recherche zu einem „Helden“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Storyboard</a:t>
            </a:r>
          </a:p>
        </p:txBody>
      </p:sp>
      <p:sp>
        <p:nvSpPr>
          <p:cNvPr id="19" name="Textfeld 18"/>
          <p:cNvSpPr txBox="1"/>
          <p:nvPr/>
        </p:nvSpPr>
        <p:spPr>
          <a:xfrm>
            <a:off x="5498256" y="4149080"/>
            <a:ext cx="3528392" cy="1754326"/>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Aufgabe: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Videoclip erstellen (Methode: („Vom Bild zum Video“)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Reflexion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Grafik 4">
            <a:extLst>
              <a:ext uri="{FF2B5EF4-FFF2-40B4-BE49-F238E27FC236}">
                <a16:creationId xmlns="" xmlns:a16="http://schemas.microsoft.com/office/drawing/2014/main" id="{831B494F-2603-4D83-B4CD-4C70A983CC18}"/>
              </a:ext>
            </a:extLst>
          </p:cNvPr>
          <p:cNvPicPr>
            <a:picLocks noChangeAspect="1"/>
          </p:cNvPicPr>
          <p:nvPr/>
        </p:nvPicPr>
        <p:blipFill>
          <a:blip r:embed="rId3"/>
          <a:stretch>
            <a:fillRect/>
          </a:stretch>
        </p:blipFill>
        <p:spPr>
          <a:xfrm>
            <a:off x="321986" y="2492896"/>
            <a:ext cx="5066558" cy="2520279"/>
          </a:xfrm>
          <a:prstGeom prst="rect">
            <a:avLst/>
          </a:prstGeom>
        </p:spPr>
      </p:pic>
    </p:spTree>
    <p:extLst>
      <p:ext uri="{BB962C8B-B14F-4D97-AF65-F5344CB8AC3E}">
        <p14:creationId xmlns:p14="http://schemas.microsoft.com/office/powerpoint/2010/main" val="2389694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568952" cy="360040"/>
          </a:xfrm>
        </p:spPr>
        <p:txBody>
          <a:bodyPr/>
          <a:lstStyle/>
          <a:p>
            <a:r>
              <a:rPr lang="de-DE" dirty="0"/>
              <a:t>Gliederung</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9" name="Inhaltsplatzhalter 2"/>
          <p:cNvSpPr>
            <a:spLocks noGrp="1"/>
          </p:cNvSpPr>
          <p:nvPr>
            <p:ph idx="1"/>
          </p:nvPr>
        </p:nvSpPr>
        <p:spPr>
          <a:xfrm>
            <a:off x="457200" y="1700808"/>
            <a:ext cx="8219256" cy="4205064"/>
          </a:xfrm>
        </p:spPr>
        <p:txBody>
          <a:bodyPr>
            <a:normAutofit/>
          </a:bodyPr>
          <a:lstStyle/>
          <a:p>
            <a:pPr marL="514350" indent="-514350">
              <a:spcBef>
                <a:spcPts val="1200"/>
              </a:spcBef>
              <a:buFont typeface="+mj-lt"/>
              <a:buAutoNum type="arabicPeriod"/>
            </a:pPr>
            <a:r>
              <a:rPr lang="de-DE" dirty="0">
                <a:solidFill>
                  <a:schemeClr val="bg1">
                    <a:lumMod val="65000"/>
                  </a:schemeClr>
                </a:solidFill>
              </a:rPr>
              <a:t>Merkmale der neuen Kernlehrpläne</a:t>
            </a:r>
          </a:p>
          <a:p>
            <a:pPr marL="514350" indent="-514350">
              <a:spcBef>
                <a:spcPts val="1200"/>
              </a:spcBef>
              <a:buFont typeface="+mj-lt"/>
              <a:buAutoNum type="arabicPeriod"/>
            </a:pPr>
            <a:r>
              <a:rPr lang="de-DE" dirty="0">
                <a:solidFill>
                  <a:schemeClr val="bg1">
                    <a:lumMod val="65000"/>
                  </a:schemeClr>
                </a:solidFill>
              </a:rPr>
              <a:t>Übergreifende Aufgaben</a:t>
            </a:r>
          </a:p>
          <a:p>
            <a:pPr marL="514350" indent="-514350">
              <a:spcBef>
                <a:spcPts val="1200"/>
              </a:spcBef>
              <a:buFont typeface="+mj-lt"/>
              <a:buAutoNum type="arabicPeriod"/>
            </a:pPr>
            <a:r>
              <a:rPr lang="de-DE" dirty="0">
                <a:solidFill>
                  <a:schemeClr val="bg1">
                    <a:lumMod val="65000"/>
                  </a:schemeClr>
                </a:solidFill>
              </a:rPr>
              <a:t>Schulinterne Lehrpläne</a:t>
            </a:r>
          </a:p>
          <a:p>
            <a:pPr marL="514350" indent="-514350">
              <a:spcBef>
                <a:spcPts val="1200"/>
              </a:spcBef>
              <a:buFont typeface="+mj-lt"/>
              <a:buAutoNum type="arabicPeriod"/>
            </a:pPr>
            <a:r>
              <a:rPr lang="de-DE" dirty="0">
                <a:solidFill>
                  <a:schemeClr val="bg1">
                    <a:lumMod val="65000"/>
                  </a:schemeClr>
                </a:solidFill>
              </a:rPr>
              <a:t>Der Kernlehrplan Deutsch im Detail</a:t>
            </a:r>
          </a:p>
          <a:p>
            <a:pPr marL="514350" indent="-514350">
              <a:spcBef>
                <a:spcPts val="1200"/>
              </a:spcBef>
              <a:buFont typeface="+mj-lt"/>
              <a:buAutoNum type="arabicPeriod"/>
            </a:pPr>
            <a:r>
              <a:rPr lang="de-DE" dirty="0"/>
              <a:t>Fachliche Unterstützungsmaterialien</a:t>
            </a:r>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a:p>
            <a:pPr marL="514350" indent="-514350">
              <a:buFont typeface="+mj-lt"/>
              <a:buAutoNum type="arabicPeriod"/>
            </a:pPr>
            <a:endParaRPr lang="de-DE" dirty="0"/>
          </a:p>
        </p:txBody>
      </p:sp>
      <p:sp>
        <p:nvSpPr>
          <p:cNvPr id="3" name="Fußzeilenplatzhalter 2">
            <a:extLst>
              <a:ext uri="{FF2B5EF4-FFF2-40B4-BE49-F238E27FC236}">
                <a16:creationId xmlns="" xmlns:a16="http://schemas.microsoft.com/office/drawing/2014/main" id="{7D686581-C1AF-2449-9E46-D67F0A0921D1}"/>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AB873F37-CF66-B744-AE61-6B57860066DE}"/>
              </a:ext>
            </a:extLst>
          </p:cNvPr>
          <p:cNvSpPr>
            <a:spLocks noGrp="1"/>
          </p:cNvSpPr>
          <p:nvPr>
            <p:ph type="sldNum" sz="quarter" idx="12"/>
          </p:nvPr>
        </p:nvSpPr>
        <p:spPr/>
        <p:txBody>
          <a:bodyPr/>
          <a:lstStyle/>
          <a:p>
            <a:fld id="{512A4277-7E7A-4AAF-BFC7-47646BF5CD0C}" type="slidenum">
              <a:rPr lang="de-DE" smtClean="0"/>
              <a:t>56</a:t>
            </a:fld>
            <a:endParaRPr lang="de-DE"/>
          </a:p>
        </p:txBody>
      </p:sp>
    </p:spTree>
    <p:extLst>
      <p:ext uri="{BB962C8B-B14F-4D97-AF65-F5344CB8AC3E}">
        <p14:creationId xmlns:p14="http://schemas.microsoft.com/office/powerpoint/2010/main" val="796514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So finden Sie die Unterstützungsangebote ...</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57</a:t>
            </a:fld>
            <a:endParaRPr lang="de-DE"/>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5185" y="1700213"/>
            <a:ext cx="7353629" cy="420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154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t>Unterstützungsangebote im Lehrplannavigator</a:t>
            </a:r>
          </a:p>
        </p:txBody>
      </p:sp>
      <p:sp>
        <p:nvSpPr>
          <p:cNvPr id="3" name="Inhaltsplatzhalter 2"/>
          <p:cNvSpPr>
            <a:spLocks noGrp="1"/>
          </p:cNvSpPr>
          <p:nvPr>
            <p:ph idx="1"/>
          </p:nvPr>
        </p:nvSpPr>
        <p:spPr>
          <a:xfrm>
            <a:off x="457200" y="1700808"/>
            <a:ext cx="8229600" cy="4248472"/>
          </a:xfrm>
        </p:spPr>
        <p:txBody>
          <a:bodyPr>
            <a:normAutofit fontScale="92500" lnSpcReduction="10000"/>
          </a:bodyPr>
          <a:lstStyle/>
          <a:p>
            <a:pPr marL="0" indent="0">
              <a:buNone/>
            </a:pPr>
            <a:r>
              <a:rPr lang="de-DE" dirty="0"/>
              <a:t>Im Lehrplannavigator finden Sie vor den </a:t>
            </a:r>
            <a:r>
              <a:rPr lang="de-DE" dirty="0" smtClean="0"/>
              <a:t>Sommerferien erste Versionen  (Vervollständigung und Aktualisierung erfolgt sukzessive)</a:t>
            </a:r>
            <a:endParaRPr lang="de-DE" dirty="0"/>
          </a:p>
          <a:p>
            <a:r>
              <a:rPr lang="de-DE" dirty="0" smtClean="0"/>
              <a:t>eines </a:t>
            </a:r>
            <a:r>
              <a:rPr lang="de-DE" dirty="0"/>
              <a:t>beispielhaften schulinternen Lehrplan,</a:t>
            </a:r>
          </a:p>
          <a:p>
            <a:r>
              <a:rPr lang="de-DE" dirty="0" smtClean="0"/>
              <a:t>der </a:t>
            </a:r>
            <a:r>
              <a:rPr lang="de-DE" dirty="0"/>
              <a:t>aktualisierte landesweite </a:t>
            </a:r>
            <a:r>
              <a:rPr lang="de-DE" dirty="0" err="1"/>
              <a:t>ppt</a:t>
            </a:r>
            <a:r>
              <a:rPr lang="de-DE" dirty="0"/>
              <a:t>-Präsentation,</a:t>
            </a:r>
          </a:p>
          <a:p>
            <a:r>
              <a:rPr lang="de-DE" dirty="0"/>
              <a:t>weitere Unterstützungsmaterialien</a:t>
            </a:r>
          </a:p>
          <a:p>
            <a:pPr marL="0" indent="0">
              <a:buNone/>
            </a:pPr>
            <a:endParaRPr lang="de-DE" dirty="0"/>
          </a:p>
          <a:p>
            <a:pPr marL="0" indent="0">
              <a:buNone/>
            </a:pPr>
            <a:r>
              <a:rPr lang="de-DE" dirty="0"/>
              <a:t>sowie ab dem 01. August</a:t>
            </a:r>
          </a:p>
          <a:p>
            <a:r>
              <a:rPr lang="de-DE" dirty="0"/>
              <a:t>die gültige Endfassung des Kernlehrplans Deutsch für die Sekundarstufe I des Gymnasiums.</a:t>
            </a:r>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58</a:t>
            </a:fld>
            <a:endParaRPr lang="de-DE"/>
          </a:p>
        </p:txBody>
      </p:sp>
    </p:spTree>
    <p:extLst>
      <p:ext uri="{BB962C8B-B14F-4D97-AF65-F5344CB8AC3E}">
        <p14:creationId xmlns:p14="http://schemas.microsoft.com/office/powerpoint/2010/main" val="28002836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0F330-A8D1-904B-8AEB-681F1519AB1A}"/>
              </a:ext>
            </a:extLst>
          </p:cNvPr>
          <p:cNvSpPr>
            <a:spLocks noGrp="1"/>
          </p:cNvSpPr>
          <p:nvPr>
            <p:ph type="title"/>
          </p:nvPr>
        </p:nvSpPr>
        <p:spPr/>
        <p:txBody>
          <a:bodyPr/>
          <a:lstStyle/>
          <a:p>
            <a:r>
              <a:rPr lang="de-DE" dirty="0"/>
              <a:t>Beispiele für Unterrichtsvorhaben: Übersicht</a:t>
            </a:r>
          </a:p>
        </p:txBody>
      </p:sp>
      <p:sp>
        <p:nvSpPr>
          <p:cNvPr id="3" name="Inhaltsplatzhalter 2">
            <a:extLst>
              <a:ext uri="{FF2B5EF4-FFF2-40B4-BE49-F238E27FC236}">
                <a16:creationId xmlns="" xmlns:a16="http://schemas.microsoft.com/office/drawing/2014/main" id="{8B8CEACE-04FA-6947-8557-674165DC2F07}"/>
              </a:ext>
            </a:extLst>
          </p:cNvPr>
          <p:cNvSpPr>
            <a:spLocks noGrp="1"/>
          </p:cNvSpPr>
          <p:nvPr>
            <p:ph idx="1"/>
          </p:nvPr>
        </p:nvSpPr>
        <p:spPr>
          <a:xfrm>
            <a:off x="457200" y="1628800"/>
            <a:ext cx="8229600" cy="4205064"/>
          </a:xfrm>
        </p:spPr>
        <p:txBody>
          <a:bodyPr>
            <a:normAutofit/>
          </a:bodyPr>
          <a:lstStyle/>
          <a:p>
            <a:pPr marL="0" indent="0">
              <a:spcBef>
                <a:spcPts val="0"/>
              </a:spcBef>
              <a:spcAft>
                <a:spcPts val="600"/>
              </a:spcAft>
              <a:buNone/>
            </a:pPr>
            <a:r>
              <a:rPr lang="de-DE" sz="2400"/>
              <a:t>Schulinterner </a:t>
            </a:r>
            <a:r>
              <a:rPr lang="de-DE" sz="2400" dirty="0"/>
              <a:t>Lehrplan (Beispiel Stufe 6)</a:t>
            </a:r>
          </a:p>
          <a:p>
            <a:pPr marL="0" indent="0">
              <a:buNone/>
            </a:pPr>
            <a:endParaRPr lang="de-DE" sz="2400" dirty="0"/>
          </a:p>
          <a:p>
            <a:pPr marL="0" indent="0">
              <a:buNone/>
            </a:pPr>
            <a:endParaRPr lang="de-DE" sz="2400" dirty="0"/>
          </a:p>
        </p:txBody>
      </p:sp>
      <p:sp>
        <p:nvSpPr>
          <p:cNvPr id="4" name="Datumsplatzhalter 3">
            <a:extLst>
              <a:ext uri="{FF2B5EF4-FFF2-40B4-BE49-F238E27FC236}">
                <a16:creationId xmlns="" xmlns:a16="http://schemas.microsoft.com/office/drawing/2014/main" id="{342B4C44-79F9-3F42-B81D-A41554387130}"/>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C94CFCC-7FCD-A14F-90CF-8647D76D13E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59</a:t>
            </a:fld>
            <a:endParaRPr lang="de-DE"/>
          </a:p>
        </p:txBody>
      </p:sp>
      <p:graphicFrame>
        <p:nvGraphicFramePr>
          <p:cNvPr id="7" name="Tabelle 6"/>
          <p:cNvGraphicFramePr>
            <a:graphicFrameLocks noGrp="1"/>
          </p:cNvGraphicFramePr>
          <p:nvPr>
            <p:extLst>
              <p:ext uri="{D42A27DB-BD31-4B8C-83A1-F6EECF244321}">
                <p14:modId xmlns:p14="http://schemas.microsoft.com/office/powerpoint/2010/main" val="3944001087"/>
              </p:ext>
            </p:extLst>
          </p:nvPr>
        </p:nvGraphicFramePr>
        <p:xfrm>
          <a:off x="539552" y="2132856"/>
          <a:ext cx="8208912" cy="3967309"/>
        </p:xfrm>
        <a:graphic>
          <a:graphicData uri="http://schemas.openxmlformats.org/drawingml/2006/table">
            <a:tbl>
              <a:tblPr firstRow="1" firstCol="1" bandRow="1">
                <a:tableStyleId>{5C22544A-7EE6-4342-B048-85BDC9FD1C3A}</a:tableStyleId>
              </a:tblPr>
              <a:tblGrid>
                <a:gridCol w="8208912">
                  <a:extLst>
                    <a:ext uri="{9D8B030D-6E8A-4147-A177-3AD203B41FA5}">
                      <a16:colId xmlns="" xmlns:a16="http://schemas.microsoft.com/office/drawing/2014/main" val="20000"/>
                    </a:ext>
                  </a:extLst>
                </a:gridCol>
              </a:tblGrid>
              <a:tr h="685441">
                <a:tc>
                  <a:txBody>
                    <a:bodyPr/>
                    <a:lstStyle/>
                    <a:p>
                      <a:pPr>
                        <a:lnSpc>
                          <a:spcPct val="100000"/>
                        </a:lnSpc>
                        <a:spcBef>
                          <a:spcPts val="100"/>
                        </a:spcBef>
                        <a:spcAft>
                          <a:spcPts val="200"/>
                        </a:spcAft>
                      </a:pPr>
                      <a:r>
                        <a:rPr lang="de-DE" sz="1700" b="0" dirty="0">
                          <a:effectLst/>
                        </a:rPr>
                        <a:t>Muss man immer die Wahrheit sagen? - Anhand unterschiedlicher Texte über Lüge und Wahrheit nachdenken; Lügengeschichten untersuchen, ausgestalten, selbst verfassen (Klassenarbeitstyp 1)</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0"/>
                  </a:ext>
                </a:extLst>
              </a:tr>
              <a:tr h="553979">
                <a:tc>
                  <a:txBody>
                    <a:bodyPr/>
                    <a:lstStyle/>
                    <a:p>
                      <a:pPr>
                        <a:lnSpc>
                          <a:spcPct val="100000"/>
                        </a:lnSpc>
                        <a:spcBef>
                          <a:spcPts val="100"/>
                        </a:spcBef>
                        <a:spcAft>
                          <a:spcPts val="200"/>
                        </a:spcAft>
                      </a:pPr>
                      <a:r>
                        <a:rPr lang="de-DE" sz="1700" b="0" dirty="0">
                          <a:effectLst/>
                        </a:rPr>
                        <a:t>„</a:t>
                      </a:r>
                      <a:r>
                        <a:rPr lang="de-DE" sz="1700" b="0" dirty="0" err="1">
                          <a:effectLst/>
                        </a:rPr>
                        <a:t>Aufgehangen</a:t>
                      </a:r>
                      <a:r>
                        <a:rPr lang="de-DE" sz="1700" b="0" dirty="0">
                          <a:effectLst/>
                        </a:rPr>
                        <a:t> oder aufgehängt?“ - Sprachliche Zweifelsfälle untersuchen und einfache </a:t>
                      </a:r>
                      <a:r>
                        <a:rPr lang="de-DE" sz="1700" b="0" dirty="0" err="1">
                          <a:effectLst/>
                        </a:rPr>
                        <a:t>Erklärvideos</a:t>
                      </a:r>
                      <a:r>
                        <a:rPr lang="de-DE" sz="1700" b="0" dirty="0">
                          <a:effectLst/>
                        </a:rPr>
                        <a:t> zu grammatischen Prüfverfahren erstellen (Klassenarbeitstyp</a:t>
                      </a:r>
                      <a:r>
                        <a:rPr lang="de-DE" sz="1700" b="0" baseline="0" dirty="0">
                          <a:effectLst/>
                        </a:rPr>
                        <a:t> </a:t>
                      </a:r>
                      <a:r>
                        <a:rPr lang="de-DE" sz="1700" b="0" dirty="0">
                          <a:effectLst/>
                        </a:rPr>
                        <a:t>5)</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1"/>
                  </a:ext>
                </a:extLst>
              </a:tr>
              <a:tr h="514701">
                <a:tc>
                  <a:txBody>
                    <a:bodyPr/>
                    <a:lstStyle/>
                    <a:p>
                      <a:pPr>
                        <a:lnSpc>
                          <a:spcPct val="100000"/>
                        </a:lnSpc>
                        <a:spcBef>
                          <a:spcPts val="100"/>
                        </a:spcBef>
                        <a:spcAft>
                          <a:spcPts val="200"/>
                        </a:spcAft>
                      </a:pPr>
                      <a:r>
                        <a:rPr lang="de-DE" sz="1700" b="0" dirty="0">
                          <a:effectLst/>
                        </a:rPr>
                        <a:t>Immer noch aktuell - Einen „klassischen“ Jugendroman und seine verschiedenen medialen Varianten untersuchen (Klassenarbeitstyp 4a)</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2"/>
                  </a:ext>
                </a:extLst>
              </a:tr>
              <a:tr h="497428">
                <a:tc>
                  <a:txBody>
                    <a:bodyPr/>
                    <a:lstStyle/>
                    <a:p>
                      <a:pPr>
                        <a:lnSpc>
                          <a:spcPct val="100000"/>
                        </a:lnSpc>
                        <a:spcBef>
                          <a:spcPts val="100"/>
                        </a:spcBef>
                        <a:spcAft>
                          <a:spcPts val="200"/>
                        </a:spcAft>
                      </a:pPr>
                      <a:r>
                        <a:rPr lang="de-DE" sz="1700" b="0" dirty="0">
                          <a:effectLst/>
                        </a:rPr>
                        <a:t>Poetische Jahreszeiten – Naturdarstellung in Gedichten untersuchen, Gedichte ausgestalten, verfassen und mit digitalen Medien gestalten (Klassenarbeitstyp 6)</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3"/>
                  </a:ext>
                </a:extLst>
              </a:tr>
              <a:tr h="504056">
                <a:tc>
                  <a:txBody>
                    <a:bodyPr/>
                    <a:lstStyle/>
                    <a:p>
                      <a:pPr>
                        <a:lnSpc>
                          <a:spcPct val="100000"/>
                        </a:lnSpc>
                        <a:spcBef>
                          <a:spcPts val="100"/>
                        </a:spcBef>
                        <a:spcAft>
                          <a:spcPts val="200"/>
                        </a:spcAft>
                      </a:pPr>
                      <a:r>
                        <a:rPr lang="de-DE" sz="1700" b="0" dirty="0">
                          <a:effectLst/>
                        </a:rPr>
                        <a:t>Lesen, chatten, surfen, fernsehen – Über Medien und Medienverhalten nachdenken, Informationen und Standpunkte zum Thema auswerten und vergleichen (Klassenarbeitstyp 4b)</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4"/>
                  </a:ext>
                </a:extLst>
              </a:tr>
              <a:tr h="822530">
                <a:tc>
                  <a:txBody>
                    <a:bodyPr/>
                    <a:lstStyle/>
                    <a:p>
                      <a:pPr>
                        <a:lnSpc>
                          <a:spcPct val="100000"/>
                        </a:lnSpc>
                        <a:spcBef>
                          <a:spcPts val="100"/>
                        </a:spcBef>
                        <a:spcAft>
                          <a:spcPts val="200"/>
                        </a:spcAft>
                      </a:pPr>
                      <a:r>
                        <a:rPr lang="de-DE" sz="1700" b="0" dirty="0">
                          <a:effectLst/>
                        </a:rPr>
                        <a:t>Was macht jemanden zum Helden oder zur Heldin? – Darstellungen von Helden und Heldinnen in unterschiedlichen Texten und Medien untersuchen und dazu – auch mediale - Informationstexte gestalten (Klassenarbeitstyp 2)</a:t>
                      </a:r>
                      <a:endParaRPr lang="de-DE" sz="1700" b="0" dirty="0">
                        <a:effectLst/>
                        <a:latin typeface="Calibri"/>
                        <a:ea typeface="Calibri"/>
                        <a:cs typeface="Times New Roman"/>
                      </a:endParaRPr>
                    </a:p>
                  </a:txBody>
                  <a:tcPr marL="48767" marR="48767"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44087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Grundkonstrukt und zentrale Begriffe</a:t>
            </a:r>
          </a:p>
        </p:txBody>
      </p:sp>
      <p:sp>
        <p:nvSpPr>
          <p:cNvPr id="3" name="Datumsplatzhalter 2"/>
          <p:cNvSpPr>
            <a:spLocks noGrp="1"/>
          </p:cNvSpPr>
          <p:nvPr>
            <p:ph type="dt" sz="half" idx="10"/>
          </p:nvPr>
        </p:nvSpPr>
        <p:spPr/>
        <p:txBody>
          <a:bodyPr/>
          <a:lstStyle/>
          <a:p>
            <a:r>
              <a:rPr lang="de-DE"/>
              <a:t>Implementationsveranstaltung zur Einführung der Kernlehrpläne Gymnasium SI I</a:t>
            </a:r>
          </a:p>
        </p:txBody>
      </p:sp>
      <p:sp>
        <p:nvSpPr>
          <p:cNvPr id="4" name="Fußzeilenplatzhalter 3">
            <a:extLst>
              <a:ext uri="{FF2B5EF4-FFF2-40B4-BE49-F238E27FC236}">
                <a16:creationId xmlns="" xmlns:a16="http://schemas.microsoft.com/office/drawing/2014/main" id="{704DDD69-D404-5643-A445-B25ABA26583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0FBB1F8D-1C56-E948-A166-0661E1EAA88D}"/>
              </a:ext>
            </a:extLst>
          </p:cNvPr>
          <p:cNvSpPr>
            <a:spLocks noGrp="1"/>
          </p:cNvSpPr>
          <p:nvPr>
            <p:ph type="sldNum" sz="quarter" idx="12"/>
          </p:nvPr>
        </p:nvSpPr>
        <p:spPr/>
        <p:txBody>
          <a:bodyPr/>
          <a:lstStyle/>
          <a:p>
            <a:fld id="{512A4277-7E7A-4AAF-BFC7-47646BF5CD0C}" type="slidenum">
              <a:rPr lang="de-DE" smtClean="0"/>
              <a:t>6</a:t>
            </a:fld>
            <a:endParaRPr lang="de-DE"/>
          </a:p>
        </p:txBody>
      </p:sp>
      <p:grpSp>
        <p:nvGrpSpPr>
          <p:cNvPr id="36" name="Zeichenbereich 91"/>
          <p:cNvGrpSpPr/>
          <p:nvPr/>
        </p:nvGrpSpPr>
        <p:grpSpPr>
          <a:xfrm>
            <a:off x="2056765" y="1898650"/>
            <a:ext cx="5030470" cy="3060700"/>
            <a:chOff x="0" y="0"/>
            <a:chExt cx="5030470" cy="3060700"/>
          </a:xfrm>
        </p:grpSpPr>
        <p:sp>
          <p:nvSpPr>
            <p:cNvPr id="37" name="Rechteck 36"/>
            <p:cNvSpPr/>
            <p:nvPr/>
          </p:nvSpPr>
          <p:spPr>
            <a:xfrm>
              <a:off x="0" y="0"/>
              <a:ext cx="5030470" cy="3060700"/>
            </a:xfrm>
            <a:prstGeom prst="rect">
              <a:avLst/>
            </a:prstGeom>
            <a:noFill/>
            <a:ln>
              <a:noFill/>
            </a:ln>
          </p:spPr>
        </p:sp>
        <p:sp>
          <p:nvSpPr>
            <p:cNvPr id="38" name="Text Box 4"/>
            <p:cNvSpPr txBox="1">
              <a:spLocks noChangeArrowheads="1"/>
            </p:cNvSpPr>
            <p:nvPr/>
          </p:nvSpPr>
          <p:spPr bwMode="auto">
            <a:xfrm>
              <a:off x="819150" y="5080"/>
              <a:ext cx="3420110" cy="65151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200" b="1" dirty="0">
                  <a:effectLst/>
                  <a:latin typeface="Arial"/>
                  <a:ea typeface="Calibri"/>
                  <a:cs typeface="Times New Roman"/>
                </a:rPr>
                <a:t>Ziele des Faches/</a:t>
              </a:r>
            </a:p>
            <a:p>
              <a:pPr algn="ctr">
                <a:spcAft>
                  <a:spcPts val="0"/>
                </a:spcAft>
              </a:pPr>
              <a:r>
                <a:rPr lang="de-DE" sz="1200" b="1" dirty="0">
                  <a:effectLst/>
                  <a:latin typeface="Arial"/>
                  <a:ea typeface="Calibri"/>
                  <a:cs typeface="Times New Roman"/>
                </a:rPr>
                <a:t>Übergreifende fachliche Kompetenz</a:t>
              </a:r>
            </a:p>
            <a:p>
              <a:pPr algn="ctr">
                <a:spcBef>
                  <a:spcPts val="600"/>
                </a:spcBef>
                <a:spcAft>
                  <a:spcPts val="0"/>
                </a:spcAft>
              </a:pPr>
              <a:r>
                <a:rPr lang="de-DE" sz="900" dirty="0">
                  <a:effectLst/>
                  <a:latin typeface="Arial"/>
                  <a:ea typeface="Calibri"/>
                  <a:cs typeface="Times New Roman"/>
                </a:rPr>
                <a:t>Kapitel 1</a:t>
              </a:r>
            </a:p>
            <a:p>
              <a:pPr algn="just">
                <a:lnSpc>
                  <a:spcPct val="115000"/>
                </a:lnSpc>
                <a:spcAft>
                  <a:spcPts val="1000"/>
                </a:spcAft>
              </a:pPr>
              <a:r>
                <a:rPr lang="de-DE" sz="1200" dirty="0">
                  <a:effectLst/>
                  <a:latin typeface="Arial"/>
                  <a:ea typeface="Calibri"/>
                  <a:cs typeface="Times New Roman"/>
                </a:rPr>
                <a:t> </a:t>
              </a:r>
            </a:p>
          </p:txBody>
        </p:sp>
        <p:sp>
          <p:nvSpPr>
            <p:cNvPr id="39" name="Text Box 5"/>
            <p:cNvSpPr txBox="1">
              <a:spLocks noChangeArrowheads="1"/>
            </p:cNvSpPr>
            <p:nvPr/>
          </p:nvSpPr>
          <p:spPr bwMode="auto">
            <a:xfrm>
              <a:off x="5080" y="1143000"/>
              <a:ext cx="2057400" cy="6724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200" b="1" dirty="0">
                  <a:effectLst/>
                  <a:latin typeface="Arial"/>
                  <a:ea typeface="Calibri"/>
                  <a:cs typeface="Times New Roman"/>
                </a:rPr>
                <a:t>Kompetenzbereiche</a:t>
              </a:r>
            </a:p>
            <a:p>
              <a:pPr algn="ctr">
                <a:spcAft>
                  <a:spcPts val="0"/>
                </a:spcAft>
              </a:pPr>
              <a:r>
                <a:rPr lang="de-DE" sz="1100" dirty="0">
                  <a:effectLst/>
                  <a:latin typeface="Arial"/>
                  <a:ea typeface="Calibri"/>
                  <a:cs typeface="Times New Roman"/>
                </a:rPr>
                <a:t>(Prozesse)</a:t>
              </a:r>
            </a:p>
            <a:p>
              <a:pPr algn="ctr">
                <a:spcBef>
                  <a:spcPts val="600"/>
                </a:spcBef>
                <a:spcAft>
                  <a:spcPts val="0"/>
                </a:spcAft>
              </a:pPr>
              <a:r>
                <a:rPr lang="de-DE" sz="900" dirty="0">
                  <a:effectLst/>
                  <a:latin typeface="Arial"/>
                  <a:ea typeface="Calibri"/>
                  <a:cs typeface="Times New Roman"/>
                </a:rPr>
                <a:t>Kapitel 2.1</a:t>
              </a:r>
            </a:p>
            <a:p>
              <a:pPr algn="just">
                <a:lnSpc>
                  <a:spcPct val="115000"/>
                </a:lnSpc>
                <a:spcAft>
                  <a:spcPts val="1000"/>
                </a:spcAft>
              </a:pPr>
              <a:r>
                <a:rPr lang="de-DE" sz="1200" dirty="0">
                  <a:effectLst/>
                  <a:latin typeface="Arial"/>
                  <a:ea typeface="Calibri"/>
                  <a:cs typeface="Times New Roman"/>
                </a:rPr>
                <a:t> </a:t>
              </a:r>
              <a:endParaRPr lang="de-DE" sz="1200" dirty="0" smtClean="0">
                <a:effectLst/>
                <a:latin typeface="Arial"/>
                <a:ea typeface="Calibri"/>
                <a:cs typeface="Times New Roman"/>
              </a:endParaRPr>
            </a:p>
            <a:p>
              <a:pPr algn="ctr">
                <a:spcBef>
                  <a:spcPts val="600"/>
                </a:spcBef>
                <a:spcAft>
                  <a:spcPts val="0"/>
                </a:spcAft>
              </a:pPr>
              <a:endParaRPr lang="de-DE" sz="900" dirty="0">
                <a:effectLst/>
                <a:latin typeface="Arial"/>
                <a:ea typeface="Calibri"/>
                <a:cs typeface="Times New Roman"/>
              </a:endParaRPr>
            </a:p>
          </p:txBody>
        </p:sp>
        <p:sp>
          <p:nvSpPr>
            <p:cNvPr id="40" name="Text Box 6"/>
            <p:cNvSpPr txBox="1">
              <a:spLocks noChangeArrowheads="1"/>
            </p:cNvSpPr>
            <p:nvPr/>
          </p:nvSpPr>
          <p:spPr bwMode="auto">
            <a:xfrm>
              <a:off x="2967355" y="1143000"/>
              <a:ext cx="2058035" cy="660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200" b="1" dirty="0">
                  <a:effectLst/>
                  <a:latin typeface="Arial"/>
                  <a:ea typeface="Calibri"/>
                  <a:cs typeface="Times New Roman"/>
                </a:rPr>
                <a:t>Inhaltsfelder</a:t>
              </a:r>
            </a:p>
            <a:p>
              <a:pPr algn="ctr">
                <a:spcAft>
                  <a:spcPts val="0"/>
                </a:spcAft>
              </a:pPr>
              <a:r>
                <a:rPr lang="de-DE" sz="1100" dirty="0">
                  <a:effectLst/>
                  <a:latin typeface="Arial"/>
                  <a:ea typeface="Calibri"/>
                  <a:cs typeface="Times New Roman"/>
                </a:rPr>
                <a:t>(Gegenstände)</a:t>
              </a:r>
            </a:p>
            <a:p>
              <a:pPr algn="ctr">
                <a:spcBef>
                  <a:spcPts val="600"/>
                </a:spcBef>
                <a:spcAft>
                  <a:spcPts val="0"/>
                </a:spcAft>
              </a:pPr>
              <a:r>
                <a:rPr lang="de-DE" sz="900" dirty="0">
                  <a:effectLst/>
                  <a:latin typeface="Arial"/>
                  <a:ea typeface="Calibri"/>
                  <a:cs typeface="Times New Roman"/>
                </a:rPr>
                <a:t>Kapitel 2.1</a:t>
              </a:r>
            </a:p>
            <a:p>
              <a:pPr algn="just">
                <a:lnSpc>
                  <a:spcPct val="115000"/>
                </a:lnSpc>
                <a:spcAft>
                  <a:spcPts val="1000"/>
                </a:spcAft>
              </a:pPr>
              <a:r>
                <a:rPr lang="de-DE" sz="1200" dirty="0">
                  <a:effectLst/>
                  <a:latin typeface="Arial"/>
                  <a:ea typeface="Calibri"/>
                  <a:cs typeface="Times New Roman"/>
                </a:rPr>
                <a:t> </a:t>
              </a:r>
            </a:p>
            <a:p>
              <a:pPr algn="ctr">
                <a:spcAft>
                  <a:spcPts val="0"/>
                </a:spcAft>
              </a:pPr>
              <a:r>
                <a:rPr lang="de-DE" sz="1200" b="1" dirty="0" smtClean="0">
                  <a:effectLst/>
                  <a:latin typeface="Arial"/>
                  <a:ea typeface="Calibri"/>
                  <a:cs typeface="Times New Roman"/>
                </a:rPr>
                <a:t>I</a:t>
              </a:r>
              <a:endParaRPr lang="de-DE" sz="1200" b="1" dirty="0">
                <a:effectLst/>
                <a:latin typeface="Arial"/>
                <a:ea typeface="Calibri"/>
                <a:cs typeface="Times New Roman"/>
              </a:endParaRPr>
            </a:p>
          </p:txBody>
        </p:sp>
        <p:sp>
          <p:nvSpPr>
            <p:cNvPr id="41" name="Text Box 7"/>
            <p:cNvSpPr txBox="1">
              <a:spLocks noChangeArrowheads="1"/>
            </p:cNvSpPr>
            <p:nvPr/>
          </p:nvSpPr>
          <p:spPr bwMode="auto">
            <a:xfrm>
              <a:off x="805180" y="2369820"/>
              <a:ext cx="3420110"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200" b="1" dirty="0">
                  <a:effectLst/>
                  <a:latin typeface="Arial"/>
                  <a:ea typeface="Calibri"/>
                  <a:cs typeface="Times New Roman"/>
                </a:rPr>
                <a:t>Kompetenzerwartungen</a:t>
              </a:r>
            </a:p>
            <a:p>
              <a:pPr algn="ctr">
                <a:spcAft>
                  <a:spcPts val="0"/>
                </a:spcAft>
              </a:pPr>
              <a:r>
                <a:rPr lang="de-DE" sz="1100" dirty="0">
                  <a:effectLst/>
                  <a:latin typeface="Arial"/>
                  <a:ea typeface="Calibri"/>
                  <a:cs typeface="Times New Roman"/>
                </a:rPr>
                <a:t>(Verknüpfung von Prozessen und Gegenständen)</a:t>
              </a:r>
            </a:p>
            <a:p>
              <a:pPr algn="ctr">
                <a:spcBef>
                  <a:spcPts val="600"/>
                </a:spcBef>
                <a:spcAft>
                  <a:spcPts val="0"/>
                </a:spcAft>
              </a:pPr>
              <a:r>
                <a:rPr lang="de-DE" sz="900" dirty="0">
                  <a:effectLst/>
                  <a:latin typeface="Arial"/>
                  <a:ea typeface="Calibri"/>
                  <a:cs typeface="Times New Roman"/>
                </a:rPr>
                <a:t>Kapitel 2.2 und 2.3</a:t>
              </a:r>
            </a:p>
            <a:p>
              <a:pPr algn="just">
                <a:lnSpc>
                  <a:spcPct val="115000"/>
                </a:lnSpc>
                <a:spcAft>
                  <a:spcPts val="1000"/>
                </a:spcAft>
              </a:pPr>
              <a:r>
                <a:rPr lang="de-DE" sz="1200" dirty="0">
                  <a:effectLst/>
                  <a:latin typeface="Arial"/>
                  <a:ea typeface="Calibri"/>
                  <a:cs typeface="Times New Roman"/>
                </a:rPr>
                <a:t> </a:t>
              </a:r>
            </a:p>
          </p:txBody>
        </p:sp>
        <p:cxnSp>
          <p:nvCxnSpPr>
            <p:cNvPr id="42" name="Line 8"/>
            <p:cNvCxnSpPr>
              <a:cxnSpLocks noChangeShapeType="1"/>
            </p:cNvCxnSpPr>
            <p:nvPr/>
          </p:nvCxnSpPr>
          <p:spPr bwMode="auto">
            <a:xfrm>
              <a:off x="2523490" y="657225"/>
              <a:ext cx="635"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9"/>
            <p:cNvCxnSpPr>
              <a:cxnSpLocks noChangeShapeType="1"/>
            </p:cNvCxnSpPr>
            <p:nvPr/>
          </p:nvCxnSpPr>
          <p:spPr bwMode="auto">
            <a:xfrm flipH="1">
              <a:off x="1033780" y="885825"/>
              <a:ext cx="1485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Line 10"/>
            <p:cNvCxnSpPr>
              <a:cxnSpLocks noChangeShapeType="1"/>
            </p:cNvCxnSpPr>
            <p:nvPr/>
          </p:nvCxnSpPr>
          <p:spPr bwMode="auto">
            <a:xfrm flipH="1">
              <a:off x="2513965" y="885825"/>
              <a:ext cx="148653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5" name="Line 11"/>
            <p:cNvCxnSpPr>
              <a:cxnSpLocks noChangeShapeType="1"/>
            </p:cNvCxnSpPr>
            <p:nvPr/>
          </p:nvCxnSpPr>
          <p:spPr bwMode="auto">
            <a:xfrm>
              <a:off x="1033145"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Line 12"/>
            <p:cNvCxnSpPr>
              <a:cxnSpLocks noChangeShapeType="1"/>
            </p:cNvCxnSpPr>
            <p:nvPr/>
          </p:nvCxnSpPr>
          <p:spPr bwMode="auto">
            <a:xfrm>
              <a:off x="4005580" y="885825"/>
              <a:ext cx="635" cy="2571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Line 13"/>
            <p:cNvCxnSpPr>
              <a:cxnSpLocks noChangeShapeType="1"/>
            </p:cNvCxnSpPr>
            <p:nvPr/>
          </p:nvCxnSpPr>
          <p:spPr bwMode="auto">
            <a:xfrm>
              <a:off x="2513965" y="2085340"/>
              <a:ext cx="635" cy="284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Line 14"/>
            <p:cNvCxnSpPr>
              <a:cxnSpLocks noChangeShapeType="1"/>
            </p:cNvCxnSpPr>
            <p:nvPr/>
          </p:nvCxnSpPr>
          <p:spPr bwMode="auto">
            <a:xfrm flipH="1">
              <a:off x="1026160" y="2084705"/>
              <a:ext cx="148463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9" name="Line 15"/>
            <p:cNvCxnSpPr>
              <a:cxnSpLocks noChangeShapeType="1"/>
            </p:cNvCxnSpPr>
            <p:nvPr/>
          </p:nvCxnSpPr>
          <p:spPr bwMode="auto">
            <a:xfrm flipH="1">
              <a:off x="2524760" y="2094040"/>
              <a:ext cx="1484630" cy="1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0" name="Line 16"/>
            <p:cNvCxnSpPr>
              <a:cxnSpLocks noChangeShapeType="1"/>
            </p:cNvCxnSpPr>
            <p:nvPr/>
          </p:nvCxnSpPr>
          <p:spPr bwMode="auto">
            <a:xfrm flipH="1">
              <a:off x="1025525" y="1815465"/>
              <a:ext cx="1905" cy="2673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1" name="Line 17"/>
            <p:cNvCxnSpPr>
              <a:cxnSpLocks noChangeShapeType="1"/>
            </p:cNvCxnSpPr>
            <p:nvPr/>
          </p:nvCxnSpPr>
          <p:spPr bwMode="auto">
            <a:xfrm>
              <a:off x="4001135" y="1815465"/>
              <a:ext cx="5080" cy="2679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94222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0F330-A8D1-904B-8AEB-681F1519AB1A}"/>
              </a:ext>
            </a:extLst>
          </p:cNvPr>
          <p:cNvSpPr>
            <a:spLocks noGrp="1"/>
          </p:cNvSpPr>
          <p:nvPr>
            <p:ph type="title"/>
          </p:nvPr>
        </p:nvSpPr>
        <p:spPr/>
        <p:txBody>
          <a:bodyPr/>
          <a:lstStyle/>
          <a:p>
            <a:r>
              <a:rPr lang="de-DE" dirty="0" smtClean="0"/>
              <a:t>								</a:t>
            </a:r>
            <a:r>
              <a:rPr lang="de-DE" sz="1800" dirty="0" smtClean="0"/>
              <a:t>20 Min.</a:t>
            </a:r>
            <a:endParaRPr lang="de-DE" sz="1800" dirty="0"/>
          </a:p>
        </p:txBody>
      </p:sp>
      <p:sp>
        <p:nvSpPr>
          <p:cNvPr id="4" name="Datumsplatzhalter 3">
            <a:extLst>
              <a:ext uri="{FF2B5EF4-FFF2-40B4-BE49-F238E27FC236}">
                <a16:creationId xmlns="" xmlns:a16="http://schemas.microsoft.com/office/drawing/2014/main" id="{342B4C44-79F9-3F42-B81D-A41554387130}"/>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C94CFCC-7FCD-A14F-90CF-8647D76D13E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60</a:t>
            </a:fld>
            <a:endParaRPr lang="de-DE"/>
          </a:p>
        </p:txBody>
      </p:sp>
      <p:sp>
        <p:nvSpPr>
          <p:cNvPr id="8" name="Rechteck 7"/>
          <p:cNvSpPr/>
          <p:nvPr/>
        </p:nvSpPr>
        <p:spPr>
          <a:xfrm>
            <a:off x="611560" y="1772816"/>
            <a:ext cx="7920880" cy="1200329"/>
          </a:xfrm>
          <a:prstGeom prst="rect">
            <a:avLst/>
          </a:prstGeom>
        </p:spPr>
        <p:txBody>
          <a:bodyPr wrap="square">
            <a:spAutoFit/>
          </a:bodyPr>
          <a:lstStyle/>
          <a:p>
            <a:pPr lvl="0"/>
            <a:r>
              <a:rPr lang="de-DE" sz="2400" b="1" dirty="0">
                <a:solidFill>
                  <a:srgbClr val="FF0000"/>
                </a:solidFill>
              </a:rPr>
              <a:t>Praxisphase </a:t>
            </a:r>
            <a:r>
              <a:rPr lang="de-DE" sz="2400" b="1" dirty="0" smtClean="0">
                <a:solidFill>
                  <a:srgbClr val="FF0000"/>
                </a:solidFill>
              </a:rPr>
              <a:t>3:</a:t>
            </a:r>
            <a:r>
              <a:rPr lang="de-DE" sz="2400" b="1" dirty="0" smtClean="0">
                <a:solidFill>
                  <a:prstClr val="black"/>
                </a:solidFill>
              </a:rPr>
              <a:t> </a:t>
            </a:r>
            <a:r>
              <a:rPr lang="de-DE" sz="2400" b="1" dirty="0">
                <a:solidFill>
                  <a:prstClr val="black"/>
                </a:solidFill>
              </a:rPr>
              <a:t>Tauschen Sie sich zu dem </a:t>
            </a:r>
            <a:r>
              <a:rPr lang="de-DE" altLang="de-DE" sz="2400" b="1" dirty="0">
                <a:solidFill>
                  <a:prstClr val="black"/>
                </a:solidFill>
              </a:rPr>
              <a:t>Vorschlag für die Weiterarbeit in der Fachkonferenz </a:t>
            </a:r>
            <a:r>
              <a:rPr lang="de-DE" sz="2400" b="1" dirty="0">
                <a:solidFill>
                  <a:prstClr val="black"/>
                </a:solidFill>
              </a:rPr>
              <a:t>aus und planen Sie Ihre nächsten Schritte</a:t>
            </a:r>
            <a:r>
              <a:rPr lang="de-DE" altLang="de-DE" sz="2400" b="1" dirty="0">
                <a:solidFill>
                  <a:prstClr val="black"/>
                </a:solidFill>
              </a:rPr>
              <a:t>. </a:t>
            </a:r>
          </a:p>
        </p:txBody>
      </p:sp>
    </p:spTree>
    <p:extLst>
      <p:ext uri="{BB962C8B-B14F-4D97-AF65-F5344CB8AC3E}">
        <p14:creationId xmlns:p14="http://schemas.microsoft.com/office/powerpoint/2010/main" val="2474756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40F330-A8D1-904B-8AEB-681F1519AB1A}"/>
              </a:ext>
            </a:extLst>
          </p:cNvPr>
          <p:cNvSpPr>
            <a:spLocks noGrp="1"/>
          </p:cNvSpPr>
          <p:nvPr>
            <p:ph type="title"/>
          </p:nvPr>
        </p:nvSpPr>
        <p:spPr>
          <a:xfrm>
            <a:off x="457200" y="908720"/>
            <a:ext cx="8229600" cy="576064"/>
          </a:xfrm>
        </p:spPr>
        <p:txBody>
          <a:bodyPr/>
          <a:lstStyle/>
          <a:p>
            <a:pPr lvl="0"/>
            <a:r>
              <a:rPr lang="de-DE" sz="2000" b="1" dirty="0" smtClean="0">
                <a:solidFill>
                  <a:srgbClr val="FF0000"/>
                </a:solidFill>
              </a:rPr>
              <a:t/>
            </a:r>
            <a:br>
              <a:rPr lang="de-DE" sz="2000" b="1" dirty="0" smtClean="0">
                <a:solidFill>
                  <a:srgbClr val="FF0000"/>
                </a:solidFill>
              </a:rPr>
            </a:br>
            <a:r>
              <a:rPr lang="de-DE" sz="2000" b="1" dirty="0">
                <a:solidFill>
                  <a:srgbClr val="FF0000"/>
                </a:solidFill>
              </a:rPr>
              <a:t/>
            </a:r>
            <a:br>
              <a:rPr lang="de-DE" sz="2000" b="1" dirty="0">
                <a:solidFill>
                  <a:srgbClr val="FF0000"/>
                </a:solidFill>
              </a:rPr>
            </a:br>
            <a:r>
              <a:rPr lang="de-DE" sz="1800" b="1" dirty="0" smtClean="0">
                <a:solidFill>
                  <a:srgbClr val="FF0000"/>
                </a:solidFill>
              </a:rPr>
              <a:t>Praxisphase 3:</a:t>
            </a:r>
            <a:r>
              <a:rPr lang="de-DE" sz="1800" b="1" dirty="0" smtClean="0">
                <a:solidFill>
                  <a:prstClr val="black"/>
                </a:solidFill>
              </a:rPr>
              <a:t> </a:t>
            </a:r>
            <a:r>
              <a:rPr lang="de-DE" sz="1800" b="1" dirty="0">
                <a:solidFill>
                  <a:prstClr val="black"/>
                </a:solidFill>
              </a:rPr>
              <a:t>Tauschen Sie sich zu dem </a:t>
            </a:r>
            <a:r>
              <a:rPr lang="de-DE" altLang="de-DE" sz="1800" b="1" dirty="0" smtClean="0">
                <a:solidFill>
                  <a:prstClr val="black"/>
                </a:solidFill>
              </a:rPr>
              <a:t>Vorschlag </a:t>
            </a:r>
            <a:r>
              <a:rPr lang="de-DE" altLang="de-DE" sz="1800" b="1" dirty="0">
                <a:solidFill>
                  <a:prstClr val="black"/>
                </a:solidFill>
              </a:rPr>
              <a:t>für die Weiterarbeit in der Fachkonferenz </a:t>
            </a:r>
            <a:r>
              <a:rPr lang="de-DE" sz="1800" b="1" dirty="0">
                <a:solidFill>
                  <a:prstClr val="black"/>
                </a:solidFill>
              </a:rPr>
              <a:t>aus und planen Sie Ihre nächsten Schritte</a:t>
            </a:r>
            <a:r>
              <a:rPr lang="de-DE" altLang="de-DE" sz="1800" b="1" dirty="0">
                <a:solidFill>
                  <a:prstClr val="black"/>
                </a:solidFill>
              </a:rPr>
              <a:t>. </a:t>
            </a:r>
            <a:r>
              <a:rPr lang="de-DE" altLang="de-DE" sz="1800" b="1" dirty="0" smtClean="0">
                <a:solidFill>
                  <a:prstClr val="black"/>
                </a:solidFill>
              </a:rPr>
              <a:t>		               </a:t>
            </a:r>
            <a:r>
              <a:rPr lang="de-DE" sz="2000" dirty="0" smtClean="0"/>
              <a:t>20 Min.</a:t>
            </a:r>
            <a:r>
              <a:rPr lang="de-DE" altLang="de-DE" sz="2000" b="1" dirty="0">
                <a:solidFill>
                  <a:prstClr val="black"/>
                </a:solidFill>
              </a:rPr>
              <a:t/>
            </a:r>
            <a:br>
              <a:rPr lang="de-DE" altLang="de-DE" sz="2000" b="1" dirty="0">
                <a:solidFill>
                  <a:prstClr val="black"/>
                </a:solidFill>
              </a:rPr>
            </a:br>
            <a:r>
              <a:rPr lang="de-DE" dirty="0" smtClean="0"/>
              <a:t>								</a:t>
            </a:r>
            <a:r>
              <a:rPr lang="de-DE" sz="1800" dirty="0" smtClean="0"/>
              <a:t>.</a:t>
            </a:r>
            <a:endParaRPr lang="de-DE" sz="1800" dirty="0"/>
          </a:p>
        </p:txBody>
      </p:sp>
      <p:sp>
        <p:nvSpPr>
          <p:cNvPr id="4" name="Datumsplatzhalter 3">
            <a:extLst>
              <a:ext uri="{FF2B5EF4-FFF2-40B4-BE49-F238E27FC236}">
                <a16:creationId xmlns="" xmlns:a16="http://schemas.microsoft.com/office/drawing/2014/main" id="{342B4C44-79F9-3F42-B81D-A41554387130}"/>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8C94CFCC-7FCD-A14F-90CF-8647D76D13E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63EEC190-ADFD-AC46-8660-0E8B5A74ABED}"/>
              </a:ext>
            </a:extLst>
          </p:cNvPr>
          <p:cNvSpPr>
            <a:spLocks noGrp="1"/>
          </p:cNvSpPr>
          <p:nvPr>
            <p:ph type="sldNum" sz="quarter" idx="12"/>
          </p:nvPr>
        </p:nvSpPr>
        <p:spPr/>
        <p:txBody>
          <a:bodyPr/>
          <a:lstStyle/>
          <a:p>
            <a:fld id="{512A4277-7E7A-4AAF-BFC7-47646BF5CD0C}" type="slidenum">
              <a:rPr lang="de-DE" smtClean="0"/>
              <a:t>61</a:t>
            </a:fld>
            <a:endParaRPr lang="de-DE"/>
          </a:p>
        </p:txBody>
      </p:sp>
      <p:sp>
        <p:nvSpPr>
          <p:cNvPr id="3" name="Rechteck 2"/>
          <p:cNvSpPr/>
          <p:nvPr/>
        </p:nvSpPr>
        <p:spPr>
          <a:xfrm>
            <a:off x="643698" y="1916832"/>
            <a:ext cx="8032758" cy="3416320"/>
          </a:xfrm>
          <a:prstGeom prst="rect">
            <a:avLst/>
          </a:prstGeom>
        </p:spPr>
        <p:txBody>
          <a:bodyPr wrap="square">
            <a:spAutoFit/>
          </a:bodyPr>
          <a:lstStyle/>
          <a:p>
            <a:pPr marL="514350" lvl="0" indent="-514350">
              <a:buFont typeface="+mj-lt"/>
              <a:buAutoNum type="arabicPeriod"/>
              <a:defRPr/>
            </a:pPr>
            <a:r>
              <a:rPr lang="de-DE" altLang="de-DE" sz="2400" dirty="0">
                <a:solidFill>
                  <a:prstClr val="black"/>
                </a:solidFill>
              </a:rPr>
              <a:t>Vorstellen des </a:t>
            </a:r>
            <a:r>
              <a:rPr lang="de-DE" altLang="de-DE" sz="2400" b="1" dirty="0">
                <a:solidFill>
                  <a:prstClr val="black"/>
                </a:solidFill>
              </a:rPr>
              <a:t>Kernlehrplans</a:t>
            </a:r>
            <a:r>
              <a:rPr lang="de-DE" altLang="de-DE" sz="2400" dirty="0">
                <a:solidFill>
                  <a:prstClr val="black"/>
                </a:solidFill>
              </a:rPr>
              <a:t> </a:t>
            </a:r>
            <a:r>
              <a:rPr lang="de-DE" altLang="de-DE" sz="2400" i="1" dirty="0">
                <a:solidFill>
                  <a:prstClr val="black"/>
                </a:solidFill>
              </a:rPr>
              <a:t>(Grundlage: </a:t>
            </a:r>
            <a:r>
              <a:rPr lang="de-DE" altLang="de-DE" sz="2400" i="1" dirty="0" err="1">
                <a:solidFill>
                  <a:prstClr val="black"/>
                </a:solidFill>
              </a:rPr>
              <a:t>ppt</a:t>
            </a:r>
            <a:r>
              <a:rPr lang="de-DE" altLang="de-DE" sz="2400" i="1" dirty="0">
                <a:solidFill>
                  <a:prstClr val="black"/>
                </a:solidFill>
              </a:rPr>
              <a:t>)</a:t>
            </a:r>
          </a:p>
          <a:p>
            <a:pPr marL="514350" lvl="0" indent="-514350">
              <a:buFont typeface="+mj-lt"/>
              <a:buAutoNum type="arabicPeriod"/>
              <a:defRPr/>
            </a:pPr>
            <a:r>
              <a:rPr lang="de-DE" altLang="de-DE" sz="2400" dirty="0">
                <a:solidFill>
                  <a:prstClr val="black"/>
                </a:solidFill>
              </a:rPr>
              <a:t>Unterstützungsmaterialien vorstellen: </a:t>
            </a:r>
            <a:r>
              <a:rPr lang="de-DE" altLang="de-DE" sz="2400" b="1" dirty="0">
                <a:solidFill>
                  <a:prstClr val="black"/>
                </a:solidFill>
              </a:rPr>
              <a:t>Lehrplannavigator</a:t>
            </a:r>
            <a:r>
              <a:rPr lang="de-DE" altLang="de-DE" sz="2400" dirty="0">
                <a:solidFill>
                  <a:prstClr val="black"/>
                </a:solidFill>
              </a:rPr>
              <a:t> mit beispielhaftem schulinternen Lehrplan etc. </a:t>
            </a:r>
            <a:r>
              <a:rPr lang="de-DE" altLang="de-DE" sz="2400" i="1" dirty="0">
                <a:solidFill>
                  <a:prstClr val="black"/>
                </a:solidFill>
              </a:rPr>
              <a:t>(Motto: „Dazu gibt es übrigens schon etwas als Anregung!“)</a:t>
            </a:r>
            <a:r>
              <a:rPr lang="de-DE" altLang="de-DE" sz="2400" dirty="0">
                <a:solidFill>
                  <a:prstClr val="black"/>
                </a:solidFill>
              </a:rPr>
              <a:t> </a:t>
            </a:r>
          </a:p>
          <a:p>
            <a:pPr marL="514350" lvl="0" indent="-514350">
              <a:buFont typeface="+mj-lt"/>
              <a:buAutoNum type="arabicPeriod"/>
              <a:defRPr/>
            </a:pPr>
            <a:r>
              <a:rPr lang="de-DE" altLang="de-DE" sz="2400" dirty="0">
                <a:solidFill>
                  <a:prstClr val="black"/>
                </a:solidFill>
              </a:rPr>
              <a:t>Den eigenen </a:t>
            </a:r>
            <a:r>
              <a:rPr lang="de-DE" altLang="de-DE" sz="2400" b="1" dirty="0">
                <a:solidFill>
                  <a:prstClr val="black"/>
                </a:solidFill>
              </a:rPr>
              <a:t>schulinternen Lehrplan </a:t>
            </a:r>
            <a:r>
              <a:rPr lang="de-DE" altLang="de-DE" sz="2400" dirty="0">
                <a:solidFill>
                  <a:prstClr val="black"/>
                </a:solidFill>
              </a:rPr>
              <a:t>prüfen: Was sind unsere Stärken? Wo besteht Handlungsbedarf? </a:t>
            </a:r>
            <a:r>
              <a:rPr lang="de-DE" altLang="de-DE" sz="2400" i="1" dirty="0">
                <a:solidFill>
                  <a:prstClr val="black"/>
                </a:solidFill>
              </a:rPr>
              <a:t> </a:t>
            </a:r>
          </a:p>
          <a:p>
            <a:pPr marL="514350" lvl="0" indent="-514350">
              <a:buFont typeface="+mj-lt"/>
              <a:buAutoNum type="arabicPeriod"/>
              <a:defRPr/>
            </a:pPr>
            <a:r>
              <a:rPr lang="de-DE" altLang="de-DE" sz="2400" dirty="0">
                <a:solidFill>
                  <a:prstClr val="black"/>
                </a:solidFill>
              </a:rPr>
              <a:t>Konkrete </a:t>
            </a:r>
            <a:r>
              <a:rPr lang="de-DE" altLang="de-DE" sz="2400" b="1" dirty="0">
                <a:solidFill>
                  <a:prstClr val="black"/>
                </a:solidFill>
              </a:rPr>
              <a:t>Maßnahmen</a:t>
            </a:r>
            <a:r>
              <a:rPr lang="de-DE" altLang="de-DE" sz="2400" dirty="0">
                <a:solidFill>
                  <a:prstClr val="black"/>
                </a:solidFill>
              </a:rPr>
              <a:t> zur Fortschreibung des schulinternen Lehrplans festlegen </a:t>
            </a:r>
            <a:r>
              <a:rPr lang="de-DE" altLang="de-DE" sz="2400" i="1" dirty="0">
                <a:solidFill>
                  <a:prstClr val="black"/>
                </a:solidFill>
              </a:rPr>
              <a:t>(Was? Wer? Wann bzw. bis wann?)</a:t>
            </a:r>
          </a:p>
        </p:txBody>
      </p:sp>
    </p:spTree>
    <p:extLst>
      <p:ext uri="{BB962C8B-B14F-4D97-AF65-F5344CB8AC3E}">
        <p14:creationId xmlns:p14="http://schemas.microsoft.com/office/powerpoint/2010/main" val="28152498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Implementationsveranstaltung zur Einführung der Kernlehrpläne Gymnasium SI I</a:t>
            </a:r>
          </a:p>
        </p:txBody>
      </p:sp>
      <p:sp>
        <p:nvSpPr>
          <p:cNvPr id="7" name="Rectangle 3"/>
          <p:cNvSpPr txBox="1">
            <a:spLocks noChangeArrowheads="1"/>
          </p:cNvSpPr>
          <p:nvPr/>
        </p:nvSpPr>
        <p:spPr bwMode="auto">
          <a:xfrm>
            <a:off x="395536" y="4725144"/>
            <a:ext cx="8507412" cy="50455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100">
                <a:solidFill>
                  <a:schemeClr val="tx1"/>
                </a:solidFill>
                <a:latin typeface="+mn-lt"/>
              </a:defRPr>
            </a:lvl2pPr>
            <a:lvl3pPr marL="1143000" indent="-228600" algn="l" rtl="0" eaLnBrk="1" fontAlgn="base" hangingPunct="1">
              <a:spcBef>
                <a:spcPct val="20000"/>
              </a:spcBef>
              <a:spcAft>
                <a:spcPct val="0"/>
              </a:spcAft>
              <a:buChar char="•"/>
              <a:defRPr sz="21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lnSpc>
                <a:spcPct val="80000"/>
              </a:lnSpc>
              <a:buFont typeface="Times" pitchFamily="18" charset="0"/>
              <a:buNone/>
            </a:pPr>
            <a:r>
              <a:rPr lang="de-DE" altLang="de-DE" sz="3200" kern="0" dirty="0">
                <a:solidFill>
                  <a:srgbClr val="0070C0"/>
                </a:solidFill>
              </a:rPr>
              <a:t>Herzlichen Dank für Ihre Aufmerksamkeit!</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565400"/>
            <a:ext cx="8207375"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a:extLst>
              <a:ext uri="{FF2B5EF4-FFF2-40B4-BE49-F238E27FC236}">
                <a16:creationId xmlns="" xmlns:a16="http://schemas.microsoft.com/office/drawing/2014/main" id="{A30EC2B6-0F12-0C42-BAB6-4F4114938682}"/>
              </a:ext>
            </a:extLst>
          </p:cNvPr>
          <p:cNvSpPr>
            <a:spLocks noGrp="1"/>
          </p:cNvSpPr>
          <p:nvPr>
            <p:ph type="ftr" sz="quarter" idx="11"/>
          </p:nvPr>
        </p:nvSpPr>
        <p:spPr/>
        <p:txBody>
          <a:bodyPr/>
          <a:lstStyle/>
          <a:p>
            <a:endParaRPr lang="de-DE" dirty="0"/>
          </a:p>
        </p:txBody>
      </p:sp>
      <p:sp>
        <p:nvSpPr>
          <p:cNvPr id="3" name="Foliennummernplatzhalter 2">
            <a:extLst>
              <a:ext uri="{FF2B5EF4-FFF2-40B4-BE49-F238E27FC236}">
                <a16:creationId xmlns="" xmlns:a16="http://schemas.microsoft.com/office/drawing/2014/main" id="{FB39564D-959C-054D-9479-CBD0C843A211}"/>
              </a:ext>
            </a:extLst>
          </p:cNvPr>
          <p:cNvSpPr>
            <a:spLocks noGrp="1"/>
          </p:cNvSpPr>
          <p:nvPr>
            <p:ph type="sldNum" sz="quarter" idx="12"/>
          </p:nvPr>
        </p:nvSpPr>
        <p:spPr/>
        <p:txBody>
          <a:bodyPr/>
          <a:lstStyle/>
          <a:p>
            <a:fld id="{512A4277-7E7A-4AAF-BFC7-47646BF5CD0C}" type="slidenum">
              <a:rPr lang="de-DE" smtClean="0"/>
              <a:t>62</a:t>
            </a:fld>
            <a:endParaRPr lang="de-DE"/>
          </a:p>
        </p:txBody>
      </p:sp>
    </p:spTree>
    <p:extLst>
      <p:ext uri="{BB962C8B-B14F-4D97-AF65-F5344CB8AC3E}">
        <p14:creationId xmlns:p14="http://schemas.microsoft.com/office/powerpoint/2010/main" val="2585676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124744"/>
            <a:ext cx="8507288" cy="360040"/>
          </a:xfrm>
        </p:spPr>
        <p:txBody>
          <a:bodyPr/>
          <a:lstStyle/>
          <a:p>
            <a:r>
              <a:rPr lang="de-DE" sz="3200" dirty="0"/>
              <a:t>Grundkonstrukt und zentrale Begriffe KLP Deutsch</a:t>
            </a:r>
          </a:p>
        </p:txBody>
      </p:sp>
      <p:sp>
        <p:nvSpPr>
          <p:cNvPr id="3" name="Datumsplatzhalter 2"/>
          <p:cNvSpPr>
            <a:spLocks noGrp="1"/>
          </p:cNvSpPr>
          <p:nvPr>
            <p:ph type="dt" sz="half" idx="10"/>
          </p:nvPr>
        </p:nvSpPr>
        <p:spPr/>
        <p:txBody>
          <a:bodyPr/>
          <a:lstStyle/>
          <a:p>
            <a:r>
              <a:rPr lang="de-DE"/>
              <a:t>Implementationsveranstaltung zur Einführung der Kernlehrpläne Gymnasium SI I</a:t>
            </a:r>
          </a:p>
        </p:txBody>
      </p:sp>
      <p:sp>
        <p:nvSpPr>
          <p:cNvPr id="4" name="Fußzeilenplatzhalter 3">
            <a:extLst>
              <a:ext uri="{FF2B5EF4-FFF2-40B4-BE49-F238E27FC236}">
                <a16:creationId xmlns="" xmlns:a16="http://schemas.microsoft.com/office/drawing/2014/main" id="{704DDD69-D404-5643-A445-B25ABA26583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 xmlns:a16="http://schemas.microsoft.com/office/drawing/2014/main" id="{0FBB1F8D-1C56-E948-A166-0661E1EAA88D}"/>
              </a:ext>
            </a:extLst>
          </p:cNvPr>
          <p:cNvSpPr>
            <a:spLocks noGrp="1"/>
          </p:cNvSpPr>
          <p:nvPr>
            <p:ph type="sldNum" sz="quarter" idx="12"/>
          </p:nvPr>
        </p:nvSpPr>
        <p:spPr/>
        <p:txBody>
          <a:bodyPr/>
          <a:lstStyle/>
          <a:p>
            <a:fld id="{512A4277-7E7A-4AAF-BFC7-47646BF5CD0C}" type="slidenum">
              <a:rPr lang="de-DE" smtClean="0"/>
              <a:t>7</a:t>
            </a:fld>
            <a:endParaRPr lang="de-DE"/>
          </a:p>
        </p:txBody>
      </p:sp>
      <p:pic>
        <p:nvPicPr>
          <p:cNvPr id="2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19672" y="2348880"/>
            <a:ext cx="6031483" cy="276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457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Gliederung des Kernlehrplans </a:t>
            </a:r>
            <a:r>
              <a:rPr lang="de-DE" sz="2000" dirty="0"/>
              <a:t>(Deutsch)</a:t>
            </a:r>
            <a:endParaRPr lang="de-DE" sz="3200" dirty="0"/>
          </a:p>
        </p:txBody>
      </p:sp>
      <p:sp>
        <p:nvSpPr>
          <p:cNvPr id="4" name="Datumsplatzhalter 3"/>
          <p:cNvSpPr>
            <a:spLocks noGrp="1"/>
          </p:cNvSpPr>
          <p:nvPr>
            <p:ph type="dt" sz="half" idx="10"/>
          </p:nvPr>
        </p:nvSpPr>
        <p:spPr/>
        <p:txBody>
          <a:bodyPr/>
          <a:lstStyle/>
          <a:p>
            <a:r>
              <a:rPr lang="de-DE"/>
              <a:t>Implementationsveranstaltung zur Einführung der Kernlehrpläne Gymnasium SI I</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graphicFrame>
        <p:nvGraphicFramePr>
          <p:cNvPr id="8" name="Group 50"/>
          <p:cNvGraphicFramePr>
            <a:graphicFrameLocks/>
          </p:cNvGraphicFramePr>
          <p:nvPr>
            <p:extLst>
              <p:ext uri="{D42A27DB-BD31-4B8C-83A1-F6EECF244321}">
                <p14:modId xmlns:p14="http://schemas.microsoft.com/office/powerpoint/2010/main" val="3491773714"/>
              </p:ext>
            </p:extLst>
          </p:nvPr>
        </p:nvGraphicFramePr>
        <p:xfrm>
          <a:off x="520700" y="1780854"/>
          <a:ext cx="8064500" cy="4005508"/>
        </p:xfrm>
        <a:graphic>
          <a:graphicData uri="http://schemas.openxmlformats.org/drawingml/2006/table">
            <a:tbl>
              <a:tblPr/>
              <a:tblGrid>
                <a:gridCol w="863600">
                  <a:extLst>
                    <a:ext uri="{9D8B030D-6E8A-4147-A177-3AD203B41FA5}">
                      <a16:colId xmlns="" xmlns:a16="http://schemas.microsoft.com/office/drawing/2014/main" val="20000"/>
                    </a:ext>
                  </a:extLst>
                </a:gridCol>
                <a:gridCol w="7200900">
                  <a:extLst>
                    <a:ext uri="{9D8B030D-6E8A-4147-A177-3AD203B41FA5}">
                      <a16:colId xmlns=""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dirty="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 xmlns:a16="http://schemas.microsoft.com/office/drawing/2014/main"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Kompetenzbereiche, Inhaltsfelder und fachliche Konkretisierungen</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Kompetenzbereiche des Faches</a:t>
                      </a:r>
                      <a:r>
                        <a:rPr kumimoji="0" lang="de-DE" altLang="de-DE" sz="1400" b="0"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bis zum Ende der Erprobungsstufe</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cap="none" normalizeH="0" baseline="0" dirty="0">
                          <a:ln>
                            <a:noFill/>
                          </a:ln>
                          <a:solidFill>
                            <a:srgbClr val="000000"/>
                          </a:solidFill>
                          <a:effectLst/>
                          <a:latin typeface="Arial" charset="0"/>
                          <a:ea typeface="ヒラギノ角ゴ Pro W3" charset="-128"/>
                        </a:rPr>
                        <a:t>Kompetenzerwartungen bis zum Ende der Sekundarstufe I</a:t>
                      </a:r>
                      <a:endParaRPr kumimoji="0" lang="de-DE" altLang="de-DE" sz="1400" b="0" i="0" u="none" strike="noStrike" cap="none" normalizeH="0" baseline="0" dirty="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2.3.1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Erste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60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1" u="none" strike="noStrike" cap="none" normalizeH="0" baseline="0" dirty="0">
                          <a:ln>
                            <a:noFill/>
                          </a:ln>
                          <a:solidFill>
                            <a:schemeClr val="tx1"/>
                          </a:solidFill>
                          <a:effectLst/>
                          <a:latin typeface="Arial" charset="0"/>
                        </a:rPr>
                        <a:t>2.3.2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1" u="none" strike="noStrike" cap="none" normalizeH="0" baseline="0" dirty="0">
                          <a:ln>
                            <a:noFill/>
                          </a:ln>
                          <a:solidFill>
                            <a:srgbClr val="000000"/>
                          </a:solidFill>
                          <a:effectLst/>
                          <a:latin typeface="Arial" charset="0"/>
                        </a:rPr>
                        <a:t>Zweite Stufe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dirty="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dirty="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724143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477AE8-29DB-4A4A-9A4D-43F01DEA8C44}"/>
              </a:ext>
            </a:extLst>
          </p:cNvPr>
          <p:cNvSpPr>
            <a:spLocks noGrp="1"/>
          </p:cNvSpPr>
          <p:nvPr>
            <p:ph type="title"/>
          </p:nvPr>
        </p:nvSpPr>
        <p:spPr/>
        <p:txBody>
          <a:bodyPr/>
          <a:lstStyle/>
          <a:p>
            <a:r>
              <a:rPr lang="de-DE" dirty="0"/>
              <a:t>Neue Akzentsetzungen aller Kernlehrpläne</a:t>
            </a:r>
          </a:p>
        </p:txBody>
      </p:sp>
      <p:sp>
        <p:nvSpPr>
          <p:cNvPr id="3" name="Inhaltsplatzhalter 2">
            <a:extLst>
              <a:ext uri="{FF2B5EF4-FFF2-40B4-BE49-F238E27FC236}">
                <a16:creationId xmlns=""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dirty="0"/>
              <a:t>Ausschärfung der Fachlichkeit</a:t>
            </a:r>
          </a:p>
          <a:p>
            <a:pPr lvl="1"/>
            <a:r>
              <a:rPr lang="de-DE" dirty="0"/>
              <a:t>Präzisere Beschreibung fachlicher Inhalte</a:t>
            </a:r>
          </a:p>
          <a:p>
            <a:pPr lvl="1"/>
            <a:r>
              <a:rPr lang="de-DE" dirty="0"/>
              <a:t>Präzisere Beschreibung fachlicher Prozesse</a:t>
            </a:r>
          </a:p>
          <a:p>
            <a:r>
              <a:rPr lang="de-DE" dirty="0"/>
              <a:t>Gestaltungsspielräume</a:t>
            </a:r>
          </a:p>
          <a:p>
            <a:pPr lvl="1"/>
            <a:r>
              <a:rPr lang="de-DE" dirty="0"/>
              <a:t>Zeit zum Üben, Wiederholen, Vertiefen</a:t>
            </a:r>
          </a:p>
          <a:p>
            <a:pPr lvl="1"/>
            <a:r>
              <a:rPr lang="de-DE" dirty="0"/>
              <a:t>Möglichkeiten zur Auseinandersetzung mit eigenen Fragestellungen</a:t>
            </a:r>
          </a:p>
          <a:p>
            <a:r>
              <a:rPr lang="de-DE" dirty="0"/>
              <a:t>Bezug auf fachübergreifende Zielsetzungen</a:t>
            </a:r>
          </a:p>
          <a:p>
            <a:pPr lvl="1"/>
            <a:r>
              <a:rPr lang="de-DE" dirty="0"/>
              <a:t>Bildung in der digitalen Welt und Medienbildung (Medienkompetenzrahmen NRW)</a:t>
            </a:r>
          </a:p>
          <a:p>
            <a:pPr lvl="1"/>
            <a:r>
              <a:rPr lang="de-DE" dirty="0"/>
              <a:t>Rahmenvorgabe </a:t>
            </a:r>
            <a:r>
              <a:rPr lang="de-DE" dirty="0" smtClean="0"/>
              <a:t>Verbraucherbildung</a:t>
            </a:r>
            <a:endParaRPr lang="de-DE" dirty="0"/>
          </a:p>
        </p:txBody>
      </p:sp>
      <p:sp>
        <p:nvSpPr>
          <p:cNvPr id="4" name="Datumsplatzhalter 3">
            <a:extLst>
              <a:ext uri="{FF2B5EF4-FFF2-40B4-BE49-F238E27FC236}">
                <a16:creationId xmlns="" xmlns:a16="http://schemas.microsoft.com/office/drawing/2014/main" id="{A712B5B7-DA19-2447-8E42-E26750AC9E44}"/>
              </a:ext>
            </a:extLst>
          </p:cNvPr>
          <p:cNvSpPr>
            <a:spLocks noGrp="1"/>
          </p:cNvSpPr>
          <p:nvPr>
            <p:ph type="dt" sz="half" idx="10"/>
          </p:nvPr>
        </p:nvSpPr>
        <p:spPr/>
        <p:txBody>
          <a:bodyPr/>
          <a:lstStyle/>
          <a:p>
            <a:r>
              <a:rPr lang="de-DE"/>
              <a:t>Implementationsveranstaltung zur Einführung der Kernlehrpläne Gymnasium SI I</a:t>
            </a:r>
          </a:p>
        </p:txBody>
      </p:sp>
      <p:sp>
        <p:nvSpPr>
          <p:cNvPr id="5" name="Fußzeilenplatzhalter 4">
            <a:extLst>
              <a:ext uri="{FF2B5EF4-FFF2-40B4-BE49-F238E27FC236}">
                <a16:creationId xmlns="" xmlns:a16="http://schemas.microsoft.com/office/drawing/2014/main" id="{2D6160F9-ABFF-6348-A579-E0AF5CB63A7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 xmlns:a16="http://schemas.microsoft.com/office/drawing/2014/main" id="{3F0AAA70-ACB1-794B-B837-571540A6DB05}"/>
              </a:ext>
            </a:extLst>
          </p:cNvPr>
          <p:cNvSpPr>
            <a:spLocks noGrp="1"/>
          </p:cNvSpPr>
          <p:nvPr>
            <p:ph type="sldNum" sz="quarter" idx="12"/>
          </p:nvPr>
        </p:nvSpPr>
        <p:spPr/>
        <p:txBody>
          <a:bodyPr/>
          <a:lstStyle/>
          <a:p>
            <a:fld id="{512A4277-7E7A-4AAF-BFC7-47646BF5CD0C}" type="slidenum">
              <a:rPr lang="de-DE" smtClean="0"/>
              <a:t>9</a:t>
            </a:fld>
            <a:endParaRPr lang="de-DE" dirty="0"/>
          </a:p>
        </p:txBody>
      </p:sp>
    </p:spTree>
    <p:extLst>
      <p:ext uri="{BB962C8B-B14F-4D97-AF65-F5344CB8AC3E}">
        <p14:creationId xmlns:p14="http://schemas.microsoft.com/office/powerpoint/2010/main" val="4061653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6498</Words>
  <Application>Microsoft Office PowerPoint</Application>
  <PresentationFormat>Bildschirmpräsentation (4:3)</PresentationFormat>
  <Paragraphs>876</Paragraphs>
  <Slides>62</Slides>
  <Notes>60</Notes>
  <HiddenSlides>0</HiddenSlides>
  <MMClips>0</MMClips>
  <ScaleCrop>false</ScaleCrop>
  <HeadingPairs>
    <vt:vector size="4" baseType="variant">
      <vt:variant>
        <vt:lpstr>Design</vt:lpstr>
      </vt:variant>
      <vt:variant>
        <vt:i4>8</vt:i4>
      </vt:variant>
      <vt:variant>
        <vt:lpstr>Folientitel</vt:lpstr>
      </vt:variant>
      <vt:variant>
        <vt:i4>62</vt:i4>
      </vt:variant>
    </vt:vector>
  </HeadingPairs>
  <TitlesOfParts>
    <vt:vector size="70" baseType="lpstr">
      <vt:lpstr>QUA-LiS_Vorlage_weiss</vt:lpstr>
      <vt:lpstr>11_Larissa</vt:lpstr>
      <vt:lpstr>13_Larissa</vt:lpstr>
      <vt:lpstr>14_Larissa</vt:lpstr>
      <vt:lpstr>36_Larissa</vt:lpstr>
      <vt:lpstr>53_Larissa</vt:lpstr>
      <vt:lpstr>1_QUA-LiS_Vorlage_weiss</vt:lpstr>
      <vt:lpstr>22_Larissa</vt:lpstr>
      <vt:lpstr>Herzlich willkommen</vt:lpstr>
      <vt:lpstr>Gliederung</vt:lpstr>
      <vt:lpstr>Gliederung</vt:lpstr>
      <vt:lpstr>Grundsätze</vt:lpstr>
      <vt:lpstr>Bewährte Merkmale</vt:lpstr>
      <vt:lpstr>Grundkonstrukt und zentrale Begriffe</vt:lpstr>
      <vt:lpstr>Grundkonstrukt und zentrale Begriffe KLP Deutsch</vt:lpstr>
      <vt:lpstr>Gliederung des Kernlehrplans (Deutsch)</vt:lpstr>
      <vt:lpstr>Neue Akzentsetzungen aller Kernlehrpläne</vt:lpstr>
      <vt:lpstr>Gliederung</vt:lpstr>
      <vt:lpstr>Aufträge für alle Fächer insbesondere</vt:lpstr>
      <vt:lpstr>Fachliche Einbindung des MKR</vt:lpstr>
      <vt:lpstr>Einbindung des Medienkompetenzrahmens</vt:lpstr>
      <vt:lpstr>Fachliche Einbindung RV Verbraucherbildung</vt:lpstr>
      <vt:lpstr>Gliederung</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Materialien im Lehrplannavigator</vt:lpstr>
      <vt:lpstr>Gliederung</vt:lpstr>
      <vt:lpstr>Quantitative Stärkung: Stundentafel G8 / G9</vt:lpstr>
      <vt:lpstr>Die wichtigsten Kontinuitäten</vt:lpstr>
      <vt:lpstr>Die wichtigsten Neuerungen</vt:lpstr>
      <vt:lpstr>Gliederung</vt:lpstr>
      <vt:lpstr>Struktur des KLP Deutsch</vt:lpstr>
      <vt:lpstr>Aufgaben und Ziele des Faches (1)</vt:lpstr>
      <vt:lpstr>Aufgaben und Ziele des Faches (2)</vt:lpstr>
      <vt:lpstr>Aufgaben und Ziele des Faches (3)</vt:lpstr>
      <vt:lpstr>Aufgaben und Ziele des Faches (4)</vt:lpstr>
      <vt:lpstr>Struktur des KLP Deutsch</vt:lpstr>
      <vt:lpstr>ÜKE fokussieren auf Basiskompetenzen – Bsp. Kl. 5/6</vt:lpstr>
      <vt:lpstr>Struktur des KLP Deutsch</vt:lpstr>
      <vt:lpstr>Inhaltliche Schwerpunkte in den Inhaltsfeldern (exemplarisch: Stufe 5/6)</vt:lpstr>
      <vt:lpstr>Inhaltliche Schwerpunkte 5  Ende Sek. I: Kumulativer Kompetenzaufbau (exemplarisch: IF Texte)</vt:lpstr>
      <vt:lpstr>Struktur des KLP Deutsch</vt:lpstr>
      <vt:lpstr>Aufgaben und Ziele des Deutschunterrichts im Spiegel der Inhaltsfelder und übergeordneten sowie konkretisierten Kompetenzerwartungen: 1 Beispiel</vt:lpstr>
      <vt:lpstr>Aufgaben und Ziele des Deutschunterrichts im Spiegel der Inhaltsfelder und übergeordneten sowie konkretisierten Kompetenzerwartungen: 1 Beispiel </vt:lpstr>
      <vt:lpstr>„Entwicklung fundierter Einsichten in das System, die Funktion und die anthropologische und ästhetische Bedeutung der Sprache“  am Beispiel der Jg. 5/6 </vt:lpstr>
      <vt:lpstr>Gliederung</vt:lpstr>
      <vt:lpstr>Beitrag des Faches Deutsch zum Medienkompetenzrahmen</vt:lpstr>
      <vt:lpstr>Medienbegriff des KLP Deutsch Sek. I (2019)</vt:lpstr>
      <vt:lpstr>Konkretisierte Kompetenzerwartungen: Medien</vt:lpstr>
      <vt:lpstr>    Praxisphase 1: Kompetenzerwartungen in der Praxis   20 Min.  </vt:lpstr>
      <vt:lpstr>Gliederung</vt:lpstr>
      <vt:lpstr>Beispiel eines IF-verbindenden Unterrichtsvorhabens</vt:lpstr>
      <vt:lpstr>Beispiel eines IF-verbindenden Unterrichtsvorhabens</vt:lpstr>
      <vt:lpstr>    Praxisphase 2: Inhaltsfeldverbindendes Unterrichtsvorhaben planen 30 Min.  </vt:lpstr>
      <vt:lpstr>Gliederung</vt:lpstr>
      <vt:lpstr>Leistungsbewertung und -überprüfung</vt:lpstr>
      <vt:lpstr>„Schriftliche Arbeiten“: Aufgabentypen</vt:lpstr>
      <vt:lpstr>„Schriftliche Arbeiten“: Bewertung</vt:lpstr>
      <vt:lpstr>„Schriftliche Arbeiten“: Ersatz möglich</vt:lpstr>
      <vt:lpstr>Ersatz für Klassenarbeit: Ein Beispiel</vt:lpstr>
      <vt:lpstr>Gliederung</vt:lpstr>
      <vt:lpstr>So finden Sie die Unterstützungsangebote ...</vt:lpstr>
      <vt:lpstr>Unterstützungsangebote im Lehrplannavigator</vt:lpstr>
      <vt:lpstr>Beispiele für Unterrichtsvorhaben: Übersicht</vt:lpstr>
      <vt:lpstr>        20 Min.</vt:lpstr>
      <vt:lpstr>  Praxisphase 3: Tauschen Sie sich zu dem Vorschlag für die Weiterarbeit in der Fachkonferenz aus und planen Sie Ihre nächsten Schritte.                  20 Min.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2018-11-19T14:12:53Z</dcterms:created>
  <dcterms:modified xsi:type="dcterms:W3CDTF">2019-07-24T06:48:50Z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