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393" r:id="rId4"/>
    <p:sldId id="394" r:id="rId5"/>
    <p:sldId id="395" r:id="rId6"/>
    <p:sldId id="267" r:id="rId7"/>
    <p:sldId id="396" r:id="rId8"/>
    <p:sldId id="397" r:id="rId9"/>
    <p:sldId id="398" r:id="rId10"/>
    <p:sldId id="399" r:id="rId11"/>
    <p:sldId id="453" r:id="rId12"/>
    <p:sldId id="458" r:id="rId13"/>
    <p:sldId id="420" r:id="rId14"/>
    <p:sldId id="402" r:id="rId15"/>
    <p:sldId id="403" r:id="rId16"/>
    <p:sldId id="404" r:id="rId17"/>
    <p:sldId id="405" r:id="rId18"/>
    <p:sldId id="406" r:id="rId19"/>
    <p:sldId id="407" r:id="rId20"/>
    <p:sldId id="459" r:id="rId21"/>
    <p:sldId id="409" r:id="rId22"/>
    <p:sldId id="382" r:id="rId23"/>
    <p:sldId id="422" r:id="rId24"/>
    <p:sldId id="423" r:id="rId25"/>
    <p:sldId id="424" r:id="rId26"/>
    <p:sldId id="425" r:id="rId27"/>
    <p:sldId id="426" r:id="rId28"/>
    <p:sldId id="446" r:id="rId29"/>
    <p:sldId id="451" r:id="rId30"/>
    <p:sldId id="415" r:id="rId31"/>
    <p:sldId id="452" r:id="rId32"/>
    <p:sldId id="431" r:id="rId33"/>
    <p:sldId id="444" r:id="rId34"/>
    <p:sldId id="445" r:id="rId35"/>
    <p:sldId id="421" r:id="rId36"/>
    <p:sldId id="450" r:id="rId37"/>
    <p:sldId id="449" r:id="rId38"/>
    <p:sldId id="448" r:id="rId39"/>
    <p:sldId id="416" r:id="rId40"/>
    <p:sldId id="454" r:id="rId41"/>
    <p:sldId id="443" r:id="rId42"/>
    <p:sldId id="447" r:id="rId43"/>
    <p:sldId id="456" r:id="rId44"/>
    <p:sldId id="455" r:id="rId45"/>
    <p:sldId id="417" r:id="rId46"/>
    <p:sldId id="457" r:id="rId47"/>
    <p:sldId id="419" r:id="rId4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rüßung" id="{341F8A27-3DF1-4EB8-9FD1-8328B8E28607}">
          <p14:sldIdLst>
            <p14:sldId id="256"/>
            <p14:sldId id="392"/>
          </p14:sldIdLst>
        </p14:section>
        <p14:section name="Merkmale der neuen KLP" id="{58667F48-065A-4BDB-8788-8038D7EDD873}">
          <p14:sldIdLst>
            <p14:sldId id="393"/>
            <p14:sldId id="394"/>
            <p14:sldId id="395"/>
            <p14:sldId id="267"/>
            <p14:sldId id="396"/>
            <p14:sldId id="397"/>
          </p14:sldIdLst>
        </p14:section>
        <p14:section name="Übergreifende Aufgaben" id="{ACD5FAD0-F45A-48F7-BF40-ADE77F8BE266}">
          <p14:sldIdLst>
            <p14:sldId id="398"/>
            <p14:sldId id="399"/>
            <p14:sldId id="453"/>
            <p14:sldId id="458"/>
            <p14:sldId id="420"/>
          </p14:sldIdLst>
        </p14:section>
        <p14:section name="Schulinterne Lehrpläne" id="{991DE1B9-931C-4416-AD07-814C35C40334}">
          <p14:sldIdLst>
            <p14:sldId id="402"/>
            <p14:sldId id="403"/>
            <p14:sldId id="404"/>
            <p14:sldId id="405"/>
            <p14:sldId id="406"/>
            <p14:sldId id="407"/>
            <p14:sldId id="459"/>
          </p14:sldIdLst>
        </p14:section>
        <p14:section name="KLP Mathematik im Details" id="{F095D2AD-DA55-4EB3-9433-8FAA78F96887}">
          <p14:sldIdLst>
            <p14:sldId id="409"/>
            <p14:sldId id="382"/>
            <p14:sldId id="422"/>
            <p14:sldId id="423"/>
            <p14:sldId id="424"/>
            <p14:sldId id="425"/>
            <p14:sldId id="426"/>
            <p14:sldId id="446"/>
            <p14:sldId id="451"/>
            <p14:sldId id="415"/>
            <p14:sldId id="452"/>
            <p14:sldId id="431"/>
            <p14:sldId id="444"/>
            <p14:sldId id="445"/>
            <p14:sldId id="421"/>
            <p14:sldId id="450"/>
            <p14:sldId id="449"/>
            <p14:sldId id="448"/>
          </p14:sldIdLst>
        </p14:section>
        <p14:section name="Arbeitsauftrag I" id="{6A03B07C-0199-4849-99A7-F21D4D6E2747}">
          <p14:sldIdLst/>
        </p14:section>
        <p14:section name="Fachliche Unterstützungmaterialien" id="{71BCE583-784D-4A55-A211-CF562A00AC30}">
          <p14:sldIdLst>
            <p14:sldId id="416"/>
            <p14:sldId id="454"/>
            <p14:sldId id="443"/>
            <p14:sldId id="447"/>
            <p14:sldId id="456"/>
            <p14:sldId id="455"/>
            <p14:sldId id="417"/>
            <p14:sldId id="457"/>
          </p14:sldIdLst>
        </p14:section>
        <p14:section name="Arbeitsauftrag 2" id="{D355E30D-8FE9-4AC4-9B39-9CD9A223AD43}">
          <p14:sldIdLst/>
        </p14:section>
        <p14:section name="Dankeschön" id="{344D3CA9-426D-438D-9AF8-EE08F6EB897A}">
          <p14:sldIdLst>
            <p14:sldId id="4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B88C00"/>
    <a:srgbClr val="FF00FF"/>
    <a:srgbClr val="4CC383"/>
    <a:srgbClr val="99FFCC"/>
    <a:srgbClr val="FFE89F"/>
    <a:srgbClr val="CC3300"/>
    <a:srgbClr val="FFCCFF"/>
    <a:srgbClr val="E4F5EB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3" autoAdjust="0"/>
    <p:restoredTop sz="78227" autoAdjust="0"/>
  </p:normalViewPr>
  <p:slideViewPr>
    <p:cSldViewPr showGuides="1">
      <p:cViewPr>
        <p:scale>
          <a:sx n="75" d="100"/>
          <a:sy n="75" d="100"/>
        </p:scale>
        <p:origin x="-30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16.07.2019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16.07.2019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31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72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869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935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489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106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10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175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17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442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53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852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40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4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40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40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351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351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3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016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351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800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962800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16256" y="6210728"/>
            <a:ext cx="2664000" cy="65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rgbClr val="002060"/>
                </a:solidFill>
              </a:rPr>
              <a:t>Mathematik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</a:t>
            </a:r>
            <a:r>
              <a:rPr lang="de-DE" dirty="0" smtClean="0"/>
              <a:t>für alle 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</a:t>
            </a:r>
            <a:r>
              <a:rPr lang="de-DE" dirty="0" smtClean="0"/>
              <a:t>NRW (MKR)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</a:t>
            </a:r>
            <a:r>
              <a:rPr lang="de-DE" dirty="0" smtClean="0"/>
              <a:t>Rahmenvorgabe Verbraucherbildung in Schule (RV-VB)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Einbindung </a:t>
            </a:r>
            <a:r>
              <a:rPr lang="de-DE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 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</a:t>
            </a:r>
            <a:r>
              <a:rPr lang="de-DE" dirty="0" smtClean="0"/>
              <a:t>gestellt.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=""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=""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=""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=""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Textfeld 41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2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1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sz="2100" dirty="0"/>
              <a:t>Auseinandersetzung mit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Individuellen Bedürfnissen und </a:t>
            </a:r>
            <a:r>
              <a:rPr lang="de-DE" dirty="0" smtClean="0"/>
              <a:t>Bedarfen (Z1),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Gesellschaftlichen Einflüssen auf </a:t>
            </a:r>
            <a:r>
              <a:rPr lang="de-DE" dirty="0" smtClean="0"/>
              <a:t>Konsumentscheidungen (Z2),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Individuellen und gesellschaftlichen Folgen des Konsums (</a:t>
            </a:r>
            <a:r>
              <a:rPr lang="de-DE" dirty="0" smtClean="0"/>
              <a:t>Z3),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Politisch-rechtlichen und sozioökonomischen Rahmenbedingungen (</a:t>
            </a:r>
            <a:r>
              <a:rPr lang="de-DE" dirty="0" smtClean="0"/>
              <a:t>Z4),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Kriterien für Konsumentscheidungen (</a:t>
            </a:r>
            <a:r>
              <a:rPr lang="de-DE" dirty="0" smtClean="0"/>
              <a:t>Z5),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Individuellen, kollektiven und politischen Gestaltungsoptionen des Konsums (</a:t>
            </a:r>
            <a:r>
              <a:rPr lang="de-DE" dirty="0" smtClean="0"/>
              <a:t>Z6).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45639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85">
                  <a:extLst>
                    <a:ext uri="{9D8B030D-6E8A-4147-A177-3AD203B41FA5}">
                      <a16:colId xmlns="" xmlns:a16="http://schemas.microsoft.com/office/drawing/2014/main" val="673817853"/>
                    </a:ext>
                  </a:extLst>
                </a:gridCol>
                <a:gridCol w="2062785">
                  <a:extLst>
                    <a:ext uri="{9D8B030D-6E8A-4147-A177-3AD203B41FA5}">
                      <a16:colId xmlns=""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=""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="" xmlns:a16="http://schemas.microsoft.com/office/drawing/2014/main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spc="-20" baseline="0" dirty="0" smtClean="0"/>
                        <a:t>Finanzen, </a:t>
                      </a:r>
                      <a:r>
                        <a:rPr lang="de-DE" dirty="0"/>
                        <a:t>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 </a:t>
                      </a:r>
                      <a:r>
                        <a:rPr lang="de-DE" dirty="0"/>
                        <a:t>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352928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</a:t>
            </a:r>
            <a:r>
              <a:rPr lang="de-DE" altLang="de-DE" sz="1800" dirty="0" smtClean="0"/>
              <a:t>Absatz 1 </a:t>
            </a:r>
            <a:r>
              <a:rPr lang="de-DE" altLang="de-DE" sz="1800" dirty="0"/>
              <a:t>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 smtClean="0"/>
              <a:t>-entwicklung </a:t>
            </a:r>
            <a:r>
              <a:rPr lang="de-DE" altLang="de-DE" sz="1600" dirty="0"/>
              <a:t>der fachlichen Arbeit und berät über Ziele, Arbeitspläne, Evaluationsmaßnahmen und </a:t>
            </a:r>
            <a:r>
              <a:rPr lang="de-DE" altLang="de-DE" sz="1600" dirty="0" smtClean="0"/>
              <a:t>-ergebnisse </a:t>
            </a:r>
            <a:r>
              <a:rPr lang="de-DE" altLang="de-DE" sz="16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</a:t>
            </a:r>
            <a:r>
              <a:rPr lang="de-DE" altLang="de-DE" sz="1600" dirty="0" smtClean="0"/>
              <a:t>und </a:t>
            </a:r>
            <a:r>
              <a:rPr lang="de-DE" altLang="de-DE" sz="1600" dirty="0"/>
              <a:t>fachmethodischen </a:t>
            </a:r>
            <a:r>
              <a:rPr lang="de-DE" altLang="de-DE" sz="1600" dirty="0" smtClean="0"/>
              <a:t>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Leistungsbewertung,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 smtClean="0"/>
              <a:t>Curriculumentwicklung</a:t>
            </a:r>
            <a:endParaRPr lang="de-DE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5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0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7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5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Aufgaben und Ziele für das Fach </a:t>
            </a:r>
            <a:r>
              <a:rPr lang="de-DE" sz="3200" dirty="0" smtClean="0"/>
              <a:t>Mathematik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8DF6C7C-A141-BF42-A5B1-0762C3A147F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Mathematische </a:t>
            </a:r>
            <a:r>
              <a:rPr lang="de-DE" dirty="0"/>
              <a:t>Grundbildung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Rolle erkennen</a:t>
            </a:r>
            <a:r>
              <a:rPr lang="de-DE" dirty="0"/>
              <a:t>, die Mathematik in der Welt </a:t>
            </a:r>
            <a:r>
              <a:rPr lang="de-DE" dirty="0" smtClean="0"/>
              <a:t>spielt.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F</a:t>
            </a:r>
            <a:r>
              <a:rPr lang="de-DE" dirty="0" smtClean="0"/>
              <a:t>undierte </a:t>
            </a:r>
            <a:r>
              <a:rPr lang="de-DE" dirty="0"/>
              <a:t>mathematische Urteile </a:t>
            </a:r>
            <a:r>
              <a:rPr lang="de-DE" dirty="0" smtClean="0"/>
              <a:t>fällen.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Vorbereitung  auf gegenwärtige </a:t>
            </a:r>
            <a:r>
              <a:rPr lang="de-DE" dirty="0"/>
              <a:t>und zukünftige gesellschaftliche und individuelle </a:t>
            </a:r>
            <a:r>
              <a:rPr lang="de-DE" dirty="0" smtClean="0"/>
              <a:t>Anforderungen.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Mathematische Grunderfahrungen im Unterricht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Mathematik </a:t>
            </a:r>
            <a:r>
              <a:rPr lang="de-DE" dirty="0"/>
              <a:t>als </a:t>
            </a:r>
            <a:r>
              <a:rPr lang="de-DE" dirty="0" smtClean="0"/>
              <a:t>Anwendung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Mathematik </a:t>
            </a:r>
            <a:r>
              <a:rPr lang="de-DE" dirty="0"/>
              <a:t>als </a:t>
            </a:r>
            <a:r>
              <a:rPr lang="de-DE" dirty="0" smtClean="0"/>
              <a:t>Struktur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Mathematik </a:t>
            </a:r>
            <a:r>
              <a:rPr lang="de-DE" dirty="0"/>
              <a:t>als individuelle und kreative intellektuelle </a:t>
            </a:r>
            <a:r>
              <a:rPr lang="de-DE" dirty="0" smtClean="0"/>
              <a:t>Tätigkeit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4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Kompetenzorientierung</a:t>
            </a:r>
          </a:p>
          <a:p>
            <a:r>
              <a:rPr lang="de-DE" dirty="0" smtClean="0"/>
              <a:t>Orientierung an fachinhaltlicher </a:t>
            </a:r>
            <a:r>
              <a:rPr lang="de-DE" dirty="0"/>
              <a:t>Struktur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(Arithmetik/Algebra</a:t>
            </a:r>
            <a:r>
              <a:rPr lang="de-DE" dirty="0"/>
              <a:t>, </a:t>
            </a:r>
            <a:r>
              <a:rPr lang="de-DE" dirty="0" smtClean="0"/>
              <a:t>Funktionen, Geometrie, Stochastik)</a:t>
            </a:r>
            <a:endParaRPr lang="de-DE" dirty="0"/>
          </a:p>
          <a:p>
            <a:r>
              <a:rPr lang="de-DE" dirty="0" smtClean="0"/>
              <a:t>Kompetenzerwartungen für Prozesse ausgewiesen</a:t>
            </a:r>
          </a:p>
          <a:p>
            <a:r>
              <a:rPr lang="de-DE" dirty="0" smtClean="0"/>
              <a:t>Anpassung an Struktur des KLP GOST</a:t>
            </a:r>
          </a:p>
          <a:p>
            <a:r>
              <a:rPr lang="de-DE" dirty="0"/>
              <a:t>Anschlussfähigkeit an </a:t>
            </a:r>
            <a:r>
              <a:rPr lang="de-DE" dirty="0" smtClean="0"/>
              <a:t>Primarstufe </a:t>
            </a:r>
            <a:r>
              <a:rPr lang="de-DE" dirty="0"/>
              <a:t>und </a:t>
            </a:r>
            <a:r>
              <a:rPr lang="de-DE" dirty="0" smtClean="0"/>
              <a:t>gymnasiale Oberstufe</a:t>
            </a:r>
            <a:endParaRPr lang="de-DE" dirty="0"/>
          </a:p>
          <a:p>
            <a:r>
              <a:rPr lang="de-DE" dirty="0" smtClean="0"/>
              <a:t>Umsetzung der Bildungsstandards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0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Neuer Prozess: Mathematisches Operieren</a:t>
            </a:r>
          </a:p>
          <a:p>
            <a:r>
              <a:rPr lang="de-DE" dirty="0" smtClean="0"/>
              <a:t>Prozessbezogenen Kompetenzerwartungen zum Ende der Sekundarstufe I</a:t>
            </a:r>
          </a:p>
          <a:p>
            <a:r>
              <a:rPr lang="de-DE" dirty="0" smtClean="0"/>
              <a:t>Inhaltliche </a:t>
            </a:r>
            <a:r>
              <a:rPr lang="de-DE" dirty="0"/>
              <a:t>Schwerpunkte als </a:t>
            </a:r>
            <a:r>
              <a:rPr lang="de-DE" dirty="0" smtClean="0"/>
              <a:t>Bündelung</a:t>
            </a:r>
            <a:endParaRPr lang="de-DE" dirty="0"/>
          </a:p>
          <a:p>
            <a:r>
              <a:rPr lang="de-DE" dirty="0" smtClean="0"/>
              <a:t>Stärkere Verknüpfung von Prozessen und Gegenständen in </a:t>
            </a:r>
            <a:r>
              <a:rPr lang="de-DE" i="1" dirty="0" smtClean="0"/>
              <a:t>konkretisierten </a:t>
            </a:r>
            <a:r>
              <a:rPr lang="de-DE" dirty="0" smtClean="0"/>
              <a:t>Kompetenzerwartungen</a:t>
            </a:r>
          </a:p>
          <a:p>
            <a:r>
              <a:rPr lang="de-DE" dirty="0" smtClean="0"/>
              <a:t>Verschiebung und Ergänzung fachlicher Gegenstände</a:t>
            </a:r>
          </a:p>
          <a:p>
            <a:r>
              <a:rPr lang="de-DE" dirty="0" smtClean="0"/>
              <a:t>Ausschärfen der inhaltlichen Tiefe auf gymnasialem Niveau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Kompetenzbereiche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KLP Gym SI 2019 (NEU)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KLP Gym SI 2007 (ALT)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Inhaltsfelder (Gegenstände)</a:t>
            </a:r>
          </a:p>
          <a:p>
            <a:pPr lvl="1"/>
            <a:r>
              <a:rPr lang="de-DE" dirty="0"/>
              <a:t>Arithmetik/Algebra (Ari)</a:t>
            </a:r>
          </a:p>
          <a:p>
            <a:pPr lvl="1"/>
            <a:r>
              <a:rPr lang="de-DE" dirty="0"/>
              <a:t>Funktionen (Fkt)</a:t>
            </a:r>
          </a:p>
          <a:p>
            <a:pPr lvl="1"/>
            <a:r>
              <a:rPr lang="de-DE" dirty="0"/>
              <a:t>Geometrie (Geo)</a:t>
            </a:r>
          </a:p>
          <a:p>
            <a:pPr lvl="1"/>
            <a:r>
              <a:rPr lang="de-DE" dirty="0"/>
              <a:t>Stochastik (Sto)</a:t>
            </a:r>
          </a:p>
          <a:p>
            <a:r>
              <a:rPr lang="de-DE" dirty="0"/>
              <a:t>Kompetenzbereiche (Prozesse)</a:t>
            </a:r>
          </a:p>
          <a:p>
            <a:pPr lvl="1"/>
            <a:r>
              <a:rPr lang="de-DE" b="1" i="1" dirty="0"/>
              <a:t>Operieren (Ope)</a:t>
            </a:r>
          </a:p>
          <a:p>
            <a:pPr lvl="1"/>
            <a:r>
              <a:rPr lang="de-DE" dirty="0"/>
              <a:t>Modellieren (Mod)</a:t>
            </a:r>
          </a:p>
          <a:p>
            <a:pPr lvl="1"/>
            <a:r>
              <a:rPr lang="de-DE" dirty="0"/>
              <a:t>Problemlösen (Pro)</a:t>
            </a:r>
          </a:p>
          <a:p>
            <a:pPr lvl="1"/>
            <a:r>
              <a:rPr lang="de-DE" i="1" dirty="0"/>
              <a:t>Argumentieren (Arg)</a:t>
            </a:r>
          </a:p>
          <a:p>
            <a:pPr lvl="1"/>
            <a:r>
              <a:rPr lang="de-DE" i="1" dirty="0"/>
              <a:t>Kommunizieren (Kom)</a:t>
            </a:r>
            <a:endParaRPr lang="de-DE" dirty="0"/>
          </a:p>
        </p:txBody>
      </p:sp>
      <p:pic>
        <p:nvPicPr>
          <p:cNvPr id="14" name="Inhaltsplatzhalt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7370" r="53678"/>
          <a:stretch/>
        </p:blipFill>
        <p:spPr>
          <a:xfrm>
            <a:off x="5861282" y="4013800"/>
            <a:ext cx="1872208" cy="1512848"/>
          </a:xfrm>
          <a:prstGeom prst="rect">
            <a:avLst/>
          </a:prstGeom>
        </p:spPr>
      </p:pic>
      <p:pic>
        <p:nvPicPr>
          <p:cNvPr id="15" name="Inhaltsplatzhalter 8"/>
          <p:cNvPicPr>
            <a:picLocks noChangeAspect="1"/>
          </p:cNvPicPr>
          <p:nvPr/>
        </p:nvPicPr>
        <p:blipFill rotWithShape="1">
          <a:blip r:embed="rId3"/>
          <a:srcRect l="44600" t="14366" r="1"/>
          <a:stretch/>
        </p:blipFill>
        <p:spPr>
          <a:xfrm>
            <a:off x="5861282" y="2276872"/>
            <a:ext cx="2239110" cy="1567848"/>
          </a:xfrm>
          <a:prstGeom prst="rect">
            <a:avLst/>
          </a:prstGeom>
          <a:solidFill>
            <a:schemeClr val="bg1"/>
          </a:solidFill>
          <a:effectLst/>
        </p:spPr>
      </p:pic>
      <p:cxnSp>
        <p:nvCxnSpPr>
          <p:cNvPr id="19" name="Gewinkelter Verbinder 18"/>
          <p:cNvCxnSpPr/>
          <p:nvPr/>
        </p:nvCxnSpPr>
        <p:spPr>
          <a:xfrm rot="10800000" flipV="1">
            <a:off x="3419872" y="4441456"/>
            <a:ext cx="2441410" cy="85975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winkelter Verbinder 24"/>
          <p:cNvCxnSpPr/>
          <p:nvPr/>
        </p:nvCxnSpPr>
        <p:spPr>
          <a:xfrm rot="10800000" flipV="1">
            <a:off x="3493673" y="4797153"/>
            <a:ext cx="1153293" cy="831440"/>
          </a:xfrm>
          <a:prstGeom prst="bentConnector3">
            <a:avLst>
              <a:gd name="adj1" fmla="val 44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Stern mit 5 Zacken 32"/>
          <p:cNvSpPr/>
          <p:nvPr/>
        </p:nvSpPr>
        <p:spPr>
          <a:xfrm>
            <a:off x="2987824" y="4163769"/>
            <a:ext cx="277688" cy="27768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8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Mathematisches </a:t>
            </a:r>
            <a:r>
              <a:rPr lang="de-DE" dirty="0"/>
              <a:t>Operieren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verständiger Umgang </a:t>
            </a:r>
            <a:r>
              <a:rPr lang="de-DE" dirty="0"/>
              <a:t>mit symbolischen, formalen und technischen Elementen der Mathematik </a:t>
            </a:r>
          </a:p>
          <a:p>
            <a:pPr>
              <a:defRPr/>
            </a:pPr>
            <a:r>
              <a:rPr lang="de-DE" dirty="0"/>
              <a:t>Wechsel zwischen mathematischen </a:t>
            </a:r>
            <a:r>
              <a:rPr lang="de-DE" dirty="0" smtClean="0"/>
              <a:t>Darstellungen </a:t>
            </a:r>
            <a:endParaRPr lang="de-DE" dirty="0"/>
          </a:p>
          <a:p>
            <a:pPr>
              <a:defRPr/>
            </a:pPr>
            <a:r>
              <a:rPr lang="de-DE" dirty="0"/>
              <a:t>Hilfsmittelfreies Operieren 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Arbeiten mit </a:t>
            </a:r>
            <a:r>
              <a:rPr lang="de-DE" dirty="0"/>
              <a:t>Medien und Werkzeugen 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 dirty="0"/>
          </a:p>
        </p:txBody>
      </p:sp>
      <p:sp>
        <p:nvSpPr>
          <p:cNvPr id="17" name="Stern mit 5 Zacken 16"/>
          <p:cNvSpPr/>
          <p:nvPr/>
        </p:nvSpPr>
        <p:spPr>
          <a:xfrm>
            <a:off x="5580112" y="1092904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Inhaltliche Schwerpunkte als Bündelung</a:t>
            </a:r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sz="half" idx="2"/>
          </p:nvPr>
        </p:nvSpPr>
        <p:spPr>
          <a:xfrm>
            <a:off x="6372200" y="2204864"/>
            <a:ext cx="2448272" cy="331236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000" dirty="0" smtClean="0">
                <a:solidFill>
                  <a:sysClr val="windowText" lastClr="000000"/>
                </a:solidFill>
              </a:rPr>
              <a:t>geben einen Überblick über die mathematischen Gegenstände</a:t>
            </a:r>
          </a:p>
          <a:p>
            <a:r>
              <a:rPr lang="de-DE" sz="2000" dirty="0">
                <a:solidFill>
                  <a:sysClr val="windowText" lastClr="000000"/>
                </a:solidFill>
              </a:rPr>
              <a:t>v</a:t>
            </a:r>
            <a:r>
              <a:rPr lang="de-DE" sz="2000" dirty="0" smtClean="0">
                <a:solidFill>
                  <a:sysClr val="windowText" lastClr="000000"/>
                </a:solidFill>
              </a:rPr>
              <a:t>erkürzen die Kompetenz-beschreibungen</a:t>
            </a:r>
          </a:p>
          <a:p>
            <a:r>
              <a:rPr lang="de-DE" sz="2000" dirty="0">
                <a:solidFill>
                  <a:sysClr val="windowText" lastClr="000000"/>
                </a:solidFill>
              </a:rPr>
              <a:t>e</a:t>
            </a:r>
            <a:r>
              <a:rPr lang="de-DE" sz="2000" dirty="0" smtClean="0">
                <a:solidFill>
                  <a:sysClr val="windowText" lastClr="000000"/>
                </a:solidFill>
              </a:rPr>
              <a:t>rhöhen die Lesbarkeit</a:t>
            </a:r>
            <a:endParaRPr lang="de-DE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665248"/>
            <a:ext cx="23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2.3 Arithmetik/Algebra</a:t>
            </a:r>
            <a:endParaRPr lang="de-DE" dirty="0"/>
          </a:p>
        </p:txBody>
      </p:sp>
      <p:pic>
        <p:nvPicPr>
          <p:cNvPr id="10" name="Grafik 9"/>
          <p:cNvPicPr/>
          <p:nvPr/>
        </p:nvPicPr>
        <p:blipFill rotWithShape="1">
          <a:blip r:embed="rId3"/>
          <a:srcRect l="15726" t="29736" r="13544" b="21027"/>
          <a:stretch/>
        </p:blipFill>
        <p:spPr bwMode="auto">
          <a:xfrm>
            <a:off x="539552" y="2158256"/>
            <a:ext cx="568863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2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54607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1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Prozessbezogene Kompetenzerwartung:</a:t>
            </a:r>
            <a:endParaRPr lang="de-DE" sz="1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22534" name="Rectangle 3">
            <a:extLst>
              <a:ext uri="{FF2B5EF4-FFF2-40B4-BE49-F238E27FC236}">
                <a16:creationId xmlns="" xmlns:a16="http://schemas.microsoft.com/office/drawing/2014/main" id="{3650158F-7806-4DF4-A48E-9A50E5EBA24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169120"/>
            <a:ext cx="4040188" cy="23400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49263" indent="-449263">
              <a:buNone/>
              <a:defRPr/>
            </a:pPr>
            <a:r>
              <a:rPr lang="de-DE" sz="13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 Schülerinnen und Schüler </a:t>
            </a:r>
            <a:endParaRPr lang="de-DE" sz="1200" kern="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marL="449263" indent="-449263">
              <a:buNone/>
              <a:defRPr/>
            </a:pPr>
            <a:r>
              <a:rPr lang="de-DE" sz="1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2.2 Arg (5)</a:t>
            </a:r>
            <a:r>
              <a:rPr lang="de-DE" sz="20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de-DE" sz="2000" dirty="0" smtClean="0">
                <a:solidFill>
                  <a:srgbClr val="00B050"/>
                </a:solidFill>
              </a:rPr>
              <a:t>begründen</a:t>
            </a:r>
            <a:r>
              <a:rPr lang="de-DE" sz="2000" dirty="0" smtClean="0"/>
              <a:t> </a:t>
            </a:r>
            <a:r>
              <a:rPr lang="de-DE" sz="2000" dirty="0"/>
              <a:t>Lösungswege und nutzen dabei mathematische Regeln bzw. Sätze und sachlogische </a:t>
            </a:r>
            <a:r>
              <a:rPr lang="de-DE" sz="2000" dirty="0" smtClean="0"/>
              <a:t>Argumente,</a:t>
            </a:r>
          </a:p>
          <a:p>
            <a:pPr marL="449263" lvl="0" indent="-449263">
              <a:buNone/>
              <a:defRPr/>
            </a:pPr>
            <a:r>
              <a:rPr lang="de-DE" sz="1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2.2 Ope (4) </a:t>
            </a:r>
            <a:r>
              <a:rPr lang="de-DE" sz="2000" dirty="0" smtClean="0"/>
              <a:t>führen </a:t>
            </a:r>
            <a:r>
              <a:rPr lang="de-DE" sz="2000" dirty="0"/>
              <a:t>geeignete </a:t>
            </a:r>
            <a:r>
              <a:rPr lang="de-DE" sz="2000" dirty="0">
                <a:solidFill>
                  <a:srgbClr val="00B050"/>
                </a:solidFill>
              </a:rPr>
              <a:t>Rechenoperationen</a:t>
            </a:r>
            <a:r>
              <a:rPr lang="de-DE" sz="2000" dirty="0"/>
              <a:t> auf der Grundlage eines inhaltlichen Verständnisses </a:t>
            </a:r>
            <a:r>
              <a:rPr lang="de-DE" sz="2000" dirty="0" smtClean="0"/>
              <a:t>durch.</a:t>
            </a:r>
            <a:endParaRPr lang="de-DE" alt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54607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Inhaltliche Schwerpunkte</a:t>
            </a:r>
            <a:r>
              <a:rPr lang="de-DE" sz="1800" dirty="0" smtClean="0"/>
              <a:t>:</a:t>
            </a:r>
            <a:endParaRPr lang="de-DE" sz="1800" dirty="0"/>
          </a:p>
        </p:txBody>
      </p:sp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-BoldMT" charset="0"/>
              <a:buChar char="-"/>
              <a:defRPr sz="1600">
                <a:solidFill>
                  <a:schemeClr val="tx1"/>
                </a:solidFill>
                <a:latin typeface="Arial-BoldMT" charset="0"/>
              </a:defRPr>
            </a:lvl1pPr>
            <a:lvl2pPr marL="7429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-BoldMT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31718-B286-47FF-A32A-B266E0093C47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800" dirty="0" smtClean="0"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2A577903-C796-43D4-AB53-B795EBD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27" y="4869160"/>
            <a:ext cx="7901805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0" rIns="7200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-BoldMT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sz="1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Konkretisierte Kompetenzerwartung </a:t>
            </a:r>
            <a:r>
              <a:rPr lang="de-DE" sz="1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2.3 Ari (3)</a:t>
            </a:r>
            <a:r>
              <a:rPr lang="de-DE" sz="1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: </a:t>
            </a:r>
            <a:endParaRPr lang="de-DE" sz="1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 eaLnBrk="1" hangingPunct="1">
              <a:buNone/>
              <a:defRPr/>
            </a:pP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 Schülerinnen und Schüler </a:t>
            </a:r>
            <a:r>
              <a:rPr lang="de-DE" sz="2000" kern="0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begründen</a:t>
            </a: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</a:t>
            </a:r>
            <a:r>
              <a:rPr lang="de-DE" sz="20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mithilfe von </a:t>
            </a:r>
            <a:r>
              <a:rPr lang="de-DE" sz="2000" dirty="0">
                <a:solidFill>
                  <a:srgbClr val="FF0000"/>
                </a:solidFill>
              </a:rPr>
              <a:t>Rechengesetzen</a:t>
            </a:r>
            <a:r>
              <a:rPr lang="de-DE" sz="2000" dirty="0"/>
              <a:t> </a:t>
            </a: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Strategien </a:t>
            </a:r>
            <a:r>
              <a:rPr lang="de-DE" sz="20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zum </a:t>
            </a:r>
            <a:r>
              <a:rPr lang="de-DE" sz="2000" kern="0" dirty="0">
                <a:solidFill>
                  <a:srgbClr val="00B05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vorteilhaften Rechnen</a:t>
            </a:r>
            <a:r>
              <a:rPr lang="de-DE" sz="20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und </a:t>
            </a:r>
            <a:r>
              <a:rPr lang="de-DE" sz="2000" kern="0" dirty="0">
                <a:solidFill>
                  <a:srgbClr val="00B05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nutzen </a:t>
            </a:r>
            <a:r>
              <a:rPr lang="de-DE" sz="2000" kern="0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diese</a:t>
            </a: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de-DE" sz="2000" kern="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5" name="Geschweifte Klammer rechts 4">
            <a:extLst>
              <a:ext uri="{FF2B5EF4-FFF2-40B4-BE49-F238E27FC236}">
                <a16:creationId xmlns="" xmlns:a16="http://schemas.microsoft.com/office/drawing/2014/main" id="{9CF6E412-1B1C-4B63-9088-22A998F2F375}"/>
              </a:ext>
            </a:extLst>
          </p:cNvPr>
          <p:cNvSpPr/>
          <p:nvPr/>
        </p:nvSpPr>
        <p:spPr>
          <a:xfrm rot="5400000">
            <a:off x="4263752" y="2256208"/>
            <a:ext cx="328912" cy="4752975"/>
          </a:xfrm>
          <a:prstGeom prst="rightBrace">
            <a:avLst>
              <a:gd name="adj1" fmla="val 8333"/>
              <a:gd name="adj2" fmla="val 4918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r>
              <a:rPr lang="de-DE" sz="3600" dirty="0" smtClean="0"/>
              <a:t>Konkretisierte Kompetenzerwartungen</a:t>
            </a:r>
            <a:endParaRPr lang="de-DE" altLang="de-DE" sz="36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69119"/>
            <a:ext cx="4041775" cy="1259881"/>
          </a:xfrm>
          <a:ln w="63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185738" indent="-185738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- 	Gesetze </a:t>
            </a:r>
            <a:r>
              <a:rPr lang="de-DE" sz="2000" dirty="0">
                <a:solidFill>
                  <a:srgbClr val="FF0000"/>
                </a:solidFill>
              </a:rPr>
              <a:t>und Regeln</a:t>
            </a:r>
            <a:r>
              <a:rPr lang="de-DE" sz="2000" dirty="0"/>
              <a:t>: Kommutativ-, Assoziativ- und Distributivgesetz für Addition und Multiplikation natürlicher Zahlen,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Teilbarkeitsregeln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1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2534" grpId="0" uiExpand="1" build="p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10408" y="2910656"/>
            <a:ext cx="4032000" cy="97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064" y="2174874"/>
            <a:ext cx="4040188" cy="2550269"/>
          </a:xfrm>
          <a:noFill/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de-DE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 Schülerinnen und Schüler begründen </a:t>
            </a:r>
            <a:r>
              <a:rPr lang="de-DE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mithilfe von </a:t>
            </a:r>
            <a:r>
              <a:rPr lang="de-DE" kern="0" dirty="0">
                <a:solidFill>
                  <a:srgbClr val="FF000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Kommutativ-, Assoziativ- und Distributivgesetz für Addition und Multiplikation natürlicher Zahlen </a:t>
            </a:r>
            <a:r>
              <a:rPr lang="de-DE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Strategien zum vorteilhaften Rechnen und nutzen diese</a:t>
            </a:r>
            <a:r>
              <a:rPr lang="de-DE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de-DE" kern="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54607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Inhaltliche Schwerpunkte</a:t>
            </a:r>
            <a:r>
              <a:rPr lang="de-DE" sz="1800" dirty="0" smtClean="0"/>
              <a:t>:</a:t>
            </a:r>
            <a:endParaRPr lang="de-DE" sz="1800" dirty="0"/>
          </a:p>
        </p:txBody>
      </p:sp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-BoldMT" charset="0"/>
              <a:buChar char="-"/>
              <a:defRPr sz="1600">
                <a:solidFill>
                  <a:schemeClr val="tx1"/>
                </a:solidFill>
                <a:latin typeface="Arial-BoldMT" charset="0"/>
              </a:defRPr>
            </a:lvl1pPr>
            <a:lvl2pPr marL="7429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-BoldMT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31718-B286-47FF-A32A-B266E0093C47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800" dirty="0" smtClean="0"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2A577903-C796-43D4-AB53-B795EBD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27" y="4869160"/>
            <a:ext cx="7901805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0" rIns="7200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-BoldMT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sz="1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Konkretisierte Kompetenzerwartung </a:t>
            </a:r>
            <a:r>
              <a:rPr lang="de-DE" sz="1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2.3 Ari (3)</a:t>
            </a:r>
            <a:r>
              <a:rPr lang="de-DE" sz="1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: </a:t>
            </a:r>
            <a:endParaRPr lang="de-DE" sz="1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 eaLnBrk="1" hangingPunct="1">
              <a:buNone/>
              <a:defRPr/>
            </a:pP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 Schülerinnen und Schüler begründen </a:t>
            </a:r>
            <a:r>
              <a:rPr lang="de-DE" sz="20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mithilfe von </a:t>
            </a:r>
            <a:r>
              <a:rPr lang="de-DE" sz="2000" b="1" dirty="0">
                <a:solidFill>
                  <a:srgbClr val="FF0000"/>
                </a:solidFill>
              </a:rPr>
              <a:t>Rechengesetzen</a:t>
            </a:r>
            <a:r>
              <a:rPr lang="de-DE" sz="2000" dirty="0"/>
              <a:t> </a:t>
            </a: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Strategien </a:t>
            </a:r>
            <a:r>
              <a:rPr lang="de-DE" sz="2000" kern="0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zum vorteilhaften Rechnen und nutzen </a:t>
            </a:r>
            <a:r>
              <a:rPr lang="de-DE" sz="2000" kern="0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diese.</a:t>
            </a:r>
            <a:endParaRPr lang="de-DE" sz="2000" kern="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r>
              <a:rPr lang="de-DE" sz="3600" dirty="0" smtClean="0"/>
              <a:t>Konkretisierte Kompetenzerwartungen</a:t>
            </a:r>
            <a:endParaRPr lang="de-DE" altLang="de-DE" sz="36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Bedeutung </a:t>
            </a:r>
            <a:r>
              <a:rPr lang="de-DE" sz="1400" b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2.3 </a:t>
            </a:r>
            <a:r>
              <a:rPr lang="de-DE" sz="1400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Ari (3</a:t>
            </a:r>
            <a:r>
              <a:rPr lang="de-DE" sz="1400" b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)</a:t>
            </a:r>
            <a:endParaRPr lang="de-DE" sz="1400" b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4139952" y="2420888"/>
            <a:ext cx="533648" cy="4897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260000"/>
          </a:xfrm>
          <a:ln w="63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185738" indent="-185738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- 	Gesetze </a:t>
            </a:r>
            <a:r>
              <a:rPr lang="de-DE" sz="2000" dirty="0">
                <a:solidFill>
                  <a:srgbClr val="FF0000"/>
                </a:solidFill>
              </a:rPr>
              <a:t>und Regeln</a:t>
            </a:r>
            <a:r>
              <a:rPr lang="de-DE" sz="2000" dirty="0"/>
              <a:t>: Kommutativ-, Assoziativ- und Distributivgesetz für Addition und Multiplikation natürlicher Zahlen,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Teilbarkeitsregeln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6156176" y="3396656"/>
            <a:ext cx="864096" cy="1832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9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Beispiele: Verschiebungen von Gegenständen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Dreisatzverfahren </a:t>
            </a:r>
            <a:r>
              <a:rPr lang="de-DE" dirty="0"/>
              <a:t>in der Erprobungsstufe </a:t>
            </a:r>
            <a:endParaRPr lang="de-DE" dirty="0" smtClean="0"/>
          </a:p>
          <a:p>
            <a:pPr lvl="1"/>
            <a:r>
              <a:rPr lang="de-DE" dirty="0" smtClean="0"/>
              <a:t>Lösung </a:t>
            </a:r>
            <a:r>
              <a:rPr lang="de-DE" dirty="0"/>
              <a:t>von Sachproblemen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/>
              <a:t>(2.3 </a:t>
            </a:r>
            <a:r>
              <a:rPr lang="de-DE" sz="1600" dirty="0" err="1" smtClean="0"/>
              <a:t>Fkt</a:t>
            </a:r>
            <a:r>
              <a:rPr lang="de-DE" sz="1600" dirty="0" smtClean="0"/>
              <a:t> (2))</a:t>
            </a:r>
            <a:endParaRPr lang="de-DE" sz="1600" dirty="0"/>
          </a:p>
          <a:p>
            <a:pPr lvl="1"/>
            <a:r>
              <a:rPr lang="de-DE" dirty="0" smtClean="0"/>
              <a:t>Arbeit mit einem Maßstab </a:t>
            </a:r>
            <a:br>
              <a:rPr lang="de-DE" dirty="0" smtClean="0"/>
            </a:br>
            <a:r>
              <a:rPr lang="de-DE" sz="1600" dirty="0" smtClean="0"/>
              <a:t>(2.3 </a:t>
            </a:r>
            <a:r>
              <a:rPr lang="de-DE" sz="1600" dirty="0" err="1" smtClean="0"/>
              <a:t>Geo</a:t>
            </a:r>
            <a:r>
              <a:rPr lang="de-DE" sz="1600" dirty="0"/>
              <a:t> </a:t>
            </a:r>
            <a:r>
              <a:rPr lang="de-DE" sz="1600" dirty="0" smtClean="0"/>
              <a:t>(10))</a:t>
            </a:r>
            <a:br>
              <a:rPr lang="de-DE" sz="1600" dirty="0" smtClean="0"/>
            </a:br>
            <a:endParaRPr lang="de-DE" sz="1100" dirty="0"/>
          </a:p>
          <a:p>
            <a:r>
              <a:rPr lang="de-DE" dirty="0"/>
              <a:t>Variablen- und Termbegriff spiralig aufbauend </a:t>
            </a:r>
            <a:br>
              <a:rPr lang="de-DE" dirty="0"/>
            </a:br>
            <a:r>
              <a:rPr lang="de-DE" sz="1600" dirty="0"/>
              <a:t>(2.3 </a:t>
            </a:r>
            <a:r>
              <a:rPr lang="de-DE" sz="1600" dirty="0" smtClean="0"/>
              <a:t>Ari (6), Ari (7), </a:t>
            </a:r>
            <a:r>
              <a:rPr lang="de-DE" sz="1600" dirty="0" err="1" smtClean="0"/>
              <a:t>Fkt</a:t>
            </a:r>
            <a:r>
              <a:rPr lang="de-DE" sz="1600" dirty="0" smtClean="0"/>
              <a:t> (3))</a:t>
            </a: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1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Beispiele: Ergänzungen von Gegenständen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Aspekte der </a:t>
            </a:r>
            <a:r>
              <a:rPr lang="de-DE" dirty="0"/>
              <a:t>Teilbarkeit (Primzahlen und </a:t>
            </a:r>
            <a:r>
              <a:rPr lang="de-DE" dirty="0" smtClean="0"/>
              <a:t>Primfaktorzerlegung</a:t>
            </a:r>
            <a:r>
              <a:rPr lang="de-DE" dirty="0"/>
              <a:t>) </a:t>
            </a:r>
            <a:r>
              <a:rPr lang="de-DE" sz="1900" dirty="0" smtClean="0"/>
              <a:t>(</a:t>
            </a:r>
            <a:r>
              <a:rPr lang="de-DE" sz="1900" dirty="0"/>
              <a:t>2.3 </a:t>
            </a:r>
            <a:r>
              <a:rPr lang="de-DE" sz="1900" dirty="0" smtClean="0"/>
              <a:t>Ari (1))</a:t>
            </a:r>
            <a:endParaRPr lang="de-DE" sz="1900" dirty="0"/>
          </a:p>
          <a:p>
            <a:r>
              <a:rPr lang="de-DE" dirty="0"/>
              <a:t>Lösen elementarer Bruchgleichungen </a:t>
            </a:r>
            <a:r>
              <a:rPr lang="de-DE" sz="1900" dirty="0" smtClean="0"/>
              <a:t>(</a:t>
            </a:r>
            <a:r>
              <a:rPr lang="de-DE" sz="1900" dirty="0"/>
              <a:t>2.4.1 </a:t>
            </a:r>
            <a:r>
              <a:rPr lang="de-DE" sz="1900" dirty="0" smtClean="0"/>
              <a:t>Ari (9))</a:t>
            </a:r>
            <a:endParaRPr lang="de-DE" sz="1900" dirty="0"/>
          </a:p>
          <a:p>
            <a:r>
              <a:rPr lang="de-DE" dirty="0" smtClean="0"/>
              <a:t>Potenz- und Wurzelgesetze </a:t>
            </a:r>
            <a:r>
              <a:rPr lang="de-DE" sz="1900" dirty="0"/>
              <a:t>(2.4.2 Ari)</a:t>
            </a:r>
          </a:p>
          <a:p>
            <a:r>
              <a:rPr lang="de-DE" dirty="0" smtClean="0"/>
              <a:t>Logarithmus zum Lösen von Exponentialgleichungen </a:t>
            </a:r>
            <a:r>
              <a:rPr lang="de-DE" sz="1900" dirty="0" smtClean="0"/>
              <a:t>(2.4.2 Ari (10))</a:t>
            </a:r>
            <a:endParaRPr lang="de-DE" sz="1900" dirty="0" smtClean="0">
              <a:solidFill>
                <a:srgbClr val="FF0000"/>
              </a:solidFill>
            </a:endParaRPr>
          </a:p>
          <a:p>
            <a:r>
              <a:rPr lang="de-DE" dirty="0"/>
              <a:t>Ausweitung der Funktionsklassen: Trigonometrische und Exponentielle Funktionen </a:t>
            </a:r>
            <a:r>
              <a:rPr lang="de-DE" sz="1900" dirty="0"/>
              <a:t>(2.4.2 </a:t>
            </a:r>
            <a:r>
              <a:rPr lang="de-DE" sz="1900" dirty="0" err="1"/>
              <a:t>Fkt</a:t>
            </a:r>
            <a:r>
              <a:rPr lang="de-DE" sz="1900" dirty="0"/>
              <a:t>)</a:t>
            </a:r>
          </a:p>
          <a:p>
            <a:r>
              <a:rPr lang="de-DE" dirty="0" smtClean="0"/>
              <a:t>Kombinatorische </a:t>
            </a:r>
            <a:r>
              <a:rPr lang="de-DE" dirty="0"/>
              <a:t>Grundkenntnisse </a:t>
            </a:r>
            <a:r>
              <a:rPr lang="de-DE" sz="1900" dirty="0"/>
              <a:t>(2.4.2 </a:t>
            </a:r>
            <a:r>
              <a:rPr lang="de-DE" sz="1900" dirty="0" err="1" smtClean="0"/>
              <a:t>Sto</a:t>
            </a:r>
            <a:r>
              <a:rPr lang="de-DE" sz="1900" dirty="0"/>
              <a:t> </a:t>
            </a:r>
            <a:r>
              <a:rPr lang="de-DE" sz="1900" dirty="0" smtClean="0"/>
              <a:t>(4))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7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Ausschärfen der inhaltlichen Tiefe – Beispiel 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000628" cy="546074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2.4.1 Geometrie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83568" y="2060848"/>
            <a:ext cx="3600000" cy="3528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de-DE" dirty="0" smtClean="0"/>
              <a:t>Die Schülerinnen und Schüler </a:t>
            </a:r>
            <a:endParaRPr lang="de-DE" dirty="0"/>
          </a:p>
          <a:p>
            <a:pPr marL="361950" lvl="0" indent="-361950" fontAlgn="base">
              <a:buNone/>
            </a:pPr>
            <a:r>
              <a:rPr lang="de-DE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(1) nutzen geometrische Sätze zur Winkelbestimmung in ebenen Figuren,</a:t>
            </a:r>
          </a:p>
          <a:p>
            <a:pPr marL="361950" lvl="0" indent="-361950" fontAlgn="base">
              <a:buNone/>
            </a:pPr>
            <a:endParaRPr lang="de-DE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61950" lvl="0" indent="-361950" fontAlgn="base">
              <a:buNone/>
            </a:pPr>
            <a:r>
              <a:rPr lang="de-DE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(2)	begründen </a:t>
            </a:r>
            <a:r>
              <a:rPr lang="de-DE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die Beweisführung zur Summe der Innenwinkel in einem Dreieck und zum Satz des </a:t>
            </a:r>
            <a:r>
              <a:rPr lang="de-DE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Thales,</a:t>
            </a:r>
          </a:p>
          <a:p>
            <a:pPr marL="361950" lvl="0" indent="-361950" fontAlgn="base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61950" lvl="0" indent="-361950" fontAlgn="base">
              <a:buNone/>
            </a:pPr>
            <a:r>
              <a:rPr lang="de-DE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(7)	lösen geometrische Probleme mithilfe von geometrischen Sätzen.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4645024" y="2060848"/>
            <a:ext cx="3600000" cy="3528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Die Schülerinnen und Schüler 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berechnen geometrische Größen und verwenden dazu den Satz des Pythagoras und die Definitionen von Sinus, Kosinus und Tangens und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begründen Eigenschaften von Figuren mithilfe des Satzes des Thales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beschreiben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und begründen Ähnlichkeitsbeziehungen geometrischer Objekte und nutzen diese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 Rahmen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des Problemlösens zur Analyse von Sachzusammenhängen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156176" y="56519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KLP G8 2007, S. </a:t>
            </a:r>
            <a:r>
              <a:rPr lang="de-DE" dirty="0" smtClean="0"/>
              <a:t>32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923928" y="2924944"/>
            <a:ext cx="792088" cy="50405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4139952" y="3564632"/>
            <a:ext cx="576064" cy="527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779912" y="3617404"/>
            <a:ext cx="936104" cy="89171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83568" y="56519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Entwurf KLP-Gym-SI M,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9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Ausschärfen der inhaltlichen Tiefe – Beispiel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000628" cy="546074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2.4.2 Arithmetik/Algebra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2060849"/>
            <a:ext cx="4040188" cy="367240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58775" indent="-358775">
              <a:buNone/>
              <a:tabLst>
                <a:tab pos="358775" algn="l"/>
              </a:tabLst>
            </a:pPr>
            <a:r>
              <a:rPr lang="de-DE" dirty="0" smtClean="0"/>
              <a:t>Die Schülerinnen und Schüler </a:t>
            </a:r>
          </a:p>
          <a:p>
            <a:pPr marL="358775" indent="-358775">
              <a:buNone/>
              <a:tabLst>
                <a:tab pos="358775" algn="l"/>
              </a:tabLst>
            </a:pPr>
            <a:r>
              <a:rPr lang="de-DE" dirty="0" smtClean="0"/>
              <a:t>(</a:t>
            </a:r>
            <a:r>
              <a:rPr lang="de-DE" dirty="0"/>
              <a:t>1)	</a:t>
            </a:r>
            <a:r>
              <a:rPr lang="de-DE" dirty="0" smtClean="0"/>
              <a:t>stellen </a:t>
            </a:r>
            <a:r>
              <a:rPr lang="de-DE" dirty="0"/>
              <a:t>Zahlen in Zehnerpotenzschreibweise </a:t>
            </a:r>
            <a:r>
              <a:rPr lang="de-DE" dirty="0" smtClean="0"/>
              <a:t>dar,</a:t>
            </a:r>
            <a:endParaRPr lang="de-DE" dirty="0"/>
          </a:p>
          <a:p>
            <a:pPr marL="358775" indent="-358775">
              <a:buNone/>
              <a:tabLst>
                <a:tab pos="358775" algn="l"/>
              </a:tabLst>
            </a:pPr>
            <a:r>
              <a:rPr lang="de-DE" dirty="0" smtClean="0"/>
              <a:t>(3</a:t>
            </a:r>
            <a:r>
              <a:rPr lang="de-DE" dirty="0"/>
              <a:t>)	vereinfachen Terme, bei denen die Potenzgesetze unmittelbar anzuwenden </a:t>
            </a:r>
            <a:r>
              <a:rPr lang="de-DE" dirty="0" smtClean="0"/>
              <a:t>sind,</a:t>
            </a:r>
            <a:endParaRPr lang="de-DE" dirty="0"/>
          </a:p>
          <a:p>
            <a:pPr marL="358775" indent="-358775">
              <a:buNone/>
              <a:tabLst>
                <a:tab pos="358775" algn="l"/>
              </a:tabLst>
            </a:pPr>
            <a:r>
              <a:rPr lang="de-DE" dirty="0"/>
              <a:t>(4)	wechseln zwischen Bruchdarstellung und </a:t>
            </a:r>
            <a:r>
              <a:rPr lang="de-DE" dirty="0" smtClean="0"/>
              <a:t>Potenzschreibweise, </a:t>
            </a:r>
            <a:endParaRPr lang="de-DE" dirty="0"/>
          </a:p>
          <a:p>
            <a:pPr marL="358775" indent="-358775">
              <a:buNone/>
              <a:tabLst>
                <a:tab pos="358775" algn="l"/>
              </a:tabLst>
            </a:pPr>
            <a:r>
              <a:rPr lang="de-DE" dirty="0"/>
              <a:t>(5)	wechseln zwischen Wurzel- und </a:t>
            </a:r>
            <a:r>
              <a:rPr lang="de-DE" dirty="0" smtClean="0"/>
              <a:t>Potenzschreibweise,</a:t>
            </a:r>
            <a:endParaRPr lang="de-DE" dirty="0"/>
          </a:p>
          <a:p>
            <a:pPr marL="358775" indent="-358775">
              <a:buNone/>
              <a:tabLst>
                <a:tab pos="358775" algn="l"/>
              </a:tabLst>
            </a:pPr>
            <a:r>
              <a:rPr lang="de-DE" dirty="0" smtClean="0"/>
              <a:t>(</a:t>
            </a:r>
            <a:r>
              <a:rPr lang="de-DE" dirty="0"/>
              <a:t>8)	wählen Verfahren zum Lösen quadratischer Gleichungen begründet aus, vergleichen deren Effizienz und bestimmen die Lösungsmenge einer quadratischen Gleichung auch ohne </a:t>
            </a:r>
            <a:r>
              <a:rPr lang="de-DE" dirty="0" smtClean="0"/>
              <a:t>Hilfsmittel</a:t>
            </a:r>
            <a:r>
              <a:rPr lang="de-DE" dirty="0"/>
              <a:t>.</a:t>
            </a:r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367240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Die Schülerinnen und Schüler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lesen </a:t>
            </a:r>
            <a:r>
              <a:rPr lang="de-DE" dirty="0"/>
              <a:t>und schreiben Zahlen in Zehnerpotenz-Schreibweise und erläutern die Potenzschreibweise </a:t>
            </a:r>
            <a:r>
              <a:rPr lang="de-DE" dirty="0" smtClean="0"/>
              <a:t>mit ganzzahligen </a:t>
            </a:r>
            <a:r>
              <a:rPr lang="de-DE" dirty="0"/>
              <a:t>Exponenten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lösen </a:t>
            </a:r>
            <a:r>
              <a:rPr lang="de-DE" dirty="0"/>
              <a:t>einfache quadratische Gleichungen, d.h. quadratische Gleichungen, auf die ein </a:t>
            </a:r>
            <a:r>
              <a:rPr lang="de-DE" dirty="0" smtClean="0"/>
              <a:t>Lösungsverfahren (z.B</a:t>
            </a:r>
            <a:r>
              <a:rPr lang="de-DE" dirty="0"/>
              <a:t>. Faktorisieren, </a:t>
            </a:r>
            <a:r>
              <a:rPr lang="de-DE" i="1" dirty="0"/>
              <a:t>pq</a:t>
            </a:r>
            <a:r>
              <a:rPr lang="de-DE" dirty="0"/>
              <a:t>-Formel) unmittelbar angewendet werden </a:t>
            </a:r>
            <a:r>
              <a:rPr lang="de-DE" dirty="0" smtClean="0"/>
              <a:t>kann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228184" y="57239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KLP G8 2007, S. </a:t>
            </a:r>
            <a:r>
              <a:rPr lang="de-DE" dirty="0" smtClean="0"/>
              <a:t>31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779912" y="2564904"/>
            <a:ext cx="936104" cy="5760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779912" y="3284984"/>
            <a:ext cx="898233" cy="18002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945456" y="4509120"/>
            <a:ext cx="770560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817783" y="3542094"/>
            <a:ext cx="898233" cy="5262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83568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Entwurf KLP-Gym</a:t>
            </a:r>
            <a:r>
              <a:rPr lang="de-DE" dirty="0"/>
              <a:t>-</a:t>
            </a:r>
            <a:r>
              <a:rPr lang="de-DE" dirty="0" smtClean="0"/>
              <a:t>SI M,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5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Ausschärfen der inhaltlichen Tiefe – Beispiel </a:t>
            </a: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5732376" cy="432048"/>
          </a:xfrm>
          <a:noFill/>
        </p:spPr>
        <p:txBody>
          <a:bodyPr>
            <a:normAutofit lnSpcReduction="10000"/>
          </a:bodyPr>
          <a:lstStyle/>
          <a:p>
            <a:r>
              <a:rPr lang="de-DE" dirty="0" smtClean="0"/>
              <a:t>Begründen und Beweisen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32000" cy="3960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55600" indent="-355600">
              <a:buNone/>
              <a:tabLst>
                <a:tab pos="355600" algn="l"/>
              </a:tabLst>
            </a:pPr>
            <a:r>
              <a:rPr lang="de-DE" i="1" dirty="0" smtClean="0"/>
              <a:t>Argumentieren (2.2)</a:t>
            </a:r>
            <a:r>
              <a:rPr lang="de-DE" dirty="0" smtClean="0"/>
              <a:t>: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 smtClean="0"/>
              <a:t>Die Schülerinnen und Schüler 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 smtClean="0"/>
              <a:t>(6)	verknüpfen </a:t>
            </a:r>
            <a:r>
              <a:rPr lang="de-DE" dirty="0"/>
              <a:t>Argumente zu Argumentationsketten, 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/>
              <a:t>(</a:t>
            </a:r>
            <a:r>
              <a:rPr lang="de-DE" dirty="0" smtClean="0"/>
              <a:t>7)	nutzen </a:t>
            </a:r>
            <a:r>
              <a:rPr lang="de-DE" dirty="0"/>
              <a:t>verschiedene </a:t>
            </a:r>
            <a:r>
              <a:rPr lang="de-DE" dirty="0" smtClean="0"/>
              <a:t>Argumentationsstrategien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[…]</a:t>
            </a:r>
            <a:r>
              <a:rPr lang="de-DE" dirty="0" smtClean="0"/>
              <a:t>, </a:t>
            </a:r>
            <a:endParaRPr lang="de-DE" dirty="0"/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/>
              <a:t>(</a:t>
            </a:r>
            <a:r>
              <a:rPr lang="de-DE" dirty="0" smtClean="0"/>
              <a:t>8)	erläutern </a:t>
            </a:r>
            <a:r>
              <a:rPr lang="de-DE" dirty="0"/>
              <a:t>vorgegebene Argumentationen und Beweise hinsichtlich ihrer logischen </a:t>
            </a:r>
            <a:r>
              <a:rPr lang="de-DE" dirty="0" smtClean="0"/>
              <a:t>Struktur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[…]</a:t>
            </a:r>
            <a:r>
              <a:rPr lang="de-DE" dirty="0" smtClean="0"/>
              <a:t>,</a:t>
            </a:r>
            <a:endParaRPr lang="de-DE" dirty="0"/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i="1" dirty="0" smtClean="0"/>
              <a:t>Geometrie (2.4.2)</a:t>
            </a:r>
            <a:endParaRPr lang="de-DE" i="1" dirty="0"/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 smtClean="0"/>
              <a:t>(1)	beweisen den </a:t>
            </a:r>
            <a:r>
              <a:rPr lang="de-DE" dirty="0"/>
              <a:t>Satz des </a:t>
            </a:r>
            <a:r>
              <a:rPr lang="de-DE" dirty="0" smtClean="0"/>
              <a:t>Pythagoras,</a:t>
            </a:r>
            <a:endParaRPr lang="de-DE" dirty="0"/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 smtClean="0"/>
              <a:t>(6)	begründen </a:t>
            </a:r>
            <a:r>
              <a:rPr lang="de-DE" dirty="0"/>
              <a:t>Gleichheit von Volumina mit dem Prinzip von Cavalieri,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de-DE" dirty="0" smtClean="0"/>
              <a:t>(8)	erläutern </a:t>
            </a:r>
            <a:r>
              <a:rPr lang="de-DE" dirty="0"/>
              <a:t>den Kosinussatz als Verallgemeinerung des </a:t>
            </a:r>
            <a:r>
              <a:rPr lang="de-DE" dirty="0" smtClean="0"/>
              <a:t>Satzes </a:t>
            </a:r>
            <a:r>
              <a:rPr lang="de-DE" dirty="0"/>
              <a:t>des </a:t>
            </a:r>
            <a:r>
              <a:rPr lang="de-DE" dirty="0" smtClean="0"/>
              <a:t>Pythagoras.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4752488" y="1844824"/>
            <a:ext cx="4032000" cy="3960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de-DE" sz="1800" i="1" dirty="0" smtClean="0"/>
              <a:t>Argumentieren/Kommunizieren (S. 29):</a:t>
            </a:r>
          </a:p>
          <a:p>
            <a:pPr marL="0" indent="0">
              <a:buNone/>
            </a:pPr>
            <a:r>
              <a:rPr lang="de-DE" sz="1800" dirty="0" smtClean="0"/>
              <a:t>Die Schülerinnen und Schüler </a:t>
            </a:r>
          </a:p>
          <a:p>
            <a:pPr marL="177800" indent="-177800"/>
            <a:r>
              <a:rPr lang="de-DE" sz="1800" dirty="0" smtClean="0"/>
              <a:t>nutzen mathematisches Wissen und mathematische Symbole für Begründungen und Argumentationsketten</a:t>
            </a:r>
          </a:p>
          <a:p>
            <a:pPr marL="177800" indent="-177800">
              <a:buNone/>
            </a:pPr>
            <a:endParaRPr lang="de-DE" sz="1800" i="1" dirty="0" smtClean="0"/>
          </a:p>
          <a:p>
            <a:pPr marL="177800" indent="-177800">
              <a:buNone/>
            </a:pPr>
            <a:r>
              <a:rPr lang="de-DE" sz="1800" i="1" dirty="0" smtClean="0"/>
              <a:t>Geometrie (S.32):</a:t>
            </a:r>
          </a:p>
          <a:p>
            <a:pPr marL="177800" indent="-177800"/>
            <a:r>
              <a:rPr lang="de-DE" sz="1800" dirty="0" smtClean="0"/>
              <a:t>berechnen </a:t>
            </a:r>
            <a:r>
              <a:rPr lang="de-DE" sz="1800" dirty="0"/>
              <a:t>geometrische Größen und verwenden dazu den Satz des Pythagoras und die </a:t>
            </a:r>
            <a:r>
              <a:rPr lang="de-DE" sz="1800" dirty="0" smtClean="0"/>
              <a:t>Definitionen von </a:t>
            </a:r>
            <a:r>
              <a:rPr lang="de-DE" sz="1800" dirty="0"/>
              <a:t>Sinus, Kosinus und Tangens </a:t>
            </a:r>
            <a:r>
              <a:rPr lang="de-DE" sz="1800" dirty="0" smtClean="0"/>
              <a:t>[…]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228184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KLP G8 </a:t>
            </a:r>
            <a:r>
              <a:rPr lang="de-DE" dirty="0" smtClean="0"/>
              <a:t>2007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Entwurf KLP-Gym-SI M, </a:t>
            </a:r>
            <a:r>
              <a:rPr lang="de-DE" dirty="0" smtClean="0"/>
              <a:t>2019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779912" y="2564904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779912" y="2564904"/>
            <a:ext cx="936104" cy="28803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3779912" y="2564904"/>
            <a:ext cx="936104" cy="8640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854094" y="4365104"/>
            <a:ext cx="861922" cy="21602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945456" y="4581128"/>
            <a:ext cx="770560" cy="57606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3945456" y="4581128"/>
            <a:ext cx="770560" cy="21602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10738"/>
              </p:ext>
            </p:extLst>
          </p:nvPr>
        </p:nvGraphicFramePr>
        <p:xfrm>
          <a:off x="6225536" y="1700808"/>
          <a:ext cx="2594936" cy="3937129"/>
        </p:xfrm>
        <a:graphic>
          <a:graphicData uri="http://schemas.openxmlformats.org/drawingml/2006/table">
            <a:tbl>
              <a:tblPr firstRow="1" firstCol="1" bandRow="1"/>
              <a:tblGrid>
                <a:gridCol w="2594936"/>
              </a:tblGrid>
              <a:tr h="599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1.2 Digitale Werkzeuge</a:t>
                      </a:r>
                    </a:p>
                  </a:txBody>
                  <a:tcPr marL="35934" marR="35934" marT="0" marB="0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1416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Verschiedene digitale Werkzeuge und deren Funktionsumfang kennen, auswählen sowie diese kreativ, reflektiert und zielgerichtet </a:t>
                      </a:r>
                      <a:r>
                        <a:rPr lang="de-DE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einsetzen</a:t>
                      </a:r>
                    </a:p>
                  </a:txBody>
                  <a:tcPr marL="35934" marR="35934" marT="0" marB="0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2.1 Informationsrecherche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5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34" marR="35934" marT="0" marB="0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</a:tr>
              <a:tr h="14168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Informationsrecherche ziel-</a:t>
                      </a:r>
                    </a:p>
                    <a:p>
                      <a:r>
                        <a:rPr lang="de-DE" sz="1600" dirty="0" smtClean="0"/>
                        <a:t>gerichtet durchführen und dabei Suchstrategien anwenden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5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34" marR="35934" marT="0" marB="0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Beispiele: Bildung in der digitalen Welt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5802032" cy="4205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Prozessbezogene Kompetenzerwartungen:</a:t>
            </a:r>
          </a:p>
          <a:p>
            <a:pPr marL="0" indent="0">
              <a:buNone/>
            </a:pPr>
            <a:r>
              <a:rPr lang="de-DE" dirty="0" smtClean="0"/>
              <a:t>Die Schülerinnen und Schüler </a:t>
            </a:r>
          </a:p>
          <a:p>
            <a:pPr marL="358775" indent="-358775">
              <a:buNone/>
            </a:pPr>
            <a:r>
              <a:rPr lang="de-DE" dirty="0" smtClean="0"/>
              <a:t>(Ope-12) entscheiden situationsangemessen über den Einsatz mathematischer Hilfsmittel und digitaler Mathematikwerkzeuge und wählen diese begründet aus, </a:t>
            </a:r>
            <a:r>
              <a:rPr lang="de-DE" sz="1900" b="1" dirty="0">
                <a:latin typeface="Calibri"/>
                <a:ea typeface="Calibri"/>
                <a:cs typeface="Arial"/>
              </a:rPr>
              <a:t>(MKR 1.2</a:t>
            </a:r>
            <a:r>
              <a:rPr lang="de-DE" sz="1900" b="1" dirty="0" smtClean="0">
                <a:latin typeface="Calibri"/>
                <a:ea typeface="Calibri"/>
                <a:cs typeface="Arial"/>
              </a:rPr>
              <a:t>)</a:t>
            </a:r>
          </a:p>
          <a:p>
            <a:pPr marL="358775" indent="-358775">
              <a:buNone/>
            </a:pPr>
            <a:r>
              <a:rPr lang="de-DE" dirty="0" smtClean="0"/>
              <a:t>(Ope-10) </a:t>
            </a:r>
            <a:r>
              <a:rPr lang="de-DE" dirty="0"/>
              <a:t>nutzen Informationen und Daten aus Medienangeboten (Printmedien, Internet und Formelsammlung) zur </a:t>
            </a:r>
            <a:r>
              <a:rPr lang="de-DE" dirty="0" smtClean="0"/>
              <a:t>Informationsrecherche, </a:t>
            </a:r>
            <a:r>
              <a:rPr lang="de-DE" sz="1900" b="1" dirty="0">
                <a:latin typeface="Calibri"/>
                <a:ea typeface="Calibri"/>
                <a:cs typeface="Arial"/>
              </a:rPr>
              <a:t>(MKR 2.1</a:t>
            </a:r>
            <a:r>
              <a:rPr lang="de-DE" sz="1900" b="1" dirty="0" smtClean="0">
                <a:latin typeface="Calibri"/>
                <a:ea typeface="Calibri"/>
                <a:cs typeface="Arial"/>
              </a:rPr>
              <a:t>)</a:t>
            </a:r>
          </a:p>
          <a:p>
            <a:pPr marL="358775" indent="-358775">
              <a:buNone/>
            </a:pPr>
            <a:r>
              <a:rPr lang="de-DE" dirty="0" smtClean="0"/>
              <a:t>(Ope-8) nutzen schematisierte und strategiegeleitete Verfahren, Algorithmen und Regeln. </a:t>
            </a:r>
            <a:r>
              <a:rPr lang="de-DE" sz="1900" b="1" dirty="0" smtClean="0">
                <a:latin typeface="Calibri"/>
                <a:ea typeface="Calibri"/>
                <a:cs typeface="Arial"/>
              </a:rPr>
              <a:t>(MKR 6.2, 6.3) </a:t>
            </a:r>
            <a:endParaRPr lang="de-DE" sz="1900" b="1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35</a:t>
            </a:fld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32769"/>
              </p:ext>
            </p:extLst>
          </p:nvPr>
        </p:nvGraphicFramePr>
        <p:xfrm>
          <a:off x="6228184" y="1700808"/>
          <a:ext cx="2594936" cy="4301518"/>
        </p:xfrm>
        <a:graphic>
          <a:graphicData uri="http://schemas.openxmlformats.org/drawingml/2006/table">
            <a:tbl>
              <a:tblPr firstRow="1" firstCol="1" bandRow="1"/>
              <a:tblGrid>
                <a:gridCol w="2594936"/>
              </a:tblGrid>
              <a:tr h="57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6.2 Algorithmen erkennen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9F"/>
                    </a:solidFill>
                  </a:tcPr>
                </a:tc>
              </a:tr>
              <a:tr h="990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Algorithmische Muster und Strukturen in verschiedenen Kontexten erkennen, nachvollziehen und reflektieren</a:t>
                      </a:r>
                      <a:endParaRPr lang="de-DE" sz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 Modellieren und Programmieren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9F"/>
                    </a:solidFill>
                  </a:tcPr>
                </a:tc>
              </a:tr>
              <a:tr h="2140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Probleme </a:t>
                      </a:r>
                      <a:r>
                        <a:rPr lang="de-DE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formalisiert beschreiben, Problemlösestrategien entwickeln und dazu eine strukturierte, algorithmische Sequenz planen, diese auch durch Programmieren umsetzen und die gefundene Lösungsstrategie beurteilen</a:t>
                      </a: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2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457200" y="1700808"/>
            <a:ext cx="5626968" cy="4205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I</a:t>
            </a:r>
            <a:r>
              <a:rPr lang="de-DE" b="1" dirty="0" smtClean="0"/>
              <a:t>nhaltsbezogen konkretisierte Kompetenzerwartungen:</a:t>
            </a:r>
          </a:p>
          <a:p>
            <a:pPr marL="0" indent="0">
              <a:buNone/>
            </a:pPr>
            <a:r>
              <a:rPr lang="de-DE" dirty="0" smtClean="0"/>
              <a:t>Die Schülerinnen und Schüler </a:t>
            </a:r>
          </a:p>
          <a:p>
            <a:r>
              <a:rPr lang="de-DE" dirty="0" smtClean="0"/>
              <a:t>ermitteln </a:t>
            </a:r>
            <a:r>
              <a:rPr lang="de-DE" dirty="0"/>
              <a:t>Exponenten im Rahmen der Zinsrechnung durch systematisches Probieren auch unter Verwendung von </a:t>
            </a:r>
            <a:r>
              <a:rPr lang="de-DE" dirty="0" smtClean="0"/>
              <a:t>Tabellenkalkulationen.</a:t>
            </a:r>
            <a:r>
              <a:rPr lang="de-DE" sz="1900" b="1" dirty="0" smtClean="0">
                <a:latin typeface="Calibri"/>
                <a:ea typeface="Calibri"/>
                <a:cs typeface="Arial"/>
              </a:rPr>
              <a:t> </a:t>
            </a:r>
            <a:r>
              <a:rPr lang="de-DE" sz="1700" dirty="0" smtClean="0"/>
              <a:t>(2.4.1 Ari (8)) </a:t>
            </a:r>
            <a:r>
              <a:rPr lang="de-DE" sz="1900" b="1" dirty="0">
                <a:solidFill>
                  <a:prstClr val="black"/>
                </a:solidFill>
                <a:ea typeface="Calibri"/>
                <a:cs typeface="Arial"/>
              </a:rPr>
              <a:t>MKR 1.2</a:t>
            </a:r>
            <a:endParaRPr lang="de-DE" dirty="0" smtClean="0"/>
          </a:p>
          <a:p>
            <a:r>
              <a:rPr lang="de-DE" dirty="0"/>
              <a:t>lösen innermathematische und alltagsnahe Probleme mithilfe von Zuordnungen </a:t>
            </a:r>
            <a:r>
              <a:rPr lang="de-DE" dirty="0" smtClean="0"/>
              <a:t>und Funktionen </a:t>
            </a:r>
            <a:r>
              <a:rPr lang="de-DE" dirty="0"/>
              <a:t>auch mit digitalen </a:t>
            </a:r>
            <a:r>
              <a:rPr lang="de-DE" dirty="0" smtClean="0"/>
              <a:t>Mathematikwerkzeugen (Taschenrechner</a:t>
            </a:r>
            <a:r>
              <a:rPr lang="de-DE" dirty="0"/>
              <a:t>, Tabellenkalkulation </a:t>
            </a:r>
            <a:r>
              <a:rPr lang="de-DE" dirty="0" smtClean="0"/>
              <a:t>und Funktionenplotter und Multirepräsentationssysteme).</a:t>
            </a:r>
            <a:br>
              <a:rPr lang="de-DE" dirty="0" smtClean="0"/>
            </a:br>
            <a:r>
              <a:rPr lang="de-DE" sz="1900" dirty="0" smtClean="0"/>
              <a:t>(2.4.1 </a:t>
            </a:r>
            <a:r>
              <a:rPr lang="de-DE" sz="1900" dirty="0" err="1" smtClean="0"/>
              <a:t>Fkt</a:t>
            </a:r>
            <a:r>
              <a:rPr lang="de-DE" sz="1900" dirty="0"/>
              <a:t> </a:t>
            </a:r>
            <a:r>
              <a:rPr lang="de-DE" sz="1900" dirty="0" smtClean="0"/>
              <a:t>(7)) </a:t>
            </a:r>
            <a:r>
              <a:rPr lang="de-DE" sz="1900" b="1" dirty="0" smtClean="0">
                <a:solidFill>
                  <a:prstClr val="black"/>
                </a:solidFill>
                <a:ea typeface="Calibri"/>
                <a:cs typeface="Arial"/>
              </a:rPr>
              <a:t>MKR 1.2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36</a:t>
            </a:fld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94083"/>
              </p:ext>
            </p:extLst>
          </p:nvPr>
        </p:nvGraphicFramePr>
        <p:xfrm>
          <a:off x="6259232" y="1700808"/>
          <a:ext cx="2594936" cy="2016224"/>
        </p:xfrm>
        <a:graphic>
          <a:graphicData uri="http://schemas.openxmlformats.org/drawingml/2006/table">
            <a:tbl>
              <a:tblPr firstRow="1" firstCol="1" bandRow="1"/>
              <a:tblGrid>
                <a:gridCol w="2594936"/>
              </a:tblGrid>
              <a:tr h="599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1.2 Digitale Werkzeuge</a:t>
                      </a:r>
                    </a:p>
                  </a:txBody>
                  <a:tcPr marL="35934" marR="35934" marT="0" marB="0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1416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Verschiedene digitale Werkzeuge und deren Funktionsumfang kennen, auswählen sowie diese kreativ, reflektiert und zielgerichtet einsetzen</a:t>
                      </a:r>
                    </a:p>
                  </a:txBody>
                  <a:tcPr marL="35934" marR="35934" marT="0" marB="0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457200" y="1700808"/>
            <a:ext cx="5842992" cy="4320480"/>
          </a:xfrm>
        </p:spPr>
        <p:txBody>
          <a:bodyPr>
            <a:normAutofit fontScale="92500" lnSpcReduction="20000"/>
          </a:bodyPr>
          <a:lstStyle/>
          <a:p>
            <a:pPr marL="0" indent="-400050">
              <a:buNone/>
            </a:pPr>
            <a:r>
              <a:rPr lang="de-DE" dirty="0" smtClean="0"/>
              <a:t>Die Schülerinnen und Schüler </a:t>
            </a:r>
          </a:p>
          <a:p>
            <a:r>
              <a:rPr lang="de-DE" dirty="0" smtClean="0"/>
              <a:t>wenden Prozent- und Zinsrechnung auf allgemeine Konsumsituationen an und erstellen dazu anwendungsbezogene Tabellenkalkulationen mit relativen und absoluten Zellbezügen, </a:t>
            </a:r>
            <a:br>
              <a:rPr lang="de-DE" dirty="0" smtClean="0"/>
            </a:br>
            <a:r>
              <a:rPr lang="de-DE" sz="1500" dirty="0"/>
              <a:t>(2.4.1 </a:t>
            </a:r>
            <a:r>
              <a:rPr lang="de-DE" sz="1500" dirty="0" err="1" smtClean="0"/>
              <a:t>Fkt</a:t>
            </a:r>
            <a:r>
              <a:rPr lang="de-DE" sz="1500" dirty="0" smtClean="0"/>
              <a:t> (8))  </a:t>
            </a:r>
            <a:r>
              <a:rPr lang="de-DE" sz="1700" b="1" dirty="0" smtClean="0">
                <a:latin typeface="Calibri"/>
                <a:ea typeface="Calibri"/>
                <a:cs typeface="Arial"/>
              </a:rPr>
              <a:t>MKR </a:t>
            </a:r>
            <a:r>
              <a:rPr lang="de-DE" sz="1700" b="1" dirty="0">
                <a:latin typeface="Calibri"/>
                <a:ea typeface="Calibri"/>
                <a:cs typeface="Arial"/>
              </a:rPr>
              <a:t>1.2, 6.2</a:t>
            </a:r>
          </a:p>
          <a:p>
            <a:endParaRPr lang="de-DE" dirty="0" smtClean="0"/>
          </a:p>
          <a:p>
            <a:r>
              <a:rPr lang="de-DE" dirty="0" smtClean="0"/>
              <a:t>nutzen und beschreiben ein algorithmisches Verfahren, um Quadratwurzeln näherungsweise zu bestimmen.  </a:t>
            </a:r>
            <a:r>
              <a:rPr lang="de-DE" sz="1500" dirty="0"/>
              <a:t>(2.4.2 </a:t>
            </a:r>
            <a:r>
              <a:rPr lang="de-DE" sz="1500" dirty="0" smtClean="0"/>
              <a:t>Ari (6)) </a:t>
            </a:r>
            <a:r>
              <a:rPr lang="de-DE" sz="1700" b="1" dirty="0">
                <a:latin typeface="Calibri"/>
                <a:ea typeface="Calibri"/>
                <a:cs typeface="Arial"/>
              </a:rPr>
              <a:t>MKR 6.2, 6.3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37</a:t>
            </a:fld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91955"/>
              </p:ext>
            </p:extLst>
          </p:nvPr>
        </p:nvGraphicFramePr>
        <p:xfrm>
          <a:off x="6259232" y="1700808"/>
          <a:ext cx="2594936" cy="4301518"/>
        </p:xfrm>
        <a:graphic>
          <a:graphicData uri="http://schemas.openxmlformats.org/drawingml/2006/table">
            <a:tbl>
              <a:tblPr firstRow="1" firstCol="1" bandRow="1"/>
              <a:tblGrid>
                <a:gridCol w="2594936"/>
              </a:tblGrid>
              <a:tr h="57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6.2 Algorithmen erkennen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9F"/>
                    </a:solidFill>
                  </a:tcPr>
                </a:tc>
              </a:tr>
              <a:tr h="990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Algorithmische Muster und Strukturen in verschiedenen Kontexten erkennen, nachvollziehen und reflektieren</a:t>
                      </a:r>
                      <a:endParaRPr lang="de-DE" sz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 Modellieren und Programmieren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9F"/>
                    </a:solidFill>
                  </a:tcPr>
                </a:tc>
              </a:tr>
              <a:tr h="2140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Probleme </a:t>
                      </a:r>
                      <a:r>
                        <a:rPr lang="de-DE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formalisiert beschreiben, Problemlösestrategien entwickeln und dazu eine strukturierte, algorithmische Sequenz planen, </a:t>
                      </a:r>
                      <a:r>
                        <a:rPr lang="de-DE" sz="15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diese auch durch Programmieren umsetzen</a:t>
                      </a:r>
                      <a:r>
                        <a:rPr lang="de-DE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und die gefundene Lösungsstrategie beurteilen</a:t>
                      </a:r>
                    </a:p>
                  </a:txBody>
                  <a:tcPr marL="62315" marR="6231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– Verbraucherbildung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5842992" cy="4205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Die Schülerinnen und Schüler </a:t>
            </a:r>
          </a:p>
          <a:p>
            <a:r>
              <a:rPr lang="de-DE" dirty="0" smtClean="0"/>
              <a:t>lesen </a:t>
            </a:r>
            <a:r>
              <a:rPr lang="de-DE" dirty="0"/>
              <a:t>und interpretieren grafische Darstellungen statistischer Erhebungen,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>(2.3 </a:t>
            </a:r>
            <a:r>
              <a:rPr lang="de-DE" sz="1400" dirty="0" err="1" smtClean="0"/>
              <a:t>Sto</a:t>
            </a:r>
            <a:r>
              <a:rPr lang="de-DE" sz="1400" dirty="0" smtClean="0"/>
              <a:t> (4))  </a:t>
            </a:r>
            <a:r>
              <a:rPr lang="de-DE" dirty="0" smtClean="0"/>
              <a:t>RV-VB A, C: </a:t>
            </a:r>
            <a:r>
              <a:rPr lang="de-DE" dirty="0"/>
              <a:t>Z1, </a:t>
            </a:r>
            <a:r>
              <a:rPr lang="de-DE" dirty="0" smtClean="0"/>
              <a:t>Z2, Z3</a:t>
            </a:r>
          </a:p>
          <a:p>
            <a:r>
              <a:rPr lang="de-DE" dirty="0" smtClean="0"/>
              <a:t>wenden </a:t>
            </a:r>
            <a:r>
              <a:rPr lang="de-DE" dirty="0"/>
              <a:t>Prozent- und Zinsrechnung auf allgemeine Konsumsituationen an und erstellen dazu anwendungsbezogene Tabellenkalkulationen mit relativen und absoluten Zellbezügen,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/>
              <a:t>(2.4.1 </a:t>
            </a:r>
            <a:r>
              <a:rPr lang="de-DE" sz="1400" dirty="0" err="1" smtClean="0"/>
              <a:t>Fkt</a:t>
            </a:r>
            <a:r>
              <a:rPr lang="de-DE" sz="1400" dirty="0" smtClean="0"/>
              <a:t> (8))  </a:t>
            </a:r>
            <a:r>
              <a:rPr lang="de-DE" dirty="0" smtClean="0"/>
              <a:t>RV-VB A: </a:t>
            </a:r>
            <a:r>
              <a:rPr lang="de-DE" dirty="0"/>
              <a:t>Z1, </a:t>
            </a:r>
            <a:r>
              <a:rPr lang="de-DE" dirty="0" smtClean="0"/>
              <a:t>Z3, Z6</a:t>
            </a:r>
          </a:p>
          <a:p>
            <a:r>
              <a:rPr lang="de-DE" dirty="0" smtClean="0"/>
              <a:t>wählen </a:t>
            </a:r>
            <a:r>
              <a:rPr lang="de-DE" dirty="0"/>
              <a:t>begründet mathematische Modelle zur Beschreibung von Wachstumsprozessen aus, treffen Vorhersagen zur langfristigen Entwicklung und überprüfen die Eignung des </a:t>
            </a:r>
            <a:r>
              <a:rPr lang="de-DE" dirty="0" smtClean="0"/>
              <a:t>Modells. </a:t>
            </a:r>
            <a:br>
              <a:rPr lang="de-DE" dirty="0" smtClean="0"/>
            </a:br>
            <a:r>
              <a:rPr lang="de-DE" sz="1400" dirty="0" smtClean="0"/>
              <a:t>(</a:t>
            </a:r>
            <a:r>
              <a:rPr lang="de-DE" sz="1400" dirty="0"/>
              <a:t>2.4.2 </a:t>
            </a:r>
            <a:r>
              <a:rPr lang="de-DE" sz="1400" dirty="0" err="1" smtClean="0"/>
              <a:t>Fkt</a:t>
            </a:r>
            <a:r>
              <a:rPr lang="de-DE" sz="1400" dirty="0" smtClean="0"/>
              <a:t> (10)) </a:t>
            </a:r>
            <a:r>
              <a:rPr lang="de-DE" dirty="0" smtClean="0"/>
              <a:t>RV-VB A, B, D: Z4, Z5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300192" y="1700808"/>
            <a:ext cx="2592000" cy="42780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de-DE" sz="1600" dirty="0"/>
              <a:t>Reflexion von individuellen Bedürfnissen und </a:t>
            </a:r>
            <a:r>
              <a:rPr lang="de-DE" sz="1600" dirty="0" smtClean="0"/>
              <a:t>Bedarfen</a:t>
            </a:r>
            <a:endParaRPr lang="de-DE" sz="1600" dirty="0"/>
          </a:p>
          <a:p>
            <a:pPr marL="342900" indent="-342900">
              <a:buAutoNum type="arabicParenBoth"/>
            </a:pPr>
            <a:r>
              <a:rPr lang="de-DE" sz="1600" dirty="0" smtClean="0"/>
              <a:t>gesellschaftliche Einflüsse </a:t>
            </a:r>
            <a:r>
              <a:rPr lang="de-DE" sz="1600" dirty="0"/>
              <a:t>auf </a:t>
            </a:r>
            <a:r>
              <a:rPr lang="de-DE" sz="1600" dirty="0" smtClean="0"/>
              <a:t>Konsumentscheidungen</a:t>
            </a:r>
          </a:p>
          <a:p>
            <a:pPr marL="342900" indent="-342900">
              <a:buAutoNum type="arabicParenBoth"/>
            </a:pPr>
            <a:r>
              <a:rPr lang="de-DE" sz="1600" dirty="0" smtClean="0"/>
              <a:t>individuelle und gesellschaftliche Folgen</a:t>
            </a:r>
            <a:endParaRPr lang="de-DE" sz="1600" dirty="0"/>
          </a:p>
          <a:p>
            <a:pPr marL="342900" indent="-342900">
              <a:buAutoNum type="arabicParenBoth"/>
            </a:pPr>
            <a:r>
              <a:rPr lang="de-DE" sz="1600" dirty="0" smtClean="0"/>
              <a:t>politisch-rechtliche und sozioökonomische Rahmenbedingungen</a:t>
            </a:r>
            <a:endParaRPr lang="de-DE" sz="1600" dirty="0"/>
          </a:p>
          <a:p>
            <a:pPr marL="342900" indent="-342900">
              <a:buAutoNum type="arabicParenBoth"/>
            </a:pPr>
            <a:r>
              <a:rPr lang="de-DE" sz="1600" dirty="0" smtClean="0"/>
              <a:t>Kriterien </a:t>
            </a:r>
            <a:r>
              <a:rPr lang="de-DE" sz="1600" dirty="0"/>
              <a:t>für Konsumentscheidungen</a:t>
            </a:r>
          </a:p>
          <a:p>
            <a:pPr marL="342900" indent="-342900">
              <a:buAutoNum type="arabicParenBoth"/>
            </a:pPr>
            <a:r>
              <a:rPr lang="de-DE" sz="1600" dirty="0" smtClean="0"/>
              <a:t>individuelle, kollektive und politische Gestaltungsoptionen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698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4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</a:t>
            </a:r>
            <a:r>
              <a:rPr lang="de-DE" sz="2400" dirty="0" smtClean="0"/>
              <a:t>Entwicklung</a:t>
            </a:r>
            <a:r>
              <a:rPr lang="de-DE" sz="2400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7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475657" y="1629010"/>
            <a:ext cx="6120677" cy="4273501"/>
            <a:chOff x="1475657" y="1629010"/>
            <a:chExt cx="6120677" cy="42735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7" y="1629010"/>
              <a:ext cx="6120677" cy="427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2782796" y="2967360"/>
              <a:ext cx="1764000" cy="8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bIns="0" rtlCol="0">
              <a:spAutoFit/>
            </a:bodyPr>
            <a:lstStyle/>
            <a:p>
              <a:r>
                <a:rPr lang="de-DE" sz="550" dirty="0" smtClean="0">
                  <a:latin typeface="Gill Sans MT" panose="020B0502020104020203" pitchFamily="34" charset="0"/>
                  <a:sym typeface="Wingdings 3"/>
                </a:rPr>
                <a:t> </a:t>
              </a:r>
              <a:r>
                <a:rPr lang="de-DE" sz="550" dirty="0" smtClean="0">
                  <a:latin typeface="Gill Sans MT" panose="020B0502020104020203" pitchFamily="34" charset="0"/>
                </a:rPr>
                <a:t>Lehrplannavigator SI  </a:t>
              </a:r>
              <a:r>
                <a:rPr lang="de-DE" sz="550" dirty="0" smtClean="0">
                  <a:latin typeface="Gill Sans MT" panose="020B0502020104020203" pitchFamily="34" charset="0"/>
                  <a:sym typeface="Wingdings 3"/>
                </a:rPr>
                <a:t> </a:t>
              </a:r>
              <a:r>
                <a:rPr lang="de-DE" sz="550" dirty="0" smtClean="0">
                  <a:latin typeface="Gill Sans MT" panose="020B0502020104020203" pitchFamily="34" charset="0"/>
                </a:rPr>
                <a:t>Gymnasium </a:t>
              </a:r>
              <a:r>
                <a:rPr lang="de-DE" sz="550" dirty="0" smtClean="0">
                  <a:latin typeface="Gill Sans MT" panose="020B0502020104020203" pitchFamily="34" charset="0"/>
                  <a:sym typeface="Wingdings 3"/>
                </a:rPr>
                <a:t> </a:t>
              </a:r>
              <a:r>
                <a:rPr lang="de-DE" sz="550" dirty="0" smtClean="0">
                  <a:latin typeface="Gill Sans MT" panose="020B0502020104020203" pitchFamily="34" charset="0"/>
                </a:rPr>
                <a:t>Mathematik</a:t>
              </a:r>
              <a:endParaRPr lang="de-DE" sz="55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272153" y="5795972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http://www.schulentwicklung.nrw.de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24744"/>
            <a:ext cx="8229600" cy="360040"/>
          </a:xfrm>
        </p:spPr>
        <p:txBody>
          <a:bodyPr/>
          <a:lstStyle/>
          <a:p>
            <a:r>
              <a:rPr lang="de-DE" dirty="0" smtClean="0"/>
              <a:t>Schulinterner Lehrplan – ein Überblick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13601"/>
              </p:ext>
            </p:extLst>
          </p:nvPr>
        </p:nvGraphicFramePr>
        <p:xfrm>
          <a:off x="395535" y="1700212"/>
          <a:ext cx="8352266" cy="419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5976000"/>
                <a:gridCol w="1080120"/>
                <a:gridCol w="792089"/>
              </a:tblGrid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UV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Titel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Umfang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 lernen uns kennen: Erhebung und grafische Darstellung von Daten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 Welt in der wir leben: Darstellen, Ordnen und Vergleichen großer Zahlen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5.3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Größen im Alltag: Rechnen mit Größen und Einheiten in einfachen Sachzusammenhängen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Rechnen mit System: Rechenterme in Worten und Symbolen darstellen und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ausrechnen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Geometrische Erkundungen:  Grundlegende ebene Figuren,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erste Konstruktionen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Unsere Wohnung / Unser Klassenraum: Berechnung von Flächeninhalt und Umfang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und Flächeninhalt zusammengesetzter Figuren:  Die Variable als Unbestimmte …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Modellieren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einfacher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funktionaler Zusammenhänge: Fermi-Aufgaben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Brüche begreifen: Anteil, Bruchteil und Ganzes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Körper im Raum:  Quader, Kegel, Zylinder und Co. erfassen und herstellen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 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Max. 160 Unterrichtsstunden</a:t>
                      </a:r>
                      <a:r>
                        <a:rPr lang="de-DE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45 Minuten</a:t>
                      </a:r>
                      <a:r>
                        <a:rPr lang="de-DE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de-DE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Wochen</a:t>
                      </a:r>
                      <a:r>
                        <a:rPr lang="de-DE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4 Stunden pro Woche)</a:t>
                      </a:r>
                      <a:endParaRPr lang="de-D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</a:rPr>
                        <a:t>Summe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</a:rPr>
                        <a:t>124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Schulinterner Lehrplan – ein Überblick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61960"/>
              </p:ext>
            </p:extLst>
          </p:nvPr>
        </p:nvGraphicFramePr>
        <p:xfrm>
          <a:off x="395535" y="1700212"/>
          <a:ext cx="8352930" cy="4224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5976664"/>
                <a:gridCol w="1080120"/>
                <a:gridCol w="792089"/>
              </a:tblGrid>
              <a:tr h="33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UV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Titel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Umfang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Atome im Reich der natürlichen Zahlen: Zerlegung natürlicher Zahlen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Veränderungen und Zustände mit ganzen Zahlen beschreiben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Geschenke verpacken: Berechnung von Rauminhalt und Oberfläche eines Quaders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 drei Gesichter einer Zahl:  Einführung der rationalen Zahlen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 und Subtraktion von Brüchen und Dezimalzahlen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Kunst und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Architektur: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Ornamente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ebener Figuren erkunden und zeichnen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Planung des Schulgartens:  Multiplikation und Division von Brüchen und Dezimalzahlen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 führen eine Befragung durch:  Grundlagen der Stochastik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Muster und Zahlenfolgen erkunden und mit Termen beschreiben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Parkettierungen: Verschiebungen und Spiegelungen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untersuchen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erzeugen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Max.</a:t>
                      </a:r>
                      <a:r>
                        <a:rPr lang="de-DE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 Unterrichtsstunden</a:t>
                      </a:r>
                      <a:r>
                        <a:rPr lang="de-DE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45 Minuten</a:t>
                      </a:r>
                      <a:r>
                        <a:rPr lang="de-DE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de-DE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 Wochen</a:t>
                      </a:r>
                      <a:r>
                        <a:rPr lang="de-DE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5 Stunden pro Woche)</a:t>
                      </a:r>
                      <a:endParaRPr lang="de-DE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Summe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4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Schulinterner Lehrplan – ein Überblick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22703"/>
              </p:ext>
            </p:extLst>
          </p:nvPr>
        </p:nvGraphicFramePr>
        <p:xfrm>
          <a:off x="395535" y="1700212"/>
          <a:ext cx="8352930" cy="4188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5976664"/>
                <a:gridCol w="1080120"/>
                <a:gridCol w="792089"/>
              </a:tblGrid>
              <a:tr h="33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UV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Titel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Umfang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Funktionenwerkstatt: Zuordnungen und ihre Darstellungen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19 % auf alles: Rabatte, Mehrwertsteuer und Prozente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a-Latn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Quod erat demonstrandum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Winkel und Winkel­sätze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7.4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Raus aus den Schulden: Rechnen mit rationalen Zahlen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Termumformungen anschaulich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7.6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Verpackte Zahlen:  Terme und Gleichungen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Würfel gegen Legostein:  Wahrscheinlichkeiten nicht nur in Laplace-Experimenten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13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Max. 120 Unterrichtsstunden a 45 Minuten (40 Wochen, 3 Stunden pro Woche)</a:t>
                      </a:r>
                    </a:p>
                  </a:txBody>
                  <a:tcPr marL="68580" marR="68580" marT="0" marB="0" anchor="b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Summe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8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Schulinterner Lehrplan – ein Überblick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28019"/>
              </p:ext>
            </p:extLst>
          </p:nvPr>
        </p:nvGraphicFramePr>
        <p:xfrm>
          <a:off x="395535" y="1700212"/>
          <a:ext cx="8352930" cy="417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5976664"/>
                <a:gridCol w="1080120"/>
                <a:gridCol w="792089"/>
              </a:tblGrid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UV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Titel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Umfang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Auf der 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Kirmes: 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Glücksrad und Lostrommel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Vermessung im Gelände: 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geometrische 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Konstruktionen und Kongruenz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8.3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Nach Tarif abrechnen und mit Tempomat fahren:  Lineare Funktionen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Produktionsfaktoren und Zusammensetzungen: 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lineare 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Gleichungssysteme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Die Variable im Nenner: Bruchterme und Bruchgleichungen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Zinseszins und Ratenkauf:  Finanzierungsangebote und Geldanlageinstrumente beurteilen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16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 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Max. 120 Unterrichtsstunden a 45 Minuten (40 Wochen, 3 Stunden pro Woche)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1" dirty="0" smtClean="0">
                          <a:effectLst/>
                        </a:rPr>
                        <a:t>Summe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</a:rPr>
                        <a:t>84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7" marR="57537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436096" y="3140968"/>
            <a:ext cx="2448272" cy="2509242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Wochenstunden - Übersicht</a:t>
            </a:r>
          </a:p>
          <a:p>
            <a:r>
              <a:rPr lang="de-DE" dirty="0" smtClean="0"/>
              <a:t>JG 5:	4 Stunden</a:t>
            </a:r>
          </a:p>
          <a:p>
            <a:r>
              <a:rPr lang="de-DE" dirty="0" smtClean="0"/>
              <a:t>JG 6: 	5 Stunden</a:t>
            </a:r>
          </a:p>
          <a:p>
            <a:r>
              <a:rPr lang="de-DE" dirty="0" smtClean="0"/>
              <a:t>JG 7:	3 Stunden </a:t>
            </a:r>
          </a:p>
          <a:p>
            <a:r>
              <a:rPr lang="de-DE" dirty="0" smtClean="0"/>
              <a:t>JG8: 	3 Stunden</a:t>
            </a:r>
          </a:p>
          <a:p>
            <a:r>
              <a:rPr lang="de-DE" dirty="0" smtClean="0"/>
              <a:t>JG 9:	4 Stunden</a:t>
            </a:r>
          </a:p>
          <a:p>
            <a:r>
              <a:rPr lang="de-DE" dirty="0" smtClean="0"/>
              <a:t>JG10: 	3 Stunden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UV 5.8:  Modellieren einfacher funktionaler Zusammenhänge: Fermi-Aufgaben</a:t>
            </a:r>
          </a:p>
          <a:p>
            <a:pPr lvl="1"/>
            <a:r>
              <a:rPr lang="de-DE" dirty="0"/>
              <a:t>8 Unterrichtstunden </a:t>
            </a:r>
            <a:endParaRPr lang="de-DE" dirty="0" smtClean="0"/>
          </a:p>
          <a:p>
            <a:pPr lvl="1"/>
            <a:r>
              <a:rPr lang="de-DE" dirty="0" smtClean="0"/>
              <a:t>Modellieren </a:t>
            </a:r>
            <a:r>
              <a:rPr lang="de-DE" dirty="0"/>
              <a:t>(</a:t>
            </a:r>
            <a:r>
              <a:rPr lang="de-DE" dirty="0" smtClean="0"/>
              <a:t>Funktionen und Arithmetik)</a:t>
            </a:r>
          </a:p>
          <a:p>
            <a:pPr lvl="1"/>
            <a:r>
              <a:rPr lang="de-DE" dirty="0" smtClean="0"/>
              <a:t>Zusammenhang </a:t>
            </a:r>
            <a:r>
              <a:rPr lang="de-DE" dirty="0"/>
              <a:t>zwischen Größen: Diagramm, Tabelle, Wortform, Maßstab, Dreisatz</a:t>
            </a:r>
          </a:p>
          <a:p>
            <a:r>
              <a:rPr lang="de-DE" dirty="0" smtClean="0"/>
              <a:t>UV 5.9: Brüche begreifen: </a:t>
            </a:r>
            <a:r>
              <a:rPr lang="de-DE" dirty="0" smtClean="0">
                <a:solidFill>
                  <a:srgbClr val="000000"/>
                </a:solidFill>
              </a:rPr>
              <a:t>Anteil</a:t>
            </a:r>
            <a:r>
              <a:rPr lang="de-DE" dirty="0">
                <a:solidFill>
                  <a:srgbClr val="000000"/>
                </a:solidFill>
              </a:rPr>
              <a:t>, Bruchteil und </a:t>
            </a:r>
            <a:r>
              <a:rPr lang="de-DE" dirty="0" smtClean="0">
                <a:solidFill>
                  <a:srgbClr val="000000"/>
                </a:solidFill>
              </a:rPr>
              <a:t>Ganzes</a:t>
            </a:r>
            <a:endParaRPr lang="de-DE" dirty="0" smtClean="0"/>
          </a:p>
          <a:p>
            <a:pPr lvl="1"/>
            <a:r>
              <a:rPr lang="de-DE" dirty="0" smtClean="0"/>
              <a:t>12 Unterrichtstunden </a:t>
            </a:r>
          </a:p>
          <a:p>
            <a:pPr lvl="1"/>
            <a:r>
              <a:rPr lang="de-DE" dirty="0" smtClean="0"/>
              <a:t>Operieren/Kommunizieren (Arithmetik)</a:t>
            </a:r>
          </a:p>
          <a:p>
            <a:pPr lvl="1"/>
            <a:r>
              <a:rPr lang="de-DE" dirty="0" smtClean="0"/>
              <a:t>Veranschaulichung von Anteilen und Bruchteilen auch mit Bruchstreifen</a:t>
            </a:r>
          </a:p>
          <a:p>
            <a:pPr lvl="1"/>
            <a:r>
              <a:rPr lang="de-DE" dirty="0" smtClean="0"/>
              <a:t>Anregung: Medien gestalten den Lernprozess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4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UV </a:t>
            </a:r>
            <a:r>
              <a:rPr lang="de-DE" dirty="0"/>
              <a:t>6.1: Atome im Reich der natürlichen </a:t>
            </a:r>
            <a:r>
              <a:rPr lang="de-DE" dirty="0" smtClean="0"/>
              <a:t>Zahlen: Zerlegung </a:t>
            </a:r>
            <a:r>
              <a:rPr lang="de-DE" dirty="0"/>
              <a:t>natürlicher Zahlen</a:t>
            </a:r>
          </a:p>
          <a:p>
            <a:pPr lvl="1"/>
            <a:r>
              <a:rPr lang="de-DE" dirty="0" smtClean="0"/>
              <a:t>15 </a:t>
            </a:r>
            <a:r>
              <a:rPr lang="de-DE" dirty="0"/>
              <a:t>Unterrichtstunden </a:t>
            </a:r>
          </a:p>
          <a:p>
            <a:pPr lvl="1"/>
            <a:r>
              <a:rPr lang="de-DE" dirty="0" smtClean="0"/>
              <a:t>Arithmetik (Argumentieren)</a:t>
            </a:r>
          </a:p>
          <a:p>
            <a:pPr lvl="1"/>
            <a:r>
              <a:rPr lang="de-DE" dirty="0" smtClean="0"/>
              <a:t>Gesetze </a:t>
            </a:r>
            <a:r>
              <a:rPr lang="de-DE" dirty="0"/>
              <a:t>und Regeln:  Teilbarkeitsregeln</a:t>
            </a:r>
          </a:p>
          <a:p>
            <a:pPr lvl="1"/>
            <a:r>
              <a:rPr lang="de-DE" dirty="0"/>
              <a:t>Grundvorstellung/ Basiskonzepte: Primfaktorzerlegung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72153" y="5795972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http://www.schulentwicklung.nrw.de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42987" y="4737819"/>
            <a:ext cx="6751637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de-DE" b="1" dirty="0"/>
              <a:t>Kompetenzerwartungen</a:t>
            </a:r>
          </a:p>
          <a:p>
            <a:pPr algn="ctr"/>
            <a:r>
              <a:rPr lang="de-DE" altLang="de-DE" sz="1500" dirty="0"/>
              <a:t>(Verknüpfung von Prozessen und Gegenständen)</a:t>
            </a:r>
          </a:p>
          <a:p>
            <a:pPr algn="ctr"/>
            <a:r>
              <a:rPr lang="de-DE" altLang="de-DE" sz="1200" dirty="0"/>
              <a:t>Kapitel 2.2, 2.3 und 2.4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2988" y="3585493"/>
            <a:ext cx="2305050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b="1" dirty="0"/>
              <a:t>Kompetenzbereiche</a:t>
            </a:r>
          </a:p>
          <a:p>
            <a:pPr algn="ctr"/>
            <a:r>
              <a:rPr lang="de-DE" altLang="de-DE" sz="1500" dirty="0"/>
              <a:t>(Prozesse</a:t>
            </a:r>
            <a:r>
              <a:rPr lang="de-DE" altLang="de-DE" sz="1500" dirty="0" smtClean="0"/>
              <a:t>)</a:t>
            </a:r>
          </a:p>
          <a:p>
            <a:pPr algn="ctr"/>
            <a:r>
              <a:rPr lang="de-DE" altLang="de-DE" sz="1200" dirty="0" smtClean="0"/>
              <a:t>Kapitel 2.1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68539" y="2145531"/>
            <a:ext cx="4383086" cy="660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b="1" dirty="0"/>
              <a:t>Ziele des Faches/</a:t>
            </a:r>
          </a:p>
          <a:p>
            <a:pPr algn="ctr"/>
            <a:r>
              <a:rPr lang="de-DE" altLang="de-DE" b="1" dirty="0"/>
              <a:t>Übergreifende fachliche Kompetenz</a:t>
            </a:r>
            <a:endParaRPr lang="de-DE" altLang="de-DE" sz="15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508625" y="3585493"/>
            <a:ext cx="2286000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b="1" dirty="0"/>
              <a:t>Inhaltsfelder</a:t>
            </a:r>
          </a:p>
          <a:p>
            <a:pPr algn="ctr"/>
            <a:r>
              <a:rPr lang="de-DE" altLang="de-DE" sz="1500" dirty="0"/>
              <a:t>(Gegenstände)</a:t>
            </a:r>
          </a:p>
          <a:p>
            <a:pPr algn="ctr"/>
            <a:r>
              <a:rPr lang="de-DE" altLang="de-DE" sz="1200" dirty="0"/>
              <a:t>Kapitel 2.1</a:t>
            </a:r>
          </a:p>
        </p:txBody>
      </p:sp>
      <p:cxnSp>
        <p:nvCxnSpPr>
          <p:cNvPr id="23" name="Gewinkelter Verbinder 22"/>
          <p:cNvCxnSpPr>
            <a:stCxn id="10" idx="2"/>
            <a:endCxn id="9" idx="0"/>
          </p:cNvCxnSpPr>
          <p:nvPr/>
        </p:nvCxnSpPr>
        <p:spPr>
          <a:xfrm rot="5400000">
            <a:off x="2938240" y="2063651"/>
            <a:ext cx="779116" cy="22645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r Verbinder 27"/>
          <p:cNvCxnSpPr>
            <a:stCxn id="10" idx="2"/>
            <a:endCxn id="19" idx="0"/>
          </p:cNvCxnSpPr>
          <p:nvPr/>
        </p:nvCxnSpPr>
        <p:spPr>
          <a:xfrm rot="16200000" flipH="1">
            <a:off x="5166295" y="2100163"/>
            <a:ext cx="779116" cy="21915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r Verbinder 30"/>
          <p:cNvCxnSpPr>
            <a:stCxn id="9" idx="2"/>
            <a:endCxn id="7" idx="0"/>
          </p:cNvCxnSpPr>
          <p:nvPr/>
        </p:nvCxnSpPr>
        <p:spPr>
          <a:xfrm rot="16200000" flipH="1">
            <a:off x="3123411" y="3442424"/>
            <a:ext cx="367496" cy="222329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r Verbinder 32"/>
          <p:cNvCxnSpPr>
            <a:stCxn id="19" idx="2"/>
            <a:endCxn id="7" idx="0"/>
          </p:cNvCxnSpPr>
          <p:nvPr/>
        </p:nvCxnSpPr>
        <p:spPr>
          <a:xfrm rot="5400000">
            <a:off x="5351468" y="3437662"/>
            <a:ext cx="367496" cy="223281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</a:t>
            </a:r>
            <a:r>
              <a:rPr lang="de-DE" sz="3200" dirty="0" smtClean="0"/>
              <a:t>Kernlehrplans </a:t>
            </a:r>
            <a:r>
              <a:rPr lang="de-DE" sz="2000" dirty="0" smtClean="0"/>
              <a:t>(Mathematik)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81716"/>
              </p:ext>
            </p:extLst>
          </p:nvPr>
        </p:nvGraphicFramePr>
        <p:xfrm>
          <a:off x="520700" y="1696824"/>
          <a:ext cx="8064500" cy="423672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0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und Inhaltsfelder des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Prozessbezogene Kompetenzerwartungen </a:t>
                      </a:r>
                      <a:b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</a:t>
                      </a:r>
                      <a:b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bis zum Ende der Erprobungsstufe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bis zum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2.4.1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2.4.2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4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Mathematik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6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2751</Words>
  <Application>Microsoft Office PowerPoint</Application>
  <PresentationFormat>Bildschirmpräsentation (4:3)</PresentationFormat>
  <Paragraphs>660</Paragraphs>
  <Slides>47</Slides>
  <Notes>41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QUA-LiS_Vorlage_weiss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 (Mathematik)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Aufgaben und Ziele für das Fach Mathematik</vt:lpstr>
      <vt:lpstr>Die wichtigsten Kontinuitäten</vt:lpstr>
      <vt:lpstr>Die wichtigsten Neuerungen</vt:lpstr>
      <vt:lpstr>Kompetenzbereiche</vt:lpstr>
      <vt:lpstr>Mathematisches Operieren </vt:lpstr>
      <vt:lpstr>Inhaltliche Schwerpunkte als Bündelung</vt:lpstr>
      <vt:lpstr>Konkretisierte Kompetenzerwartungen</vt:lpstr>
      <vt:lpstr>Konkretisierte Kompetenzerwartungen</vt:lpstr>
      <vt:lpstr>Beispiele: Verschiebungen von Gegenständen</vt:lpstr>
      <vt:lpstr>Beispiele: Ergänzungen von Gegenständen</vt:lpstr>
      <vt:lpstr>Ausschärfen der inhaltlichen Tiefe – Beispiel 1</vt:lpstr>
      <vt:lpstr>Ausschärfen der inhaltlichen Tiefe – Beispiel 2</vt:lpstr>
      <vt:lpstr>Ausschärfen der inhaltlichen Tiefe – Beispiel 3</vt:lpstr>
      <vt:lpstr>Beispiele: Bildung in der digitalen Welt</vt:lpstr>
      <vt:lpstr>Beispiele: Bildung in der digitalen Welt</vt:lpstr>
      <vt:lpstr>Beispiele: Bildung in der digitalen Welt</vt:lpstr>
      <vt:lpstr>Beispiele – Verbraucherbildung</vt:lpstr>
      <vt:lpstr>Gliederung</vt:lpstr>
      <vt:lpstr>Materialien im Lehrplannavigator</vt:lpstr>
      <vt:lpstr>Schulinterner Lehrplan – ein Überblick</vt:lpstr>
      <vt:lpstr>Schulinterner Lehrplan – ein Überblick</vt:lpstr>
      <vt:lpstr>Schulinterner Lehrplan – ein Überblick</vt:lpstr>
      <vt:lpstr>Schulinterner Lehrplan – ein Überblick</vt:lpstr>
      <vt:lpstr>Beispiele für Unterrichtsvorhaben: Übersicht</vt:lpstr>
      <vt:lpstr>Beispiele für Unterrichtsvorhaben: Übersicht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2019-07-16T16:16:20Z</dcterms:created>
  <dcterms:modified xsi:type="dcterms:W3CDTF">2019-07-16T17:01:03Z</dcterms:modified>
</cp:coreProperties>
</file>