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2" r:id="rId3"/>
    <p:sldId id="403" r:id="rId4"/>
    <p:sldId id="432" r:id="rId5"/>
    <p:sldId id="340" r:id="rId6"/>
    <p:sldId id="267" r:id="rId7"/>
    <p:sldId id="344" r:id="rId8"/>
    <p:sldId id="401" r:id="rId9"/>
    <p:sldId id="404" r:id="rId10"/>
    <p:sldId id="303" r:id="rId11"/>
    <p:sldId id="325" r:id="rId12"/>
    <p:sldId id="433" r:id="rId13"/>
    <p:sldId id="371" r:id="rId14"/>
    <p:sldId id="405" r:id="rId15"/>
    <p:sldId id="388" r:id="rId16"/>
    <p:sldId id="389" r:id="rId17"/>
    <p:sldId id="386" r:id="rId18"/>
    <p:sldId id="387" r:id="rId19"/>
    <p:sldId id="390" r:id="rId20"/>
    <p:sldId id="434" r:id="rId21"/>
    <p:sldId id="406" r:id="rId22"/>
    <p:sldId id="407" r:id="rId23"/>
    <p:sldId id="408" r:id="rId24"/>
    <p:sldId id="409" r:id="rId25"/>
    <p:sldId id="410" r:id="rId26"/>
    <p:sldId id="411" r:id="rId27"/>
    <p:sldId id="412" r:id="rId28"/>
    <p:sldId id="413" r:id="rId29"/>
    <p:sldId id="414" r:id="rId30"/>
    <p:sldId id="415" r:id="rId31"/>
    <p:sldId id="416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3399FF"/>
    <a:srgbClr val="DB820B"/>
    <a:srgbClr val="DA8F0B"/>
    <a:srgbClr val="FF9900"/>
    <a:srgbClr val="CC3300"/>
    <a:srgbClr val="D6E9D8"/>
    <a:srgbClr val="EFE0C8"/>
    <a:srgbClr val="EFE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9" autoAdjust="0"/>
    <p:restoredTop sz="79598" autoAdjust="0"/>
  </p:normalViewPr>
  <p:slideViewPr>
    <p:cSldViewPr showGuides="1">
      <p:cViewPr>
        <p:scale>
          <a:sx n="75" d="100"/>
          <a:sy n="75" d="100"/>
        </p:scale>
        <p:origin x="-15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A70FFBEA-A2C0-40B2-981A-40B6EF9D1A81}" type="datetimeFigureOut">
              <a:rPr lang="de-DE" smtClean="0"/>
              <a:t>16.07.2019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7EA4A06-14A4-470D-AC98-D77B8E7356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57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16.07.2019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329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790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445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1307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5915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01F89A-D915-4873-8E16-3EA898C14667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B4E445-9606-4463-A47B-0CD3050D8440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e-DE">
              <a:cs typeface="Arial" charset="0"/>
            </a:endParaRPr>
          </a:p>
        </p:txBody>
      </p:sp>
      <p:sp>
        <p:nvSpPr>
          <p:cNvPr id="24580" name="Folienbildplatzhalter 1"/>
          <p:cNvSpPr txBox="1">
            <a:spLocks noRot="1" noChangeAspect="1"/>
          </p:cNvSpPr>
          <p:nvPr/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2662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153B44-BCEA-49B0-891E-BC1DFBDA25D7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A5E5B-A642-4526-AB16-BB5C65CEE83B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60420" name="Foliennummernplatzhalt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B84A7CC8-B395-4B55-86C5-F27BCAA3D026}" type="slidenum">
              <a:rPr lang="de-DE" sz="1200">
                <a:latin typeface="Calibri" pitchFamily="34" charset="0"/>
              </a:rPr>
              <a:pPr algn="r"/>
              <a:t>26</a:t>
            </a:fld>
            <a:endParaRPr 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62468" name="Foliennummernplatzhalt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2459C4C9-556A-4E65-B8FE-676F5E47174A}" type="slidenum">
              <a:rPr lang="de-DE" sz="1200">
                <a:latin typeface="Calibri" pitchFamily="34" charset="0"/>
              </a:rPr>
              <a:pPr algn="r"/>
              <a:t>28</a:t>
            </a:fld>
            <a:endParaRPr 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AutoNum type="arabicPeriod"/>
            </a:pPr>
            <a:endParaRPr lang="de-DE" dirty="0"/>
          </a:p>
        </p:txBody>
      </p:sp>
      <p:sp>
        <p:nvSpPr>
          <p:cNvPr id="64516" name="Foliennummernplatzhalt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549A9C79-68B0-4BB8-A8EB-DEC8B561F7A3}" type="slidenum">
              <a:rPr lang="de-DE" sz="1200">
                <a:latin typeface="Calibri" pitchFamily="34" charset="0"/>
              </a:rPr>
              <a:pPr algn="r"/>
              <a:t>29</a:t>
            </a:fld>
            <a:endParaRPr 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66564" name="Foliennummernplatzhalt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627971B2-69EA-479B-A3D2-F89E204C4042}" type="slidenum">
              <a:rPr lang="de-DE" sz="1200">
                <a:latin typeface="Calibri" pitchFamily="34" charset="0"/>
              </a:rPr>
              <a:pPr algn="r"/>
              <a:t>30</a:t>
            </a:fld>
            <a:endParaRPr lang="de-D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5466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687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1685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0201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07612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92C71-E1B5-4071-B31E-B82783A2359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92C71-E1B5-4071-B31E-B82783A2359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717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92C71-E1B5-4071-B31E-B82783A2359F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de-D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095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784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9030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7310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9339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41987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5EE95-7289-493D-A0B4-05A04971C35D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dirty="0"/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929AD7-77F1-49C5-9346-A875C288485C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1E2C8-6789-4C8F-999B-84619C900E3B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7948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/>
          </a:p>
        </p:txBody>
      </p:sp>
      <p:sp>
        <p:nvSpPr>
          <p:cNvPr id="46083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66B470-0770-4E3E-8060-BD9189F3383E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64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628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663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217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906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65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9512" y="6356350"/>
            <a:ext cx="3024336" cy="365125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427984" y="6356350"/>
            <a:ext cx="2952328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512" y="6356350"/>
            <a:ext cx="29626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19872" y="6204656"/>
            <a:ext cx="2664296" cy="6533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94655" y="1700808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17579"/>
            <a:ext cx="2153277" cy="6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Q:\Projekte\KLP-Entwicklung Gymnasium SI\Organisation\Formulare und Logos\klp_logo-farbe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5481"/>
            <a:ext cx="2471588" cy="93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V:\QUA-LIS\Formulare und Muster\AbsenderKennungMSB neu-farbig.jp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88" y="332728"/>
            <a:ext cx="3018668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792087"/>
          </a:xfrm>
        </p:spPr>
        <p:txBody>
          <a:bodyPr/>
          <a:lstStyle/>
          <a:p>
            <a:pPr algn="ctr"/>
            <a:r>
              <a:rPr lang="de-DE" sz="4000" b="1" cap="small" dirty="0">
                <a:solidFill>
                  <a:srgbClr val="002060"/>
                </a:solidFill>
              </a:rPr>
              <a:t>Herzlich willkommen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3140968"/>
            <a:ext cx="6400800" cy="2736304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002060"/>
                </a:solidFill>
              </a:rPr>
              <a:t>Neue Kernlehrpläne für die </a:t>
            </a:r>
          </a:p>
          <a:p>
            <a:r>
              <a:rPr lang="de-DE" sz="3600" dirty="0">
                <a:solidFill>
                  <a:srgbClr val="002060"/>
                </a:solidFill>
              </a:rPr>
              <a:t>Sekundarstufe I des Gymnasiums</a:t>
            </a:r>
          </a:p>
          <a:p>
            <a:endParaRPr lang="de-DE" sz="3600" dirty="0">
              <a:solidFill>
                <a:srgbClr val="002060"/>
              </a:solidFill>
            </a:endParaRPr>
          </a:p>
          <a:p>
            <a:r>
              <a:rPr lang="de-DE" sz="3200" dirty="0">
                <a:solidFill>
                  <a:srgbClr val="002060"/>
                </a:solidFill>
              </a:rPr>
              <a:t>Kernlehrplan </a:t>
            </a:r>
            <a:r>
              <a:rPr lang="de-DE" sz="3200" dirty="0" smtClean="0">
                <a:solidFill>
                  <a:srgbClr val="002060"/>
                </a:solidFill>
              </a:rPr>
              <a:t>Wirtschaft-Politik</a:t>
            </a:r>
            <a:endParaRPr lang="de-DE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Aufträge für alle </a:t>
            </a:r>
            <a:r>
              <a:rPr lang="de-DE" dirty="0" smtClean="0"/>
              <a:t>Fächer insbesondere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88843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Bildung in der digitalen Welt</a:t>
            </a:r>
            <a:br>
              <a:rPr lang="de-DE" dirty="0"/>
            </a:br>
            <a:r>
              <a:rPr lang="de-DE" dirty="0"/>
              <a:t>Grundlage: Medienkompetenzrahmen NRW</a:t>
            </a:r>
          </a:p>
          <a:p>
            <a:pPr>
              <a:spcBef>
                <a:spcPts val="1200"/>
              </a:spcBef>
            </a:pPr>
            <a:r>
              <a:rPr lang="de-DE" dirty="0"/>
              <a:t>Verbraucherbildung</a:t>
            </a:r>
            <a:br>
              <a:rPr lang="de-DE" dirty="0"/>
            </a:br>
            <a:r>
              <a:rPr lang="de-DE" dirty="0"/>
              <a:t>Grundlage: Rahmenvorgabe Verbraucherbildung in Schule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Einbindung in die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Fachspezifische Anbindung und Konkretisierung</a:t>
            </a:r>
          </a:p>
          <a:p>
            <a:pPr>
              <a:spcBef>
                <a:spcPts val="1200"/>
              </a:spcBef>
            </a:pPr>
            <a:r>
              <a:rPr lang="de-DE" dirty="0"/>
              <a:t>Erreichen der Ziele der Vorgaben arbeitsteilig im Zusammenspiel aller Fächer und im Verlauf des gesamten </a:t>
            </a:r>
            <a:r>
              <a:rPr lang="de-DE" dirty="0" smtClean="0"/>
              <a:t>Bildungsgangs</a:t>
            </a:r>
          </a:p>
          <a:p>
            <a:pPr>
              <a:spcBef>
                <a:spcPts val="1200"/>
              </a:spcBef>
            </a:pPr>
            <a:r>
              <a:rPr lang="de-DE" dirty="0"/>
              <a:t>Synopsen dazu werden den Schulen über den Lehrplannavigator zur Verfügung gestellt</a:t>
            </a:r>
            <a:r>
              <a:rPr lang="de-DE" dirty="0" smtClean="0"/>
              <a:t>.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C203866-80FD-2A40-A83A-AFCDEC56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516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des MKR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80880" y="6356351"/>
            <a:ext cx="3682752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5472608" cy="4248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feld 6"/>
          <p:cNvSpPr txBox="1"/>
          <p:nvPr/>
        </p:nvSpPr>
        <p:spPr>
          <a:xfrm>
            <a:off x="6228184" y="2106545"/>
            <a:ext cx="1917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Gebrauch digitaler</a:t>
            </a:r>
          </a:p>
          <a:p>
            <a:r>
              <a:rPr lang="de-DE" dirty="0"/>
              <a:t>Basiswerkzeuge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228184" y="4438853"/>
            <a:ext cx="1973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Thematisierung in</a:t>
            </a:r>
          </a:p>
          <a:p>
            <a:r>
              <a:rPr lang="de-DE" dirty="0"/>
              <a:t>fachlichen Inhalten</a:t>
            </a:r>
          </a:p>
        </p:txBody>
      </p:sp>
      <p:sp>
        <p:nvSpPr>
          <p:cNvPr id="9" name="Rechteck 8"/>
          <p:cNvSpPr/>
          <p:nvPr/>
        </p:nvSpPr>
        <p:spPr>
          <a:xfrm>
            <a:off x="467544" y="4725144"/>
            <a:ext cx="5328592" cy="86409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67544" y="2593479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403648" y="2593479"/>
            <a:ext cx="3456384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228184" y="3104018"/>
            <a:ext cx="228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Entwicklung fachlicher</a:t>
            </a:r>
          </a:p>
          <a:p>
            <a:r>
              <a:rPr lang="de-DE" dirty="0"/>
              <a:t>Kompetenzen mithilfe</a:t>
            </a:r>
          </a:p>
          <a:p>
            <a:r>
              <a:rPr lang="de-DE" dirty="0"/>
              <a:t>digitaler Medien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709A05ED-B2EF-7849-8B3F-CEEC04BF3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=""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719572" y="3501878"/>
            <a:ext cx="360040" cy="369332"/>
            <a:chOff x="719572" y="3501878"/>
            <a:chExt cx="360040" cy="369332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=""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="" xmlns:a16="http://schemas.microsoft.com/office/drawing/2014/main" id="{1E4900B7-0389-2142-A503-C7E94BF0E330}"/>
              </a:ext>
            </a:extLst>
          </p:cNvPr>
          <p:cNvGrpSpPr/>
          <p:nvPr/>
        </p:nvGrpSpPr>
        <p:grpSpPr>
          <a:xfrm>
            <a:off x="6228184" y="2780928"/>
            <a:ext cx="360040" cy="369332"/>
            <a:chOff x="719572" y="3501878"/>
            <a:chExt cx="360040" cy="369332"/>
          </a:xfrm>
        </p:grpSpPr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2F9A1A72-34E5-E34B-B367-20BDFA369576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Textfeld 21">
              <a:extLst>
                <a:ext uri="{FF2B5EF4-FFF2-40B4-BE49-F238E27FC236}">
                  <a16:creationId xmlns="" xmlns:a16="http://schemas.microsoft.com/office/drawing/2014/main" id="{3A62F9D1-6043-0346-831A-84387D34B9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=""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4050652"/>
            <a:ext cx="360040" cy="369332"/>
            <a:chOff x="719572" y="3501878"/>
            <a:chExt cx="360040" cy="369332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5" name="Textfeld 24">
              <a:extLst>
                <a:ext uri="{FF2B5EF4-FFF2-40B4-BE49-F238E27FC236}">
                  <a16:creationId xmlns=""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="" xmlns:a16="http://schemas.microsoft.com/office/drawing/2014/main" id="{B8BFBAE7-DB75-DE4B-A11A-271D67C34016}"/>
              </a:ext>
            </a:extLst>
          </p:cNvPr>
          <p:cNvGrpSpPr/>
          <p:nvPr/>
        </p:nvGrpSpPr>
        <p:grpSpPr>
          <a:xfrm>
            <a:off x="6228184" y="1700808"/>
            <a:ext cx="360040" cy="369332"/>
            <a:chOff x="719572" y="3501878"/>
            <a:chExt cx="360040" cy="369332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21A52B08-CCAB-F647-AFF2-D68378C0118A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feld 27">
              <a:extLst>
                <a:ext uri="{FF2B5EF4-FFF2-40B4-BE49-F238E27FC236}">
                  <a16:creationId xmlns="" xmlns:a16="http://schemas.microsoft.com/office/drawing/2014/main" id="{1ED25FB5-EAF7-5444-9742-C5EA10C3C65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1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="" xmlns:a16="http://schemas.microsoft.com/office/drawing/2014/main" id="{4C2DABBD-0F48-9243-B2CB-41F2B25A463F}"/>
              </a:ext>
            </a:extLst>
          </p:cNvPr>
          <p:cNvGrpSpPr/>
          <p:nvPr/>
        </p:nvGrpSpPr>
        <p:grpSpPr>
          <a:xfrm>
            <a:off x="2987824" y="5007659"/>
            <a:ext cx="360040" cy="369332"/>
            <a:chOff x="719572" y="3501878"/>
            <a:chExt cx="360040" cy="369332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1038C4E1-09A6-A74C-BF7A-59BEDFDCF5C4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1" name="Textfeld 30">
              <a:extLst>
                <a:ext uri="{FF2B5EF4-FFF2-40B4-BE49-F238E27FC236}">
                  <a16:creationId xmlns="" xmlns:a16="http://schemas.microsoft.com/office/drawing/2014/main" id="{A55B6619-9A41-4545-BA0F-37EDA0368B09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3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="" xmlns:a16="http://schemas.microsoft.com/office/drawing/2014/main" id="{E27A8DA5-546F-254D-908C-13FD88A687E2}"/>
              </a:ext>
            </a:extLst>
          </p:cNvPr>
          <p:cNvGrpSpPr/>
          <p:nvPr/>
        </p:nvGrpSpPr>
        <p:grpSpPr>
          <a:xfrm>
            <a:off x="2987824" y="3492586"/>
            <a:ext cx="360040" cy="369332"/>
            <a:chOff x="719572" y="3501878"/>
            <a:chExt cx="360040" cy="369332"/>
          </a:xfrm>
        </p:grpSpPr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F587E511-5D56-0C42-8AB2-0FBB75ADE2B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="" xmlns:a16="http://schemas.microsoft.com/office/drawing/2014/main" id="{A7DEE4C2-3855-C449-9906-CE830B89C656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2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228184" y="5445224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Informatische</a:t>
            </a:r>
          </a:p>
          <a:p>
            <a:r>
              <a:rPr lang="de-DE" dirty="0" smtClean="0"/>
              <a:t>Grundbildung </a:t>
            </a:r>
            <a:endParaRPr lang="de-DE" dirty="0"/>
          </a:p>
        </p:txBody>
      </p:sp>
      <p:grpSp>
        <p:nvGrpSpPr>
          <p:cNvPr id="36" name="Gruppieren 35">
            <a:extLst>
              <a:ext uri="{FF2B5EF4-FFF2-40B4-BE49-F238E27FC236}">
                <a16:creationId xmlns="" xmlns:a16="http://schemas.microsoft.com/office/drawing/2014/main" id="{F002D604-5919-CB44-9E40-4E6144FBAAFB}"/>
              </a:ext>
            </a:extLst>
          </p:cNvPr>
          <p:cNvGrpSpPr/>
          <p:nvPr/>
        </p:nvGrpSpPr>
        <p:grpSpPr>
          <a:xfrm>
            <a:off x="6228184" y="5085184"/>
            <a:ext cx="360040" cy="369332"/>
            <a:chOff x="719572" y="3501878"/>
            <a:chExt cx="360040" cy="369332"/>
          </a:xfrm>
        </p:grpSpPr>
        <p:sp>
          <p:nvSpPr>
            <p:cNvPr id="37" name="Oval 23">
              <a:extLst>
                <a:ext uri="{FF2B5EF4-FFF2-40B4-BE49-F238E27FC236}">
                  <a16:creationId xmlns="" xmlns:a16="http://schemas.microsoft.com/office/drawing/2014/main" id="{74E04825-B227-6544-BF88-617D137DF410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="" xmlns:a16="http://schemas.microsoft.com/office/drawing/2014/main" id="{60521FE4-F1A9-7645-A007-1CDDFBA09550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002060"/>
                  </a:solidFill>
                </a:rPr>
                <a:t>4</a:t>
              </a:r>
              <a:endParaRPr lang="de-DE" dirty="0">
                <a:solidFill>
                  <a:srgbClr val="002060"/>
                </a:solidFill>
              </a:endParaRPr>
            </a:p>
          </p:txBody>
        </p:sp>
      </p:grpSp>
      <p:sp>
        <p:nvSpPr>
          <p:cNvPr id="39" name="Rechteck 38"/>
          <p:cNvSpPr/>
          <p:nvPr/>
        </p:nvSpPr>
        <p:spPr>
          <a:xfrm>
            <a:off x="4932040" y="2590304"/>
            <a:ext cx="864096" cy="208823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40" name="Gruppieren 39">
            <a:extLst>
              <a:ext uri="{FF2B5EF4-FFF2-40B4-BE49-F238E27FC236}">
                <a16:creationId xmlns="" xmlns:a16="http://schemas.microsoft.com/office/drawing/2014/main" id="{53BE227B-2982-E848-9B0D-5F249B84F54C}"/>
              </a:ext>
            </a:extLst>
          </p:cNvPr>
          <p:cNvGrpSpPr/>
          <p:nvPr/>
        </p:nvGrpSpPr>
        <p:grpSpPr>
          <a:xfrm>
            <a:off x="5184068" y="3498703"/>
            <a:ext cx="360040" cy="369332"/>
            <a:chOff x="719572" y="3501878"/>
            <a:chExt cx="360040" cy="369332"/>
          </a:xfrm>
        </p:grpSpPr>
        <p:sp>
          <p:nvSpPr>
            <p:cNvPr id="41" name="Oval 12">
              <a:extLst>
                <a:ext uri="{FF2B5EF4-FFF2-40B4-BE49-F238E27FC236}">
                  <a16:creationId xmlns="" xmlns:a16="http://schemas.microsoft.com/office/drawing/2014/main" id="{4CF1D672-DABD-234B-B52D-8265240EFCDB}"/>
                </a:ext>
              </a:extLst>
            </p:cNvPr>
            <p:cNvSpPr/>
            <p:nvPr/>
          </p:nvSpPr>
          <p:spPr>
            <a:xfrm>
              <a:off x="719572" y="3501878"/>
              <a:ext cx="360040" cy="360040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2" name="Textfeld 41">
              <a:extLst>
                <a:ext uri="{FF2B5EF4-FFF2-40B4-BE49-F238E27FC236}">
                  <a16:creationId xmlns="" xmlns:a16="http://schemas.microsoft.com/office/drawing/2014/main" id="{FCEE5356-BF29-B544-B28F-FB39D0247DCC}"/>
                </a:ext>
              </a:extLst>
            </p:cNvPr>
            <p:cNvSpPr txBox="1"/>
            <p:nvPr/>
          </p:nvSpPr>
          <p:spPr>
            <a:xfrm>
              <a:off x="755576" y="35018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02060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98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Einbindung des Medienkompetenzrahmens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Kernlehrpläne leisten einen wichtigen Beitrag, die Kompetenzanforderungen des MKR fachlich zu konkretisieren.</a:t>
            </a:r>
          </a:p>
          <a:p>
            <a:r>
              <a:rPr lang="de-DE" dirty="0" smtClean="0"/>
              <a:t>Bezüge zur Informatik werden fachangemessen aufgezeigt (z.B. in Mathematik: Algorithmen erkennen).</a:t>
            </a:r>
          </a:p>
          <a:p>
            <a:r>
              <a:rPr lang="de-DE" dirty="0" smtClean="0"/>
              <a:t>Weitergehende Unterstützungsmaterialien zur Stärkung der informatischen Bildung werden zur Verfügung gestellt.</a:t>
            </a:r>
          </a:p>
          <a:p>
            <a:r>
              <a:rPr lang="de-DE" dirty="0" smtClean="0"/>
              <a:t>Der MKR ist und bleibt verbindlicher Orientierungs-rahmen für die Weiterentwicklung des schulischen Medienkonzepts.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985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FD0AACC-DB7C-CB49-A3A5-7DEFCD9E9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Fachliche Einbindung RV Verbraucherbildung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874F4ADD-174B-B64E-A227-DBE92DE3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00" y="3671612"/>
            <a:ext cx="8229600" cy="2349676"/>
          </a:xfrm>
        </p:spPr>
        <p:txBody>
          <a:bodyPr>
            <a:normAutofit fontScale="85000" lnSpcReduction="10000"/>
          </a:bodyPr>
          <a:lstStyle/>
          <a:p>
            <a:pPr marL="57150" indent="0">
              <a:buNone/>
            </a:pPr>
            <a:r>
              <a:rPr lang="de-DE" dirty="0" smtClean="0"/>
              <a:t>Zieldimensionen (Z): </a:t>
            </a:r>
            <a:r>
              <a:rPr lang="de-DE" dirty="0"/>
              <a:t>Auseinandersetzung mit</a:t>
            </a:r>
          </a:p>
          <a:p>
            <a:pPr lvl="1"/>
            <a:r>
              <a:rPr lang="de-DE" dirty="0" smtClean="0"/>
              <a:t>Individuellen </a:t>
            </a:r>
            <a:r>
              <a:rPr lang="de-DE" dirty="0"/>
              <a:t>Bedürfnissen und </a:t>
            </a:r>
            <a:r>
              <a:rPr lang="de-DE" dirty="0" smtClean="0"/>
              <a:t>Bedarfen (Z1)</a:t>
            </a:r>
            <a:endParaRPr lang="de-DE" dirty="0"/>
          </a:p>
          <a:p>
            <a:pPr lvl="1"/>
            <a:r>
              <a:rPr lang="de-DE" dirty="0"/>
              <a:t>Gesellschaftlichen Einflüssen auf Konsumentscheidungen (</a:t>
            </a:r>
            <a:r>
              <a:rPr lang="de-DE" dirty="0" smtClean="0"/>
              <a:t>Z2)</a:t>
            </a:r>
            <a:endParaRPr lang="de-DE" dirty="0"/>
          </a:p>
          <a:p>
            <a:pPr lvl="1"/>
            <a:r>
              <a:rPr lang="de-DE" dirty="0"/>
              <a:t>Individuellen und gesellschaftlichen Folgen des Konsums (</a:t>
            </a:r>
            <a:r>
              <a:rPr lang="de-DE" dirty="0" smtClean="0"/>
              <a:t>Z3)</a:t>
            </a:r>
            <a:endParaRPr lang="de-DE" dirty="0"/>
          </a:p>
          <a:p>
            <a:pPr lvl="1"/>
            <a:r>
              <a:rPr lang="de-DE" dirty="0"/>
              <a:t>Politisch-rechtlichen und sozioökonomischen Rahmenbedingungen (</a:t>
            </a:r>
            <a:r>
              <a:rPr lang="de-DE" dirty="0" smtClean="0"/>
              <a:t>Z4)</a:t>
            </a:r>
            <a:endParaRPr lang="de-DE" dirty="0"/>
          </a:p>
          <a:p>
            <a:pPr lvl="1"/>
            <a:r>
              <a:rPr lang="de-DE" dirty="0"/>
              <a:t>Kriterien für Konsumentscheidungen (</a:t>
            </a:r>
            <a:r>
              <a:rPr lang="de-DE" dirty="0" smtClean="0"/>
              <a:t>Z5)</a:t>
            </a:r>
            <a:endParaRPr lang="de-DE" dirty="0"/>
          </a:p>
          <a:p>
            <a:pPr lvl="1"/>
            <a:r>
              <a:rPr lang="de-DE" dirty="0"/>
              <a:t>Individuellen, kollektiven und politischen Gestaltungsoptionen des Konsums (</a:t>
            </a:r>
            <a:r>
              <a:rPr lang="de-DE" dirty="0" smtClean="0"/>
              <a:t>Z6)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9254464C-DBE5-D140-8C4F-AED53898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C8F699CD-062A-4040-8174-44277F1A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="" xmlns:a16="http://schemas.microsoft.com/office/drawing/2014/main" id="{7F0ACA08-3046-BF4C-B006-0238D1FF3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34076"/>
              </p:ext>
            </p:extLst>
          </p:nvPr>
        </p:nvGraphicFramePr>
        <p:xfrm>
          <a:off x="435660" y="1715212"/>
          <a:ext cx="8251140" cy="173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4">
                  <a:extLst>
                    <a:ext uri="{9D8B030D-6E8A-4147-A177-3AD203B41FA5}">
                      <a16:colId xmlns="" xmlns:a16="http://schemas.microsoft.com/office/drawing/2014/main" val="673817853"/>
                    </a:ext>
                  </a:extLst>
                </a:gridCol>
                <a:gridCol w="1933446">
                  <a:extLst>
                    <a:ext uri="{9D8B030D-6E8A-4147-A177-3AD203B41FA5}">
                      <a16:colId xmlns="" xmlns:a16="http://schemas.microsoft.com/office/drawing/2014/main" val="3077496260"/>
                    </a:ext>
                  </a:extLst>
                </a:gridCol>
                <a:gridCol w="2062785">
                  <a:extLst>
                    <a:ext uri="{9D8B030D-6E8A-4147-A177-3AD203B41FA5}">
                      <a16:colId xmlns="" xmlns:a16="http://schemas.microsoft.com/office/drawing/2014/main" val="2782819226"/>
                    </a:ext>
                  </a:extLst>
                </a:gridCol>
                <a:gridCol w="2062785">
                  <a:extLst>
                    <a:ext uri="{9D8B030D-6E8A-4147-A177-3AD203B41FA5}">
                      <a16:colId xmlns="" xmlns:a16="http://schemas.microsoft.com/office/drawing/2014/main" val="2199123639"/>
                    </a:ext>
                  </a:extLst>
                </a:gridCol>
              </a:tblGrid>
              <a:tr h="820890">
                <a:tc gridSpan="4"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Übergreifender Bereich</a:t>
                      </a:r>
                    </a:p>
                    <a:p>
                      <a:pPr algn="ctr"/>
                      <a:r>
                        <a:rPr lang="de-DE" b="0" dirty="0">
                          <a:solidFill>
                            <a:srgbClr val="002060"/>
                          </a:solidFill>
                        </a:rPr>
                        <a:t>Allgemeiner Konsum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0416092"/>
                  </a:ext>
                </a:extLst>
              </a:tr>
              <a:tr h="820890">
                <a:tc>
                  <a:txBody>
                    <a:bodyPr/>
                    <a:lstStyle/>
                    <a:p>
                      <a:r>
                        <a:rPr lang="de-DE" dirty="0"/>
                        <a:t>Bereich A: </a:t>
                      </a:r>
                      <a:r>
                        <a:rPr lang="de-DE" dirty="0" smtClean="0"/>
                        <a:t>Finanzen, </a:t>
                      </a:r>
                      <a:r>
                        <a:rPr lang="de-DE" dirty="0"/>
                        <a:t>Marktgeschehen, Verbraucherrecht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B: Ernährung und Gesundheit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C: Medien und Information in der digitalen Welt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Bereich D: Leben, </a:t>
                      </a:r>
                      <a:r>
                        <a:rPr lang="de-DE" dirty="0" smtClean="0"/>
                        <a:t>Wohnen, </a:t>
                      </a:r>
                      <a:r>
                        <a:rPr lang="de-DE" dirty="0"/>
                        <a:t>Mobilität</a:t>
                      </a:r>
                    </a:p>
                    <a:p>
                      <a:endParaRPr lang="de-DE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5194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93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Wirtschaft-Politik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178696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 dirty="0"/>
          </a:p>
        </p:txBody>
      </p:sp>
      <p:sp>
        <p:nvSpPr>
          <p:cNvPr id="6" name="Inhaltsplatzhalter 2">
            <a:extLst>
              <a:ext uri="{FF2B5EF4-FFF2-40B4-BE49-F238E27FC236}">
                <a16:creationId xmlns="" xmlns:a16="http://schemas.microsoft.com/office/drawing/2014/main" id="{2B853F5F-5949-794C-9799-C2F6F6D2C13D}"/>
              </a:ext>
            </a:extLst>
          </p:cNvPr>
          <p:cNvSpPr txBox="1">
            <a:spLocks/>
          </p:cNvSpPr>
          <p:nvPr/>
        </p:nvSpPr>
        <p:spPr>
          <a:xfrm>
            <a:off x="467544" y="1988840"/>
            <a:ext cx="8229600" cy="38164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SchulG </a:t>
            </a:r>
            <a:r>
              <a:rPr lang="de-DE" altLang="de-DE" sz="1800" b="1" dirty="0" smtClean="0"/>
              <a:t>§ 29</a:t>
            </a:r>
            <a:endParaRPr lang="de-DE" altLang="de-DE" sz="18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Unterrichtsvorgaben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Das </a:t>
            </a:r>
            <a:r>
              <a:rPr lang="de-DE" altLang="de-DE" sz="1800" b="1" dirty="0"/>
              <a:t>Ministerium</a:t>
            </a:r>
            <a:r>
              <a:rPr lang="de-DE" altLang="de-DE" sz="1800" dirty="0"/>
              <a:t> erlässt in der Regel </a:t>
            </a:r>
            <a:r>
              <a:rPr lang="de-DE" altLang="de-DE" sz="1800" b="1" dirty="0"/>
              <a:t>schulformspezifische Vorgaben </a:t>
            </a:r>
            <a:r>
              <a:rPr lang="de-DE" altLang="de-DE" sz="1800" dirty="0"/>
              <a:t>für den Unterricht (Richtlinien, Rahmenvorgaben, </a:t>
            </a:r>
            <a:r>
              <a:rPr lang="de-DE" altLang="de-DE" sz="1800" b="1" dirty="0"/>
              <a:t>Lehrpläne</a:t>
            </a:r>
            <a:r>
              <a:rPr lang="de-DE" altLang="de-DE" sz="1800" dirty="0"/>
              <a:t>). Diese legen insbesondere die Ziele und Inhalte für die Bildungsgänge, Unterrichtsfächer und Lernbereiche fest und bestimmen die erwarteten Lernergebnisse (Bildungsstandards).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Die </a:t>
            </a:r>
            <a:r>
              <a:rPr lang="de-DE" altLang="de-DE" sz="1800" b="1" dirty="0"/>
              <a:t>Schulen</a:t>
            </a:r>
            <a:r>
              <a:rPr lang="de-DE" altLang="de-DE" sz="1800" dirty="0"/>
              <a:t> bestimmen auf der Grundlage der Unterrichtsvorgaben nach Absatz 1 in Verbindung mit ihrem Schulprogramm </a:t>
            </a:r>
            <a:r>
              <a:rPr lang="de-DE" altLang="de-DE" sz="1800" b="1" dirty="0"/>
              <a:t>schuleigene Unterrichtsvorgaben</a:t>
            </a:r>
            <a:r>
              <a:rPr lang="de-DE" altLang="de-DE" sz="1800" dirty="0"/>
              <a:t>.</a:t>
            </a:r>
          </a:p>
          <a:p>
            <a:pPr marL="542925" indent="-542925">
              <a:spcBef>
                <a:spcPct val="50000"/>
              </a:spcBef>
              <a:buFontTx/>
              <a:buAutoNum type="arabicParenBoth"/>
            </a:pPr>
            <a:r>
              <a:rPr lang="de-DE" altLang="de-DE" sz="1800" dirty="0"/>
              <a:t>Unterrichtsvorgaben nach den Absätzen 1 und 2 sind so zu fassen, dass für die Lehrerinnen und Lehrer ein </a:t>
            </a:r>
            <a:r>
              <a:rPr lang="de-DE" altLang="de-DE" sz="1800" b="1" dirty="0"/>
              <a:t>pädagogischer Gestaltungsspielraum </a:t>
            </a:r>
            <a:r>
              <a:rPr lang="de-DE" altLang="de-DE" sz="1800" dirty="0"/>
              <a:t>bleibt.</a:t>
            </a:r>
          </a:p>
          <a:p>
            <a:pPr marL="542925"/>
            <a:endParaRPr lang="de-DE" dirty="0"/>
          </a:p>
        </p:txBody>
      </p:sp>
      <p:pic>
        <p:nvPicPr>
          <p:cNvPr id="7" name="Picture 50" descr="paragraph_2">
            <a:extLst>
              <a:ext uri="{FF2B5EF4-FFF2-40B4-BE49-F238E27FC236}">
                <a16:creationId xmlns="" xmlns:a16="http://schemas.microsoft.com/office/drawing/2014/main" id="{85CD0BEE-55BF-0E44-98E6-E99F3FCD4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94" y="17728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921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CBDFD080-5DB2-3C4C-A53C-84E13122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Schulinterne Lehrpläne - rechtlicher Rahmen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="" xmlns:a16="http://schemas.microsoft.com/office/drawing/2014/main" id="{C6FAD3CF-0A8C-F548-86F8-EDFD249B1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3250704" cy="360040"/>
          </a:xfrm>
        </p:spPr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3D00005F-551B-DC43-9AE4-EE6CA5CE2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 dirty="0"/>
          </a:p>
        </p:txBody>
      </p:sp>
      <p:sp>
        <p:nvSpPr>
          <p:cNvPr id="8" name="Inhaltsplatzhalter 2">
            <a:extLst>
              <a:ext uri="{FF2B5EF4-FFF2-40B4-BE49-F238E27FC236}">
                <a16:creationId xmlns="" xmlns:a16="http://schemas.microsoft.com/office/drawing/2014/main" id="{06F28B1B-32C5-6648-AE4A-7B465D11DF2C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SchulG </a:t>
            </a:r>
            <a:r>
              <a:rPr lang="de-DE" altLang="de-DE" sz="1600" b="1" dirty="0" smtClean="0"/>
              <a:t>§ 70</a:t>
            </a:r>
            <a:endParaRPr lang="de-DE" altLang="de-DE" sz="1600" b="1" dirty="0"/>
          </a:p>
          <a:p>
            <a:pPr marL="0" indent="0"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b="1" dirty="0"/>
              <a:t>Fachkonferenz, </a:t>
            </a:r>
            <a:r>
              <a:rPr lang="de-DE" altLang="de-DE" sz="1600" b="1" dirty="0" smtClean="0"/>
              <a:t>Bildungsgangkonferenz</a:t>
            </a:r>
            <a:endParaRPr lang="de-DE" altLang="de-DE" sz="1600" b="1" dirty="0"/>
          </a:p>
          <a:p>
            <a:pPr marL="0" indent="0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de-DE" altLang="de-DE" sz="1600" dirty="0"/>
              <a:t>…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berät über alle das Fach oder die Fachrichtung betreffenden Angelegenheiten einschließlich der Zusammenarbeit mit anderen Fächern. Sie trägt Verantwortung für die schulinterne Qualitätssicherung und –</a:t>
            </a:r>
            <a:r>
              <a:rPr lang="de-DE" altLang="de-DE" sz="1600" dirty="0" err="1"/>
              <a:t>entwicklung</a:t>
            </a:r>
            <a:r>
              <a:rPr lang="de-DE" altLang="de-DE" sz="1600" dirty="0"/>
              <a:t> der fachlichen Arbeit und berät über Ziele, Arbeitspläne, Evaluationsmaßnahmen und –</a:t>
            </a:r>
            <a:r>
              <a:rPr lang="de-DE" altLang="de-DE" sz="1600" dirty="0" err="1"/>
              <a:t>ergebnisse</a:t>
            </a:r>
            <a:r>
              <a:rPr lang="de-DE" altLang="de-DE" sz="1600" dirty="0"/>
              <a:t> und Rechenschaftslegung.</a:t>
            </a:r>
          </a:p>
          <a:p>
            <a:pPr>
              <a:spcBef>
                <a:spcPct val="50000"/>
              </a:spcBef>
              <a:buFontTx/>
              <a:buAutoNum type="arabicParenBoth" startAt="3"/>
            </a:pPr>
            <a:r>
              <a:rPr lang="de-DE" altLang="de-DE" sz="1600" dirty="0"/>
              <a:t>Die Fachkonferenz entscheidet in ihrem Fach insbesondere über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</a:t>
            </a:r>
            <a:r>
              <a:rPr lang="de-DE" altLang="de-DE" sz="1600" dirty="0" smtClean="0"/>
              <a:t>fachdidaktischen </a:t>
            </a:r>
            <a:r>
              <a:rPr lang="de-DE" altLang="de-DE" sz="1600" dirty="0"/>
              <a:t>und </a:t>
            </a:r>
            <a:r>
              <a:rPr lang="de-DE" altLang="de-DE" sz="1600" dirty="0" smtClean="0"/>
              <a:t>fachmethodischen Arbeit</a:t>
            </a:r>
            <a:r>
              <a:rPr lang="de-DE" altLang="de-DE" sz="1600" dirty="0" smtClean="0">
                <a:solidFill>
                  <a:srgbClr val="FF0000"/>
                </a:solidFill>
              </a:rPr>
              <a:t>,</a:t>
            </a:r>
            <a:endParaRPr lang="de-DE" altLang="de-DE" sz="1600" dirty="0">
              <a:solidFill>
                <a:srgbClr val="FF0000"/>
              </a:solidFill>
            </a:endParaRP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Grundsätze zur Leistungsbewertung,</a:t>
            </a:r>
          </a:p>
          <a:p>
            <a:pPr lvl="1">
              <a:spcBef>
                <a:spcPct val="50000"/>
              </a:spcBef>
              <a:buFontTx/>
              <a:buAutoNum type="arabicPeriod"/>
            </a:pPr>
            <a:r>
              <a:rPr lang="de-DE" altLang="de-DE" sz="1600" dirty="0"/>
              <a:t>Vorschläge an die Lehrerkonferenz zur Einführung von </a:t>
            </a:r>
            <a:r>
              <a:rPr lang="de-DE" altLang="de-DE" sz="1600" dirty="0" smtClean="0"/>
              <a:t>Lernmitteln</a:t>
            </a:r>
            <a:r>
              <a:rPr lang="de-DE" altLang="de-DE" sz="1600" dirty="0" smtClean="0">
                <a:solidFill>
                  <a:srgbClr val="FF0000"/>
                </a:solidFill>
              </a:rPr>
              <a:t>.</a:t>
            </a:r>
            <a:endParaRPr lang="de-DE" altLang="de-DE" sz="1600" dirty="0">
              <a:solidFill>
                <a:srgbClr val="FF0000"/>
              </a:solidFill>
            </a:endParaRPr>
          </a:p>
        </p:txBody>
      </p:sp>
      <p:pic>
        <p:nvPicPr>
          <p:cNvPr id="9" name="Picture 50" descr="paragraph_2">
            <a:extLst>
              <a:ext uri="{FF2B5EF4-FFF2-40B4-BE49-F238E27FC236}">
                <a16:creationId xmlns="" xmlns:a16="http://schemas.microsoft.com/office/drawing/2014/main" id="{7448CAB6-CF26-2140-A437-3E8C5E453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" y="1925216"/>
            <a:ext cx="9763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616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6897"/>
            <a:ext cx="8158606" cy="504403"/>
          </a:xfrm>
        </p:spPr>
        <p:txBody>
          <a:bodyPr/>
          <a:lstStyle/>
          <a:p>
            <a:r>
              <a:rPr lang="de-DE" sz="3200" dirty="0"/>
              <a:t>Curriculumentwicklung</a:t>
            </a:r>
            <a:endParaRPr lang="de-DE" sz="1600" b="1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1259632" y="3429000"/>
            <a:ext cx="2160000" cy="2340000"/>
            <a:chOff x="361453" y="3978650"/>
            <a:chExt cx="2160000" cy="2340000"/>
          </a:xfrm>
        </p:grpSpPr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61453" y="3978650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80542" y="5519701"/>
              <a:ext cx="1203187" cy="6463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pPr algn="ctr"/>
              <a:r>
                <a:rPr lang="de-DE" altLang="de-DE" dirty="0"/>
                <a:t>Kern-lehrpläne</a:t>
              </a:r>
            </a:p>
          </p:txBody>
        </p:sp>
        <p:pic>
          <p:nvPicPr>
            <p:cNvPr id="13" name="Picture 14" descr="NRW_MSW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73"/>
            <a:stretch>
              <a:fillRect/>
            </a:stretch>
          </p:blipFill>
          <p:spPr bwMode="auto">
            <a:xfrm>
              <a:off x="880542" y="4184239"/>
              <a:ext cx="1203187" cy="1296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uppieren 17"/>
          <p:cNvGrpSpPr/>
          <p:nvPr/>
        </p:nvGrpSpPr>
        <p:grpSpPr>
          <a:xfrm>
            <a:off x="5364088" y="3429000"/>
            <a:ext cx="2160000" cy="2340000"/>
            <a:chOff x="3281362" y="2192338"/>
            <a:chExt cx="2160000" cy="2340000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281362" y="2192338"/>
              <a:ext cx="2160000" cy="234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de-DE" sz="2000" b="0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550435" y="3744352"/>
              <a:ext cx="1582484" cy="6463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ea typeface="ヒラギノ角ゴ Pro W3" pitchFamily="-112" charset="-128"/>
                </a:defRPr>
              </a:lvl9pPr>
            </a:lstStyle>
            <a:p>
              <a:r>
                <a:rPr lang="de-DE" altLang="de-DE" dirty="0"/>
                <a:t>Schulinterne</a:t>
              </a:r>
            </a:p>
            <a:p>
              <a:pPr algn="ctr"/>
              <a:r>
                <a:rPr lang="de-DE" altLang="de-DE" dirty="0"/>
                <a:t>Lehrpläne</a:t>
              </a:r>
            </a:p>
          </p:txBody>
        </p:sp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994" y="2362597"/>
              <a:ext cx="1741461" cy="133759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feld 18"/>
          <p:cNvSpPr txBox="1"/>
          <p:nvPr/>
        </p:nvSpPr>
        <p:spPr>
          <a:xfrm>
            <a:off x="1403648" y="1700808"/>
            <a:ext cx="2015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Kompetenz-erwartungen</a:t>
            </a:r>
            <a:endParaRPr lang="de-DE" b="1" dirty="0"/>
          </a:p>
          <a:p>
            <a:pPr algn="ctr"/>
            <a:r>
              <a:rPr lang="de-DE" b="1" dirty="0"/>
              <a:t>Was?</a:t>
            </a:r>
          </a:p>
          <a:p>
            <a:pPr algn="ctr"/>
            <a:r>
              <a:rPr lang="de-DE" b="1" dirty="0" smtClean="0"/>
              <a:t>Welches Niveau?</a:t>
            </a:r>
            <a:endParaRPr lang="de-DE" b="1" dirty="0"/>
          </a:p>
          <a:p>
            <a:pPr algn="ctr"/>
            <a:r>
              <a:rPr lang="de-DE" b="1" dirty="0"/>
              <a:t>Wofür?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63264" y="1700808"/>
            <a:ext cx="196082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3CB4"/>
                </a:solidFill>
              </a:rPr>
              <a:t>Kompetenz-entwicklung</a:t>
            </a:r>
          </a:p>
          <a:p>
            <a:pPr algn="ctr"/>
            <a:r>
              <a:rPr lang="de-DE" b="1" dirty="0"/>
              <a:t>Wie?</a:t>
            </a:r>
          </a:p>
          <a:p>
            <a:pPr algn="ctr"/>
            <a:r>
              <a:rPr lang="de-DE" b="1" dirty="0"/>
              <a:t>Wann?</a:t>
            </a:r>
          </a:p>
          <a:p>
            <a:pPr algn="ctr"/>
            <a:r>
              <a:rPr lang="de-DE" b="1" dirty="0"/>
              <a:t>Womit?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0603" y="2708920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Pfeil nach rechts 21"/>
          <p:cNvSpPr/>
          <p:nvPr/>
        </p:nvSpPr>
        <p:spPr>
          <a:xfrm>
            <a:off x="3995936" y="4437112"/>
            <a:ext cx="86409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100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2A8330E7-2FED-9240-B43B-791B2DA8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Funktionen von </a:t>
            </a:r>
            <a:r>
              <a:rPr lang="de-DE" dirty="0"/>
              <a:t>schulinternen Lehrplänen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C5220460-9AF9-EB40-9934-3D9213581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de-DE" dirty="0"/>
              <a:t>Schulbezogene Konkretisierung der Kernlehrpläne</a:t>
            </a:r>
          </a:p>
          <a:p>
            <a:pPr>
              <a:spcBef>
                <a:spcPts val="1200"/>
              </a:spcBef>
            </a:pPr>
            <a:r>
              <a:rPr lang="de-DE" dirty="0"/>
              <a:t>Instrument zur Unterrichtsentwicklung und </a:t>
            </a:r>
            <a:r>
              <a:rPr lang="de-DE" dirty="0" smtClean="0"/>
              <a:t>Unterrichtsvorbereitung</a:t>
            </a:r>
          </a:p>
          <a:p>
            <a:pPr>
              <a:spcBef>
                <a:spcPts val="1200"/>
              </a:spcBef>
            </a:pPr>
            <a:r>
              <a:rPr lang="de-DE" dirty="0"/>
              <a:t>Abgestimmte Konzepte zur </a:t>
            </a:r>
            <a:r>
              <a:rPr lang="de-DE" dirty="0" smtClean="0"/>
              <a:t>Leistungsbewertung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Ausgestaltung von Freiräumen</a:t>
            </a:r>
          </a:p>
          <a:p>
            <a:pPr>
              <a:spcBef>
                <a:spcPts val="1200"/>
              </a:spcBef>
            </a:pP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Grundlage der fachlichen Arbeit im Team</a:t>
            </a:r>
          </a:p>
          <a:p>
            <a:pPr>
              <a:spcBef>
                <a:spcPts val="1200"/>
              </a:spcBef>
            </a:pPr>
            <a:r>
              <a:rPr lang="de-DE" dirty="0"/>
              <a:t>Transparenz für alle am Bildungsprozess Beteiligten</a:t>
            </a:r>
          </a:p>
          <a:p>
            <a:pPr>
              <a:spcBef>
                <a:spcPts val="1200"/>
              </a:spcBef>
            </a:pPr>
            <a:r>
              <a:rPr lang="de-DE" dirty="0"/>
              <a:t>Maßstab für Evaluation und Rechenschaftslegung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5AC05C93-8322-9C46-A48D-7D1EEE312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E9F23F56-EDA9-9146-A5C0-F96A1B0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438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19EF9747-424B-1D47-8C18-363169B25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 </a:t>
            </a:r>
            <a:r>
              <a:rPr lang="de-DE" dirty="0"/>
              <a:t>für einen schulinternen Lehrplan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81EB754F-C3B3-5E42-9D82-92B4E5F52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6CB1C89B-3483-3440-9BA5-66034336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19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="" xmlns:a16="http://schemas.microsoft.com/office/drawing/2014/main" id="{8B8A3032-F31A-124D-AA79-6C3891DEC2EA}"/>
              </a:ext>
            </a:extLst>
          </p:cNvPr>
          <p:cNvSpPr txBox="1">
            <a:spLocks/>
          </p:cNvSpPr>
          <p:nvPr/>
        </p:nvSpPr>
        <p:spPr>
          <a:xfrm>
            <a:off x="609600" y="1853208"/>
            <a:ext cx="8229600" cy="4205064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Inhalt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1	Rahmenbedingungen der fachlichen Arbeit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2	Entscheidungen zum Unterricht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2.1 	Unterrichtsvorhaben	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2.2	Grundsätze der fachmethodischen und fachdidaktischen Arbeit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2.3	Grundsätze der Leistungsbewertung und Leistungsrückmeldung</a:t>
            </a:r>
          </a:p>
          <a:p>
            <a:pPr marL="400050" lvl="1" indent="0" defTabSz="536575">
              <a:buFont typeface="Arial" panose="020B0604020202020204" pitchFamily="34" charset="0"/>
              <a:buNone/>
            </a:pPr>
            <a:r>
              <a:rPr lang="de-DE" sz="2200" dirty="0"/>
              <a:t>2.4	Lehr- und Lernmittel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3	Entscheidungen zu fach- und unterrichtsübergreifenden Fragen</a:t>
            </a:r>
          </a:p>
          <a:p>
            <a:pPr marL="0" indent="0" defTabSz="536575">
              <a:buFont typeface="Arial" panose="020B0604020202020204" pitchFamily="34" charset="0"/>
              <a:buNone/>
            </a:pPr>
            <a:r>
              <a:rPr lang="de-DE" sz="2400" dirty="0"/>
              <a:t>4	Qualitätssicherung und Evaluation</a:t>
            </a:r>
          </a:p>
          <a:p>
            <a:pPr defTabSz="536575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333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/>
              <a:t>Schulinterne </a:t>
            </a:r>
            <a:r>
              <a:rPr lang="de-DE" dirty="0" smtClean="0"/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Wirtschaft-Politik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Fachliche Unterstützungsmaterialien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9957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7850" y="1065022"/>
            <a:ext cx="8158606" cy="504403"/>
          </a:xfrm>
        </p:spPr>
        <p:txBody>
          <a:bodyPr/>
          <a:lstStyle/>
          <a:p>
            <a:r>
              <a:rPr lang="de-DE" dirty="0"/>
              <a:t>Materialien im Lehrplannavigator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D5E0577A-C720-B14C-A0A1-E61A0041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20</a:t>
            </a:fld>
            <a:endParaRPr lang="de-D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1" y="1628800"/>
            <a:ext cx="5369305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940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Der Kernlehrplan Wirtschaft-Politik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/>
              <a:t>Beibehalten der drei Bezugsdisziplinen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dirty="0"/>
              <a:t>	</a:t>
            </a:r>
            <a:r>
              <a:rPr lang="de-DE" sz="2200" dirty="0"/>
              <a:t>Ökonomie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/>
              <a:t>	Politologie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de-DE" sz="2200" dirty="0"/>
              <a:t>	Soziologie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de-DE" sz="22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/>
              <a:t>Prinzip der Interdisziplinarität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sz="2200" dirty="0"/>
              <a:t>ökonomisches Orientierungs- und Handlungswissen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sz="2200" dirty="0"/>
              <a:t>Grundlagen der politischen Bildung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sz="2200" dirty="0"/>
              <a:t>Grundlagen gesellschaftlicher Strukturen, Prozesse und Phänomene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08F3D-A179-4B0A-B429-DA20A6471D5C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5762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wichtigsten Kontinuitäten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321075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3600" dirty="0"/>
              <a:t>Kompetenzbereiche</a:t>
            </a:r>
          </a:p>
          <a:p>
            <a:pPr lvl="1" fontAlgn="auto">
              <a:spcAft>
                <a:spcPts val="0"/>
              </a:spcAft>
              <a:buFont typeface="Symbol" pitchFamily="2" charset="2"/>
              <a:buChar char="-"/>
              <a:defRPr/>
            </a:pPr>
            <a:r>
              <a:rPr lang="de-DE" sz="2800" dirty="0"/>
              <a:t>Sachkompetenz</a:t>
            </a:r>
          </a:p>
          <a:p>
            <a:pPr lvl="1" fontAlgn="auto">
              <a:spcAft>
                <a:spcPts val="0"/>
              </a:spcAft>
              <a:buFont typeface="Symbol" pitchFamily="2" charset="2"/>
              <a:buChar char="-"/>
              <a:defRPr/>
            </a:pPr>
            <a:r>
              <a:rPr lang="de-DE" sz="2800" dirty="0"/>
              <a:t>Methodenkompetenz</a:t>
            </a:r>
          </a:p>
          <a:p>
            <a:pPr lvl="1" fontAlgn="auto">
              <a:spcAft>
                <a:spcPts val="0"/>
              </a:spcAft>
              <a:buFont typeface="Symbol" pitchFamily="2" charset="2"/>
              <a:buChar char="-"/>
              <a:defRPr/>
            </a:pPr>
            <a:r>
              <a:rPr lang="de-DE" sz="2800" dirty="0"/>
              <a:t>Urteilskompetenz</a:t>
            </a:r>
          </a:p>
          <a:p>
            <a:pPr lvl="1" fontAlgn="auto">
              <a:spcAft>
                <a:spcPts val="0"/>
              </a:spcAft>
              <a:buFont typeface="Symbol" pitchFamily="2" charset="2"/>
              <a:buChar char="-"/>
              <a:defRPr/>
            </a:pPr>
            <a:r>
              <a:rPr lang="de-DE" sz="2800" dirty="0"/>
              <a:t>Handlungskompetenz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>
              <a:sym typeface="Wingdings" panose="05000000000000000000" pitchFamily="2" charset="2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3600" dirty="0">
                <a:sym typeface="Wingdings" panose="05000000000000000000" pitchFamily="2" charset="2"/>
              </a:rPr>
              <a:t>Abstraktionsebenen</a:t>
            </a:r>
          </a:p>
          <a:p>
            <a:pPr lvl="1" fontAlgn="auto">
              <a:spcAft>
                <a:spcPts val="0"/>
              </a:spcAft>
              <a:buFont typeface="Symbol" pitchFamily="2" charset="2"/>
              <a:buChar char="-"/>
              <a:defRPr/>
            </a:pPr>
            <a:r>
              <a:rPr lang="de-DE" sz="2600" b="1" dirty="0">
                <a:sym typeface="Wingdings" panose="05000000000000000000" pitchFamily="2" charset="2"/>
              </a:rPr>
              <a:t>1. Ebene: </a:t>
            </a:r>
            <a:r>
              <a:rPr lang="de-DE" sz="2600" dirty="0">
                <a:sym typeface="Wingdings" panose="05000000000000000000" pitchFamily="2" charset="2"/>
              </a:rPr>
              <a:t>Beschreibungen der Kompetenzbereiche</a:t>
            </a:r>
          </a:p>
          <a:p>
            <a:pPr lvl="2" fontAlgn="auto">
              <a:spcAft>
                <a:spcPts val="0"/>
              </a:spcAft>
              <a:buFont typeface="Symbol" pitchFamily="2" charset="2"/>
              <a:buChar char="-"/>
              <a:defRPr/>
            </a:pPr>
            <a:r>
              <a:rPr lang="de-DE" sz="2600" b="1" dirty="0">
                <a:sym typeface="Wingdings" panose="05000000000000000000" pitchFamily="2" charset="2"/>
              </a:rPr>
              <a:t>2. Ebene: </a:t>
            </a:r>
            <a:r>
              <a:rPr lang="de-DE" sz="2600" dirty="0">
                <a:sym typeface="Wingdings" panose="05000000000000000000" pitchFamily="2" charset="2"/>
              </a:rPr>
              <a:t>Übergeordnete Kompetenzen differenziert bis zum Ende der Erprobungsstufe und bis zum Ende der Sek. I.</a:t>
            </a:r>
          </a:p>
          <a:p>
            <a:pPr lvl="3" fontAlgn="auto">
              <a:spcAft>
                <a:spcPts val="0"/>
              </a:spcAft>
              <a:buFont typeface="Symbol" pitchFamily="2" charset="2"/>
              <a:buChar char="-"/>
              <a:defRPr/>
            </a:pPr>
            <a:r>
              <a:rPr lang="de-DE" sz="2600" b="1" dirty="0">
                <a:sym typeface="Wingdings" panose="05000000000000000000" pitchFamily="2" charset="2"/>
              </a:rPr>
              <a:t>3. Ebene: </a:t>
            </a:r>
            <a:r>
              <a:rPr lang="de-DE" sz="2600" dirty="0">
                <a:sym typeface="Wingdings" panose="05000000000000000000" pitchFamily="2" charset="2"/>
              </a:rPr>
              <a:t>Konkretisierte Kompetenzen zu den einzelnen Inhaltsfeldern </a:t>
            </a:r>
            <a:r>
              <a:rPr lang="de-DE" sz="2600" b="1" dirty="0">
                <a:sym typeface="Wingdings" panose="05000000000000000000" pitchFamily="2" charset="2"/>
              </a:rPr>
              <a:t>(orientiert am KLP SW </a:t>
            </a:r>
            <a:r>
              <a:rPr lang="de-DE" sz="2600" b="1" dirty="0" err="1">
                <a:sym typeface="Wingdings" panose="05000000000000000000" pitchFamily="2" charset="2"/>
              </a:rPr>
              <a:t>GOSt</a:t>
            </a:r>
            <a:r>
              <a:rPr lang="de-DE" sz="2600" b="1" dirty="0">
                <a:sym typeface="Wingdings" panose="05000000000000000000" pitchFamily="2" charset="2"/>
              </a:rPr>
              <a:t>)</a:t>
            </a:r>
            <a:endParaRPr lang="de-DE" sz="2600" b="1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5AAFC-516F-4012-A44D-B90A156E970E}" type="slidenum">
              <a:rPr lang="de-DE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34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wichtigsten Neuerungen</a:t>
            </a:r>
          </a:p>
        </p:txBody>
      </p:sp>
      <p:sp>
        <p:nvSpPr>
          <p:cNvPr id="25602" name="Inhaltsplatzhalter 2"/>
          <p:cNvSpPr>
            <a:spLocks noGrp="1"/>
          </p:cNvSpPr>
          <p:nvPr>
            <p:ph idx="1"/>
          </p:nvPr>
        </p:nvSpPr>
        <p:spPr>
          <a:xfrm>
            <a:off x="457200" y="1744663"/>
            <a:ext cx="8229600" cy="420528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Neue Fachbezeichnung: Wirtschaft-Politik</a:t>
            </a:r>
          </a:p>
          <a:p>
            <a:pPr marL="0" indent="0">
              <a:buNone/>
            </a:pPr>
            <a:endParaRPr lang="de-DE" sz="2200" dirty="0"/>
          </a:p>
          <a:p>
            <a:pPr marL="0" indent="0">
              <a:buNone/>
            </a:pPr>
            <a:r>
              <a:rPr lang="de-DE" dirty="0"/>
              <a:t>Stundenumfang </a:t>
            </a:r>
            <a:r>
              <a:rPr lang="de-DE" sz="2000" dirty="0"/>
              <a:t>(gem. APO-SI G9)</a:t>
            </a:r>
          </a:p>
          <a:p>
            <a:pPr lvl="1"/>
            <a:r>
              <a:rPr lang="de-DE" sz="2200" dirty="0"/>
              <a:t>Erprobungsstufe: zwei Wochenstunden</a:t>
            </a:r>
          </a:p>
          <a:p>
            <a:pPr lvl="1"/>
            <a:r>
              <a:rPr lang="de-DE" sz="2200" dirty="0"/>
              <a:t>Jahrgangsstufen 7-10: sechs Wochenstunden</a:t>
            </a:r>
          </a:p>
          <a:p>
            <a:pPr lvl="1"/>
            <a:r>
              <a:rPr lang="de-DE" sz="2200" dirty="0"/>
              <a:t>Unterricht in Wirtschaft-Politik i.d.R. auch in </a:t>
            </a:r>
            <a:r>
              <a:rPr lang="de-DE" sz="2200" dirty="0" err="1"/>
              <a:t>Jgst</a:t>
            </a:r>
            <a:r>
              <a:rPr lang="de-DE" sz="2200" dirty="0"/>
              <a:t>. 10</a:t>
            </a:r>
            <a:endParaRPr lang="de-DE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76C36-66DC-4823-B46F-DBB634CE6356}" type="slidenum">
              <a:rPr lang="de-DE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347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Aufgaben und Ziele des Faches 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6F1EA-150F-4BCE-9DB8-805C35859949}" type="slidenum">
              <a:rPr lang="de-DE"/>
              <a:pPr>
                <a:defRPr/>
              </a:pPr>
              <a:t>25</a:t>
            </a:fld>
            <a:endParaRPr lang="de-DE"/>
          </a:p>
        </p:txBody>
      </p:sp>
      <p:sp>
        <p:nvSpPr>
          <p:cNvPr id="27653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/>
            </a:r>
            <a:br>
              <a:rPr lang="de-DE" dirty="0"/>
            </a:br>
            <a:r>
              <a:rPr lang="de-DE" b="1" dirty="0"/>
              <a:t>Entwicklung </a:t>
            </a:r>
            <a:r>
              <a:rPr lang="de-DE" b="1" dirty="0" smtClean="0"/>
              <a:t>ökonomischer</a:t>
            </a:r>
            <a:r>
              <a:rPr lang="de-DE" b="1" dirty="0"/>
              <a:t> </a:t>
            </a:r>
            <a:r>
              <a:rPr lang="de-DE" b="1" dirty="0" smtClean="0"/>
              <a:t>und politischer </a:t>
            </a:r>
            <a:r>
              <a:rPr lang="de-DE" b="1" dirty="0"/>
              <a:t>Mündigkeit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400" b="1" dirty="0"/>
              <a:t>Ziel</a:t>
            </a:r>
            <a:r>
              <a:rPr lang="de-DE" sz="2400" dirty="0"/>
              <a:t> ist es, die Schülerinnen und Schüler zu befähigen,</a:t>
            </a:r>
          </a:p>
          <a:p>
            <a:pPr lvl="1"/>
            <a:r>
              <a:rPr lang="de-DE" sz="2400" dirty="0"/>
              <a:t>ihre Interessen in Wirtschaft, Politik und Gesellschaft mündig zu vertreten,</a:t>
            </a:r>
          </a:p>
          <a:p>
            <a:pPr lvl="1"/>
            <a:r>
              <a:rPr lang="de-DE" sz="2400" dirty="0"/>
              <a:t>sachkundig zu urteilen,</a:t>
            </a:r>
          </a:p>
          <a:p>
            <a:pPr lvl="1"/>
            <a:r>
              <a:rPr lang="de-DE" sz="2400" dirty="0"/>
              <a:t>verantwortungsvoll sowie demokratisch zu handeln.</a:t>
            </a:r>
          </a:p>
        </p:txBody>
      </p:sp>
    </p:spTree>
    <p:extLst>
      <p:ext uri="{BB962C8B-B14F-4D97-AF65-F5344CB8AC3E}">
        <p14:creationId xmlns:p14="http://schemas.microsoft.com/office/powerpoint/2010/main" val="272154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431800"/>
          </a:xfrm>
        </p:spPr>
        <p:txBody>
          <a:bodyPr/>
          <a:lstStyle/>
          <a:p>
            <a:r>
              <a:rPr lang="de-DE" dirty="0"/>
              <a:t>Strukturmerkmale des KLP Wirtschaft-Politik</a:t>
            </a:r>
          </a:p>
        </p:txBody>
      </p:sp>
      <p:sp>
        <p:nvSpPr>
          <p:cNvPr id="4" name="Datumsplatzhalter 3">
            <a:extLst/>
          </p:cNvPr>
          <p:cNvSpPr txBox="1">
            <a:spLocks noGrp="1"/>
          </p:cNvSpPr>
          <p:nvPr/>
        </p:nvSpPr>
        <p:spPr>
          <a:xfrm>
            <a:off x="179388" y="6356350"/>
            <a:ext cx="3024187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Implementationsveranstaltung zur Einführung der Kernlehrpläne Gymnasium SI </a:t>
            </a:r>
          </a:p>
        </p:txBody>
      </p:sp>
      <p:sp>
        <p:nvSpPr>
          <p:cNvPr id="3" name="Fußzeilenplatzhalter 2">
            <a:extLst/>
          </p:cNvPr>
          <p:cNvSpPr txBox="1">
            <a:spLocks noGrp="1"/>
          </p:cNvSpPr>
          <p:nvPr/>
        </p:nvSpPr>
        <p:spPr>
          <a:xfrm>
            <a:off x="3419475" y="6203950"/>
            <a:ext cx="2665413" cy="6540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((Bitte BR spezifische Kontaktinformationen  einfügen!))</a:t>
            </a:r>
          </a:p>
        </p:txBody>
      </p:sp>
      <p:sp>
        <p:nvSpPr>
          <p:cNvPr id="15" name="Foliennummernplatzhalter 14">
            <a:extLst/>
          </p:cNvPr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5A5DB2-EBE2-4EB7-8A69-30F9B956EC1E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398" name="Inhaltsplatzhalter 2"/>
          <p:cNvSpPr>
            <a:spLocks noGrp="1"/>
          </p:cNvSpPr>
          <p:nvPr>
            <p:ph idx="4294967295"/>
          </p:nvPr>
        </p:nvSpPr>
        <p:spPr>
          <a:xfrm>
            <a:off x="922356" y="1701801"/>
            <a:ext cx="8229600" cy="420528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Inhaltsfelder</a:t>
            </a:r>
          </a:p>
          <a:p>
            <a:pPr lvl="1">
              <a:buFont typeface="Symbol" pitchFamily="2" charset="2"/>
              <a:buChar char="-"/>
            </a:pPr>
            <a:r>
              <a:rPr lang="de-DE" sz="2200" dirty="0"/>
              <a:t>11 Inhaltsfelder (IF)</a:t>
            </a:r>
          </a:p>
          <a:p>
            <a:pPr lvl="1">
              <a:buFont typeface="Symbol" pitchFamily="2" charset="2"/>
              <a:buChar char="-"/>
            </a:pPr>
            <a:r>
              <a:rPr lang="de-DE" sz="2200" dirty="0"/>
              <a:t>Erprobungsstufe: 5 IF </a:t>
            </a:r>
          </a:p>
          <a:p>
            <a:pPr lvl="1">
              <a:buFont typeface="Symbol" pitchFamily="2" charset="2"/>
              <a:buChar char="-"/>
            </a:pPr>
            <a:r>
              <a:rPr lang="de-DE" sz="2200" dirty="0"/>
              <a:t>Mittelstufe: 9 IF</a:t>
            </a:r>
          </a:p>
          <a:p>
            <a:endParaRPr lang="de-DE" sz="2200" dirty="0"/>
          </a:p>
          <a:p>
            <a:pPr>
              <a:buFont typeface="Arial" charset="0"/>
              <a:buNone/>
            </a:pPr>
            <a:r>
              <a:rPr lang="de-DE" dirty="0"/>
              <a:t>Inhaltsfelder stellen keine Unterrichtsvorhaben dar. </a:t>
            </a:r>
          </a:p>
          <a:p>
            <a:pPr>
              <a:buFont typeface="Arial" charset="0"/>
              <a:buNone/>
            </a:pPr>
            <a:r>
              <a:rPr lang="de-DE" dirty="0"/>
              <a:t>Über Unterrichtsvorhaben lässt sich eine Verknüpfung </a:t>
            </a:r>
          </a:p>
          <a:p>
            <a:pPr>
              <a:buFont typeface="Arial" charset="0"/>
              <a:buNone/>
            </a:pPr>
            <a:r>
              <a:rPr lang="de-DE"/>
              <a:t>von </a:t>
            </a:r>
            <a:r>
              <a:rPr lang="de-DE" smtClean="0"/>
              <a:t>Inhaltsfeldern </a:t>
            </a:r>
            <a:r>
              <a:rPr lang="de-DE" dirty="0"/>
              <a:t>realisieren.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472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Strukturmerkmale des KLP Wirtschaft-Politik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In </a:t>
            </a:r>
            <a:r>
              <a:rPr lang="de-DE" b="1" dirty="0"/>
              <a:t>beiden</a:t>
            </a:r>
            <a:r>
              <a:rPr lang="de-DE" dirty="0"/>
              <a:t> Stufen zu vermittelnde Inhaltsfelder</a:t>
            </a:r>
          </a:p>
          <a:p>
            <a:pPr marL="0" indent="0"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IF 1: 	Wirtschaftliches Handeln in der 	marktwirtschaftlichen Ordnung</a:t>
            </a:r>
          </a:p>
          <a:p>
            <a:pPr>
              <a:buNone/>
            </a:pPr>
            <a:r>
              <a:rPr lang="de-DE" dirty="0"/>
              <a:t>IF 2: 	Sicherung und Weiterentwicklung der 	Demokratie</a:t>
            </a:r>
          </a:p>
          <a:p>
            <a:pPr>
              <a:buNone/>
            </a:pPr>
            <a:r>
              <a:rPr lang="de-DE" dirty="0"/>
              <a:t>IF 4: 	Identität und Lebensgestaltung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E0A1-DA30-4132-88C8-25B8B22FB0CD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933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431800"/>
          </a:xfrm>
        </p:spPr>
        <p:txBody>
          <a:bodyPr/>
          <a:lstStyle/>
          <a:p>
            <a:r>
              <a:rPr lang="de-DE" dirty="0"/>
              <a:t>Strukturmerkmale des KLP Wirtschaft-Politik</a:t>
            </a:r>
          </a:p>
        </p:txBody>
      </p:sp>
      <p:sp>
        <p:nvSpPr>
          <p:cNvPr id="4" name="Datumsplatzhalter 3">
            <a:extLst/>
          </p:cNvPr>
          <p:cNvSpPr txBox="1">
            <a:spLocks noGrp="1"/>
          </p:cNvSpPr>
          <p:nvPr/>
        </p:nvSpPr>
        <p:spPr>
          <a:xfrm>
            <a:off x="179388" y="6356350"/>
            <a:ext cx="3024187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Implementationsveranstaltung zur Einführung der Kernlehrpläne Gymnasium SI </a:t>
            </a:r>
          </a:p>
        </p:txBody>
      </p:sp>
      <p:sp>
        <p:nvSpPr>
          <p:cNvPr id="3" name="Fußzeilenplatzhalter 2">
            <a:extLst/>
          </p:cNvPr>
          <p:cNvSpPr txBox="1">
            <a:spLocks noGrp="1"/>
          </p:cNvSpPr>
          <p:nvPr/>
        </p:nvSpPr>
        <p:spPr>
          <a:xfrm>
            <a:off x="3419475" y="6203950"/>
            <a:ext cx="2665413" cy="6540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((Bitte BR spezifische Kontaktinformationen  einfügen!))</a:t>
            </a:r>
          </a:p>
        </p:txBody>
      </p:sp>
      <p:sp>
        <p:nvSpPr>
          <p:cNvPr id="15" name="Foliennummernplatzhalter 14">
            <a:extLst/>
          </p:cNvPr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FB68BE-7A27-477C-8084-E13AC487608A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1446" name="Inhaltsplatzhalter 2"/>
          <p:cNvSpPr>
            <a:spLocks noGrp="1"/>
          </p:cNvSpPr>
          <p:nvPr>
            <p:ph idx="4294967295"/>
          </p:nvPr>
        </p:nvSpPr>
        <p:spPr>
          <a:xfrm>
            <a:off x="287908" y="1684341"/>
            <a:ext cx="8568183" cy="4205287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Inhaltsfelder, die </a:t>
            </a:r>
            <a:r>
              <a:rPr lang="de-DE" b="1" dirty="0"/>
              <a:t>nur</a:t>
            </a:r>
            <a:r>
              <a:rPr lang="de-DE" dirty="0"/>
              <a:t> in der Erprobungsstufe vorkommen</a:t>
            </a:r>
          </a:p>
          <a:p>
            <a:pPr>
              <a:buFontTx/>
              <a:buNone/>
            </a:pPr>
            <a:r>
              <a:rPr lang="de-DE" sz="2200" dirty="0"/>
              <a:t>IF 3: 	Nachhaltige Entwicklung in Wirtschaft, Politik und Gesellschaft </a:t>
            </a:r>
          </a:p>
          <a:p>
            <a:pPr>
              <a:buFontTx/>
              <a:buNone/>
            </a:pPr>
            <a:r>
              <a:rPr lang="de-DE" sz="2200" dirty="0"/>
              <a:t>IF 5: 	Medien und Information in der digitalisierten Welt</a:t>
            </a:r>
          </a:p>
          <a:p>
            <a:pPr>
              <a:buFontTx/>
              <a:buNone/>
            </a:pPr>
            <a:endParaRPr lang="de-DE" sz="2200" dirty="0"/>
          </a:p>
          <a:p>
            <a:pPr>
              <a:buFontTx/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053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431800"/>
          </a:xfrm>
        </p:spPr>
        <p:txBody>
          <a:bodyPr/>
          <a:lstStyle/>
          <a:p>
            <a:r>
              <a:rPr lang="de-DE" dirty="0"/>
              <a:t>Strukturmerkmale des KLP Wirtschaft-Politik</a:t>
            </a:r>
          </a:p>
        </p:txBody>
      </p:sp>
      <p:sp>
        <p:nvSpPr>
          <p:cNvPr id="4" name="Datumsplatzhalter 3">
            <a:extLst/>
          </p:cNvPr>
          <p:cNvSpPr txBox="1">
            <a:spLocks noGrp="1"/>
          </p:cNvSpPr>
          <p:nvPr/>
        </p:nvSpPr>
        <p:spPr>
          <a:xfrm>
            <a:off x="179388" y="6356350"/>
            <a:ext cx="3024187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Implementationsveranstaltung zur Einführung der Kernlehrpläne Gymnasium SI </a:t>
            </a:r>
          </a:p>
        </p:txBody>
      </p:sp>
      <p:sp>
        <p:nvSpPr>
          <p:cNvPr id="3" name="Fußzeilenplatzhalter 2">
            <a:extLst/>
          </p:cNvPr>
          <p:cNvSpPr txBox="1">
            <a:spLocks noGrp="1"/>
          </p:cNvSpPr>
          <p:nvPr/>
        </p:nvSpPr>
        <p:spPr>
          <a:xfrm>
            <a:off x="3419475" y="6203950"/>
            <a:ext cx="2665413" cy="6540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((Bitte BR spezifische Kontaktinformationen  einfügen!))</a:t>
            </a:r>
          </a:p>
        </p:txBody>
      </p:sp>
      <p:sp>
        <p:nvSpPr>
          <p:cNvPr id="15" name="Foliennummernplatzhalter 14">
            <a:extLst/>
          </p:cNvPr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E9EE513-29D4-49B0-B073-66FFD0C0AA1D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3494" name="Inhaltsplatzhalter 2"/>
          <p:cNvSpPr>
            <a:spLocks noGrp="1"/>
          </p:cNvSpPr>
          <p:nvPr>
            <p:ph idx="4294967295"/>
          </p:nvPr>
        </p:nvSpPr>
        <p:spPr>
          <a:xfrm>
            <a:off x="457200" y="1700213"/>
            <a:ext cx="8435279" cy="420528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de-DE" dirty="0"/>
          </a:p>
          <a:p>
            <a:pPr marL="0" indent="0">
              <a:spcBef>
                <a:spcPct val="0"/>
              </a:spcBef>
              <a:buNone/>
            </a:pPr>
            <a:r>
              <a:rPr lang="de-DE" dirty="0"/>
              <a:t>Inhaltsfelder, die </a:t>
            </a:r>
            <a:r>
              <a:rPr lang="de-DE" b="1" dirty="0"/>
              <a:t>nur</a:t>
            </a:r>
            <a:r>
              <a:rPr lang="de-DE" dirty="0"/>
              <a:t> in der Mittelstufe vorkommen</a:t>
            </a:r>
          </a:p>
          <a:p>
            <a:pPr>
              <a:buFont typeface="Arial" charset="0"/>
              <a:buNone/>
            </a:pPr>
            <a:r>
              <a:rPr lang="de-DE" sz="2200" dirty="0"/>
              <a:t>IF 6: 	Unternehmen und Gewerkschaften in der Sozialen 	Marktwirtschaft</a:t>
            </a:r>
          </a:p>
          <a:p>
            <a:pPr>
              <a:buFont typeface="Arial" charset="0"/>
              <a:buNone/>
            </a:pPr>
            <a:r>
              <a:rPr lang="de-DE" sz="2200" dirty="0"/>
              <a:t>IF 7: 	Soziale Sicherung in Deutschland</a:t>
            </a:r>
          </a:p>
          <a:p>
            <a:pPr>
              <a:buFont typeface="Arial" charset="0"/>
              <a:buNone/>
            </a:pPr>
            <a:r>
              <a:rPr lang="de-DE" sz="2200" dirty="0"/>
              <a:t>IF 8: 	Handeln als Verbraucherinnen und Verbraucher</a:t>
            </a:r>
          </a:p>
          <a:p>
            <a:pPr>
              <a:buFont typeface="Arial" charset="0"/>
              <a:buNone/>
            </a:pPr>
            <a:r>
              <a:rPr lang="de-DE" sz="2200" dirty="0"/>
              <a:t>IF 9: 	Die Europäische Union als wirtschaftliche und politische 	Gemeinschaft</a:t>
            </a:r>
          </a:p>
          <a:p>
            <a:pPr>
              <a:buFont typeface="Arial" charset="0"/>
              <a:buNone/>
            </a:pPr>
            <a:r>
              <a:rPr lang="de-DE" sz="2200" dirty="0"/>
              <a:t>IF 10: 	Globalisierte Strukturen und Prozesse in der Wirtschaft</a:t>
            </a:r>
          </a:p>
          <a:p>
            <a:pPr>
              <a:buFont typeface="Arial" charset="0"/>
              <a:buNone/>
            </a:pPr>
            <a:r>
              <a:rPr lang="de-DE" sz="2200" dirty="0"/>
              <a:t>IF 11: 	Globalisierte Strukturen und Prozesse in der Politik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87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Wirtschaft-Politik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431800"/>
          </a:xfrm>
        </p:spPr>
        <p:txBody>
          <a:bodyPr/>
          <a:lstStyle/>
          <a:p>
            <a:r>
              <a:rPr lang="de-DE" dirty="0"/>
              <a:t>Strukturmerkmale des KLP Wirtschaft-Politik</a:t>
            </a:r>
          </a:p>
        </p:txBody>
      </p:sp>
      <p:sp>
        <p:nvSpPr>
          <p:cNvPr id="4" name="Datumsplatzhalter 3">
            <a:extLst/>
          </p:cNvPr>
          <p:cNvSpPr txBox="1">
            <a:spLocks noGrp="1"/>
          </p:cNvSpPr>
          <p:nvPr/>
        </p:nvSpPr>
        <p:spPr>
          <a:xfrm>
            <a:off x="179388" y="6356350"/>
            <a:ext cx="3024187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Implementationsveranstaltung zur Einführung der Kernlehrpläne Gymnasium SI </a:t>
            </a:r>
          </a:p>
        </p:txBody>
      </p:sp>
      <p:sp>
        <p:nvSpPr>
          <p:cNvPr id="3" name="Fußzeilenplatzhalter 2">
            <a:extLst/>
          </p:cNvPr>
          <p:cNvSpPr txBox="1">
            <a:spLocks noGrp="1"/>
          </p:cNvSpPr>
          <p:nvPr/>
        </p:nvSpPr>
        <p:spPr>
          <a:xfrm>
            <a:off x="3419475" y="6203950"/>
            <a:ext cx="2665413" cy="654050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((Bitte BR spezifische Kontaktinformationen  einfügen!))</a:t>
            </a:r>
          </a:p>
        </p:txBody>
      </p:sp>
      <p:sp>
        <p:nvSpPr>
          <p:cNvPr id="15" name="Foliennummernplatzhalter 14">
            <a:extLst/>
          </p:cNvPr>
          <p:cNvSpPr txBox="1">
            <a:spLocks noGrp="1"/>
          </p:cNvSpPr>
          <p:nvPr/>
        </p:nvSpPr>
        <p:spPr>
          <a:xfrm>
            <a:off x="8101013" y="6356350"/>
            <a:ext cx="585787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D606F01-BB9D-416D-BF38-0B5CA4FC61C7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5542" name="Inhaltsplatzhalter 2"/>
          <p:cNvSpPr>
            <a:spLocks noGrp="1"/>
          </p:cNvSpPr>
          <p:nvPr>
            <p:ph idx="4294967295"/>
          </p:nvPr>
        </p:nvSpPr>
        <p:spPr>
          <a:xfrm>
            <a:off x="468313" y="1700213"/>
            <a:ext cx="8229600" cy="4205287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endParaRPr lang="de-DE" sz="2000" dirty="0"/>
          </a:p>
          <a:p>
            <a:pPr>
              <a:spcBef>
                <a:spcPct val="0"/>
              </a:spcBef>
              <a:buFontTx/>
              <a:buChar char="•"/>
            </a:pP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61237"/>
              </p:ext>
            </p:extLst>
          </p:nvPr>
        </p:nvGraphicFramePr>
        <p:xfrm>
          <a:off x="539552" y="1762472"/>
          <a:ext cx="806489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="" xmlns:a16="http://schemas.microsoft.com/office/drawing/2014/main" val="573522391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9176982"/>
                    </a:ext>
                  </a:extLst>
                </a:gridCol>
              </a:tblGrid>
              <a:tr h="3608782"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Inhaltsfelder</a:t>
                      </a:r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</a:rPr>
                        <a:t>Inhaltsfeldbeschreibungen</a:t>
                      </a:r>
                    </a:p>
                    <a:p>
                      <a:pPr marL="342900" indent="-342900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</a:rPr>
                        <a:t>Inhaltliche Schwerpunkte zu den IF, zum Teil differenziert nach Erprobungs- und Mittelstufe </a:t>
                      </a:r>
                    </a:p>
                    <a:p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Kompetenzen</a:t>
                      </a:r>
                      <a:endParaRPr lang="de-DE" sz="28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</a:rPr>
                        <a:t>Beschreibungen der Kompetenzbereiche</a:t>
                      </a:r>
                    </a:p>
                    <a:p>
                      <a:pPr marL="342900" indent="-342900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</a:rPr>
                        <a:t>Übergeordnete Kompetenzerwartungen differenziert nach Erprobungs- und Mittelstufe </a:t>
                      </a:r>
                    </a:p>
                    <a:p>
                      <a:pPr marL="342900" indent="-342900">
                        <a:spcBef>
                          <a:spcPct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e-DE" sz="2200" b="0" dirty="0">
                          <a:solidFill>
                            <a:schemeClr val="tx1"/>
                          </a:solidFill>
                        </a:rPr>
                        <a:t>Konkretisierte Kompetenzerwartungen zu den IF im Bereich der Sach- und Urteilskompetenz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0432888"/>
                  </a:ext>
                </a:extLst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086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Stärkung der Fachlichkeit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Leitendes Prinzip für die Konzeption aller Inhaltsfelder</a:t>
            </a:r>
          </a:p>
          <a:p>
            <a:pPr lvl="1"/>
            <a:r>
              <a:rPr lang="de-DE" sz="2200" dirty="0"/>
              <a:t>Präzisere Beschreibung der Inhaltsfelder</a:t>
            </a:r>
          </a:p>
          <a:p>
            <a:pPr lvl="1"/>
            <a:r>
              <a:rPr lang="de-DE" sz="2200" dirty="0"/>
              <a:t>Stärkere Konkretion von fachlichen Schwerpunkten</a:t>
            </a:r>
          </a:p>
          <a:p>
            <a:pPr lvl="1"/>
            <a:r>
              <a:rPr lang="de-DE" sz="2200" dirty="0"/>
              <a:t>Beschreibung fachlicher Prozesse durch konkretisierte Kompetenzerwartungen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Veranschaulichung am Inhaltsfeld 2: Sicherung und Weiterentwicklung der Demokratie (Erprobungsstufe)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E0A1-DA30-4132-88C8-25B8B22FB0C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211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Stärkung der Fachlichkeit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/>
              <a:t>Präzisere Beschreibung der Inhaltsfelder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u="sng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u="sng" dirty="0"/>
              <a:t>IF 2: Sicherung und Weiterentwicklung der Demokratie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[…] In diesem Zusammenhang werden auch </a:t>
            </a:r>
            <a:r>
              <a:rPr lang="de-DE" b="1" dirty="0"/>
              <a:t>Formen politischer Beteiligung und Mitgestaltung im politischen Nahbereich von Schule und Kommune</a:t>
            </a:r>
            <a:r>
              <a:rPr lang="de-DE" dirty="0"/>
              <a:t> sowie die damit einhergehenden Rechte und Pflichten thematisiert. […] </a:t>
            </a:r>
            <a:r>
              <a:rPr lang="de-DE" sz="2000" dirty="0"/>
              <a:t>(KLP Wirtschaft-Politik, Kap. 2.1)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0DF9D-1C5A-4691-AF43-3FC41FF1C519}" type="slidenum">
              <a:rPr lang="de-DE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434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Stärkung der Fachlichkeit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/>
              <a:t>Stärkere Konkretion von fachlichen Schwerpunkten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i="1" u="sng" dirty="0"/>
          </a:p>
          <a:p>
            <a:pPr fontAlgn="auto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2400" dirty="0" smtClean="0"/>
              <a:t>Leben </a:t>
            </a:r>
            <a:r>
              <a:rPr lang="de-DE" sz="2400" dirty="0"/>
              <a:t>in der Demokratie: Verknüpfung von Politik </a:t>
            </a:r>
            <a:r>
              <a:rPr lang="de-DE" sz="2400" dirty="0" smtClean="0"/>
              <a:t>und Lebenswelt </a:t>
            </a:r>
            <a:r>
              <a:rPr lang="de-DE" sz="2400" dirty="0"/>
              <a:t>im Erfahrungsbereich von Kindern </a:t>
            </a:r>
            <a:r>
              <a:rPr lang="de-DE" sz="2400" dirty="0" smtClean="0"/>
              <a:t>und Jugendlichen </a:t>
            </a:r>
            <a:endParaRPr lang="de-DE" sz="2400" dirty="0"/>
          </a:p>
          <a:p>
            <a:pPr>
              <a:buFont typeface="Symbol" panose="05050102010706020507" pitchFamily="18" charset="2"/>
              <a:buChar char="-"/>
              <a:defRPr/>
            </a:pPr>
            <a:r>
              <a:rPr lang="de-DE" sz="2400" b="1" dirty="0"/>
              <a:t>Formen demokratischer Beteiligung in </a:t>
            </a:r>
            <a:r>
              <a:rPr lang="de-DE" sz="2400" b="1"/>
              <a:t>Schule </a:t>
            </a:r>
            <a:r>
              <a:rPr lang="de-DE" sz="2400" b="1" smtClean="0"/>
              <a:t>und Stadt/Gemeinde </a:t>
            </a:r>
            <a:r>
              <a:rPr lang="de-DE" sz="2400" b="1" dirty="0"/>
              <a:t>unter Berücksichtigung von Institutionen, Akteuren und Prozessen </a:t>
            </a:r>
            <a:endParaRPr lang="de-DE" sz="2400" b="1" dirty="0" smtClean="0"/>
          </a:p>
          <a:p>
            <a:pPr>
              <a:buFont typeface="Symbol" panose="05050102010706020507" pitchFamily="18" charset="2"/>
              <a:buChar char="-"/>
              <a:defRPr/>
            </a:pPr>
            <a:r>
              <a:rPr lang="de-DE" sz="2400" dirty="0" smtClean="0"/>
              <a:t>Rechte </a:t>
            </a:r>
            <a:r>
              <a:rPr lang="de-DE" sz="2400" dirty="0"/>
              <a:t>und Pflichten von Kindern und Jugendlichen in Familie und Schule: Schulordnung, Schulgesetz, Jugendschutzgesetz</a:t>
            </a: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de-DE" sz="2000" dirty="0" smtClean="0"/>
              <a:t>(</a:t>
            </a:r>
            <a:r>
              <a:rPr lang="de-DE" sz="2000" dirty="0"/>
              <a:t>KLP Wirtschaft-Politik, Kap. 2.2, IF 2)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24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AFEDB-EE6A-4C3B-B2EE-5E99E3FF30D4}" type="slidenum">
              <a:rPr lang="de-DE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970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Stärkung der Fachlichkeit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400" dirty="0"/>
              <a:t>Beschreibung fachlicher Prozesse durch konkretisierte Kompetenzerwartungen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6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b="1" dirty="0"/>
              <a:t>Sachkompetenz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/>
              <a:t>Die Schülerinnen und Schüler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sz="2400" dirty="0"/>
              <a:t>erläutern in Grundzügen Aufbau und Aufgaben von Städten/Gemeinden,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sz="2400" dirty="0"/>
              <a:t>erläutern Grundprinzipien, Aufbau und Aufgaben </a:t>
            </a:r>
            <a:r>
              <a:rPr lang="de-DE" sz="2400" dirty="0" smtClean="0"/>
              <a:t>der Schülervertretung,</a:t>
            </a:r>
            <a:endParaRPr lang="de-DE" sz="2400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sz="2400" b="1" dirty="0"/>
              <a:t>beschreiben die Funktion und Bedeutung von Wahlen und demokratischer Mitbestimmung auf schulischer sowie kommunaler </a:t>
            </a:r>
            <a:r>
              <a:rPr lang="de-DE" sz="2400" b="1" dirty="0" smtClean="0"/>
              <a:t>Ebene. </a:t>
            </a:r>
            <a:r>
              <a:rPr lang="de-DE" sz="1800" dirty="0"/>
              <a:t>(KLP Wirtschaft-Politik, Kap. 2.2, IF 2)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de-DE" sz="2400" b="1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49582-0BC4-476C-816E-F0B3FBADF3C9}" type="slidenum">
              <a:rPr lang="de-DE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861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 Stärkung der Fachlichkeit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600" dirty="0"/>
              <a:t>Beschreibung fachlicher Prozesse durch konkretisierte Kompetenzerwartungen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sz="16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b="1" dirty="0"/>
              <a:t>Urteilskompetenz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400" dirty="0"/>
              <a:t>Die Schülerinnen und Schüler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sz="2400" b="1" dirty="0"/>
              <a:t>ermitteln die gesellschaftliche und politische Bedeutung demokratischer Beteiligung von Kindern und Jugendlichen in der Schule,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sz="2400" dirty="0"/>
              <a:t>begründen die Bedeutung von Regeln und Rechten in Familie, Schule und Stadt/Gemeinde,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de-DE" sz="2400" dirty="0"/>
              <a:t>ermitteln unterschiedliche Positionen, deren etwaige Interessengebundenheit sowie Kontroversität in kommunalen Entscheidungsprozessen. </a:t>
            </a:r>
            <a:r>
              <a:rPr lang="de-DE" sz="1900" dirty="0"/>
              <a:t>(</a:t>
            </a:r>
            <a:r>
              <a:rPr lang="de-DE" sz="2000" dirty="0"/>
              <a:t>KLP Wirtschaft-Politik, Kap. 2.2, IF 2</a:t>
            </a:r>
            <a:r>
              <a:rPr lang="de-DE" sz="1900" dirty="0"/>
              <a:t>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de-DE" sz="2400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49582-0BC4-476C-816E-F0B3FBADF3C9}" type="slidenum">
              <a:rPr lang="de-DE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3562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Fachdidaktische Prinzipien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4818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Keine Vorgabe von fachdidaktischen Prinzipien </a:t>
            </a:r>
          </a:p>
          <a:p>
            <a:pPr marL="0" indent="0">
              <a:buNone/>
            </a:pPr>
            <a:r>
              <a:rPr lang="de-DE" dirty="0"/>
              <a:t>Daher: </a:t>
            </a:r>
          </a:p>
          <a:p>
            <a:pPr lvl="1"/>
            <a:r>
              <a:rPr lang="de-DE" sz="2400" dirty="0"/>
              <a:t>Auswahl geeigneter fachdidaktischer Prinzipien zur Förderung fachlicher Kompetenzen durch die Lehrkraft</a:t>
            </a:r>
          </a:p>
          <a:p>
            <a:pPr lvl="1"/>
            <a:r>
              <a:rPr lang="de-DE" sz="2400" dirty="0"/>
              <a:t>fachdidaktische Hinweise können im schulinternen Lehrplan durch die Fachkonferenz festgelegt werden</a:t>
            </a:r>
          </a:p>
          <a:p>
            <a:endParaRPr lang="de-DE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27538-07BB-4367-A950-B4364842CE66}" type="slidenum">
              <a:rPr lang="de-DE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932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Stärkung der ökonomischen Bildung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27538-07BB-4367-A950-B4364842CE66}" type="slidenum">
              <a:rPr lang="de-DE"/>
              <a:pPr>
                <a:defRPr/>
              </a:pPr>
              <a:t>37</a:t>
            </a:fld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="" xmlns:a16="http://schemas.microsoft.com/office/drawing/2014/main" id="{3D4F41E0-9305-4AD7-BA84-679B0AA40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41488"/>
            <a:ext cx="8712968" cy="4205287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sz="2100" dirty="0"/>
              <a:t>Insbesondere sieben von elf obligatorischen Inhaltsfeldern stärken auf der Grundlage der Interdisziplinarität des Faches die ökonomische Bildung: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100" dirty="0"/>
              <a:t>IF 1: 	Wirtschaftliches Handeln in der marktwirtschaftlichen Ordnung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100" dirty="0"/>
              <a:t>IF 3: 	Nachhaltige Entwicklung in Politik, Wirtschaft und Gesellschaft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100" dirty="0"/>
              <a:t>IF 6: 	Unternehmen und Gewerkschaften in der Sozialen 	Marktwirtschaft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100" dirty="0"/>
              <a:t>IF 7: 	Soziale Sicherung in Deutschland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100" dirty="0"/>
              <a:t>IF 8: 	Handeln als Verbraucherinnen und Verbraucher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100" dirty="0"/>
              <a:t>IF 9: 	Die Europäische Union als wirtschaftliche und politische 	Gemeinschaft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sz="2100" dirty="0"/>
              <a:t>IF 10: 	Globalisierte Strukturen und Prozesse in der Wirtschaft</a:t>
            </a:r>
          </a:p>
        </p:txBody>
      </p:sp>
    </p:spTree>
    <p:extLst>
      <p:ext uri="{BB962C8B-B14F-4D97-AF65-F5344CB8AC3E}">
        <p14:creationId xmlns:p14="http://schemas.microsoft.com/office/powerpoint/2010/main" val="1501544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/>
            </a:r>
            <a:br>
              <a:rPr lang="de-DE" sz="3200" dirty="0"/>
            </a:br>
            <a:r>
              <a:rPr lang="de-DE" dirty="0"/>
              <a:t>Stärkung der ökonomischen Bildung</a:t>
            </a:r>
            <a:br>
              <a:rPr lang="de-DE" dirty="0"/>
            </a:br>
            <a:endParaRPr lang="de-DE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27538-07BB-4367-A950-B4364842CE66}" type="slidenum">
              <a:rPr lang="de-DE"/>
              <a:pPr>
                <a:defRPr/>
              </a:pPr>
              <a:t>38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="" xmlns:a16="http://schemas.microsoft.com/office/drawing/2014/main" id="{5A6F8C78-5CEE-4FBD-839C-2DC35947C419}"/>
              </a:ext>
            </a:extLst>
          </p:cNvPr>
          <p:cNvSpPr txBox="1"/>
          <p:nvPr/>
        </p:nvSpPr>
        <p:spPr>
          <a:xfrm>
            <a:off x="323528" y="2564904"/>
            <a:ext cx="4104456" cy="30931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i="1" u="sng" dirty="0"/>
              <a:t>Inhaltliche Schwerpunkte:</a:t>
            </a:r>
          </a:p>
          <a:p>
            <a:pPr marL="285750" lvl="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w</a:t>
            </a:r>
            <a:r>
              <a:rPr lang="de-DE" dirty="0" smtClean="0"/>
              <a:t>irtschaftliches </a:t>
            </a:r>
            <a:r>
              <a:rPr lang="de-DE" dirty="0"/>
              <a:t>Handeln als Grundlage menschlicher Existenz: Bedürfnisse, Bedarf und Güter </a:t>
            </a:r>
          </a:p>
          <a:p>
            <a:pPr marL="285750" lvl="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Funktionen des Geldes und Taschengeldverwendung </a:t>
            </a:r>
          </a:p>
          <a:p>
            <a:pPr marL="285750" lvl="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Rechte und Pflichten minderjähriger Verbraucherinnen und Verbraucher </a:t>
            </a:r>
          </a:p>
          <a:p>
            <a:pPr marL="285750" lvl="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Verkaufsstrategien in der Konsumgesellschaft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92639AA-6D41-4F87-B487-AF36D2645FFF}"/>
              </a:ext>
            </a:extLst>
          </p:cNvPr>
          <p:cNvSpPr txBox="1"/>
          <p:nvPr/>
        </p:nvSpPr>
        <p:spPr>
          <a:xfrm>
            <a:off x="4788024" y="2564903"/>
            <a:ext cx="3816424" cy="31700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i="1" u="sng" dirty="0"/>
              <a:t>Inhaltliche Schwerpunkte: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Markt, Marktprozesse und Wirtschaftskreislauf 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Freie und soziale Marktwirtschaft</a:t>
            </a:r>
            <a:r>
              <a:rPr lang="de-DE"/>
              <a:t>, </a:t>
            </a:r>
            <a:r>
              <a:rPr lang="de-DE" smtClean="0"/>
              <a:t>Wettbewerb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mtClean="0"/>
              <a:t>Geld </a:t>
            </a:r>
            <a:r>
              <a:rPr lang="de-DE" dirty="0"/>
              <a:t>und seine Funktionen im digitalen Zeitalter 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dirty="0"/>
              <a:t>Wachstum und nachhaltige Entwicklung </a:t>
            </a:r>
          </a:p>
          <a:p>
            <a:pPr>
              <a:spcAft>
                <a:spcPts val="600"/>
              </a:spcAft>
            </a:pP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="" xmlns:a16="http://schemas.microsoft.com/office/drawing/2014/main" id="{7A50C90D-A728-4934-8C53-3D2853FDA605}"/>
              </a:ext>
            </a:extLst>
          </p:cNvPr>
          <p:cNvSpPr/>
          <p:nvPr/>
        </p:nvSpPr>
        <p:spPr>
          <a:xfrm>
            <a:off x="323404" y="2564903"/>
            <a:ext cx="4248596" cy="3370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="" xmlns:a16="http://schemas.microsoft.com/office/drawing/2014/main" id="{2D6F2F64-E91D-437B-8A47-941B5B9D56D8}"/>
              </a:ext>
            </a:extLst>
          </p:cNvPr>
          <p:cNvSpPr/>
          <p:nvPr/>
        </p:nvSpPr>
        <p:spPr>
          <a:xfrm>
            <a:off x="4705672" y="2564903"/>
            <a:ext cx="4042792" cy="33701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31625108-2940-469F-B1DA-D1E03D614375}"/>
              </a:ext>
            </a:extLst>
          </p:cNvPr>
          <p:cNvSpPr txBox="1"/>
          <p:nvPr/>
        </p:nvSpPr>
        <p:spPr>
          <a:xfrm>
            <a:off x="5845720" y="2195572"/>
            <a:ext cx="124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Mittelstufe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="" xmlns:a16="http://schemas.microsoft.com/office/drawing/2014/main" id="{4081CC17-2304-4628-83AD-615467DD6FAC}"/>
              </a:ext>
            </a:extLst>
          </p:cNvPr>
          <p:cNvSpPr txBox="1"/>
          <p:nvPr/>
        </p:nvSpPr>
        <p:spPr>
          <a:xfrm>
            <a:off x="1595268" y="2195572"/>
            <a:ext cx="17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Erprobungsstufe</a:t>
            </a:r>
          </a:p>
        </p:txBody>
      </p:sp>
      <p:sp>
        <p:nvSpPr>
          <p:cNvPr id="15" name="Inhaltsplatzhalter 2">
            <a:extLst>
              <a:ext uri="{FF2B5EF4-FFF2-40B4-BE49-F238E27FC236}">
                <a16:creationId xmlns="" xmlns:a16="http://schemas.microsoft.com/office/drawing/2014/main" id="{1FECE88E-10C5-4B0F-B900-DD6EE29FD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13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/>
              <a:t>Inhaltsfeld 1: Wirtschaftliches Handeln in der marktwirtschaftlichen Ordnung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896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Schwerpunkte der politischen Bildung 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/>
              <a:t>Insbesondere sechs von elf obligatorischen Inhaltsfeldern stärken auf der Grundlage der Interdisziplinarität des Faches die politische Bildung: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IF 2: 	Sicherung und Weiterentwicklung der Demokratie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IF 3: 	Nachhaltige Entwicklung in Wirtschaft, Politik und Gesellschaft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IF 6: 	Unternehmen und Gewerkschaften in der Sozialen 	Marktwirtschaft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IF 7: 	Soziale Sicherung in Deutschland</a:t>
            </a:r>
          </a:p>
          <a:p>
            <a:pPr>
              <a:buNone/>
            </a:pPr>
            <a:r>
              <a:rPr lang="de-DE" dirty="0"/>
              <a:t>IF 9: 	Die Europäische Union als wirtschaftliche und politische 	Gemeinschaft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IF 11: 	Globalisierte Strukturen und Prozesse in der Politik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86099-4DF5-4364-B805-E0F4B324F4B6}" type="slidenum">
              <a:rPr lang="de-DE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69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E0902086-DCB9-1F4A-8168-743B2088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Grundsätze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B84DCEA9-4E23-6245-9FC0-C82C26F1C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Wiedereinführung von G9 ab Schuljahr 2019/2020</a:t>
            </a:r>
          </a:p>
          <a:p>
            <a:pPr lvl="1"/>
            <a:r>
              <a:rPr lang="de-DE" sz="2400" dirty="0"/>
              <a:t>aufsteigend, beginnend mit den Jahrgangsstufen 5 und 6</a:t>
            </a:r>
          </a:p>
          <a:p>
            <a:r>
              <a:rPr lang="de-DE" dirty="0"/>
              <a:t>Weiterentwicklung des bisherigen Kernlehrplans</a:t>
            </a:r>
          </a:p>
          <a:p>
            <a:pPr lvl="1"/>
            <a:r>
              <a:rPr lang="de-DE" sz="2400" dirty="0"/>
              <a:t>Orientierung an der Struktur des KLP GOSt</a:t>
            </a:r>
          </a:p>
          <a:p>
            <a:pPr lvl="1"/>
            <a:r>
              <a:rPr lang="de-DE" sz="2400" dirty="0"/>
              <a:t>Gültigkeit für die Sek I des Gymnasiums, d.h. G9 und G8</a:t>
            </a:r>
          </a:p>
          <a:p>
            <a:pPr lvl="1"/>
            <a:r>
              <a:rPr lang="de-DE" sz="2400" dirty="0"/>
              <a:t>Anpassung an zeitgemäße Ansprüche (fachliche und didaktische Entwicklung)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C19A11C5-B2B9-FA43-85CB-77CCE60EB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2F22C3A6-6CAE-C648-8C01-D32D14E8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5696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Schwerpunkte der politischen Bildung (IF 2)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86099-4DF5-4364-B805-E0F4B324F4B6}" type="slidenum">
              <a:rPr lang="de-DE"/>
              <a:pPr>
                <a:defRPr/>
              </a:pPr>
              <a:t>40</a:t>
            </a:fld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EC681B3F-77A3-45B3-BB25-7853A3800AA4}"/>
              </a:ext>
            </a:extLst>
          </p:cNvPr>
          <p:cNvSpPr txBox="1"/>
          <p:nvPr/>
        </p:nvSpPr>
        <p:spPr>
          <a:xfrm>
            <a:off x="4572000" y="1905606"/>
            <a:ext cx="4564224" cy="401648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1700" i="1" u="sng" dirty="0"/>
              <a:t>Inhaltliche Schwerpunkte: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d</a:t>
            </a:r>
            <a:r>
              <a:rPr lang="de-DE" sz="1700" smtClean="0"/>
              <a:t>emokratische </a:t>
            </a:r>
            <a:r>
              <a:rPr lang="de-DE" sz="1700" dirty="0"/>
              <a:t>Institutionen auf Landes- und Bundesebene in der Bundesrepublik Deutschland: Prinzipien, Formen und Zusammenwirken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Staatsbürgerschaft, Wahlen und Parlamentarismus im föderalen System der Bundesrepublik Deutschland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Grundlagen des Rechtsstaats: Gewaltenteilung, Verfassungsstaatlichkeit, Grundrechtsbindung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Gefährdungen der Demokratie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Partizipation in der Zivilgesellschaft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Rolle der Medien im politischen Willensbildungsprozess 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="" xmlns:a16="http://schemas.microsoft.com/office/drawing/2014/main" id="{6FA10FEF-F1DE-47ED-B623-08B30B866B33}"/>
              </a:ext>
            </a:extLst>
          </p:cNvPr>
          <p:cNvSpPr/>
          <p:nvPr/>
        </p:nvSpPr>
        <p:spPr>
          <a:xfrm>
            <a:off x="323404" y="1964739"/>
            <a:ext cx="4114925" cy="397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6C2107B-A2F2-4785-AC88-E8F7EB21228E}"/>
              </a:ext>
            </a:extLst>
          </p:cNvPr>
          <p:cNvSpPr/>
          <p:nvPr/>
        </p:nvSpPr>
        <p:spPr>
          <a:xfrm>
            <a:off x="4572000" y="1951773"/>
            <a:ext cx="4464496" cy="3983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FF1F0F4D-BFB0-4E9A-8EA3-DF4C57907747}"/>
              </a:ext>
            </a:extLst>
          </p:cNvPr>
          <p:cNvSpPr txBox="1"/>
          <p:nvPr/>
        </p:nvSpPr>
        <p:spPr>
          <a:xfrm>
            <a:off x="323404" y="1951773"/>
            <a:ext cx="40325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u="sng" dirty="0"/>
              <a:t>Inhaltliche Schwerpunkte: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Leben in der Demokratie: Verknüpfung von Politik und Lebenswelt im Erfahrungsbereich von Kindern und Jugendlichen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Formen demokratischer Beteiligung in Schule </a:t>
            </a:r>
            <a:r>
              <a:rPr lang="de-DE"/>
              <a:t>und </a:t>
            </a:r>
            <a:r>
              <a:rPr lang="de-DE" smtClean="0"/>
              <a:t>Stadt/Gemeinde unter </a:t>
            </a:r>
            <a:r>
              <a:rPr lang="de-DE" dirty="0"/>
              <a:t>Berücksichtigung von Institutionen, Akteuren und Prozessen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Rechte und Pflichten von Kindern und Jugendlichen in Familie und Schule: Schulordnung, Schulgesetz, Jugendschutzgesetz</a:t>
            </a:r>
          </a:p>
          <a:p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="" xmlns:a16="http://schemas.microsoft.com/office/drawing/2014/main" id="{5A322DD0-0BBC-4C0A-825A-0F90CA0F9A96}"/>
              </a:ext>
            </a:extLst>
          </p:cNvPr>
          <p:cNvSpPr txBox="1"/>
          <p:nvPr/>
        </p:nvSpPr>
        <p:spPr>
          <a:xfrm>
            <a:off x="1152998" y="1595407"/>
            <a:ext cx="17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Erprobungsstufe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="" xmlns:a16="http://schemas.microsoft.com/office/drawing/2014/main" id="{EB931217-B76B-44EE-BB1B-CBA1C624C5EA}"/>
              </a:ext>
            </a:extLst>
          </p:cNvPr>
          <p:cNvSpPr txBox="1"/>
          <p:nvPr/>
        </p:nvSpPr>
        <p:spPr>
          <a:xfrm>
            <a:off x="5868144" y="1568540"/>
            <a:ext cx="1246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Mittelstufe</a:t>
            </a:r>
          </a:p>
        </p:txBody>
      </p:sp>
    </p:spTree>
    <p:extLst>
      <p:ext uri="{BB962C8B-B14F-4D97-AF65-F5344CB8AC3E}">
        <p14:creationId xmlns:p14="http://schemas.microsoft.com/office/powerpoint/2010/main" val="3605422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Schwerpunkte der soziologischen Bildung 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/>
              <a:t>Insbesondere vier von elf obligatorischen Inhaltsfeldern stärken auf der Grundlage der Interdisziplinarität des Faches die soziologische Bildung: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de-DE" dirty="0"/>
              <a:t>IF 3: 	Nachhaltige Entwicklung in Wirtschaft, Politik und 	Gesellschaft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IF 4: 	Identität und Lebensgestaltung (ES, MS)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IF 5: 	Medien und Information in der digitalisierten Welt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IF 7: 	Soziale Sicherung in Deutschland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dirty="0"/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86099-4DF5-4364-B805-E0F4B324F4B6}" type="slidenum">
              <a:rPr lang="de-DE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642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363272" cy="358775"/>
          </a:xfrm>
        </p:spPr>
        <p:txBody>
          <a:bodyPr/>
          <a:lstStyle/>
          <a:p>
            <a:r>
              <a:rPr lang="de-DE" sz="3300" dirty="0"/>
              <a:t>Schwerpunkte der soziologischen Bildung (IF 4) </a:t>
            </a: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86099-4DF5-4364-B805-E0F4B324F4B6}" type="slidenum">
              <a:rPr lang="de-DE"/>
              <a:pPr>
                <a:defRPr/>
              </a:pPr>
              <a:t>42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C541D7E0-C9B7-49FB-9A93-8C9FA2F053C5}"/>
              </a:ext>
            </a:extLst>
          </p:cNvPr>
          <p:cNvSpPr txBox="1"/>
          <p:nvPr/>
        </p:nvSpPr>
        <p:spPr>
          <a:xfrm>
            <a:off x="1152998" y="1595407"/>
            <a:ext cx="175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Erprobungsstufe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="" xmlns:a16="http://schemas.microsoft.com/office/drawing/2014/main" id="{958E6EE1-057D-46AF-87F5-168A243EE140}"/>
              </a:ext>
            </a:extLst>
          </p:cNvPr>
          <p:cNvSpPr txBox="1"/>
          <p:nvPr/>
        </p:nvSpPr>
        <p:spPr>
          <a:xfrm>
            <a:off x="5905500" y="1568540"/>
            <a:ext cx="154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Mittelstufe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="" xmlns:a16="http://schemas.microsoft.com/office/drawing/2014/main" id="{C9E85C32-7E96-4D93-A699-AE3BED240892}"/>
              </a:ext>
            </a:extLst>
          </p:cNvPr>
          <p:cNvSpPr txBox="1"/>
          <p:nvPr/>
        </p:nvSpPr>
        <p:spPr>
          <a:xfrm>
            <a:off x="289461" y="1937872"/>
            <a:ext cx="4148868" cy="34163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i="1" u="sng" dirty="0"/>
              <a:t>Inhaltliche Schwerpunkte: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Identität und Rollen: Familie, Schule und Peergroup</a:t>
            </a:r>
          </a:p>
          <a:p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Wandel von Lebensformen </a:t>
            </a:r>
            <a:r>
              <a:rPr lang="de-DE"/>
              <a:t>und        </a:t>
            </a:r>
            <a:r>
              <a:rPr lang="de-DE" smtClean="0"/>
              <a:t>      -situationen</a:t>
            </a:r>
            <a:r>
              <a:rPr lang="de-DE" dirty="0"/>
              <a:t>: familiäre und nicht-familiäre Strukturen</a:t>
            </a:r>
          </a:p>
          <a:p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Herausforderungen im Zusammenleben von Menschen auch mit unterschiedlichen kulturellen Hintergründen und Geschlechterrollen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="" xmlns:a16="http://schemas.microsoft.com/office/drawing/2014/main" id="{F3F08B37-1FF2-4644-B1B0-3B9FF56E4325}"/>
              </a:ext>
            </a:extLst>
          </p:cNvPr>
          <p:cNvSpPr txBox="1"/>
          <p:nvPr/>
        </p:nvSpPr>
        <p:spPr>
          <a:xfrm>
            <a:off x="4572000" y="1905606"/>
            <a:ext cx="4564224" cy="32316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de-DE" sz="1700" i="1" u="sng" dirty="0"/>
              <a:t>Inhaltliche Schwerpunkte: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i</a:t>
            </a:r>
            <a:r>
              <a:rPr lang="de-DE" sz="1700" smtClean="0"/>
              <a:t>ndividuelle </a:t>
            </a:r>
            <a:r>
              <a:rPr lang="de-DE" sz="1700" dirty="0"/>
              <a:t>Lebensgestaltung: Selbstverwirklichung, soziale Erwartungen und soziale Verantwortung</a:t>
            </a:r>
          </a:p>
          <a:p>
            <a:endParaRPr lang="de-DE" sz="17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Selbstbestimmung in der digitalisierten Welt</a:t>
            </a:r>
          </a:p>
          <a:p>
            <a:endParaRPr lang="de-DE" sz="17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Jugendkriminalität: Ursachen, präventive und repressive Maßnahmen</a:t>
            </a:r>
          </a:p>
          <a:p>
            <a:endParaRPr lang="de-DE" sz="1700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700" dirty="0"/>
              <a:t>Jugendstrafrecht: Deliktfähigkeit, Prinzipien des Jugendstrafrechts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="" xmlns:a16="http://schemas.microsoft.com/office/drawing/2014/main" id="{72BBC705-24A9-4E84-80E6-C0E43E79537F}"/>
              </a:ext>
            </a:extLst>
          </p:cNvPr>
          <p:cNvSpPr/>
          <p:nvPr/>
        </p:nvSpPr>
        <p:spPr>
          <a:xfrm>
            <a:off x="323404" y="1964739"/>
            <a:ext cx="4114925" cy="39703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="" xmlns:a16="http://schemas.microsoft.com/office/drawing/2014/main" id="{DC59289F-1AAD-4234-8D0B-CDC2785F2523}"/>
              </a:ext>
            </a:extLst>
          </p:cNvPr>
          <p:cNvSpPr/>
          <p:nvPr/>
        </p:nvSpPr>
        <p:spPr>
          <a:xfrm>
            <a:off x="4572000" y="1951773"/>
            <a:ext cx="4464496" cy="3983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46967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Fachliche Umsetzung neuer KLP-Merkmale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/>
              <a:t>Querschnittsaufgaben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Leitfach der Verbraucherbildung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/>
              <a:t>Rahmenvorgabe Verbraucherbildung (RV VB)</a:t>
            </a:r>
          </a:p>
          <a:p>
            <a:pPr>
              <a:defRPr/>
            </a:pPr>
            <a:r>
              <a:rPr lang="de-DE"/>
              <a:t>Bildung für die digitale Welt und </a:t>
            </a:r>
            <a:r>
              <a:rPr lang="de-DE" smtClean="0"/>
              <a:t>Medienbildung</a:t>
            </a:r>
            <a:endParaRPr lang="de-DE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/>
              <a:t>Medienkompetenzrahmen (MKR)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2045EE-0666-423E-90FD-0A2A709BA610}" type="slidenum">
              <a:rPr lang="de-DE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6426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Fachliche Umsetzung neuer KLP-Merkmale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2052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Leitfach der Verbraucherbildung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/>
              <a:t>IF 8: Handeln als Verbraucherinnen und Verbraucher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/>
              <a:t>Kompetenzerwartungen zur RV VB in zahlreichen Inhaltsfeldern jahrgangsstufenübergreifend, z.B.: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/>
              <a:t>Nachhaltige Entwicklung in Wirtschaft, Politik und Gesellschaft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de-DE" dirty="0"/>
              <a:t>Medien und Information in der digitalisierten Welt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Bildung in der digitalisierten Welt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/>
              <a:t>IF 5: Medien und Information in der digitalisierten Welt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de-DE" dirty="0"/>
              <a:t>Kompetenzerwartungen zum MKR in zahlreichen Inhaltsfeldern jahrgangsstufenübergreifend, z.B.: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Wirtschaftliches Handeln in der marktwirtschaftlichen Ordnung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Sicherung und Weiterentwicklung der Demokratie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Unternehmen und Gewerkschaften in der Sozialen Marktwirtschaft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/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F925D-147F-4781-87D0-55D9C96ABF19}" type="slidenum">
              <a:rPr lang="de-DE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857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dirty="0"/>
              <a:t>Gelegenheit für Rückfragen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E0A1-DA30-4132-88C8-25B8B22FB0CD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87121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>
          <a:xfrm>
            <a:off x="457200" y="1125538"/>
            <a:ext cx="8569325" cy="358775"/>
          </a:xfrm>
        </p:spPr>
        <p:txBody>
          <a:bodyPr/>
          <a:lstStyle/>
          <a:p>
            <a:r>
              <a:rPr lang="de-DE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Implementationsveranstaltung zur Einführung der Kernlehrpläne Gymnasium SI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213"/>
            <a:ext cx="8218488" cy="4205287"/>
          </a:xfrm>
        </p:spPr>
        <p:txBody>
          <a:bodyPr rtlCol="0">
            <a:normAutofit/>
          </a:bodyPr>
          <a:lstStyle/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Übergreifende Aufgaben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Lehrpläne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Der Kernlehrplan Wirtschaft-Politik im Detail</a:t>
            </a:r>
          </a:p>
          <a:p>
            <a:pPr marL="514350" indent="-514350" fontAlgn="auto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Fachliche Unterstützungsmaterialien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de-DE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de-DE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de-DE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de-DE" dirty="0"/>
          </a:p>
        </p:txBody>
      </p:sp>
      <p:sp>
        <p:nvSpPr>
          <p:cNvPr id="5" name="Foliennummernplatzhalt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B00F0-BFDA-4FC6-9971-4B291F15D47A}" type="slidenum">
              <a:rPr lang="de-DE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Bewährte Merkmale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6131024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Kernlehrpläne in NRW formulieren</a:t>
            </a:r>
          </a:p>
          <a:p>
            <a:r>
              <a:rPr lang="de-DE" dirty="0"/>
              <a:t>schulformbezogene landesweit verbindliche </a:t>
            </a:r>
            <a:r>
              <a:rPr lang="de-DE" dirty="0" smtClean="0"/>
              <a:t>Standards,</a:t>
            </a:r>
            <a:endParaRPr lang="de-DE" dirty="0"/>
          </a:p>
          <a:p>
            <a:r>
              <a:rPr lang="de-DE" dirty="0"/>
              <a:t>den fachlichen Kern der dafür erforderlichen Kompetenzen einschließlich zugrunde liegender </a:t>
            </a:r>
            <a:r>
              <a:rPr lang="de-DE" dirty="0" smtClean="0"/>
              <a:t>Wissensbestände,</a:t>
            </a:r>
            <a:endParaRPr lang="de-DE" dirty="0"/>
          </a:p>
          <a:p>
            <a:r>
              <a:rPr lang="de-DE" dirty="0"/>
              <a:t>eine Progression der Kompetenzentwicklung über mindestens zwei Stufen (Ende der Erprobungsstufe, Ende der Sekundarstufe I</a:t>
            </a:r>
            <a:r>
              <a:rPr lang="de-DE" dirty="0" smtClean="0"/>
              <a:t>),</a:t>
            </a:r>
            <a:endParaRPr lang="de-DE" dirty="0"/>
          </a:p>
          <a:p>
            <a:r>
              <a:rPr lang="de-DE" i="1" dirty="0"/>
              <a:t>keine</a:t>
            </a:r>
            <a:r>
              <a:rPr lang="de-DE" dirty="0"/>
              <a:t> Aussagen zur konkreten Gestaltung und Durchführung des </a:t>
            </a:r>
            <a:r>
              <a:rPr lang="de-DE" dirty="0" smtClean="0"/>
              <a:t>Unterrichts.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(Dies ist </a:t>
            </a:r>
            <a:r>
              <a:rPr lang="de-DE" dirty="0" smtClean="0"/>
              <a:t>Aufgabe der </a:t>
            </a:r>
            <a:r>
              <a:rPr lang="de-DE" dirty="0"/>
              <a:t>schulinternen </a:t>
            </a:r>
            <a:r>
              <a:rPr lang="de-DE" dirty="0" smtClean="0"/>
              <a:t>Lehrpläne.)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pic>
        <p:nvPicPr>
          <p:cNvPr id="7" name="Picture 2" descr="Deutsch Kernlehrplan verkürzter Bildungsgang Gym. Sek. I">
            <a:extLst>
              <a:ext uri="{FF2B5EF4-FFF2-40B4-BE49-F238E27FC236}">
                <a16:creationId xmlns="" xmlns:a16="http://schemas.microsoft.com/office/drawing/2014/main" id="{7AA56A9A-E725-BA4D-BB07-9E827347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269">
            <a:off x="6621889" y="2252300"/>
            <a:ext cx="2016224" cy="28531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A056F1D5-BDAB-5145-911E-0290F498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43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Grundkonstrukt und zentrale Begriffe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0FBB1F8D-1C56-E948-A166-0661E1EA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835696" y="2019588"/>
            <a:ext cx="5605280" cy="3635606"/>
            <a:chOff x="2051720" y="2019588"/>
            <a:chExt cx="5605280" cy="3635606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2960646" y="2019588"/>
              <a:ext cx="3818624" cy="7764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Ziele des Faches/</a:t>
              </a:r>
            </a:p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Übergreifende fachliche Kompetenz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2051720" y="3375751"/>
              <a:ext cx="2297130" cy="80143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Kompetenzbereiche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(Prozesse)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359161" y="3375751"/>
              <a:ext cx="2297839" cy="78705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Inhaltsfelder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(Gegenstände)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2.1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699792" y="4837864"/>
              <a:ext cx="4320480" cy="81733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de-DE" sz="1600" b="1" dirty="0">
                  <a:effectLst/>
                  <a:latin typeface="Arial"/>
                  <a:ea typeface="Calibri"/>
                  <a:cs typeface="Times New Roman"/>
                </a:rPr>
                <a:t>Kompetenzerwartungen</a:t>
              </a:r>
            </a:p>
            <a:p>
              <a:pPr algn="ctr">
                <a:spcAft>
                  <a:spcPts val="0"/>
                </a:spcAft>
              </a:pPr>
              <a:r>
                <a:rPr lang="de-DE" sz="1400" dirty="0">
                  <a:effectLst/>
                  <a:latin typeface="Arial"/>
                  <a:ea typeface="Calibri"/>
                  <a:cs typeface="Times New Roman"/>
                </a:rPr>
                <a:t>(Verknüpfung von Prozessen und Gegenständen)</a:t>
              </a:r>
            </a:p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effectLst/>
                  <a:latin typeface="Arial"/>
                  <a:ea typeface="Calibri"/>
                  <a:cs typeface="Times New Roman"/>
                </a:rPr>
                <a:t>Kapitel 2.2 und </a:t>
              </a:r>
              <a:r>
                <a:rPr lang="de-DE" sz="1050" dirty="0" smtClean="0">
                  <a:effectLst/>
                  <a:latin typeface="Arial"/>
                  <a:ea typeface="Calibri"/>
                  <a:cs typeface="Times New Roman"/>
                </a:rPr>
                <a:t>2.3</a:t>
              </a:r>
              <a:endParaRPr lang="de-DE" sz="1050" dirty="0">
                <a:effectLst/>
                <a:latin typeface="Arial"/>
                <a:ea typeface="Calibri"/>
                <a:cs typeface="Times New Roman"/>
              </a:endParaRPr>
            </a:p>
          </p:txBody>
        </p:sp>
        <p:cxnSp>
          <p:nvCxnSpPr>
            <p:cNvPr id="25" name="Line 8"/>
            <p:cNvCxnSpPr>
              <a:cxnSpLocks noChangeShapeType="1"/>
            </p:cNvCxnSpPr>
            <p:nvPr/>
          </p:nvCxnSpPr>
          <p:spPr bwMode="auto">
            <a:xfrm>
              <a:off x="4863577" y="2796809"/>
              <a:ext cx="709" cy="2724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9"/>
            <p:cNvCxnSpPr>
              <a:cxnSpLocks noChangeShapeType="1"/>
            </p:cNvCxnSpPr>
            <p:nvPr/>
          </p:nvCxnSpPr>
          <p:spPr bwMode="auto">
            <a:xfrm flipH="1">
              <a:off x="3200285" y="3069252"/>
              <a:ext cx="1659038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0"/>
            <p:cNvCxnSpPr>
              <a:cxnSpLocks noChangeShapeType="1"/>
            </p:cNvCxnSpPr>
            <p:nvPr/>
          </p:nvCxnSpPr>
          <p:spPr bwMode="auto">
            <a:xfrm flipH="1">
              <a:off x="4852942" y="3069252"/>
              <a:ext cx="1659747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1"/>
            <p:cNvCxnSpPr>
              <a:cxnSpLocks noChangeShapeType="1"/>
            </p:cNvCxnSpPr>
            <p:nvPr/>
          </p:nvCxnSpPr>
          <p:spPr bwMode="auto">
            <a:xfrm>
              <a:off x="3199576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2"/>
            <p:cNvCxnSpPr>
              <a:cxnSpLocks noChangeShapeType="1"/>
            </p:cNvCxnSpPr>
            <p:nvPr/>
          </p:nvCxnSpPr>
          <p:spPr bwMode="auto">
            <a:xfrm>
              <a:off x="6518361" y="3069252"/>
              <a:ext cx="709" cy="3064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3"/>
            <p:cNvCxnSpPr>
              <a:cxnSpLocks noChangeShapeType="1"/>
            </p:cNvCxnSpPr>
            <p:nvPr/>
          </p:nvCxnSpPr>
          <p:spPr bwMode="auto">
            <a:xfrm>
              <a:off x="4852942" y="4498823"/>
              <a:ext cx="709" cy="3390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4"/>
            <p:cNvCxnSpPr>
              <a:cxnSpLocks noChangeShapeType="1"/>
            </p:cNvCxnSpPr>
            <p:nvPr/>
          </p:nvCxnSpPr>
          <p:spPr bwMode="auto">
            <a:xfrm flipH="1">
              <a:off x="3191777" y="4498066"/>
              <a:ext cx="1657620" cy="75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5"/>
            <p:cNvCxnSpPr>
              <a:cxnSpLocks noChangeShapeType="1"/>
            </p:cNvCxnSpPr>
            <p:nvPr/>
          </p:nvCxnSpPr>
          <p:spPr bwMode="auto">
            <a:xfrm flipH="1">
              <a:off x="4864995" y="4509192"/>
              <a:ext cx="1657620" cy="151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6"/>
            <p:cNvCxnSpPr>
              <a:cxnSpLocks noChangeShapeType="1"/>
            </p:cNvCxnSpPr>
            <p:nvPr/>
          </p:nvCxnSpPr>
          <p:spPr bwMode="auto">
            <a:xfrm flipH="1">
              <a:off x="3191068" y="4177188"/>
              <a:ext cx="2127" cy="3186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7"/>
            <p:cNvCxnSpPr>
              <a:cxnSpLocks noChangeShapeType="1"/>
            </p:cNvCxnSpPr>
            <p:nvPr/>
          </p:nvCxnSpPr>
          <p:spPr bwMode="auto">
            <a:xfrm>
              <a:off x="6513398" y="4177188"/>
              <a:ext cx="5672" cy="31936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94222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Gliederung des Kernlehrplans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 dirty="0"/>
          </a:p>
        </p:txBody>
      </p:sp>
      <p:graphicFrame>
        <p:nvGraphicFramePr>
          <p:cNvPr id="8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27637"/>
              </p:ext>
            </p:extLst>
          </p:nvPr>
        </p:nvGraphicFramePr>
        <p:xfrm>
          <a:off x="520700" y="1780854"/>
          <a:ext cx="8064500" cy="3551278"/>
        </p:xfrm>
        <a:graphic>
          <a:graphicData uri="http://schemas.openxmlformats.org/drawingml/2006/table">
            <a:tbl>
              <a:tblPr/>
              <a:tblGrid>
                <a:gridCol w="86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Gliederungspunkt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Vorbemerkungen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Aufgaben und Ziele des Faches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Kompetenzbereiche, Inhaltsfelder und Kompetenzerwartungen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1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Kompetenzbereiche und Inhaltsfelder des Faches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4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Erprobungsstufe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Kompetenzerwartungen und inhaltliche Schwerpunkte bis zum Ende der Sekundarstufe I</a:t>
                      </a:r>
                      <a:endParaRPr kumimoji="0" lang="de-DE" alt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476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-128"/>
                        </a:rPr>
                        <a:t>Lernerfolgsüberprüfung und Leistungsbewertung</a:t>
                      </a: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144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6F477AE8-29DB-4A4A-9A4D-43F01DEA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</a:t>
            </a:r>
            <a:r>
              <a:rPr lang="de-DE" dirty="0"/>
              <a:t>Akzentsetzungen der </a:t>
            </a:r>
            <a:r>
              <a:rPr lang="de-DE" dirty="0" smtClean="0"/>
              <a:t>Kernlehrpläne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="" xmlns:a16="http://schemas.microsoft.com/office/drawing/2014/main" id="{215B63A6-BED9-F040-ADCC-469543B18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20480"/>
          </a:xfrm>
        </p:spPr>
        <p:txBody>
          <a:bodyPr>
            <a:normAutofit/>
          </a:bodyPr>
          <a:lstStyle/>
          <a:p>
            <a:r>
              <a:rPr lang="de-DE" dirty="0"/>
              <a:t>Ausschärfung der Fachlichkeit</a:t>
            </a:r>
          </a:p>
          <a:p>
            <a:pPr lvl="1"/>
            <a:r>
              <a:rPr lang="de-DE" dirty="0"/>
              <a:t>Präzisere Beschreibung fachlicher Inhalte</a:t>
            </a:r>
          </a:p>
          <a:p>
            <a:pPr lvl="1"/>
            <a:r>
              <a:rPr lang="de-DE" dirty="0"/>
              <a:t>Präzisere Beschreibung fachlicher Prozesse</a:t>
            </a:r>
          </a:p>
          <a:p>
            <a:r>
              <a:rPr lang="de-DE" dirty="0" smtClean="0"/>
              <a:t>Gestaltungsspielräume</a:t>
            </a:r>
            <a:endParaRPr lang="de-DE" dirty="0"/>
          </a:p>
          <a:p>
            <a:pPr lvl="1"/>
            <a:r>
              <a:rPr lang="de-DE" dirty="0"/>
              <a:t>Zeit zum Üben, </a:t>
            </a:r>
            <a:r>
              <a:rPr lang="de-DE" dirty="0" smtClean="0"/>
              <a:t>Wiederholen, </a:t>
            </a:r>
            <a:r>
              <a:rPr lang="de-DE" dirty="0"/>
              <a:t>Vertiefen</a:t>
            </a:r>
          </a:p>
          <a:p>
            <a:pPr lvl="1"/>
            <a:r>
              <a:rPr lang="de-DE" dirty="0"/>
              <a:t>Möglichkeiten zur Auseinandersetzung mit eigenen </a:t>
            </a:r>
            <a:r>
              <a:rPr lang="de-DE" dirty="0" smtClean="0"/>
              <a:t>Fragestellungen</a:t>
            </a:r>
          </a:p>
          <a:p>
            <a:r>
              <a:rPr lang="de-DE" dirty="0" smtClean="0"/>
              <a:t>Bezug auf fachübergreifende Zielsetzungen</a:t>
            </a:r>
          </a:p>
          <a:p>
            <a:pPr lvl="1"/>
            <a:r>
              <a:rPr lang="de-DE" dirty="0"/>
              <a:t>Bildung in der digitalen Welt und Medienbildung (Medienkompetenzrahmen NRW)</a:t>
            </a:r>
          </a:p>
          <a:p>
            <a:pPr lvl="1"/>
            <a:r>
              <a:rPr lang="de-DE" dirty="0"/>
              <a:t>Rahmenvorgabe </a:t>
            </a:r>
            <a:r>
              <a:rPr lang="de-DE" dirty="0" smtClean="0"/>
              <a:t>Verbraucherbildung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="" xmlns:a16="http://schemas.microsoft.com/office/drawing/2014/main" id="{A712B5B7-DA19-2447-8E42-E26750AC9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="" xmlns:a16="http://schemas.microsoft.com/office/drawing/2014/main" id="{3F0AAA70-ACB1-794B-B837-571540A6D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165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568952" cy="360040"/>
          </a:xfrm>
        </p:spPr>
        <p:txBody>
          <a:bodyPr/>
          <a:lstStyle/>
          <a:p>
            <a:r>
              <a:rPr lang="de-DE" dirty="0"/>
              <a:t>Gliederung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Implementationsveranstaltung zur Einführung der Kernlehrpläne Gymnasium SI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205064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Merkmale der neuen Kernlehrpläne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/>
              <a:t>Übergreifende Aufgaben</a:t>
            </a:r>
            <a:endParaRPr lang="de-DE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Schulinterne 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Lehrpläne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Der Kernlehrplan Wirtschaft-Politik im Detail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Fachliche Unterstützungsmaterialien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="" xmlns:a16="http://schemas.microsoft.com/office/drawing/2014/main" id="{AB873F37-CF66-B744-AE61-6B57860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6514234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Vorlage_wei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</Template>
  <TotalTime>0</TotalTime>
  <Words>2210</Words>
  <Application>Microsoft Office PowerPoint</Application>
  <PresentationFormat>Bildschirmpräsentation (4:3)</PresentationFormat>
  <Paragraphs>549</Paragraphs>
  <Slides>46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7" baseType="lpstr">
      <vt:lpstr>QUA-LiS_Vorlage_weiss</vt:lpstr>
      <vt:lpstr>Herzlich willkommen</vt:lpstr>
      <vt:lpstr>Gliederung</vt:lpstr>
      <vt:lpstr>Gliederung</vt:lpstr>
      <vt:lpstr>Grundsätze</vt:lpstr>
      <vt:lpstr>Bewährte Merkmale</vt:lpstr>
      <vt:lpstr>Grundkonstrukt und zentrale Begriffe</vt:lpstr>
      <vt:lpstr>Gliederung des Kernlehrplans</vt:lpstr>
      <vt:lpstr>Neue Akzentsetzungen der Kernlehrpläne</vt:lpstr>
      <vt:lpstr>Gliederung</vt:lpstr>
      <vt:lpstr>Aufträge für alle Fächer insbesondere</vt:lpstr>
      <vt:lpstr>Fachliche Einbindung des MKR</vt:lpstr>
      <vt:lpstr>Einbindung des Medienkompetenzrahmens</vt:lpstr>
      <vt:lpstr>Fachliche Einbindung RV Verbraucherbildung</vt:lpstr>
      <vt:lpstr>Gliederung</vt:lpstr>
      <vt:lpstr>Schulinterne Lehrpläne - rechtlicher Rahmen</vt:lpstr>
      <vt:lpstr>Schulinterne Lehrpläne - rechtlicher Rahmen</vt:lpstr>
      <vt:lpstr>Curriculumentwicklung</vt:lpstr>
      <vt:lpstr>Funktionen von schulinternen Lehrplänen</vt:lpstr>
      <vt:lpstr>Gliederung für einen schulinternen Lehrplan</vt:lpstr>
      <vt:lpstr>Materialien im Lehrplannavigator</vt:lpstr>
      <vt:lpstr>Gliederung</vt:lpstr>
      <vt:lpstr>Die wichtigsten Kontinuitäten</vt:lpstr>
      <vt:lpstr>Die wichtigsten Kontinuitäten</vt:lpstr>
      <vt:lpstr>Die wichtigsten Neuerungen</vt:lpstr>
      <vt:lpstr>Aufgaben und Ziele des Faches </vt:lpstr>
      <vt:lpstr>Strukturmerkmale des KLP Wirtschaft-Politik</vt:lpstr>
      <vt:lpstr>Strukturmerkmale des KLP Wirtschaft-Politik</vt:lpstr>
      <vt:lpstr>Strukturmerkmale des KLP Wirtschaft-Politik</vt:lpstr>
      <vt:lpstr>Strukturmerkmale des KLP Wirtschaft-Politik</vt:lpstr>
      <vt:lpstr>Strukturmerkmale des KLP Wirtschaft-Politik</vt:lpstr>
      <vt:lpstr>Stärkung der Fachlichkeit</vt:lpstr>
      <vt:lpstr> Stärkung der Fachlichkeit</vt:lpstr>
      <vt:lpstr> Stärkung der Fachlichkeit</vt:lpstr>
      <vt:lpstr> Stärkung der Fachlichkeit</vt:lpstr>
      <vt:lpstr> Stärkung der Fachlichkeit</vt:lpstr>
      <vt:lpstr> Fachdidaktische Prinzipien </vt:lpstr>
      <vt:lpstr>Stärkung der ökonomischen Bildung</vt:lpstr>
      <vt:lpstr> Stärkung der ökonomischen Bildung </vt:lpstr>
      <vt:lpstr>Schwerpunkte der politischen Bildung </vt:lpstr>
      <vt:lpstr>Schwerpunkte der politischen Bildung (IF 2)</vt:lpstr>
      <vt:lpstr>Schwerpunkte der soziologischen Bildung </vt:lpstr>
      <vt:lpstr>Schwerpunkte der soziologischen Bildung (IF 4) </vt:lpstr>
      <vt:lpstr>Fachliche Umsetzung neuer KLP-Merkmale</vt:lpstr>
      <vt:lpstr>Fachliche Umsetzung neuer KLP-Merkmale</vt:lpstr>
      <vt:lpstr>PowerPoint-Präsentation</vt:lpstr>
      <vt:lpstr>Gliederung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2018-11-19T14:12:53Z</dcterms:created>
  <dcterms:modified xsi:type="dcterms:W3CDTF">2019-07-16T17:02:11Z</dcterms:modified>
</cp:coreProperties>
</file>