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256" r:id="rId3"/>
    <p:sldId id="392" r:id="rId4"/>
    <p:sldId id="403" r:id="rId5"/>
    <p:sldId id="470" r:id="rId6"/>
    <p:sldId id="340" r:id="rId7"/>
    <p:sldId id="428" r:id="rId8"/>
    <p:sldId id="344" r:id="rId9"/>
    <p:sldId id="400" r:id="rId10"/>
    <p:sldId id="471" r:id="rId11"/>
    <p:sldId id="404" r:id="rId12"/>
    <p:sldId id="472" r:id="rId13"/>
    <p:sldId id="469" r:id="rId14"/>
    <p:sldId id="473" r:id="rId15"/>
    <p:sldId id="371" r:id="rId16"/>
    <p:sldId id="405" r:id="rId17"/>
    <p:sldId id="388" r:id="rId18"/>
    <p:sldId id="389" r:id="rId19"/>
    <p:sldId id="386" r:id="rId20"/>
    <p:sldId id="474" r:id="rId21"/>
    <p:sldId id="390" r:id="rId22"/>
    <p:sldId id="475" r:id="rId23"/>
    <p:sldId id="406" r:id="rId24"/>
    <p:sldId id="467" r:id="rId25"/>
    <p:sldId id="429" r:id="rId26"/>
    <p:sldId id="373" r:id="rId27"/>
    <p:sldId id="431" r:id="rId28"/>
    <p:sldId id="374" r:id="rId29"/>
    <p:sldId id="435" r:id="rId30"/>
    <p:sldId id="436" r:id="rId31"/>
    <p:sldId id="437" r:id="rId32"/>
    <p:sldId id="445" r:id="rId33"/>
    <p:sldId id="448" r:id="rId34"/>
    <p:sldId id="449" r:id="rId35"/>
    <p:sldId id="451" r:id="rId36"/>
    <p:sldId id="450" r:id="rId37"/>
    <p:sldId id="466" r:id="rId38"/>
    <p:sldId id="464" r:id="rId39"/>
    <p:sldId id="465" r:id="rId40"/>
    <p:sldId id="452" r:id="rId41"/>
    <p:sldId id="454" r:id="rId42"/>
    <p:sldId id="407" r:id="rId43"/>
    <p:sldId id="456" r:id="rId44"/>
    <p:sldId id="457" r:id="rId45"/>
    <p:sldId id="458" r:id="rId46"/>
    <p:sldId id="432" r:id="rId47"/>
    <p:sldId id="459" r:id="rId48"/>
    <p:sldId id="460" r:id="rId49"/>
    <p:sldId id="423" r:id="rId50"/>
    <p:sldId id="461" r:id="rId5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042172"/>
    <a:srgbClr val="E9EDF4"/>
    <a:srgbClr val="D0D8E8"/>
    <a:srgbClr val="DB820B"/>
    <a:srgbClr val="DA8F0B"/>
    <a:srgbClr val="FF99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4016" autoAdjust="0"/>
  </p:normalViewPr>
  <p:slideViewPr>
    <p:cSldViewPr showGuides="1">
      <p:cViewPr>
        <p:scale>
          <a:sx n="70" d="100"/>
          <a:sy n="70" d="100"/>
        </p:scale>
        <p:origin x="-3012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70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24.07.2019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24.07.2019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66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Progression sowohl bewegungsfeldspezifisch als auch bewegungsfeldübergreifend!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Inhaltsfelder bzw. bewegungsfeldübergreifende Kompetenzerwartungen lassen sich "frei" an unterschiedliche Bewegungsfelder anknüpfen.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13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prstClr val="black"/>
                </a:solidFill>
                <a:sym typeface="Wingdings" panose="05000000000000000000" pitchFamily="2" charset="2"/>
              </a:rPr>
              <a:t>Verknüpfung zumindest einer weiteren Ausdauerleistung nach freier Wahl der Fachkonferenz (z. B. Rudern)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3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de-DE" sz="1200" b="1" u="sng" dirty="0">
                <a:solidFill>
                  <a:prstClr val="black"/>
                </a:solidFill>
                <a:sym typeface="Wingdings" panose="05000000000000000000" pitchFamily="2" charset="2"/>
              </a:rPr>
              <a:t>KLP SI-alt:</a:t>
            </a:r>
            <a:r>
              <a:rPr lang="de-DE" sz="1200" dirty="0">
                <a:solidFill>
                  <a:prstClr val="black"/>
                </a:solidFill>
                <a:sym typeface="Wingdings" panose="05000000000000000000" pitchFamily="2" charset="2"/>
              </a:rPr>
              <a:t>  … </a:t>
            </a:r>
            <a:r>
              <a:rPr lang="de-DE" sz="1200" i="1" dirty="0"/>
              <a:t>das jeweils ausgewählte große Mannschafts- </a:t>
            </a:r>
            <a:r>
              <a:rPr lang="de-DE" sz="1200" b="1" i="1" u="sng" dirty="0"/>
              <a:t>und</a:t>
            </a:r>
            <a:r>
              <a:rPr lang="de-DE" sz="1200" b="1" i="1" dirty="0"/>
              <a:t> </a:t>
            </a:r>
            <a:r>
              <a:rPr lang="de-DE" sz="1200" i="1" dirty="0"/>
              <a:t>Partnerspiel auf </a:t>
            </a:r>
            <a:r>
              <a:rPr lang="de-DE" sz="1200" b="1" i="1" u="sng" dirty="0"/>
              <a:t>fortgeschrittenem Spielniveau</a:t>
            </a:r>
            <a:r>
              <a:rPr lang="de-DE" sz="1200" b="1" i="1" dirty="0"/>
              <a:t> </a:t>
            </a:r>
            <a:r>
              <a:rPr lang="de-DE" sz="1200" i="1" dirty="0"/>
              <a:t>regel-gerecht und situativ angemessen spielen …</a:t>
            </a:r>
            <a:endParaRPr lang="de-DE" sz="1200" i="1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48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Infoschreiben des MSB als Material und zum Download zur Verfügung stellen!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997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5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76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50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528" y="6416625"/>
            <a:ext cx="2952328" cy="241002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51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88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34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71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006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28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90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Jochen.Kraft@qua-lis.nrw.de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Jochen.Kraft@qua-lis.nrw.de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Jochen.Kraft@qua-lis.nrw.de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Jochen.Kraft@qua-lis.nrw.de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00" y="2229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9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Sport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B0AEBBC-D1E7-344B-878A-9C4767E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27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B540098-C677-E645-9563-14F4E9F7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1676" y="6346302"/>
            <a:ext cx="2952328" cy="365125"/>
          </a:xfrm>
        </p:spPr>
        <p:txBody>
          <a:bodyPr/>
          <a:lstStyle/>
          <a:p>
            <a:pPr lvl="0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=""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=""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=""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=""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6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07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793532"/>
            <a:ext cx="8229600" cy="2155748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Individuellen 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Gesellschaftlichen Einflüssen auf </a:t>
            </a:r>
            <a:r>
              <a:rPr lang="de-DE" dirty="0" smtClean="0"/>
              <a:t>Konsumentscheidungen (Z2)</a:t>
            </a:r>
            <a:endParaRPr lang="de-DE" dirty="0"/>
          </a:p>
          <a:p>
            <a:pPr lvl="1"/>
            <a:r>
              <a:rPr lang="de-DE" dirty="0"/>
              <a:t>Individuellen und gesellschaftlichen Folgen des </a:t>
            </a:r>
            <a:r>
              <a:rPr lang="de-DE" dirty="0" smtClean="0"/>
              <a:t>Konsums (Z3)</a:t>
            </a:r>
            <a:endParaRPr lang="de-DE" dirty="0"/>
          </a:p>
          <a:p>
            <a:pPr lvl="1"/>
            <a:r>
              <a:rPr lang="de-DE" dirty="0"/>
              <a:t>Politisch-rechtlichen und sozioökonomischen </a:t>
            </a:r>
            <a:r>
              <a:rPr lang="de-DE" dirty="0" smtClean="0"/>
              <a:t>Rahmenbedingungen (Z4)</a:t>
            </a:r>
            <a:endParaRPr lang="de-DE" dirty="0"/>
          </a:p>
          <a:p>
            <a:pPr lvl="1"/>
            <a:r>
              <a:rPr lang="de-DE" dirty="0"/>
              <a:t>Kriterien für </a:t>
            </a:r>
            <a:r>
              <a:rPr lang="de-DE" dirty="0" smtClean="0"/>
              <a:t>Konsumentscheidungen (Z5)</a:t>
            </a:r>
            <a:endParaRPr lang="de-DE" dirty="0"/>
          </a:p>
          <a:p>
            <a:pPr lvl="1"/>
            <a:r>
              <a:rPr lang="de-DE" dirty="0"/>
              <a:t>Individuellen, kollektiven und politischen Gestaltungsoptionen des </a:t>
            </a:r>
            <a:r>
              <a:rPr lang="de-DE" dirty="0" smtClean="0"/>
              <a:t>Konsums (Z6)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44157C2-4A5D-DA48-9F2F-2AC67F0E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82462"/>
              </p:ext>
            </p:extLst>
          </p:nvPr>
        </p:nvGraphicFramePr>
        <p:xfrm>
          <a:off x="323528" y="1715212"/>
          <a:ext cx="8496944" cy="1890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673817853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3077496260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2782819226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2199123639"/>
                    </a:ext>
                  </a:extLst>
                </a:gridCol>
              </a:tblGrid>
              <a:tr h="777684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0416092"/>
                  </a:ext>
                </a:extLst>
              </a:tr>
              <a:tr h="1112565">
                <a:tc>
                  <a:txBody>
                    <a:bodyPr/>
                    <a:lstStyle/>
                    <a:p>
                      <a:r>
                        <a:rPr lang="de-DE" dirty="0"/>
                        <a:t>Bereich A: Finanzen, Marktgeschehen und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Wohnen und  Mobilität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5194687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BF4CEC56-B95A-435E-AFFE-F5741A997A79}"/>
              </a:ext>
            </a:extLst>
          </p:cNvPr>
          <p:cNvSpPr/>
          <p:nvPr/>
        </p:nvSpPr>
        <p:spPr>
          <a:xfrm>
            <a:off x="2396520" y="2353260"/>
            <a:ext cx="1872208" cy="1261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82FA1012-55FB-4238-B06A-252270773C14}"/>
              </a:ext>
            </a:extLst>
          </p:cNvPr>
          <p:cNvSpPr txBox="1"/>
          <p:nvPr/>
        </p:nvSpPr>
        <p:spPr>
          <a:xfrm>
            <a:off x="7200292" y="414462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Inhaltsfeld f: Gesundheit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570F7513-0F76-4216-9A17-5172A4506F45}"/>
              </a:ext>
            </a:extLst>
          </p:cNvPr>
          <p:cNvSpPr/>
          <p:nvPr/>
        </p:nvSpPr>
        <p:spPr>
          <a:xfrm>
            <a:off x="6948264" y="3840300"/>
            <a:ext cx="1872208" cy="1261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="" xmlns:a16="http://schemas.microsoft.com/office/drawing/2014/main" id="{08681B8F-128D-46C3-93BA-440C5947AC25}"/>
              </a:ext>
            </a:extLst>
          </p:cNvPr>
          <p:cNvCxnSpPr>
            <a:cxnSpLocks/>
          </p:cNvCxnSpPr>
          <p:nvPr/>
        </p:nvCxnSpPr>
        <p:spPr>
          <a:xfrm>
            <a:off x="4355976" y="3190714"/>
            <a:ext cx="2441516" cy="847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5544C1F-E84B-4145-862D-B06B2D0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SchulG §29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Das </a:t>
            </a:r>
            <a:r>
              <a:rPr lang="de-DE" altLang="de-DE" sz="1800" b="1"/>
              <a:t>Ministerium</a:t>
            </a:r>
            <a:r>
              <a:rPr lang="de-DE" altLang="de-DE" sz="1800"/>
              <a:t> erlässt in der Regel </a:t>
            </a:r>
            <a:r>
              <a:rPr lang="de-DE" altLang="de-DE" sz="1800" b="1"/>
              <a:t>schulformspezifische Vorgaben </a:t>
            </a:r>
            <a:r>
              <a:rPr lang="de-DE" altLang="de-DE" sz="1800"/>
              <a:t>für den Unterricht (Richtlinien, Rahmenvorgaben, </a:t>
            </a:r>
            <a:r>
              <a:rPr lang="de-DE" altLang="de-DE" sz="1800" b="1"/>
              <a:t>Lehrpläne</a:t>
            </a:r>
            <a:r>
              <a:rPr lang="de-DE" altLang="de-DE" sz="180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Die </a:t>
            </a:r>
            <a:r>
              <a:rPr lang="de-DE" altLang="de-DE" sz="1800" b="1"/>
              <a:t>Schulen</a:t>
            </a:r>
            <a:r>
              <a:rPr lang="de-DE" altLang="de-DE" sz="1800"/>
              <a:t> bestimmen auf der Grundlage der Unterrichtsvorgaben nach Absatz 1 in Verbindung mit ihrem Schulprogramm </a:t>
            </a:r>
            <a:r>
              <a:rPr lang="de-DE" altLang="de-DE" sz="1800" b="1"/>
              <a:t>schuleigene Unterrichtsvorgaben</a:t>
            </a:r>
            <a:r>
              <a:rPr lang="de-DE" altLang="de-DE" sz="180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Unterrichtsvorgaben nach den Absätzen 1 und 2 sind so zu fassen, dass für die Lehrerinnen und Lehrer ein </a:t>
            </a:r>
            <a:r>
              <a:rPr lang="de-DE" altLang="de-DE" sz="1800" b="1"/>
              <a:t>pädagogischer Gestaltungsspielraum </a:t>
            </a:r>
            <a:r>
              <a:rPr lang="de-DE" altLang="de-DE" sz="180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=""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5544C1F-E84B-4145-862D-B06B2D0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/>
              <a:t>SchulG</a:t>
            </a:r>
            <a:r>
              <a:rPr lang="de-DE" altLang="de-DE" sz="1600" b="1" dirty="0"/>
              <a:t> §70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err="1"/>
              <a:t>Bildungsgangskonferenz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</a:t>
            </a:r>
            <a:r>
              <a:rPr lang="de-DE" altLang="de-DE" sz="1600" dirty="0"/>
              <a:t>Arbeit.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=""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 err="1" smtClean="0"/>
              <a:t>Curriculumentwicklung</a:t>
            </a:r>
            <a:endParaRPr lang="de-DE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5B77BCA-0C6D-5942-A636-BEE0EBD3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</a:t>
            </a:r>
            <a:r>
              <a:rPr lang="de-DE" dirty="0"/>
              <a:t>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zur 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8D2DF8F-D06A-3246-817B-261BE2D0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8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C08F627-E150-FB48-9732-9A8780D5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5B77BCA-0C6D-5942-A636-BEE0EBD3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0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24DEEF-59A7-456D-8EAE-F036F146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 Sport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B77F2E-6AFA-4445-9C39-2B6C2613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D48371B-2DDE-4130-8440-935CFDD9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DB15FA3-1301-42B5-9528-BEC7C1DC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CB032EE-F599-4A88-ADBD-C894D23F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971F8482-AC68-484E-BE2C-3447441C3F79}"/>
              </a:ext>
            </a:extLst>
          </p:cNvPr>
          <p:cNvSpPr txBox="1"/>
          <p:nvPr/>
        </p:nvSpPr>
        <p:spPr>
          <a:xfrm>
            <a:off x="971600" y="3882661"/>
            <a:ext cx="1152128" cy="48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6314C3B-91B8-44D7-A6F0-6732E7C8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22" y="1625691"/>
            <a:ext cx="622455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86260"/>
          </a:xfrm>
        </p:spPr>
        <p:txBody>
          <a:bodyPr/>
          <a:lstStyle/>
          <a:p>
            <a:pPr algn="ctr"/>
            <a:r>
              <a:rPr lang="de-DE" sz="3200" dirty="0"/>
              <a:t>Grundkonstrukt und zentrale Begriffe im Fach Sport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72000" y="2806377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96502" y="4737818"/>
            <a:ext cx="3960440" cy="720000"/>
          </a:xfrm>
          <a:prstGeom prst="rect">
            <a:avLst/>
          </a:prstGeom>
          <a:gradFill rotWithShape="1">
            <a:gsLst>
              <a:gs pos="0">
                <a:srgbClr val="FFCC00">
                  <a:alpha val="56000"/>
                </a:srgbClr>
              </a:gs>
              <a:gs pos="100000">
                <a:srgbClr val="CC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b="1" dirty="0"/>
              <a:t>Kompetenzerwartungen</a:t>
            </a:r>
          </a:p>
          <a:p>
            <a:pPr algn="ctr"/>
            <a:r>
              <a:rPr lang="de-DE" altLang="de-DE" sz="1500" dirty="0"/>
              <a:t>(Verknüpfung von Prozessen und Gegenständen)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43487" y="1844825"/>
            <a:ext cx="4680000" cy="96155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b="1" dirty="0"/>
              <a:t>Umfassende Handlungskompetenz in Bewegung, Spiel und Sport</a:t>
            </a:r>
            <a:endParaRPr lang="de-DE" altLang="de-DE" sz="1500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2220788" y="3093715"/>
            <a:ext cx="234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72222" y="3093715"/>
            <a:ext cx="2340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30960" y="3093715"/>
            <a:ext cx="0" cy="3600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900512" y="3081404"/>
            <a:ext cx="6451" cy="360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43487" y="4185184"/>
            <a:ext cx="0" cy="9000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922962" y="4185184"/>
            <a:ext cx="2" cy="9000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242162" y="5073041"/>
            <a:ext cx="375777" cy="1214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6556942" y="5085181"/>
            <a:ext cx="407521" cy="12636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06365564-9099-4433-9DA9-E26A393E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0" y="3442658"/>
            <a:ext cx="3600000" cy="94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74B0064-6B82-4450-B4E3-25FB8E31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12" y="3448385"/>
            <a:ext cx="3600000" cy="9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32048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3-Stündigkeit </a:t>
            </a:r>
            <a:r>
              <a:rPr lang="de-DE" sz="2400" dirty="0"/>
              <a:t>(18 Wochenstunden in der SI, davon 7 Wochenstunden in der Erprobungsstufe)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Primat des „Sich-Bewegens“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Mehrperspektivische Ausrichtung auf Grund-lage der Rahmenvorgaben für den Schulsport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„Erziehender Sportunterricht“ und „Reflektierte Praxis“ als didaktische Grundprinzipien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3C70120-1105-1549-A619-C6351A6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248472"/>
          </a:xfrm>
        </p:spPr>
        <p:txBody>
          <a:bodyPr>
            <a:noAutofit/>
          </a:bodyPr>
          <a:lstStyle/>
          <a:p>
            <a:r>
              <a:rPr lang="de-DE" sz="3000" dirty="0"/>
              <a:t>Gliederung der fachlichen Gegenstände in</a:t>
            </a:r>
          </a:p>
          <a:p>
            <a:pPr lvl="1"/>
            <a:r>
              <a:rPr lang="de-DE" sz="3000" dirty="0"/>
              <a:t>6 Inhaltsfelder (mit inhaltlichen Schwerpunkten)</a:t>
            </a:r>
            <a:br>
              <a:rPr lang="de-DE" sz="3000" dirty="0"/>
            </a:br>
            <a:r>
              <a:rPr lang="de-DE" sz="3000" dirty="0"/>
              <a:t>	 sowie</a:t>
            </a:r>
          </a:p>
          <a:p>
            <a:pPr lvl="1"/>
            <a:r>
              <a:rPr lang="de-DE" sz="3000" dirty="0"/>
              <a:t>9 Bewegungsfelder und Sportbereiche (mit inhaltlichen Kernen) </a:t>
            </a:r>
          </a:p>
          <a:p>
            <a:r>
              <a:rPr lang="de-DE" sz="3000" dirty="0"/>
              <a:t>Jedes Bewegungsfeld wird in mindestens einem UV in der Erprobungsstufe </a:t>
            </a:r>
            <a:r>
              <a:rPr lang="de-DE" sz="3000" u="sng" dirty="0"/>
              <a:t>und</a:t>
            </a:r>
            <a:r>
              <a:rPr lang="de-DE" sz="3000" dirty="0"/>
              <a:t> in mindestens einem weiteren UV bis zum Ende der Sek. I thematisiert.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3C70120-1105-1549-A619-C6351A6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14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strukturellen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Orientierung an Struktur des KLP Sport der GOSt: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Sachkompetenz als eigens ausgewiesener Kompetenzbereich!</a:t>
            </a:r>
          </a:p>
          <a:p>
            <a:pPr marL="801688" indent="-438150">
              <a:spcAft>
                <a:spcPts val="1200"/>
              </a:spcAft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Bislang war die Sachkompetenz in der SI in die Bewegungs- und Wahrnehmungskompetenz integriert.</a:t>
            </a:r>
          </a:p>
          <a:p>
            <a:pPr lvl="1"/>
            <a:endParaRPr lang="de-DE" sz="2400" dirty="0">
              <a:solidFill>
                <a:srgbClr val="FF0000"/>
              </a:solidFill>
            </a:endParaRPr>
          </a:p>
          <a:p>
            <a:pPr lvl="1"/>
            <a:endParaRPr lang="de-DE" sz="2400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5529"/>
            <a:ext cx="9144000" cy="286495"/>
          </a:xfrm>
        </p:spPr>
        <p:txBody>
          <a:bodyPr/>
          <a:lstStyle/>
          <a:p>
            <a:pPr algn="ctr"/>
            <a:r>
              <a:rPr lang="de-DE" dirty="0"/>
              <a:t>Sachkompetenz </a:t>
            </a:r>
            <a:r>
              <a:rPr lang="de-DE"/>
              <a:t>als "neuer" </a:t>
            </a:r>
            <a:r>
              <a:rPr lang="de-DE" dirty="0"/>
              <a:t>Kompetenzbereich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32048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b="1" u="sng" dirty="0"/>
              <a:t>KLP SI-alt</a:t>
            </a:r>
            <a:r>
              <a:rPr lang="de-DE" b="1" dirty="0"/>
              <a:t>:</a:t>
            </a:r>
            <a:r>
              <a:rPr lang="de-DE" dirty="0"/>
              <a:t>  </a:t>
            </a:r>
            <a:r>
              <a:rPr lang="de-DE" b="1" i="1" dirty="0"/>
              <a:t>Integration der </a:t>
            </a:r>
            <a:r>
              <a:rPr lang="de-DE" b="1" i="1" dirty="0">
                <a:solidFill>
                  <a:srgbClr val="FF0000"/>
                </a:solidFill>
              </a:rPr>
              <a:t>SK</a:t>
            </a:r>
            <a:r>
              <a:rPr lang="de-DE" b="1" i="1" dirty="0"/>
              <a:t> in die </a:t>
            </a:r>
            <a:r>
              <a:rPr lang="de-DE" b="1" i="1" dirty="0">
                <a:solidFill>
                  <a:srgbClr val="3399FF"/>
                </a:solidFill>
              </a:rPr>
              <a:t>BWK</a:t>
            </a:r>
            <a:r>
              <a:rPr lang="de-DE" b="1" i="1" dirty="0"/>
              <a:t>, </a:t>
            </a:r>
            <a:r>
              <a:rPr lang="de-DE" sz="2400" dirty="0"/>
              <a:t>z. B.:</a:t>
            </a:r>
          </a:p>
          <a:p>
            <a:pPr marL="0" indent="0">
              <a:buNone/>
            </a:pPr>
            <a:r>
              <a:rPr lang="de-DE" i="1" dirty="0"/>
              <a:t>Die Schülerinnen und Schüler können …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1"/>
                </a:solidFill>
              </a:rPr>
              <a:t>das jeweils ausgewählte große Mannschafts- </a:t>
            </a:r>
            <a:r>
              <a:rPr lang="de-DE" b="1" dirty="0">
                <a:solidFill>
                  <a:schemeClr val="accent1"/>
                </a:solidFill>
              </a:rPr>
              <a:t>und</a:t>
            </a:r>
            <a:r>
              <a:rPr lang="de-DE" dirty="0">
                <a:solidFill>
                  <a:schemeClr val="accent1"/>
                </a:solidFill>
              </a:rPr>
              <a:t> Partnerspiel auf fortgeschrittenem Spielniveau regel-gerecht und situativ angemessen sowie fair und mannschaftsdienlich spielen </a:t>
            </a:r>
            <a:r>
              <a:rPr lang="de-DE" dirty="0">
                <a:solidFill>
                  <a:srgbClr val="FF0000"/>
                </a:solidFill>
              </a:rPr>
              <a:t>sowie dabei jeweils spielspezifisch wichtige Bedingungen für erfolgreiches Spielen erläutern.</a:t>
            </a:r>
            <a:r>
              <a:rPr lang="de-DE" dirty="0"/>
              <a:t> </a:t>
            </a:r>
            <a:r>
              <a:rPr lang="de-DE" sz="2400" dirty="0"/>
              <a:t>[9 BWK 7.2]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6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5529"/>
            <a:ext cx="9144000" cy="286495"/>
          </a:xfrm>
        </p:spPr>
        <p:txBody>
          <a:bodyPr/>
          <a:lstStyle/>
          <a:p>
            <a:pPr algn="ctr"/>
            <a:r>
              <a:rPr lang="de-DE" dirty="0"/>
              <a:t>Sachkompetenz </a:t>
            </a:r>
            <a:r>
              <a:rPr lang="de-DE"/>
              <a:t>als "neuer" </a:t>
            </a:r>
            <a:r>
              <a:rPr lang="de-DE" dirty="0"/>
              <a:t>Kompetenzbereich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32048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b="1" u="sng" dirty="0"/>
              <a:t>KLP SI-neu</a:t>
            </a:r>
            <a:r>
              <a:rPr lang="de-DE" b="1" dirty="0"/>
              <a:t>:</a:t>
            </a:r>
            <a:r>
              <a:rPr lang="de-DE" dirty="0"/>
              <a:t>  </a:t>
            </a:r>
            <a:r>
              <a:rPr lang="de-DE" b="1" i="1" dirty="0"/>
              <a:t>Ausweisung der </a:t>
            </a:r>
            <a:r>
              <a:rPr lang="de-DE" b="1" i="1" dirty="0">
                <a:solidFill>
                  <a:srgbClr val="FF0000"/>
                </a:solidFill>
              </a:rPr>
              <a:t>Sachkompetenz</a:t>
            </a:r>
            <a:r>
              <a:rPr lang="de-DE" b="1" i="1" dirty="0"/>
              <a:t>, </a:t>
            </a:r>
            <a:r>
              <a:rPr lang="de-DE" sz="2400" dirty="0"/>
              <a:t>z. B.:</a:t>
            </a:r>
          </a:p>
          <a:p>
            <a:pPr marL="0" indent="0">
              <a:buNone/>
            </a:pPr>
            <a:r>
              <a:rPr lang="de-DE" sz="2600" i="1" dirty="0"/>
              <a:t>Die Schülerinnen und Schüler können …</a:t>
            </a:r>
          </a:p>
          <a:p>
            <a:pPr>
              <a:lnSpc>
                <a:spcPct val="90000"/>
              </a:lnSpc>
            </a:pPr>
            <a:r>
              <a:rPr lang="de-DE" sz="2600" i="1" dirty="0">
                <a:solidFill>
                  <a:srgbClr val="3399FF"/>
                </a:solidFill>
              </a:rPr>
              <a:t>in dem ausgewählten Mannschafts- oder Partnerspiel auf fortgeschrittenem Spielniveau </a:t>
            </a:r>
            <a:r>
              <a:rPr lang="de-DE" sz="2600" i="1" dirty="0" smtClean="0">
                <a:solidFill>
                  <a:srgbClr val="3399FF"/>
                </a:solidFill>
              </a:rPr>
              <a:t>taktisch-kognitive Fähig-</a:t>
            </a:r>
            <a:r>
              <a:rPr lang="de-DE" sz="2600" i="1" dirty="0" err="1" smtClean="0">
                <a:solidFill>
                  <a:srgbClr val="3399FF"/>
                </a:solidFill>
              </a:rPr>
              <a:t>keiten</a:t>
            </a:r>
            <a:r>
              <a:rPr lang="de-DE" sz="2600" i="1" dirty="0" smtClean="0">
                <a:solidFill>
                  <a:srgbClr val="3399FF"/>
                </a:solidFill>
              </a:rPr>
              <a:t> </a:t>
            </a:r>
            <a:r>
              <a:rPr lang="de-DE" sz="2600" i="1" dirty="0">
                <a:solidFill>
                  <a:srgbClr val="3399FF"/>
                </a:solidFill>
              </a:rPr>
              <a:t>und </a:t>
            </a:r>
            <a:r>
              <a:rPr lang="de-DE" sz="2600" i="1" dirty="0" smtClean="0">
                <a:solidFill>
                  <a:srgbClr val="3399FF"/>
                </a:solidFill>
              </a:rPr>
              <a:t>technisch-koordinative </a:t>
            </a:r>
            <a:r>
              <a:rPr lang="de-DE" sz="2600" i="1" dirty="0" smtClean="0">
                <a:solidFill>
                  <a:srgbClr val="3399FF"/>
                </a:solidFill>
              </a:rPr>
              <a:t>Fert</a:t>
            </a:r>
            <a:r>
              <a:rPr lang="de-DE" sz="2600" i="1" dirty="0" smtClean="0">
                <a:solidFill>
                  <a:srgbClr val="3399FF"/>
                </a:solidFill>
              </a:rPr>
              <a:t>igkeiten </a:t>
            </a:r>
            <a:r>
              <a:rPr lang="de-DE" sz="2600" i="1" dirty="0">
                <a:solidFill>
                  <a:srgbClr val="3399FF"/>
                </a:solidFill>
              </a:rPr>
              <a:t>in spielerisch-situationsorientierten Handlungen anwenden.</a:t>
            </a:r>
            <a:r>
              <a:rPr lang="de-DE" sz="2600" i="1" dirty="0"/>
              <a:t> </a:t>
            </a:r>
            <a:r>
              <a:rPr lang="de-DE" sz="2400" dirty="0"/>
              <a:t>[10 BWK 7.2]</a:t>
            </a:r>
          </a:p>
          <a:p>
            <a:pPr lvl="0">
              <a:lnSpc>
                <a:spcPct val="90000"/>
              </a:lnSpc>
            </a:pPr>
            <a:r>
              <a:rPr lang="de-DE" sz="2600" i="1" dirty="0">
                <a:solidFill>
                  <a:srgbClr val="FF0000"/>
                </a:solidFill>
              </a:rPr>
              <a:t>Kennzeichen für ein grundlegendes Wettkampfverhalten (u.a. wettkampfspezifische Regeln kennen, taktisch angemessen agieren) erläutern.</a:t>
            </a:r>
            <a:r>
              <a:rPr lang="de-DE" sz="2600" i="1" dirty="0"/>
              <a:t> </a:t>
            </a:r>
            <a:r>
              <a:rPr lang="de-DE" sz="2400" dirty="0"/>
              <a:t>[10 SK e1]</a:t>
            </a:r>
            <a:endParaRPr lang="de-DE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21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strukturellen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/>
              <a:t>Orientierung an Struktur des KLP Sport der GOSt: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0511F767-3A99-47B9-A8D2-26E42683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21825"/>
              </p:ext>
            </p:extLst>
          </p:nvPr>
        </p:nvGraphicFramePr>
        <p:xfrm>
          <a:off x="1173952" y="2276872"/>
          <a:ext cx="691276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5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2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5235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Kompetenzbereiche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bewegungsfeld-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spezifisch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(Bewegungsfelder/ Sportbereiche)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bewegungsfeld-übergreifend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(Inhaltsfelder)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r>
                        <a:rPr lang="de-DE" sz="2000" b="1" dirty="0"/>
                        <a:t>Bewegungs- und Wahrnehmungskompetenz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ym typeface="Wingdings"/>
                        </a:rPr>
                        <a:t></a:t>
                      </a:r>
                      <a:endParaRPr lang="de-DE" sz="3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r>
                        <a:rPr lang="de-DE" sz="2000" b="1" dirty="0"/>
                        <a:t>Sachkompetenz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ym typeface="Wingdings"/>
                        </a:rPr>
                        <a:t></a:t>
                      </a:r>
                      <a:endParaRPr lang="de-DE" sz="3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r>
                        <a:rPr lang="de-DE" sz="2000" b="1" dirty="0"/>
                        <a:t>Methodenkompetenz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>
                          <a:sym typeface="Wingdings"/>
                        </a:rPr>
                        <a:t></a:t>
                      </a:r>
                      <a:endParaRPr lang="de-DE" sz="3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r>
                        <a:rPr lang="de-DE" sz="2000" b="1" dirty="0"/>
                        <a:t>Urteilskompetenz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>
                          <a:sym typeface="Wingdings"/>
                        </a:rPr>
                        <a:t></a:t>
                      </a:r>
                      <a:endParaRPr lang="de-DE" sz="3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07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strukturellen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Mehr Gestaltungsspielraum für die Fachkonferenz:</a:t>
            </a:r>
            <a:endParaRPr lang="de-DE" sz="32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000" dirty="0"/>
              <a:t>Realisierung mehrperspektivischer Zugänge </a:t>
            </a:r>
            <a:br>
              <a:rPr lang="de-DE" sz="3000" dirty="0"/>
            </a:br>
            <a:r>
              <a:rPr lang="de-DE" sz="3000" dirty="0"/>
              <a:t>durch verschiedene Verknüpfungsmöglichkeiten von Inhalts- und Bewegungsfeldern (vgl. KLP GOSt)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000" dirty="0"/>
              <a:t>Berücksichtigung standortspezifischer </a:t>
            </a:r>
            <a:r>
              <a:rPr lang="de-DE" sz="3000" dirty="0" err="1"/>
              <a:t>Besonder-heiten</a:t>
            </a:r>
            <a:r>
              <a:rPr lang="de-DE" sz="3000" dirty="0"/>
              <a:t> und Möglichkeiten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656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inhaltlichen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309634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800" dirty="0"/>
              <a:t>Stärkung von Bewegungsfeld/Sportbereich 1:</a:t>
            </a:r>
          </a:p>
          <a:p>
            <a:pPr>
              <a:spcAft>
                <a:spcPts val="600"/>
              </a:spcAft>
            </a:pPr>
            <a:r>
              <a:rPr lang="de-DE" sz="3300" dirty="0"/>
              <a:t>Förderung motorischer </a:t>
            </a:r>
            <a:r>
              <a:rPr lang="de-DE" sz="3300" dirty="0" smtClean="0"/>
              <a:t>Basisqualifikationen </a:t>
            </a:r>
            <a:r>
              <a:rPr lang="de-DE" sz="3300" dirty="0"/>
              <a:t>in der Erprobungsstufe:</a:t>
            </a:r>
          </a:p>
          <a:p>
            <a:pPr marL="363538" indent="0">
              <a:spcAft>
                <a:spcPts val="1200"/>
              </a:spcAft>
              <a:buNone/>
            </a:pPr>
            <a:r>
              <a:rPr lang="de-DE" sz="2600" i="1" dirty="0"/>
              <a:t>… grundlegende motorische Basisqualifikationen (u.a. Hangeln, Stützen, Klettern, Balancieren) in unterschiedlichen sportlichen Anforderungssituationen anwenden. 		  </a:t>
            </a:r>
            <a:r>
              <a:rPr lang="de-DE" sz="2600" dirty="0"/>
              <a:t>[6 BWK 1.3]</a:t>
            </a:r>
            <a:endParaRPr lang="de-DE" sz="2600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211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inhaltlichen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600" dirty="0"/>
              <a:t>Stärkung von Bewegungsfeld/Sportbereich 1:</a:t>
            </a:r>
            <a:endParaRPr lang="de-DE" sz="35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3000" dirty="0"/>
              <a:t>Verortung der Ausdauerleistung in BF/SB 1 mit Wahlmöglichkeit für die Fachkonferenz:</a:t>
            </a:r>
          </a:p>
          <a:p>
            <a:pPr marL="363538" indent="0">
              <a:spcAft>
                <a:spcPts val="1200"/>
              </a:spcAft>
              <a:buNone/>
            </a:pP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… </a:t>
            </a:r>
            <a:r>
              <a:rPr lang="de-DE" sz="2600" i="1" dirty="0"/>
              <a:t>eine aerobe Ausdauerleistung ohne Unterbrechung im Schwimmen (15 min, beliebige Schwimmart, mind. 200m) </a:t>
            </a:r>
            <a:r>
              <a:rPr lang="de-DE" sz="2600" b="1" i="1" u="sng" dirty="0"/>
              <a:t>und</a:t>
            </a:r>
            <a:r>
              <a:rPr lang="de-DE" sz="2600" i="1" dirty="0"/>
              <a:t> in einem weiteren Bewegungsfeld über einen je nach Sportart angemessenen Zeitraum (z.B. Laufen 15 min, Aerobic 15 min, Radfahren 30 min) erbringen. 			  </a:t>
            </a:r>
            <a:r>
              <a:rPr lang="de-DE" sz="2600" dirty="0"/>
              <a:t>[6 BWK 1.4]</a:t>
            </a:r>
          </a:p>
          <a:p>
            <a:pPr marL="714375" indent="-350838">
              <a:spcAft>
                <a:spcPts val="1200"/>
              </a:spcAft>
              <a:buNone/>
            </a:pPr>
            <a:r>
              <a:rPr 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de-DE" sz="2600" dirty="0">
              <a:solidFill>
                <a:prstClr val="black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273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inhaltlichen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2952328"/>
          </a:xfrm>
          <a:noFill/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500" dirty="0"/>
              <a:t>Obligatorik im Bewegungsfeld/Sportbereich 2:</a:t>
            </a:r>
          </a:p>
          <a:p>
            <a:pPr>
              <a:spcAft>
                <a:spcPts val="600"/>
              </a:spcAft>
            </a:pPr>
            <a:r>
              <a:rPr lang="de-DE" sz="3000" dirty="0" smtClean="0"/>
              <a:t>„Bewegung </a:t>
            </a:r>
            <a:r>
              <a:rPr lang="de-DE" sz="3000" dirty="0"/>
              <a:t>und </a:t>
            </a:r>
            <a:r>
              <a:rPr lang="de-DE" sz="3000" dirty="0" smtClean="0"/>
              <a:t>Lernen</a:t>
            </a:r>
            <a:r>
              <a:rPr lang="de-DE" sz="3000" dirty="0" smtClean="0"/>
              <a:t>“</a:t>
            </a:r>
            <a:endParaRPr lang="de-DE" sz="3000" dirty="0"/>
          </a:p>
          <a:p>
            <a:pPr marL="363538" indent="0">
              <a:spcAft>
                <a:spcPts val="1200"/>
              </a:spcAft>
              <a:buNone/>
            </a:pPr>
            <a:r>
              <a:rPr lang="de-DE" i="1" dirty="0"/>
              <a:t>… lernförderliche Spiele und Spielformen unter Berücksichtigung ausgewählter Zielsetzungen (u.a. Verbesserung der Konzentrationsfähigkeit) kriterienorientiert entwickeln und spielen.</a:t>
            </a: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[10 BWK 2.1]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601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inhaltlichen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68" y="1772816"/>
            <a:ext cx="8507288" cy="4104456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500" dirty="0"/>
              <a:t>Obligatorik im Bewegungsfeld/Sportbereich 7: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3000" dirty="0"/>
              <a:t>Festlegung eines verbindlichen Sportspiels:</a:t>
            </a:r>
          </a:p>
          <a:p>
            <a:pPr marL="363538" indent="0">
              <a:spcAft>
                <a:spcPts val="1200"/>
              </a:spcAft>
              <a:buNone/>
            </a:pP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Jede Schule legt </a:t>
            </a:r>
            <a:r>
              <a:rPr lang="de-DE" sz="2600" b="1" i="1" u="sng" dirty="0">
                <a:solidFill>
                  <a:prstClr val="black"/>
                </a:solidFill>
                <a:sym typeface="Wingdings" panose="05000000000000000000" pitchFamily="2" charset="2"/>
              </a:rPr>
              <a:t>ein</a:t>
            </a: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 Sportspiel (Mannschafts- </a:t>
            </a:r>
            <a:r>
              <a:rPr lang="de-DE" sz="2600" b="1" i="1" u="sng" dirty="0">
                <a:solidFill>
                  <a:prstClr val="black"/>
                </a:solidFill>
                <a:sym typeface="Wingdings" panose="05000000000000000000" pitchFamily="2" charset="2"/>
              </a:rPr>
              <a:t>oder</a:t>
            </a: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 Partnerspiel) fest, in dem bis zum Ende der Sek I eine </a:t>
            </a:r>
            <a:r>
              <a:rPr lang="de-DE" sz="2600" b="1" i="1" u="sng" dirty="0">
                <a:solidFill>
                  <a:prstClr val="black"/>
                </a:solidFill>
                <a:sym typeface="Wingdings" panose="05000000000000000000" pitchFamily="2" charset="2"/>
              </a:rPr>
              <a:t>vertiefte Spielfähigkeit </a:t>
            </a: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erreicht werden soll. 		             					         </a:t>
            </a:r>
            <a:r>
              <a:rPr lang="de-DE" sz="2600" dirty="0"/>
              <a:t>[s. Hinweis zu BF/SB 7]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34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15529"/>
            <a:ext cx="8229600" cy="360040"/>
          </a:xfrm>
        </p:spPr>
        <p:txBody>
          <a:bodyPr/>
          <a:lstStyle/>
          <a:p>
            <a:r>
              <a:rPr lang="de-DE" dirty="0"/>
              <a:t>Die wichtigsten inhaltlichen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2952328"/>
          </a:xfrm>
          <a:noFill/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500" dirty="0"/>
              <a:t>Obligatorik im Bewegungsfeld/Sportbereich 7:</a:t>
            </a:r>
          </a:p>
          <a:p>
            <a:pPr>
              <a:spcAft>
                <a:spcPts val="600"/>
              </a:spcAft>
            </a:pPr>
            <a:r>
              <a:rPr lang="de-DE" sz="3000" dirty="0"/>
              <a:t>obligatorische </a:t>
            </a:r>
            <a:r>
              <a:rPr lang="de-DE" sz="3000" i="1" dirty="0"/>
              <a:t>integrative Sportspielvermittlung</a:t>
            </a:r>
            <a:r>
              <a:rPr lang="de-DE" sz="3000" dirty="0"/>
              <a:t>:</a:t>
            </a:r>
          </a:p>
          <a:p>
            <a:pPr marL="363538" indent="0">
              <a:spcAft>
                <a:spcPts val="1200"/>
              </a:spcAft>
              <a:buNone/>
            </a:pP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… </a:t>
            </a:r>
            <a:r>
              <a:rPr lang="de-DE" sz="2600" i="1" dirty="0"/>
              <a:t>sportspielübergreifende taktische, koordinative und technische </a:t>
            </a:r>
            <a:r>
              <a:rPr lang="de-DE" sz="2600" i="1" dirty="0" smtClean="0">
                <a:solidFill>
                  <a:srgbClr val="FF0000"/>
                </a:solidFill>
              </a:rPr>
              <a:t>Fähigkeiten und Fertigkeiten</a:t>
            </a:r>
            <a:r>
              <a:rPr lang="de-DE" sz="2600" i="1" dirty="0" smtClean="0"/>
              <a:t> </a:t>
            </a:r>
            <a:r>
              <a:rPr lang="de-DE" sz="2600" i="1" dirty="0"/>
              <a:t>(u.a. Heidelberger </a:t>
            </a:r>
            <a:r>
              <a:rPr lang="de-DE" sz="2600" i="1" dirty="0" smtClean="0"/>
              <a:t>Ballschule) in </a:t>
            </a:r>
            <a:r>
              <a:rPr lang="de-DE" sz="2600" i="1" dirty="0"/>
              <a:t>vielfältigen Spielformen anwenden</a:t>
            </a:r>
            <a:r>
              <a:rPr lang="de-DE" sz="2600" i="1" dirty="0">
                <a:solidFill>
                  <a:prstClr val="black"/>
                </a:solidFill>
                <a:sym typeface="Wingdings" panose="05000000000000000000" pitchFamily="2" charset="2"/>
              </a:rPr>
              <a:t>.     </a:t>
            </a:r>
            <a:r>
              <a:rPr 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[</a:t>
            </a:r>
            <a:r>
              <a:rPr 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6 BWK 7.1]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76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91692A-28B9-4B32-8244-D5B6FAF3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1052736"/>
            <a:ext cx="8435280" cy="504056"/>
          </a:xfrm>
        </p:spPr>
        <p:txBody>
          <a:bodyPr/>
          <a:lstStyle/>
          <a:p>
            <a:r>
              <a:rPr lang="de-DE" sz="2400" dirty="0"/>
              <a:t>Auftrag: </a:t>
            </a:r>
            <a:r>
              <a:rPr lang="de-DE" sz="2400" dirty="0" smtClean="0"/>
              <a:t>Bildung für die digitale Welt und Medienbildung</a:t>
            </a:r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D6DD46D-9F4A-4053-B851-DDE9F2CD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9D2C49A-2184-4576-8931-8EFD179F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DEF6135-B8EF-4560-ADB5-010370F7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A9CEC0B1-455B-43F7-98B4-637119E79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8323"/>
              </p:ext>
            </p:extLst>
          </p:nvPr>
        </p:nvGraphicFramePr>
        <p:xfrm>
          <a:off x="313184" y="1771087"/>
          <a:ext cx="8435280" cy="396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40">
                  <a:extLst>
                    <a:ext uri="{9D8B030D-6E8A-4147-A177-3AD203B41FA5}">
                      <a16:colId xmlns="" xmlns:a16="http://schemas.microsoft.com/office/drawing/2014/main" val="3144824518"/>
                    </a:ext>
                  </a:extLst>
                </a:gridCol>
                <a:gridCol w="8019140">
                  <a:extLst>
                    <a:ext uri="{9D8B030D-6E8A-4147-A177-3AD203B41FA5}">
                      <a16:colId xmlns="" xmlns:a16="http://schemas.microsoft.com/office/drawing/2014/main" val="1730138993"/>
                    </a:ext>
                  </a:extLst>
                </a:gridCol>
              </a:tblGrid>
              <a:tr h="1022306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IF</a:t>
                      </a:r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… analoge und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digitale Medien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zur Bewegungsanalyse und Unterstützung motorischer Lern- und Übungsprozesse zielorientiert einsetzten (MK)</a:t>
                      </a:r>
                    </a:p>
                    <a:p>
                      <a:pPr marL="182563" indent="-182563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… den Nutzen analoger und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zur Analyse und Unterstützung motorischer Lern- und Übungsprozesse vergleichend beurteilen (UK)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645647"/>
                  </a:ext>
                </a:extLst>
              </a:tr>
              <a:tr h="1009699">
                <a:tc>
                  <a:txBody>
                    <a:bodyPr/>
                    <a:lstStyle/>
                    <a:p>
                      <a:r>
                        <a:rPr lang="de-DE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dirty="0"/>
                        <a:t>… Bewegungsgestaltungen allein oder in der Gruppe auch mit Hilfe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dirty="0"/>
                        <a:t>nach-, um- und neu gestalten (MK)</a:t>
                      </a:r>
                    </a:p>
                    <a:p>
                      <a:pPr marL="182563" indent="-182563"/>
                      <a:r>
                        <a:rPr lang="de-DE" sz="1600" dirty="0"/>
                        <a:t>… gestalterische Präsentationen auch unter Verwendung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dirty="0"/>
                        <a:t>kriteriengeleitet (...) beurteilen (UK)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31697"/>
                  </a:ext>
                </a:extLst>
              </a:tr>
              <a:tr h="567599">
                <a:tc>
                  <a:txBody>
                    <a:bodyPr/>
                    <a:lstStyle/>
                    <a:p>
                      <a:r>
                        <a:rPr lang="de-DE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dirty="0"/>
                        <a:t>… sportliche Leistungen analog oder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 erfassen </a:t>
                      </a:r>
                      <a:r>
                        <a:rPr lang="de-DE" sz="1600" dirty="0"/>
                        <a:t>und anhand von graphischen Darstellungen und/oder Diagrammen dokumentieren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3681022"/>
                  </a:ext>
                </a:extLst>
              </a:tr>
              <a:tr h="643317">
                <a:tc>
                  <a:txBody>
                    <a:bodyPr/>
                    <a:lstStyle/>
                    <a:p>
                      <a:r>
                        <a:rPr lang="de-DE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800" dirty="0"/>
                        <a:t>…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einfache analoge und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digitale Darstellungen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Erläuterung von sportlichen Handlungssituationen (...) verwenden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3579349"/>
                  </a:ext>
                </a:extLst>
              </a:tr>
              <a:tr h="576971">
                <a:tc>
                  <a:txBody>
                    <a:bodyPr/>
                    <a:lstStyle/>
                    <a:p>
                      <a:r>
                        <a:rPr lang="de-DE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800" dirty="0"/>
                        <a:t>… </a:t>
                      </a:r>
                      <a:r>
                        <a:rPr lang="de-DE" sz="1600" dirty="0"/>
                        <a:t>Muster des eigenen Bewegungsverhaltens (...) auch unter Nutzung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</a:t>
                      </a:r>
                      <a:r>
                        <a:rPr lang="de-DE" sz="1600" dirty="0"/>
                        <a:t> erfassen und im Hinblick auf den gesundheitlichen Nutzen und mögliche Risiken analysieren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862777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5038E407-F744-4E7C-8D0D-B52C50585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86951"/>
              </p:ext>
            </p:extLst>
          </p:nvPr>
        </p:nvGraphicFramePr>
        <p:xfrm>
          <a:off x="350520" y="1752600"/>
          <a:ext cx="8397944" cy="1021080"/>
        </p:xfrm>
        <a:graphic>
          <a:graphicData uri="http://schemas.openxmlformats.org/drawingml/2006/table">
            <a:tbl>
              <a:tblPr/>
              <a:tblGrid>
                <a:gridCol w="8397944">
                  <a:extLst>
                    <a:ext uri="{9D8B030D-6E8A-4147-A177-3AD203B41FA5}">
                      <a16:colId xmlns="" xmlns:a16="http://schemas.microsoft.com/office/drawing/2014/main" val="796829556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60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91692A-28B9-4B32-8244-D5B6FAF3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1052736"/>
            <a:ext cx="8435280" cy="365125"/>
          </a:xfrm>
        </p:spPr>
        <p:txBody>
          <a:bodyPr/>
          <a:lstStyle/>
          <a:p>
            <a:r>
              <a:rPr lang="de-DE" sz="2400" dirty="0"/>
              <a:t>Auftrag: Bildung für die digitale Welt und Medienbildung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D6DD46D-9F4A-4053-B851-DDE9F2CD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9D2C49A-2184-4576-8931-8EFD179F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DEF6135-B8EF-4560-ADB5-010370F7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A9CEC0B1-455B-43F7-98B4-637119E7920C}"/>
              </a:ext>
            </a:extLst>
          </p:cNvPr>
          <p:cNvGraphicFramePr>
            <a:graphicFrameLocks noGrp="1"/>
          </p:cNvGraphicFramePr>
          <p:nvPr/>
        </p:nvGraphicFramePr>
        <p:xfrm>
          <a:off x="313184" y="1700808"/>
          <a:ext cx="8435280" cy="403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40">
                  <a:extLst>
                    <a:ext uri="{9D8B030D-6E8A-4147-A177-3AD203B41FA5}">
                      <a16:colId xmlns="" xmlns:a16="http://schemas.microsoft.com/office/drawing/2014/main" val="3144824518"/>
                    </a:ext>
                  </a:extLst>
                </a:gridCol>
                <a:gridCol w="8019140">
                  <a:extLst>
                    <a:ext uri="{9D8B030D-6E8A-4147-A177-3AD203B41FA5}">
                      <a16:colId xmlns="" xmlns:a16="http://schemas.microsoft.com/office/drawing/2014/main" val="173013899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IF</a:t>
                      </a:r>
                    </a:p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… analoge und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digitale Medien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zur Bewegungsanalyse und Unterstützung motorischer Lern- und Übungsprozesse zielorientiert einsetzten (MK)</a:t>
                      </a:r>
                    </a:p>
                    <a:p>
                      <a:pPr marL="182563" indent="-182563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… den Nutzen analoger und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zur Analyse und Unterstützung motorischer Lern- und Übungsprozesse vergleichend beurteilen (UK)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645647"/>
                  </a:ext>
                </a:extLst>
              </a:tr>
              <a:tr h="984478">
                <a:tc>
                  <a:txBody>
                    <a:bodyPr/>
                    <a:lstStyle/>
                    <a:p>
                      <a:r>
                        <a:rPr lang="de-DE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dirty="0"/>
                        <a:t>… Bewegungsgestaltungen allein oder in der Gruppe auch mit Hilfe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dirty="0"/>
                        <a:t>nach-, um- und neu gestalten (MK)</a:t>
                      </a:r>
                    </a:p>
                    <a:p>
                      <a:pPr marL="182563" indent="-182563"/>
                      <a:r>
                        <a:rPr lang="de-DE" sz="1600" dirty="0"/>
                        <a:t>… gestalterische Präsentationen auch unter Verwendung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1600" dirty="0"/>
                        <a:t>kriteriengeleitet (...) beurteilen (UK)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31697"/>
                  </a:ext>
                </a:extLst>
              </a:tr>
              <a:tr h="599698">
                <a:tc>
                  <a:txBody>
                    <a:bodyPr/>
                    <a:lstStyle/>
                    <a:p>
                      <a:r>
                        <a:rPr lang="de-DE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600" dirty="0"/>
                        <a:t>… sportliche Leistungen analog oder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 erfassen </a:t>
                      </a:r>
                      <a:r>
                        <a:rPr lang="de-DE" sz="1600" dirty="0"/>
                        <a:t>und anhand von graphischen Darstellungen und/oder Diagrammen dokumentieren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3681022"/>
                  </a:ext>
                </a:extLst>
              </a:tr>
              <a:tr h="679698">
                <a:tc>
                  <a:txBody>
                    <a:bodyPr/>
                    <a:lstStyle/>
                    <a:p>
                      <a:r>
                        <a:rPr lang="de-DE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800" dirty="0"/>
                        <a:t>…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einfache analoge und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digitale Darstellungen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Erläuterung von sportlichen Handlungssituationen (...) verwenden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3579349"/>
                  </a:ext>
                </a:extLst>
              </a:tr>
              <a:tr h="547883">
                <a:tc>
                  <a:txBody>
                    <a:bodyPr/>
                    <a:lstStyle/>
                    <a:p>
                      <a:r>
                        <a:rPr lang="de-DE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1800" dirty="0"/>
                        <a:t>… </a:t>
                      </a:r>
                      <a:r>
                        <a:rPr lang="de-DE" sz="1600" dirty="0"/>
                        <a:t>Muster des eigenen Bewegungsverhaltens (...) auch unter Nutzung </a:t>
                      </a:r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digitaler Medien</a:t>
                      </a:r>
                      <a:r>
                        <a:rPr lang="de-DE" sz="1600" dirty="0"/>
                        <a:t> erfassen und im Hinblick auf den gesundheitlichen Nutzen und mögliche Risiken analysieren (MK)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8627775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17A0E367-BEF4-4E1D-8B5F-7707E917D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5835"/>
              </p:ext>
            </p:extLst>
          </p:nvPr>
        </p:nvGraphicFramePr>
        <p:xfrm>
          <a:off x="683568" y="2516202"/>
          <a:ext cx="7776864" cy="228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33">
                  <a:extLst>
                    <a:ext uri="{9D8B030D-6E8A-4147-A177-3AD203B41FA5}">
                      <a16:colId xmlns="" xmlns:a16="http://schemas.microsoft.com/office/drawing/2014/main" val="2181605500"/>
                    </a:ext>
                  </a:extLst>
                </a:gridCol>
                <a:gridCol w="7189031">
                  <a:extLst>
                    <a:ext uri="{9D8B030D-6E8A-4147-A177-3AD203B41FA5}">
                      <a16:colId xmlns="" xmlns:a16="http://schemas.microsoft.com/office/drawing/2014/main" val="1428550919"/>
                    </a:ext>
                  </a:extLst>
                </a:gridCol>
              </a:tblGrid>
              <a:tr h="2280950">
                <a:tc>
                  <a:txBody>
                    <a:bodyPr/>
                    <a:lstStyle/>
                    <a:p>
                      <a:r>
                        <a:rPr lang="de-DE" sz="3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IF</a:t>
                      </a:r>
                    </a:p>
                    <a:p>
                      <a:r>
                        <a:rPr lang="de-DE" sz="32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/>
                      <a:r>
                        <a:rPr lang="de-DE" sz="32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… den Nutzen analoger und </a:t>
                      </a:r>
                      <a:r>
                        <a:rPr lang="de-DE" sz="32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digitaler Medien </a:t>
                      </a:r>
                      <a:r>
                        <a:rPr lang="de-DE" sz="32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zur Analyse und Unterstützung motorischer Lern- und Übungsprozesse vergleichend beurteilen (UK)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6110507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="" xmlns:a16="http://schemas.microsoft.com/office/drawing/2014/main" id="{E76BD922-1445-4FED-8F22-B4B719918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50895"/>
              </p:ext>
            </p:extLst>
          </p:nvPr>
        </p:nvGraphicFramePr>
        <p:xfrm>
          <a:off x="683568" y="2484120"/>
          <a:ext cx="7776864" cy="2313032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3474172003"/>
                    </a:ext>
                  </a:extLst>
                </a:gridCol>
              </a:tblGrid>
              <a:tr h="231303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658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1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91692A-28B9-4B32-8244-D5B6FAF3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5125"/>
          </a:xfrm>
        </p:spPr>
        <p:txBody>
          <a:bodyPr/>
          <a:lstStyle/>
          <a:p>
            <a:pPr algn="ctr"/>
            <a:r>
              <a:rPr lang="de-DE" sz="3200" dirty="0"/>
              <a:t>Foto- und Videoaufzeichnungen im Sportunterricht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D6DD46D-9F4A-4053-B851-DDE9F2CD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9D2C49A-2184-4576-8931-8EFD179F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DEF6135-B8EF-4560-ADB5-010370F7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5AC4924-BC02-429A-9913-BC3798E88263}"/>
              </a:ext>
            </a:extLst>
          </p:cNvPr>
          <p:cNvSpPr/>
          <p:nvPr/>
        </p:nvSpPr>
        <p:spPr>
          <a:xfrm>
            <a:off x="282352" y="1766593"/>
            <a:ext cx="86821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Auszug aus Informationsschreiben des MSB</a:t>
            </a:r>
            <a:endParaRPr lang="de-DE" sz="2400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Schulleitung für Schutz personenbezogener Daten verantwortlich.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Jegliche Bild- und Tonaufnahmen des Unterrichts bedürfen der </a:t>
            </a:r>
            <a:r>
              <a:rPr lang="de-DE" sz="2400" b="1" dirty="0"/>
              <a:t>ausdrücklichen, freiwilligen und widerrufbaren Einwilligung </a:t>
            </a:r>
            <a:r>
              <a:rPr lang="de-DE" sz="2400" dirty="0"/>
              <a:t>der Betroffenen (mind. bis zur Vollendung des 14. Lebensjahrs auch von den Erziehungsberechtigten).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Einwilligung bezieht sich immer auf einen </a:t>
            </a:r>
            <a:r>
              <a:rPr lang="de-DE" sz="2400" b="1" dirty="0"/>
              <a:t>konkreten Zweck </a:t>
            </a:r>
            <a:r>
              <a:rPr lang="de-DE" sz="2400" dirty="0"/>
              <a:t>(z. B. </a:t>
            </a:r>
            <a:r>
              <a:rPr lang="de-DE" sz="2400" i="1" dirty="0"/>
              <a:t>„Bewegungsanalysen im UV "…" im Zeitraum von – bis“</a:t>
            </a:r>
            <a:r>
              <a:rPr lang="de-DE" sz="2400" dirty="0"/>
              <a:t>)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Löschung</a:t>
            </a:r>
            <a:r>
              <a:rPr lang="de-DE" sz="2400" dirty="0"/>
              <a:t> erfolgt nach Ende des Zwecks der Verarbeitung.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Dringende Empfehlung:  Aufnahmen und Verarbeitung </a:t>
            </a:r>
            <a:r>
              <a:rPr lang="de-DE" sz="2400" b="1" dirty="0"/>
              <a:t>nur mit schulischen Geräten.				</a:t>
            </a:r>
          </a:p>
        </p:txBody>
      </p:sp>
    </p:spTree>
    <p:extLst>
      <p:ext uri="{BB962C8B-B14F-4D97-AF65-F5344CB8AC3E}">
        <p14:creationId xmlns:p14="http://schemas.microsoft.com/office/powerpoint/2010/main" val="378874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3E6EDB-8E83-0C4C-B808-18FE13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469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91692A-28B9-4B32-8244-D5B6FAF3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5125"/>
          </a:xfrm>
        </p:spPr>
        <p:txBody>
          <a:bodyPr/>
          <a:lstStyle/>
          <a:p>
            <a:pPr algn="ctr"/>
            <a:r>
              <a:rPr lang="de-DE" sz="3200" dirty="0"/>
              <a:t>Foto- und Videoaufzeichnungen im Sportunterricht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D6DD46D-9F4A-4053-B851-DDE9F2CD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9D2C49A-2184-4576-8931-8EFD179F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DEF6135-B8EF-4560-ADB5-010370F7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5AC4924-BC02-429A-9913-BC3798E88263}"/>
              </a:ext>
            </a:extLst>
          </p:cNvPr>
          <p:cNvSpPr/>
          <p:nvPr/>
        </p:nvSpPr>
        <p:spPr>
          <a:xfrm>
            <a:off x="282352" y="1766593"/>
            <a:ext cx="8579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Beispiel für Textbausteine einer Einwilligungserklärung</a:t>
            </a:r>
          </a:p>
          <a:p>
            <a:endParaRPr lang="de-DE" sz="2800" b="1" dirty="0"/>
          </a:p>
          <a:p>
            <a:endParaRPr lang="de-DE" sz="2800" b="1" dirty="0"/>
          </a:p>
          <a:p>
            <a:endParaRPr lang="de-DE" sz="2800" b="1" dirty="0"/>
          </a:p>
          <a:p>
            <a:endParaRPr lang="de-DE" sz="2800" b="1" dirty="0" err="1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="" xmlns:a16="http://schemas.microsoft.com/office/drawing/2014/main" id="{B7AEE020-F64E-4C36-857E-A5166B35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15798"/>
              </p:ext>
            </p:extLst>
          </p:nvPr>
        </p:nvGraphicFramePr>
        <p:xfrm>
          <a:off x="369775" y="2564904"/>
          <a:ext cx="8404449" cy="2938790"/>
        </p:xfrm>
        <a:graphic>
          <a:graphicData uri="http://schemas.openxmlformats.org/drawingml/2006/table">
            <a:tbl>
              <a:tblPr firstRow="1" firstCol="1" bandRow="1"/>
              <a:tblGrid>
                <a:gridCol w="1628398">
                  <a:extLst>
                    <a:ext uri="{9D8B030D-6E8A-4147-A177-3AD203B41FA5}">
                      <a16:colId xmlns="" xmlns:a16="http://schemas.microsoft.com/office/drawing/2014/main" val="506631317"/>
                    </a:ext>
                  </a:extLst>
                </a:gridCol>
                <a:gridCol w="1617834">
                  <a:extLst>
                    <a:ext uri="{9D8B030D-6E8A-4147-A177-3AD203B41FA5}">
                      <a16:colId xmlns="" xmlns:a16="http://schemas.microsoft.com/office/drawing/2014/main" val="188974449"/>
                    </a:ext>
                  </a:extLst>
                </a:gridCol>
                <a:gridCol w="5158217">
                  <a:extLst>
                    <a:ext uri="{9D8B030D-6E8A-4147-A177-3AD203B41FA5}">
                      <a16:colId xmlns="" xmlns:a16="http://schemas.microsoft.com/office/drawing/2014/main" val="167061624"/>
                    </a:ext>
                  </a:extLst>
                </a:gridCol>
              </a:tblGrid>
              <a:tr h="129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Ich bin damit einverstanden, dass …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Ich bin nicht damit einverstanden, dass …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 Sportunterricht (im Zeitraum von ..…. bis ..…..) im Rahmen des UVs: „ </a:t>
                      </a:r>
                      <a:r>
                        <a:rPr lang="de-DE" sz="1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….</a:t>
                      </a: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 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3833653"/>
                  </a:ext>
                </a:extLst>
              </a:tr>
              <a:tr h="54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□</a:t>
                      </a:r>
                      <a:endParaRPr lang="de-D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Videoaufnahmen von mir bzw. von meinem Kind ………………………. </a:t>
                      </a:r>
                      <a:r>
                        <a:rPr lang="de-DE" sz="1800" dirty="0">
                          <a:solidFill>
                            <a:srgbClr val="0A070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angefertigt werden.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6023276"/>
                  </a:ext>
                </a:extLst>
              </a:tr>
              <a:tr h="54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eine Bearbeitung der Videoaufnahmen durch andere Schülerinnen und Schüler der Klasse ……. stattfindet.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950305"/>
                  </a:ext>
                </a:extLst>
              </a:tr>
              <a:tr h="54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□</a:t>
                      </a:r>
                      <a:endParaRPr lang="de-D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eine Bearbeitung der Videoaufnahmen mit dem Programm .......................... stattfindet.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75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3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Sport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200" dirty="0"/>
              <a:t>Fachliche 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99592"/>
            <a:ext cx="8430108" cy="420506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  <a:tabLst>
                <a:tab pos="8066088" algn="r"/>
              </a:tabLst>
            </a:pPr>
            <a:r>
              <a:rPr lang="de-DE" sz="3000" dirty="0"/>
              <a:t>Übersichten und Kartensätze zur Konstruktion der Unterrichtsvorhaben für beide Niveaustufen:</a:t>
            </a:r>
          </a:p>
          <a:p>
            <a:pPr marL="263525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/>
              <a:t>bewegungsfeldspezifische Kompetenzerwartungen</a:t>
            </a:r>
          </a:p>
          <a:p>
            <a:pPr marL="263525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>
                <a:solidFill>
                  <a:prstClr val="black"/>
                </a:solidFill>
              </a:rPr>
              <a:t>bewegungsfeldübergreifende Kompetenzerwartungen (mehrfach)	</a:t>
            </a:r>
            <a:endParaRPr lang="de-DE" dirty="0"/>
          </a:p>
          <a:p>
            <a:pPr marL="0" indent="0">
              <a:spcBef>
                <a:spcPts val="2400"/>
              </a:spcBef>
              <a:buNone/>
              <a:tabLst>
                <a:tab pos="8066088" algn="r"/>
              </a:tabLst>
            </a:pPr>
            <a:endParaRPr lang="de-DE" sz="3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E051A5C-6878-914C-B693-A10AD99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95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200" dirty="0"/>
              <a:t>Fachliche 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99592"/>
            <a:ext cx="8430108" cy="420506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  <a:tabLst>
                <a:tab pos="8066088" algn="r"/>
              </a:tabLst>
            </a:pPr>
            <a:r>
              <a:rPr lang="de-DE" sz="3000" dirty="0"/>
              <a:t>Beispiel eines schulinternen Lehrplans mit vollständiger Obligatorik:</a:t>
            </a:r>
            <a:endParaRPr lang="de-DE" sz="2600" dirty="0"/>
          </a:p>
          <a:p>
            <a:pPr marL="989013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/>
              <a:t>UV-Karten</a:t>
            </a:r>
          </a:p>
          <a:p>
            <a:pPr marL="989013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/>
              <a:t>Partitur</a:t>
            </a:r>
          </a:p>
          <a:p>
            <a:pPr marL="989013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/>
              <a:t>Übersicht der UV-Themen</a:t>
            </a:r>
          </a:p>
          <a:p>
            <a:pPr marL="989013" indent="-263525">
              <a:spcBef>
                <a:spcPts val="2400"/>
              </a:spcBef>
              <a:tabLst>
                <a:tab pos="8066088" algn="r"/>
              </a:tabLst>
            </a:pPr>
            <a:r>
              <a:rPr lang="de-DE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E051A5C-6878-914C-B693-A10AD99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204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200" dirty="0"/>
              <a:t>UV-Karte (Vorderseite)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E051A5C-6878-914C-B693-A10AD99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EF37217-22BC-4033-B00E-6D75B801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33201" r="11413" b="9527"/>
          <a:stretch/>
        </p:blipFill>
        <p:spPr>
          <a:xfrm>
            <a:off x="817594" y="1700808"/>
            <a:ext cx="7508812" cy="42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1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200" dirty="0"/>
              <a:t>UV-Karte (Rückseite)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E051A5C-6878-914C-B693-A10AD99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4677D7A-36F1-48F3-AC9A-979874CE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21651" r="3538" b="12201"/>
          <a:stretch/>
        </p:blipFill>
        <p:spPr>
          <a:xfrm>
            <a:off x="179512" y="1484784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2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D113AE-E06E-4954-B9F9-D1014852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6" y="764704"/>
            <a:ext cx="8229600" cy="3312368"/>
          </a:xfrm>
        </p:spPr>
        <p:txBody>
          <a:bodyPr/>
          <a:lstStyle/>
          <a:p>
            <a:r>
              <a:rPr lang="de-DE" sz="3200" dirty="0"/>
              <a:t>Partitur</a:t>
            </a:r>
            <a:br>
              <a:rPr lang="de-DE" sz="3200" dirty="0"/>
            </a:br>
            <a:r>
              <a:rPr lang="de-DE" sz="3200" dirty="0"/>
              <a:t>Erprobungsstufe</a:t>
            </a:r>
            <a:br>
              <a:rPr lang="de-DE" sz="3200" dirty="0"/>
            </a:br>
            <a:r>
              <a:rPr lang="de-DE" sz="3200" dirty="0"/>
              <a:t> </a:t>
            </a:r>
            <a:br>
              <a:rPr lang="de-DE" sz="3200" dirty="0"/>
            </a:br>
            <a:r>
              <a:rPr lang="de-DE" sz="2000" dirty="0"/>
              <a:t>Obligatorik : Freiraum</a:t>
            </a:r>
            <a:br>
              <a:rPr lang="de-DE" sz="2000" dirty="0"/>
            </a:br>
            <a:r>
              <a:rPr lang="de-DE" sz="2000" dirty="0"/>
              <a:t>     75%               25%</a:t>
            </a:r>
            <a:endParaRPr lang="de-DE" sz="3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8A5FE4C-C322-49B4-AE5A-2963FEBE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F9F324F-9206-4799-9338-7ACF8381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45"/>
            <a:ext cx="601216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2571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75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Arbeitsauftrag </a:t>
            </a:r>
            <a:r>
              <a:rPr lang="de-DE" dirty="0" err="1"/>
              <a:t>Workshopphase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C94CFCC-7FCD-A14F-90CF-8647D76D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77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Ablaufplanung (Vorschlag für BR)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Implementationsveranstaltung zur Einführung der Kernlehrpläne Gymnasium SI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95232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Einsetzen: Ansprechpartner BRs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288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4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Thema/Inhalt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09:00 – 09:30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Ankommen, Stehkaffee und Begrüßung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09:30 – 11:00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Vorstellung des neuen KLP G9 Sport und Aussprache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11:00 – 11:15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568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11:15 – 12:30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Vom KLP zum SILP </a:t>
                      </a:r>
                      <a:r>
                        <a:rPr lang="de-DE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(KE-Kartensatz, Übersichtslisten, Partitur, Dropdown-Karte, Erklärvideo und UV-Karte) – BF nach Wahl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12:30 - 13:30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Mittagspause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13:30 – 14:30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Vorstellung ausgewählter Umsetzungsbeispiele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mit Muster-UV unter dem Aspekt der Nutzung digitaler Medien im kompetenzorientierten Sportunterricht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de-DE" sz="1600" dirty="0"/>
                        <a:t>Input mit Muster-UV zur Heidelberger Ballschule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1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14:30 – 14:45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Kaffeepause und informeller Austausch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86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14:45 – 15:30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Vorstellung der weiteren Unterstützungsmaterialien 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(SILP, Navigator, Muster UV etc.) </a:t>
                      </a:r>
                      <a:r>
                        <a:rPr lang="de-DE" sz="1600" dirty="0"/>
                        <a:t>und Ablauf der weiteren 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58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1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A30EC2B6-0F12-0C42-BAB6-4F411493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86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38594"/>
            <a:ext cx="6995120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</a:t>
            </a:r>
            <a:br>
              <a:rPr lang="de-DE" dirty="0"/>
            </a:br>
            <a:r>
              <a:rPr lang="de-DE" dirty="0"/>
              <a:t>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</a:t>
            </a:r>
            <a:br>
              <a:rPr lang="de-DE" dirty="0"/>
            </a:br>
            <a:r>
              <a:rPr lang="de-DE" dirty="0"/>
              <a:t>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</a:t>
            </a:r>
            <a:br>
              <a:rPr lang="de-DE" dirty="0"/>
            </a:br>
            <a:r>
              <a:rPr lang="de-DE" dirty="0"/>
              <a:t>und Durchführung des </a:t>
            </a:r>
            <a:r>
              <a:rPr lang="de-DE" dirty="0" smtClean="0"/>
              <a:t>Unterrichts.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(Diese sind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=""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FB8AEC2-76C3-FF4C-A788-31A73D7A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5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323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 Sport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Einsetzen: Ansprechpartner BRs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44502"/>
              </p:ext>
            </p:extLst>
          </p:nvPr>
        </p:nvGraphicFramePr>
        <p:xfrm>
          <a:off x="539750" y="1662648"/>
          <a:ext cx="8064500" cy="435864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Kompetenzbereiche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Inhaltsfelder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Bewegungsfelder und Sportbereiche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inhaltliche Schwerpunkte bis zum Ende der Erprobungsstufe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2.4.1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Bewegungsfeld übergreifende Kompetenzerwartungen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2.4.2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Bewegungsfeld spezifische Kompetenzerwartungen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inhaltliche Schwerpunkte bis zum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6091405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2.5.1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Bewegungsfeld übergreifende Kompetenzerwartungen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558535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2.5.2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Bewegungsfeld spezifische Kompetenzerwartungen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0046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831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8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 smtClean="0"/>
              <a:t>Bildung in der digitalen </a:t>
            </a:r>
            <a:r>
              <a:rPr lang="de-DE" dirty="0"/>
              <a:t>Welt und Medienbildung (Medienkompetenzrahmen NRW)</a:t>
            </a:r>
            <a:endParaRPr lang="de-DE" dirty="0" smtClean="0"/>
          </a:p>
          <a:p>
            <a:pPr lvl="1"/>
            <a:r>
              <a:rPr lang="de-DE" dirty="0" smtClean="0"/>
              <a:t>Rahmenvorgabe 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D6160F9-ABFF-6348-A579-E0AF5CB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((Bitte BR spezifische Kontaktinformationen  einfügen!))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093951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2696</Words>
  <Application>Microsoft Office PowerPoint</Application>
  <PresentationFormat>Bildschirmpräsentation (4:3)</PresentationFormat>
  <Paragraphs>564</Paragraphs>
  <Slides>49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49</vt:i4>
      </vt:variant>
    </vt:vector>
  </HeadingPairs>
  <TitlesOfParts>
    <vt:vector size="51" baseType="lpstr">
      <vt:lpstr>QUA-LiS_Vorlage_weiss</vt:lpstr>
      <vt:lpstr>1_QUA-LiS_Vorlage_weiss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Gliederung des Kernlehrplans Sport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Aufgaben und Ziele des Faches Sport </vt:lpstr>
      <vt:lpstr>Grundkonstrukt und zentrale Begriffe im Fach Sport</vt:lpstr>
      <vt:lpstr>Die wichtigsten Kontinuitäten</vt:lpstr>
      <vt:lpstr>Die wichtigsten Kontinuitäten</vt:lpstr>
      <vt:lpstr>Die wichtigsten strukturellen Neuerungen </vt:lpstr>
      <vt:lpstr>Sachkompetenz als "neuer" Kompetenzbereich</vt:lpstr>
      <vt:lpstr>Sachkompetenz als "neuer" Kompetenzbereich</vt:lpstr>
      <vt:lpstr>Die wichtigsten strukturellen Neuerungen </vt:lpstr>
      <vt:lpstr>Die wichtigsten strukturellen Neuerungen </vt:lpstr>
      <vt:lpstr>Die wichtigsten inhaltlichen Neuerungen </vt:lpstr>
      <vt:lpstr>Die wichtigsten inhaltlichen Neuerungen </vt:lpstr>
      <vt:lpstr>Die wichtigsten inhaltlichen Neuerungen </vt:lpstr>
      <vt:lpstr>Die wichtigsten inhaltlichen Neuerungen </vt:lpstr>
      <vt:lpstr>Die wichtigsten inhaltlichen Neuerungen </vt:lpstr>
      <vt:lpstr>Auftrag: Bildung für die digitale Welt und Medienbildung</vt:lpstr>
      <vt:lpstr>Auftrag: Bildung für die digitale Welt und Medienbildung</vt:lpstr>
      <vt:lpstr>Foto- und Videoaufzeichnungen im Sportunterricht</vt:lpstr>
      <vt:lpstr>Foto- und Videoaufzeichnungen im Sportunterricht</vt:lpstr>
      <vt:lpstr>Gliederung</vt:lpstr>
      <vt:lpstr>Fachliche Unterstützungsmaterialien</vt:lpstr>
      <vt:lpstr>Fachliche Unterstützungsmaterialien</vt:lpstr>
      <vt:lpstr>UV-Karte (Vorderseite)</vt:lpstr>
      <vt:lpstr>UV-Karte (Rückseite)</vt:lpstr>
      <vt:lpstr>Partitur Erprobungsstufe   Obligatorik : Freiraum      75%               25%</vt:lpstr>
      <vt:lpstr>Arbeitsauftrag Workshopphase</vt:lpstr>
      <vt:lpstr>Ablaufplanung (Vorschlag für BR)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2019-07-24T06:38:34Z</dcterms:modified>
</cp:coreProperties>
</file>