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86" r:id="rId3"/>
    <p:sldId id="487" r:id="rId4"/>
    <p:sldId id="428" r:id="rId5"/>
    <p:sldId id="488" r:id="rId6"/>
    <p:sldId id="489" r:id="rId7"/>
    <p:sldId id="506" r:id="rId8"/>
    <p:sldId id="490" r:id="rId9"/>
    <p:sldId id="507" r:id="rId10"/>
    <p:sldId id="491" r:id="rId11"/>
    <p:sldId id="492" r:id="rId12"/>
    <p:sldId id="493" r:id="rId13"/>
    <p:sldId id="495" r:id="rId14"/>
    <p:sldId id="496" r:id="rId15"/>
    <p:sldId id="497" r:id="rId16"/>
    <p:sldId id="498" r:id="rId17"/>
    <p:sldId id="499" r:id="rId18"/>
    <p:sldId id="500" r:id="rId19"/>
    <p:sldId id="504" r:id="rId20"/>
    <p:sldId id="511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3300"/>
    <a:srgbClr val="042172"/>
    <a:srgbClr val="E9EDF4"/>
    <a:srgbClr val="D0D8E8"/>
    <a:srgbClr val="DB820B"/>
    <a:srgbClr val="DA8F0B"/>
    <a:srgbClr val="FF99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018" autoAdjust="0"/>
  </p:normalViewPr>
  <p:slideViewPr>
    <p:cSldViewPr showGuides="1">
      <p:cViewPr varScale="1">
        <p:scale>
          <a:sx n="90" d="100"/>
          <a:sy n="90" d="100"/>
        </p:scale>
        <p:origin x="2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70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29.09.19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29.09.19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5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 zum 2. Teil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Beispiel eines </a:t>
            </a:r>
            <a:r>
              <a:rPr lang="de-DE" sz="3600" b="1" dirty="0">
                <a:solidFill>
                  <a:srgbClr val="002060"/>
                </a:solidFill>
              </a:rPr>
              <a:t>mediengestützten </a:t>
            </a:r>
            <a:r>
              <a:rPr lang="de-DE" sz="3600" dirty="0">
                <a:solidFill>
                  <a:srgbClr val="002060"/>
                </a:solidFill>
              </a:rPr>
              <a:t>Unterrichtsvorhabens</a:t>
            </a:r>
          </a:p>
          <a:p>
            <a:r>
              <a:rPr lang="de-DE" sz="3600" dirty="0">
                <a:solidFill>
                  <a:srgbClr val="002060"/>
                </a:solidFill>
              </a:rPr>
              <a:t>im</a:t>
            </a:r>
          </a:p>
          <a:p>
            <a:r>
              <a:rPr lang="de-DE" sz="3200" dirty="0">
                <a:solidFill>
                  <a:srgbClr val="002060"/>
                </a:solidFill>
              </a:rPr>
              <a:t>Kernlehrplan Sport G 9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016A7-7B64-AB4A-9CB9-101BE33B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4 Erkenntnisse der Fachliteratur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DE14FB-CE25-924C-B196-B7637CE1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D49900-552A-8D48-B7B5-64F89C48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CCE10D-5A17-8A45-8B4F-7A33C10BC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5900" r="12854" b="44750"/>
          <a:stretch/>
        </p:blipFill>
        <p:spPr>
          <a:xfrm>
            <a:off x="2105725" y="1657647"/>
            <a:ext cx="4932549" cy="43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FD5A9-1AC8-1A4C-98A2-52B6760A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5 Einsatz analoger und digitaler Medien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9F048A-E629-5142-8D90-7D27B99F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07675-3126-E247-97C0-948291C5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431A61-AABF-AF4B-A9D9-44BC08D6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3195" r="5000" b="5424"/>
          <a:stretch/>
        </p:blipFill>
        <p:spPr>
          <a:xfrm>
            <a:off x="1493658" y="1651218"/>
            <a:ext cx="6156684" cy="43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AB395-A58D-5F46-A968-3D665869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0 Zieltreppe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752B7-3DFA-7941-A5A4-B36342E1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5F9394-3398-8548-942F-8BE1A023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90712E-7519-4A4A-A2DD-39472BDBF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7653" r="1176" b="2082"/>
          <a:stretch/>
        </p:blipFill>
        <p:spPr>
          <a:xfrm>
            <a:off x="1331640" y="1628800"/>
            <a:ext cx="6482739" cy="42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4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C28C7-5DFC-8643-882A-CBD27730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1 Basischoreographie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427F03-4223-4A4B-8306-7BF183AF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B62230-C5AE-794E-9570-9EEE66DE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E5A709-9AA8-1B48-916B-C40988ECD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131" r="9092" b="17378"/>
          <a:stretch/>
        </p:blipFill>
        <p:spPr>
          <a:xfrm>
            <a:off x="827584" y="1629879"/>
            <a:ext cx="3168352" cy="44047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1A37FCE-C087-2742-A986-54047B23AF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4613" b="5147"/>
          <a:stretch/>
        </p:blipFill>
        <p:spPr>
          <a:xfrm>
            <a:off x="4860032" y="1581943"/>
            <a:ext cx="3043438" cy="4431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348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1E747-2A74-634B-82EE-2E1B66C5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2 QR Codes als Ideengeber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677D25-7487-6141-9B74-1ADEDEF8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AF7F7B-95B3-3346-8253-71F09C4B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E1DBBE6-22DC-A142-9BD2-AF2E25B00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827584" y="1687370"/>
            <a:ext cx="3014736" cy="42661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E4FFD0E-F6C8-074A-A987-F24AD1E05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2452" b="4851"/>
          <a:stretch/>
        </p:blipFill>
        <p:spPr>
          <a:xfrm>
            <a:off x="4644008" y="1652315"/>
            <a:ext cx="3085171" cy="4301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156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E13D9-6BDD-A64C-8827-95F6B6F8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3 Formale Kriterien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762534-4C03-4C47-8999-F46AD04F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FFD58D-B576-C94F-BE86-2085FD94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350460-6A3F-C547-9719-6ECCAA3DD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755576" y="1635864"/>
            <a:ext cx="3074261" cy="43503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093D6A-D137-3F40-8084-38974A9AF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66" r="1963" b="4310"/>
          <a:stretch/>
        </p:blipFill>
        <p:spPr>
          <a:xfrm>
            <a:off x="3923928" y="2224966"/>
            <a:ext cx="4789143" cy="3364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487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7079-B35D-724A-87ED-879054D9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4 Bewegungsqualität Gruppe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A600CA-B027-A344-A308-22FE9634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D6761A-60B1-CF40-B19E-C18A1667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4A5C459-8DB7-1F48-9FD0-69C3CF4ED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683568" y="1623527"/>
            <a:ext cx="3104026" cy="43924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59FDA5F-0F68-364B-A4B8-4C5B3467D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081" r="1176" b="12110"/>
          <a:stretch/>
        </p:blipFill>
        <p:spPr>
          <a:xfrm>
            <a:off x="3851920" y="2276872"/>
            <a:ext cx="5061134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7426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3882E-9525-F94F-9AE8-7D368B42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5 Bewegungsqualität </a:t>
            </a:r>
            <a:r>
              <a:rPr lang="de-DE" dirty="0">
                <a:sym typeface="Wingdings" pitchFamily="2" charset="2"/>
              </a:rPr>
              <a:t> individuell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BF578-B5DC-1448-A922-E1293AF3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14B89C-7EC6-4C4A-813F-3A479591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A25C83-E2CB-9143-A434-497C1AF1B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755576" y="1639509"/>
            <a:ext cx="3096344" cy="438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E9F866-8B4D-954E-B200-111DCA920F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967" r="4325" b="12110"/>
          <a:stretch/>
        </p:blipFill>
        <p:spPr>
          <a:xfrm>
            <a:off x="3923928" y="2259098"/>
            <a:ext cx="4968552" cy="3229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3608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88C3C-29FE-3A4C-B0EC-48A311155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6 Regieanweisung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BC6DA4-D815-B448-AD58-AC36BED9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E5E24A-CB02-964F-97B0-B03F08796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1E80D05-693D-9D42-8DE0-F12D14D41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827584" y="1602808"/>
            <a:ext cx="3144202" cy="44493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B8FF20-0DE2-2240-8567-FD3FF39CF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1701" r="5424" b="7315"/>
          <a:stretch/>
        </p:blipFill>
        <p:spPr>
          <a:xfrm>
            <a:off x="4788024" y="1637291"/>
            <a:ext cx="3041384" cy="4392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821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2F5A-28C6-1548-B8D5-308F0EB4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6 Leistungsbewertung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86BAA3-C97F-E444-97F9-E123D1FF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Lehrplannavigator Sport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4FD08-1D29-8541-BA20-A9389B2D1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A45BBC0-2A99-9B4D-B541-2903364F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3800" r="9882" b="17450"/>
          <a:stretch/>
        </p:blipFill>
        <p:spPr>
          <a:xfrm>
            <a:off x="353512" y="1628799"/>
            <a:ext cx="3064331" cy="433631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83813B-A5D3-7E45-ACC5-ADD871AAD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46" r="11680" b="11780"/>
          <a:stretch/>
        </p:blipFill>
        <p:spPr>
          <a:xfrm>
            <a:off x="3754760" y="1976351"/>
            <a:ext cx="4932040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342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A64EF-DCB5-8F46-B672-3645CEE8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Planungsentscheidungen der Lehrkraft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6F1EF-25D4-434F-A146-31F3C1A41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 1 UV Karte</a:t>
            </a:r>
          </a:p>
          <a:p>
            <a:r>
              <a:rPr lang="de-DE" dirty="0"/>
              <a:t>L 2 Aufbau des mediengestützten  UV</a:t>
            </a:r>
          </a:p>
          <a:p>
            <a:r>
              <a:rPr lang="de-DE" dirty="0"/>
              <a:t>L 3 Rechtliche Grundlage</a:t>
            </a:r>
          </a:p>
          <a:p>
            <a:r>
              <a:rPr lang="de-DE" dirty="0"/>
              <a:t>L 4 Erkenntnisse der Fachliteratur (Übersicht)</a:t>
            </a:r>
          </a:p>
          <a:p>
            <a:r>
              <a:rPr lang="de-DE" dirty="0"/>
              <a:t>L 5 Einsatz analoger und digitaler Medien</a:t>
            </a:r>
          </a:p>
          <a:p>
            <a:r>
              <a:rPr lang="de-DE" dirty="0"/>
              <a:t>L 6 Leistungsbewertung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9C86C-D683-134F-8CD7-30144425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E4A2A006-4AFA-194E-9F13-9387566A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97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D28B0-CEF9-154C-9024-9A85BF43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 7 Ergebnisse reflektierter Praxis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57BFF6-F9FC-C147-8D15-41F9106E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Lehrplannavigator Sport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3CA15E-F992-F342-A74D-23113CC5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21142C-4AC8-9F4D-829F-C750BF068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2750" r="6909" b="61550"/>
          <a:stretch/>
        </p:blipFill>
        <p:spPr>
          <a:xfrm>
            <a:off x="1252218" y="1824390"/>
            <a:ext cx="6639563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973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8E74D-BC39-7E4C-A5AC-2A0E43EA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 für Schülerinnen und Schüler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A644DE-3E8F-A14B-A521-9A505754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 0 </a:t>
            </a:r>
            <a:r>
              <a:rPr lang="de-DE" b="1" dirty="0"/>
              <a:t>Zieltreppe </a:t>
            </a:r>
          </a:p>
          <a:p>
            <a:r>
              <a:rPr lang="de-DE" dirty="0"/>
              <a:t>M 1 </a:t>
            </a:r>
            <a:r>
              <a:rPr lang="de-DE" b="1" dirty="0"/>
              <a:t>Basischoreografie</a:t>
            </a:r>
            <a:r>
              <a:rPr lang="de-DE" dirty="0"/>
              <a:t> (</a:t>
            </a:r>
            <a:r>
              <a:rPr lang="de-DE" b="1" dirty="0">
                <a:solidFill>
                  <a:srgbClr val="3399FF"/>
                </a:solidFill>
              </a:rPr>
              <a:t>I Pad </a:t>
            </a:r>
            <a:r>
              <a:rPr lang="de-DE" dirty="0"/>
              <a:t>+ </a:t>
            </a:r>
            <a:r>
              <a:rPr lang="de-DE" b="1" dirty="0">
                <a:solidFill>
                  <a:srgbClr val="00B050"/>
                </a:solidFill>
              </a:rPr>
              <a:t>Lerntheke</a:t>
            </a:r>
            <a:r>
              <a:rPr lang="de-DE" dirty="0"/>
              <a:t>)</a:t>
            </a:r>
          </a:p>
          <a:p>
            <a:r>
              <a:rPr lang="de-DE" dirty="0"/>
              <a:t>M 2 </a:t>
            </a:r>
            <a:r>
              <a:rPr lang="de-DE" b="1" dirty="0">
                <a:solidFill>
                  <a:srgbClr val="3399FF"/>
                </a:solidFill>
              </a:rPr>
              <a:t>QR Codes als Ideengeber</a:t>
            </a:r>
          </a:p>
          <a:p>
            <a:r>
              <a:rPr lang="de-DE" dirty="0"/>
              <a:t>M 3 </a:t>
            </a:r>
            <a:r>
              <a:rPr lang="de-DE" b="1" dirty="0">
                <a:solidFill>
                  <a:srgbClr val="00B050"/>
                </a:solidFill>
              </a:rPr>
              <a:t>Formale Kriterien (Quantität) </a:t>
            </a:r>
            <a:r>
              <a:rPr lang="de-DE" b="1" dirty="0">
                <a:solidFill>
                  <a:srgbClr val="00B050"/>
                </a:solidFill>
                <a:sym typeface="Wingdings" pitchFamily="2" charset="2"/>
              </a:rPr>
              <a:t> Gruppe</a:t>
            </a:r>
            <a:endParaRPr lang="de-DE" b="1" dirty="0">
              <a:solidFill>
                <a:srgbClr val="00B050"/>
              </a:solidFill>
            </a:endParaRPr>
          </a:p>
          <a:p>
            <a:r>
              <a:rPr lang="de-DE" dirty="0"/>
              <a:t>M 4 </a:t>
            </a:r>
            <a:r>
              <a:rPr lang="de-DE" b="1" dirty="0">
                <a:solidFill>
                  <a:srgbClr val="3399FF"/>
                </a:solidFill>
              </a:rPr>
              <a:t>Bewegungsqualität </a:t>
            </a:r>
            <a:r>
              <a:rPr lang="de-DE" b="1" dirty="0">
                <a:solidFill>
                  <a:srgbClr val="3399FF"/>
                </a:solidFill>
                <a:sym typeface="Wingdings" pitchFamily="2" charset="2"/>
              </a:rPr>
              <a:t> Gruppe</a:t>
            </a:r>
          </a:p>
          <a:p>
            <a:r>
              <a:rPr lang="de-DE" dirty="0">
                <a:sym typeface="Wingdings" pitchFamily="2" charset="2"/>
              </a:rPr>
              <a:t>M 5</a:t>
            </a:r>
            <a:r>
              <a:rPr lang="de-DE" b="1" dirty="0">
                <a:solidFill>
                  <a:srgbClr val="3399FF"/>
                </a:solidFill>
                <a:sym typeface="Wingdings" pitchFamily="2" charset="2"/>
              </a:rPr>
              <a:t> Bewegungsqualität  individuell</a:t>
            </a:r>
          </a:p>
          <a:p>
            <a:r>
              <a:rPr lang="de-DE" dirty="0"/>
              <a:t>M 6 </a:t>
            </a:r>
            <a:r>
              <a:rPr lang="de-DE" b="1" dirty="0">
                <a:solidFill>
                  <a:srgbClr val="00B050"/>
                </a:solidFill>
              </a:rPr>
              <a:t>Regieanweisung </a:t>
            </a:r>
          </a:p>
          <a:p>
            <a:r>
              <a:rPr lang="de-DE" dirty="0"/>
              <a:t>M 7</a:t>
            </a:r>
            <a:r>
              <a:rPr lang="de-DE" b="1" dirty="0">
                <a:solidFill>
                  <a:srgbClr val="00B050"/>
                </a:solidFill>
              </a:rPr>
              <a:t> </a:t>
            </a:r>
            <a:r>
              <a:rPr lang="de-DE" b="1" dirty="0"/>
              <a:t>Ergebnisse reflektierter Praxis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55882-4545-8441-BC33-74E9190D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BBE6BE-710E-F84A-B464-A1281D29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2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de-DE" sz="3200" dirty="0"/>
              <a:t>L 1 UV Karte Vorderseite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Lehrplannavigator Sport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47D37D-3B01-7848-9DFF-BD293B98C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8767" r="4326" b="10996"/>
          <a:stretch/>
        </p:blipFill>
        <p:spPr>
          <a:xfrm>
            <a:off x="1187624" y="1628800"/>
            <a:ext cx="6768752" cy="42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3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A481F-BDC6-E549-BAE0-E81C6223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1 UV Karte Rückseite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3217B8-7E8D-794F-97BB-3AB9B66F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AA9BE1-FCCC-0244-AEAD-EBD5E479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4E777A-0070-3247-B1A4-8B77FDB87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3225" r="7476" b="21026"/>
          <a:stretch/>
        </p:blipFill>
        <p:spPr>
          <a:xfrm>
            <a:off x="601419" y="1676561"/>
            <a:ext cx="8084659" cy="43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4B2AF-A7AF-6F49-9B16-E34D56BA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2 Aufbau des mediengestützten UV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6CC2-617C-D84D-A62F-35450100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65C053-41A8-7942-BD43-BFF7CD22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2FDAAF-D302-2741-8680-3325095C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9051" r="9882" b="45800"/>
          <a:stretch/>
        </p:blipFill>
        <p:spPr>
          <a:xfrm>
            <a:off x="314696" y="1916832"/>
            <a:ext cx="4176464" cy="338845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4385A39-F00B-B54E-B125-A092A26AD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53150" r="9882" b="7315"/>
          <a:stretch/>
        </p:blipFill>
        <p:spPr>
          <a:xfrm>
            <a:off x="4499992" y="1916832"/>
            <a:ext cx="445972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4B2AF-A7AF-6F49-9B16-E34D56BA7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2 Aufbau des mediengestützten UV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276CC2-617C-D84D-A62F-35450100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Lehrplannavigator Sport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65C053-41A8-7942-BD43-BFF7CD22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BDE1D5-1316-B044-8A05-17005C1F3B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9051" r="9882" b="7315"/>
          <a:stretch/>
        </p:blipFill>
        <p:spPr>
          <a:xfrm>
            <a:off x="3131839" y="1604472"/>
            <a:ext cx="2952329" cy="44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59835-67ED-6D40-86B7-DABAC28B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3 Rechtliche Grundlagen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93DD3-A9EF-C341-94E2-C0180F1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BD6097-4E53-3B44-A19C-F122AD99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629796E-31E2-2F4F-9489-051D4330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3800" r="6910" b="45800"/>
          <a:stretch/>
        </p:blipFill>
        <p:spPr>
          <a:xfrm>
            <a:off x="251520" y="1700808"/>
            <a:ext cx="4350484" cy="3600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878CDD8-972B-524B-92C9-9D5AAF8AF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55250" r="6910" b="2750"/>
          <a:stretch/>
        </p:blipFill>
        <p:spPr>
          <a:xfrm>
            <a:off x="4602004" y="2060848"/>
            <a:ext cx="43852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59835-67ED-6D40-86B7-DABAC28B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L 3 Rechtliche Grundlagen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93DD3-A9EF-C341-94E2-C0180F1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Lehrplannavigator Sport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BD6097-4E53-3B44-A19C-F122AD99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44ADE6-954B-7C4A-BB63-F8243B8FF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3800" r="6910" b="3800"/>
          <a:stretch/>
        </p:blipFill>
        <p:spPr>
          <a:xfrm>
            <a:off x="3304495" y="1635670"/>
            <a:ext cx="289505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3006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237</Words>
  <Application>Microsoft Macintosh PowerPoint</Application>
  <PresentationFormat>Bildschirmpräsentation (4:3)</PresentationFormat>
  <Paragraphs>77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QUA-LiS_Vorlage_weiss</vt:lpstr>
      <vt:lpstr>Herzlich willkommen zum 2. Teil</vt:lpstr>
      <vt:lpstr>Planungsentscheidungen der Lehrkraft</vt:lpstr>
      <vt:lpstr>Material für Schülerinnen und Schüler</vt:lpstr>
      <vt:lpstr>L 1 UV Karte Vorderseite</vt:lpstr>
      <vt:lpstr>L 1 UV Karte Rückseite</vt:lpstr>
      <vt:lpstr>L 2 Aufbau des mediengestützten UV</vt:lpstr>
      <vt:lpstr>L 2 Aufbau des mediengestützten UV</vt:lpstr>
      <vt:lpstr>L 3 Rechtliche Grundlagen</vt:lpstr>
      <vt:lpstr>L 3 Rechtliche Grundlagen</vt:lpstr>
      <vt:lpstr>L 4 Erkenntnisse der Fachliteratur</vt:lpstr>
      <vt:lpstr>L 5 Einsatz analoger und digitaler Medien</vt:lpstr>
      <vt:lpstr>M 0 Zieltreppe</vt:lpstr>
      <vt:lpstr>M 1 Basischoreographie</vt:lpstr>
      <vt:lpstr>M 2 QR Codes als Ideengeber</vt:lpstr>
      <vt:lpstr>M 3 Formale Kriterien</vt:lpstr>
      <vt:lpstr>M 4 Bewegungsqualität Gruppe</vt:lpstr>
      <vt:lpstr>M 5 Bewegungsqualität  individuell</vt:lpstr>
      <vt:lpstr>M 6 Regieanweisung</vt:lpstr>
      <vt:lpstr>L 6 Leistungsbewertung</vt:lpstr>
      <vt:lpstr>M 7 Ergebnisse reflektierter Praxis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2019-09-29T08:53:47Z</dcterms:modified>
</cp:coreProperties>
</file>