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63" r:id="rId3"/>
    <p:sldId id="403" r:id="rId4"/>
    <p:sldId id="366" r:id="rId5"/>
    <p:sldId id="340" r:id="rId6"/>
    <p:sldId id="464" r:id="rId7"/>
    <p:sldId id="344" r:id="rId8"/>
    <p:sldId id="401" r:id="rId9"/>
    <p:sldId id="404" r:id="rId10"/>
    <p:sldId id="303" r:id="rId11"/>
    <p:sldId id="465" r:id="rId12"/>
    <p:sldId id="469" r:id="rId13"/>
    <p:sldId id="371" r:id="rId14"/>
    <p:sldId id="405" r:id="rId15"/>
    <p:sldId id="388" r:id="rId16"/>
    <p:sldId id="389" r:id="rId17"/>
    <p:sldId id="466" r:id="rId18"/>
    <p:sldId id="387" r:id="rId19"/>
    <p:sldId id="390" r:id="rId20"/>
    <p:sldId id="470" r:id="rId21"/>
    <p:sldId id="406" r:id="rId22"/>
    <p:sldId id="408" r:id="rId23"/>
    <p:sldId id="442" r:id="rId24"/>
    <p:sldId id="439" r:id="rId25"/>
    <p:sldId id="461" r:id="rId26"/>
    <p:sldId id="440" r:id="rId27"/>
    <p:sldId id="443" r:id="rId28"/>
    <p:sldId id="441" r:id="rId29"/>
    <p:sldId id="453" r:id="rId30"/>
    <p:sldId id="455" r:id="rId31"/>
    <p:sldId id="457" r:id="rId32"/>
    <p:sldId id="458" r:id="rId33"/>
    <p:sldId id="446" r:id="rId34"/>
    <p:sldId id="459" r:id="rId35"/>
    <p:sldId id="460" r:id="rId36"/>
    <p:sldId id="462" r:id="rId37"/>
    <p:sldId id="414" r:id="rId38"/>
    <p:sldId id="450" r:id="rId39"/>
    <p:sldId id="413" r:id="rId40"/>
    <p:sldId id="429" r:id="rId41"/>
    <p:sldId id="432" r:id="rId42"/>
    <p:sldId id="451" r:id="rId43"/>
    <p:sldId id="456" r:id="rId44"/>
    <p:sldId id="407" r:id="rId45"/>
    <p:sldId id="380" r:id="rId46"/>
    <p:sldId id="391" r:id="rId47"/>
    <p:sldId id="321" r:id="rId4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FE0C8"/>
    <a:srgbClr val="00CC66"/>
    <a:srgbClr val="E9EDF4"/>
    <a:srgbClr val="D0D8E8"/>
    <a:srgbClr val="3399FF"/>
    <a:srgbClr val="DB820B"/>
    <a:srgbClr val="DA8F0B"/>
    <a:srgbClr val="CC3300"/>
    <a:srgbClr val="D6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1" autoAdjust="0"/>
    <p:restoredTop sz="94604"/>
  </p:normalViewPr>
  <p:slideViewPr>
    <p:cSldViewPr showGuides="1">
      <p:cViewPr varScale="1">
        <p:scale>
          <a:sx n="77" d="100"/>
          <a:sy n="77" d="100"/>
        </p:scale>
        <p:origin x="-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16.07.2019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16.07.2019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950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50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64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50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50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50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079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06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057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008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580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334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5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701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701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896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481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89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89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896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4177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09320"/>
            <a:ext cx="296267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7864" y="6309320"/>
            <a:ext cx="2736304" cy="464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09320"/>
            <a:ext cx="296267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7864" y="6309320"/>
            <a:ext cx="2736304" cy="464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09320"/>
            <a:ext cx="296267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7864" y="6309320"/>
            <a:ext cx="2736304" cy="464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179512" y="6309320"/>
            <a:ext cx="296267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7864" y="6309320"/>
            <a:ext cx="2736304" cy="464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09320"/>
            <a:ext cx="296267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7864" y="6309320"/>
            <a:ext cx="2736304" cy="464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09320"/>
            <a:ext cx="296267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7864" y="6309320"/>
            <a:ext cx="2736304" cy="464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400800" cy="3096344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200" dirty="0">
                <a:solidFill>
                  <a:srgbClr val="002060"/>
                </a:solidFill>
              </a:rPr>
              <a:t>Sekundarstufe I des </a:t>
            </a:r>
            <a:r>
              <a:rPr lang="de-DE" sz="3200" dirty="0" smtClean="0">
                <a:solidFill>
                  <a:srgbClr val="002060"/>
                </a:solidFill>
              </a:rPr>
              <a:t>Gymnasiums</a:t>
            </a:r>
            <a:endParaRPr lang="de-DE" sz="3200" dirty="0">
              <a:solidFill>
                <a:srgbClr val="002060"/>
              </a:solidFill>
            </a:endParaRPr>
          </a:p>
          <a:p>
            <a:r>
              <a:rPr lang="de-DE" sz="4000" b="1" dirty="0" smtClean="0">
                <a:solidFill>
                  <a:srgbClr val="002060"/>
                </a:solidFill>
              </a:rPr>
              <a:t>Kernlehrplan </a:t>
            </a:r>
          </a:p>
          <a:p>
            <a:r>
              <a:rPr lang="de-DE" sz="4000" b="1" dirty="0" smtClean="0">
                <a:solidFill>
                  <a:srgbClr val="002060"/>
                </a:solidFill>
              </a:rPr>
              <a:t>Evangelische Religionslehre</a:t>
            </a:r>
          </a:p>
          <a:p>
            <a:r>
              <a:rPr lang="de-DE" sz="2000" b="1" dirty="0" smtClean="0">
                <a:solidFill>
                  <a:srgbClr val="002060"/>
                </a:solidFill>
              </a:rPr>
              <a:t>Implementation</a:t>
            </a:r>
            <a:endParaRPr lang="de-DE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Aufträge für alle </a:t>
            </a:r>
            <a:r>
              <a:rPr lang="de-DE" b="1" dirty="0" smtClean="0"/>
              <a:t>Fächer insbesondere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</a:t>
            </a:r>
            <a:r>
              <a:rPr lang="de-DE" dirty="0" smtClean="0"/>
              <a:t>Rahmenvorgabe Verbraucherbildung in Schule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b="1" dirty="0"/>
              <a:t>Erreichen der Ziele der Vorgaben arbeitsteilig im Zusammenspiel aller Fächer und im Verlauf des gesamten Bildungsgangs </a:t>
            </a:r>
            <a:endParaRPr lang="de-DE" b="1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Synopsen dazu werden den Schulen über den Lehrplannavigator zur Verfügung gestellt.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1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xmlns="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xmlns="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5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Informatik werden fachangemessen aufgezeigt (z.B.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Orientierungs-rahmen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79512" y="6356350"/>
            <a:ext cx="3024336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3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448272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dirty="0"/>
              <a:t>Auseinandersetzung mit</a:t>
            </a:r>
          </a:p>
          <a:p>
            <a:pPr lvl="1"/>
            <a:r>
              <a:rPr lang="de-DE" dirty="0"/>
              <a:t>Individuellen Bedürfnissen und </a:t>
            </a:r>
            <a:r>
              <a:rPr lang="de-DE" dirty="0" smtClean="0"/>
              <a:t>Bedarfen (Z 1)</a:t>
            </a:r>
            <a:endParaRPr lang="de-DE" dirty="0"/>
          </a:p>
          <a:p>
            <a:pPr lvl="1"/>
            <a:r>
              <a:rPr lang="de-DE" dirty="0"/>
              <a:t>Gesellschaftlichen Einflüssen auf </a:t>
            </a:r>
            <a:r>
              <a:rPr lang="de-DE" dirty="0" smtClean="0"/>
              <a:t>Konsumentscheidungen (Z 2)</a:t>
            </a:r>
            <a:endParaRPr lang="de-DE" dirty="0"/>
          </a:p>
          <a:p>
            <a:pPr lvl="1"/>
            <a:r>
              <a:rPr lang="de-DE" dirty="0"/>
              <a:t>Individuellen und gesellschaftlichen Folgen des </a:t>
            </a:r>
            <a:r>
              <a:rPr lang="de-DE" dirty="0" smtClean="0"/>
              <a:t>Konsums (Z 3)</a:t>
            </a:r>
            <a:endParaRPr lang="de-DE" dirty="0"/>
          </a:p>
          <a:p>
            <a:pPr lvl="1"/>
            <a:r>
              <a:rPr lang="de-DE" dirty="0"/>
              <a:t>Politisch-rechtlichen und sozioökonomischen </a:t>
            </a:r>
            <a:r>
              <a:rPr lang="de-DE" dirty="0" smtClean="0"/>
              <a:t>Rahmenbedingungen (Z 4)</a:t>
            </a:r>
            <a:endParaRPr lang="de-DE" dirty="0"/>
          </a:p>
          <a:p>
            <a:pPr lvl="1"/>
            <a:r>
              <a:rPr lang="de-DE" dirty="0"/>
              <a:t>Kriterien für </a:t>
            </a:r>
            <a:r>
              <a:rPr lang="de-DE" dirty="0" smtClean="0"/>
              <a:t>Konsumentscheidungen (Z 5)</a:t>
            </a:r>
            <a:endParaRPr lang="de-DE" dirty="0"/>
          </a:p>
          <a:p>
            <a:pPr lvl="1"/>
            <a:r>
              <a:rPr lang="de-DE" dirty="0"/>
              <a:t>Individuellen, kollektiven und politischen Gestaltungsoptionen des </a:t>
            </a:r>
            <a:r>
              <a:rPr lang="de-DE" dirty="0" smtClean="0"/>
              <a:t>Konsums (Z 6)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254464C-DBE5-D140-8C4F-AED538988B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82465"/>
              </p:ext>
            </p:extLst>
          </p:nvPr>
        </p:nvGraphicFramePr>
        <p:xfrm>
          <a:off x="435660" y="1715212"/>
          <a:ext cx="8251140" cy="173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xmlns="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xmlns="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199123639"/>
                    </a:ext>
                  </a:extLst>
                </a:gridCol>
              </a:tblGrid>
              <a:tr h="820890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</a:t>
                      </a:r>
                      <a:r>
                        <a:rPr lang="de-DE" dirty="0"/>
                        <a:t>Marktgeschehen,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</a:t>
                      </a:r>
                      <a:r>
                        <a:rPr lang="de-DE" dirty="0" smtClean="0"/>
                        <a:t>Wohnen, </a:t>
                      </a:r>
                      <a:r>
                        <a:rPr lang="de-DE" dirty="0"/>
                        <a:t>Mobilität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Gliederung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Evangelische Religionslehre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xmlns="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800" dirty="0" smtClean="0"/>
              <a:t>Die </a:t>
            </a:r>
            <a:r>
              <a:rPr lang="de-DE" altLang="de-DE" sz="1800" dirty="0"/>
              <a:t>Fachkonferenz berät über alle das Fach oder die Fachrichtung betreffenden Angelegenheiten einschließlich der Zusammenarbeit mit anderen Fächern. Sie trägt Verantwortung für die schulinterne Qualitätssicherung und </a:t>
            </a:r>
            <a:r>
              <a:rPr lang="de-DE" altLang="de-DE" sz="1800" dirty="0" smtClean="0"/>
              <a:t>-entwicklung </a:t>
            </a:r>
            <a:r>
              <a:rPr lang="de-DE" altLang="de-DE" sz="1800" dirty="0"/>
              <a:t>der fachlichen Arbeit und berät über Ziele, Arbeitspläne, Evaluationsmaßnahmen und </a:t>
            </a:r>
            <a:r>
              <a:rPr lang="de-DE" altLang="de-DE" sz="1800" dirty="0" smtClean="0"/>
              <a:t>-ergebnisse </a:t>
            </a:r>
            <a:r>
              <a:rPr lang="de-DE" altLang="de-DE" sz="1800" dirty="0"/>
              <a:t>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8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/>
              <a:t>Grundsätze zur fachdidaktischen und fachmethodischen </a:t>
            </a:r>
            <a:r>
              <a:rPr lang="de-DE" altLang="de-DE" sz="1800" dirty="0" smtClean="0"/>
              <a:t>Arbeit,</a:t>
            </a:r>
            <a:endParaRPr lang="de-DE" altLang="de-DE" sz="18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/>
              <a:t>Vorschläge an die Lehrerkonferenz zur Einführung von </a:t>
            </a:r>
            <a:r>
              <a:rPr lang="de-DE" altLang="de-DE" sz="1800" dirty="0" smtClean="0"/>
              <a:t>Lernmitteln.</a:t>
            </a:r>
            <a:endParaRPr lang="de-DE" altLang="de-DE" sz="1800" dirty="0"/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xmlns="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1" y="1652084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Curriculumentwicklung</a:t>
            </a:r>
            <a:endParaRPr lang="de-DE" sz="16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6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von </a:t>
            </a:r>
            <a:r>
              <a:rPr lang="de-DE" dirty="0"/>
              <a:t>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</a:t>
            </a:r>
            <a:r>
              <a:rPr lang="de-DE" dirty="0" smtClean="0"/>
              <a:t>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AC05C93-8322-9C46-A48D-7D1EEE3121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827584" y="2996952"/>
            <a:ext cx="360040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Vortrags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Evangelische Religionslehre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4294967295"/>
          </p:nvPr>
        </p:nvSpPr>
        <p:spPr>
          <a:xfrm>
            <a:off x="179512" y="6356350"/>
            <a:ext cx="3024336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5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Gliederung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Evangelische Religionslehre im 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/>
              <a:t>Leitgedanken bei der Überarbeitung des KLP ER</a:t>
            </a:r>
            <a:endParaRPr lang="de-DE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sz="2400" dirty="0" smtClean="0"/>
              <a:t>Inhaltliche Anpassung an die verlängerte Lernzeit: Möglichkeit einer vertieften Beschäftigung mit fachlichen Themen ohne Ausweitung der Quantität von Kompetenzerwartungen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Ergänzung </a:t>
            </a:r>
            <a:r>
              <a:rPr lang="de-DE" sz="2400" dirty="0"/>
              <a:t>inhaltlicher Schwerpunkte, die den fachlichen </a:t>
            </a:r>
            <a:r>
              <a:rPr lang="de-DE" sz="2400" dirty="0" smtClean="0"/>
              <a:t>Bildungsanspruch </a:t>
            </a:r>
            <a:r>
              <a:rPr lang="de-DE" sz="2400" dirty="0"/>
              <a:t>stärker konturieren: Subjektorientierung, Lebensweltorientierung</a:t>
            </a:r>
          </a:p>
          <a:p>
            <a:r>
              <a:rPr lang="de-DE" sz="2400" dirty="0" smtClean="0"/>
              <a:t>Verdeutlichung der Anschlussfähigkeit </a:t>
            </a:r>
            <a:r>
              <a:rPr lang="de-DE" sz="2400" dirty="0"/>
              <a:t>an die Sekundarstufe II </a:t>
            </a:r>
            <a:r>
              <a:rPr lang="de-DE" sz="2400" dirty="0" smtClean="0"/>
              <a:t>(Auswirkungen </a:t>
            </a:r>
            <a:r>
              <a:rPr lang="de-DE" sz="2400" dirty="0"/>
              <a:t>auf Bezeichnung </a:t>
            </a:r>
            <a:r>
              <a:rPr lang="de-DE" sz="2400" dirty="0" smtClean="0"/>
              <a:t>und Reihenfolge von  Inhaltsfeldern)</a:t>
            </a:r>
            <a:endParaRPr lang="de-DE" sz="2400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93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Leitgedanken bei der Überarbeitung des KLP ER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de-DE" sz="2400" dirty="0" smtClean="0"/>
          </a:p>
          <a:p>
            <a:pPr>
              <a:spcAft>
                <a:spcPts val="1200"/>
              </a:spcAft>
            </a:pPr>
            <a:r>
              <a:rPr lang="de-DE" sz="2400" dirty="0" smtClean="0"/>
              <a:t>Betonung hermeneutischer Basiskompetenzen durch Ausweisung eines eigenen Inhaltsfeldes, das den Umgang mit biblischen Texten nicht nur auf der Prozessebene „Methodenkompetenz“ beschreibt</a:t>
            </a:r>
          </a:p>
          <a:p>
            <a:r>
              <a:rPr lang="de-DE" sz="2400" dirty="0"/>
              <a:t>Kompatibilität mit dem konfessionell-kooperativen Religionsunterricht </a:t>
            </a:r>
            <a:r>
              <a:rPr lang="de-DE" sz="2000" dirty="0"/>
              <a:t>(gemäß </a:t>
            </a:r>
            <a:r>
              <a:rPr lang="de-DE" sz="2000" dirty="0" err="1"/>
              <a:t>RdErl</a:t>
            </a:r>
            <a:r>
              <a:rPr lang="de-DE" sz="2000" dirty="0"/>
              <a:t> v. 20.06.2003, geändert durch Erlass vom 12.08.2017)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1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Entscheidungen für die Inhaltsfelder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>
                <a:solidFill>
                  <a:schemeClr val="tx2"/>
                </a:solidFill>
              </a:rPr>
              <a:t>a</a:t>
            </a:r>
            <a:r>
              <a:rPr lang="de-DE" dirty="0" smtClean="0">
                <a:solidFill>
                  <a:schemeClr val="tx2"/>
                </a:solidFill>
              </a:rPr>
              <a:t>lt:</a:t>
            </a:r>
            <a:r>
              <a:rPr lang="de-DE" dirty="0" smtClean="0"/>
              <a:t> Inhaltfelder </a:t>
            </a:r>
            <a:r>
              <a:rPr lang="de-DE" dirty="0"/>
              <a:t>(IF) KLP </a:t>
            </a:r>
            <a:r>
              <a:rPr lang="de-DE" dirty="0" smtClean="0"/>
              <a:t>ER SI </a:t>
            </a:r>
            <a:r>
              <a:rPr lang="de-DE" dirty="0"/>
              <a:t>G8 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fontAlgn="t">
              <a:buFont typeface="+mj-lt"/>
              <a:buAutoNum type="arabicPeriod"/>
            </a:pPr>
            <a:r>
              <a:rPr lang="de-DE" sz="1800" dirty="0" smtClean="0"/>
              <a:t>Entwicklung </a:t>
            </a:r>
            <a:r>
              <a:rPr lang="de-DE" sz="1800" dirty="0"/>
              <a:t>einer eigenen religiösen </a:t>
            </a:r>
            <a:r>
              <a:rPr lang="de-DE" sz="1800" dirty="0" smtClean="0"/>
              <a:t>Identität</a:t>
            </a:r>
          </a:p>
          <a:p>
            <a:pPr fontAlgn="t">
              <a:buFont typeface="+mj-lt"/>
              <a:buAutoNum type="arabicPeriod"/>
            </a:pPr>
            <a:r>
              <a:rPr lang="de-DE" sz="1800" dirty="0" smtClean="0"/>
              <a:t>Christlicher </a:t>
            </a:r>
            <a:r>
              <a:rPr lang="de-DE" sz="1800" dirty="0"/>
              <a:t>Glaube als Lebensorientierung</a:t>
            </a:r>
          </a:p>
          <a:p>
            <a:pPr fontAlgn="t">
              <a:buFont typeface="+mj-lt"/>
              <a:buAutoNum type="arabicPeriod"/>
            </a:pPr>
            <a:r>
              <a:rPr lang="de-DE" sz="1800" dirty="0" smtClean="0"/>
              <a:t>Einsatz </a:t>
            </a:r>
            <a:r>
              <a:rPr lang="de-DE" sz="1800" dirty="0"/>
              <a:t>für Gerechtigkeit und Menschenwürde</a:t>
            </a:r>
          </a:p>
          <a:p>
            <a:pPr fontAlgn="t">
              <a:buFont typeface="+mj-lt"/>
              <a:buAutoNum type="arabicPeriod"/>
            </a:pPr>
            <a:r>
              <a:rPr lang="de-DE" sz="1800" dirty="0" smtClean="0"/>
              <a:t>Kirche </a:t>
            </a:r>
            <a:r>
              <a:rPr lang="de-DE" sz="1800" dirty="0"/>
              <a:t>und andere Formen religiöser </a:t>
            </a:r>
            <a:r>
              <a:rPr lang="de-DE" sz="1800" dirty="0" smtClean="0"/>
              <a:t>Gemeinschaft</a:t>
            </a:r>
          </a:p>
          <a:p>
            <a:pPr fontAlgn="t">
              <a:buFont typeface="+mj-lt"/>
              <a:buAutoNum type="arabicPeriod"/>
            </a:pPr>
            <a:r>
              <a:rPr lang="de-DE" sz="1800" dirty="0" smtClean="0"/>
              <a:t>Religionen </a:t>
            </a:r>
            <a:r>
              <a:rPr lang="de-DE" sz="1800" dirty="0"/>
              <a:t>und Weltanschauungen im Dialog</a:t>
            </a:r>
          </a:p>
          <a:p>
            <a:pPr fontAlgn="t">
              <a:buFont typeface="+mj-lt"/>
              <a:buAutoNum type="arabicPeriod"/>
            </a:pPr>
            <a:r>
              <a:rPr lang="de-DE" sz="1800" dirty="0" smtClean="0"/>
              <a:t>Religiöse </a:t>
            </a:r>
            <a:r>
              <a:rPr lang="de-DE" sz="1800" dirty="0"/>
              <a:t>Phänomene in Alltag und Kultur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>
          <a:xfrm>
            <a:off x="4994721" y="1628801"/>
            <a:ext cx="4041775" cy="546074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neu</a:t>
            </a:r>
            <a:r>
              <a:rPr lang="de-DE" dirty="0"/>
              <a:t>: Inhaltsfelder (IF) KLP </a:t>
            </a:r>
            <a:r>
              <a:rPr lang="de-DE" dirty="0" smtClean="0"/>
              <a:t>ER SI Gy: 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4994721" y="2174875"/>
            <a:ext cx="4041775" cy="3702397"/>
          </a:xfrm>
          <a:noFill/>
          <a:ln>
            <a:noFill/>
          </a:ln>
        </p:spPr>
        <p:txBody>
          <a:bodyPr>
            <a:noAutofit/>
          </a:bodyPr>
          <a:lstStyle/>
          <a:p>
            <a:pPr fontAlgn="t">
              <a:buFont typeface="+mj-lt"/>
              <a:buAutoNum type="arabicPeriod"/>
            </a:pPr>
            <a:r>
              <a:rPr lang="de-DE" sz="1800" dirty="0" smtClean="0"/>
              <a:t>Menschliches </a:t>
            </a:r>
            <a:r>
              <a:rPr lang="de-DE" sz="1800" dirty="0"/>
              <a:t>Handeln in Freiheit und Verantwortung</a:t>
            </a:r>
          </a:p>
          <a:p>
            <a:pPr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Frage nach </a:t>
            </a:r>
            <a:r>
              <a:rPr lang="de-DE" sz="1800" dirty="0" smtClean="0"/>
              <a:t>Gott</a:t>
            </a:r>
          </a:p>
          <a:p>
            <a:pPr fontAlgn="t">
              <a:buFont typeface="+mj-lt"/>
              <a:buAutoNum type="arabicPeriod"/>
            </a:pPr>
            <a:r>
              <a:rPr lang="de-DE" sz="1800" dirty="0" smtClean="0"/>
              <a:t>Jesus</a:t>
            </a:r>
            <a:r>
              <a:rPr lang="de-DE" sz="1800" dirty="0"/>
              <a:t>, der Christus</a:t>
            </a:r>
          </a:p>
          <a:p>
            <a:pPr fontAlgn="t">
              <a:buFont typeface="+mj-lt"/>
              <a:buAutoNum type="arabicPeriod"/>
            </a:pPr>
            <a:endParaRPr lang="de-DE" sz="1800" dirty="0"/>
          </a:p>
          <a:p>
            <a:pPr fontAlgn="t">
              <a:spcBef>
                <a:spcPts val="0"/>
              </a:spcBef>
              <a:buFont typeface="+mj-lt"/>
              <a:buAutoNum type="arabicPeriod"/>
            </a:pPr>
            <a:r>
              <a:rPr lang="de-DE" sz="1800" dirty="0" smtClean="0"/>
              <a:t>Kirche </a:t>
            </a:r>
            <a:r>
              <a:rPr lang="de-DE" sz="1800" dirty="0"/>
              <a:t>und andere Formen religiöser Gemeinschaft</a:t>
            </a:r>
          </a:p>
          <a:p>
            <a:pPr fontAlgn="t">
              <a:spcAft>
                <a:spcPts val="30"/>
              </a:spcAft>
              <a:buFont typeface="+mj-lt"/>
              <a:buAutoNum type="arabicPeriod"/>
            </a:pPr>
            <a:r>
              <a:rPr lang="de-DE" sz="1800" dirty="0"/>
              <a:t>Zugänge zur Bibel</a:t>
            </a:r>
          </a:p>
          <a:p>
            <a:pPr fontAlgn="t">
              <a:buFont typeface="+mj-lt"/>
              <a:buAutoNum type="arabicPeriod"/>
            </a:pPr>
            <a:r>
              <a:rPr lang="de-DE" sz="1800" dirty="0"/>
              <a:t>Religionen und Weltanschauungen im Dialog</a:t>
            </a:r>
          </a:p>
          <a:p>
            <a:pPr fontAlgn="t">
              <a:buFont typeface="+mj-lt"/>
              <a:buAutoNum type="arabicPeriod"/>
            </a:pPr>
            <a:r>
              <a:rPr lang="de-DE" sz="1800" dirty="0" smtClean="0"/>
              <a:t>Religion </a:t>
            </a:r>
            <a:r>
              <a:rPr lang="de-DE" sz="1800" dirty="0"/>
              <a:t>in Alltag und Kultur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563888" y="2564904"/>
            <a:ext cx="180020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497388" y="2996952"/>
            <a:ext cx="86670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2987824" y="2348880"/>
            <a:ext cx="244827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805664" cy="360040"/>
          </a:xfrm>
        </p:spPr>
        <p:txBody>
          <a:bodyPr/>
          <a:lstStyle/>
          <a:p>
            <a:r>
              <a:rPr lang="de-DE" dirty="0" smtClean="0"/>
              <a:t>Vergleich der Inhaltsfelder ER Sek II / Sek I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323528" y="1628801"/>
            <a:ext cx="3816424" cy="546074"/>
          </a:xfrm>
        </p:spPr>
        <p:txBody>
          <a:bodyPr>
            <a:normAutofit/>
          </a:bodyPr>
          <a:lstStyle/>
          <a:p>
            <a:r>
              <a:rPr lang="de-DE" sz="2200" dirty="0"/>
              <a:t> </a:t>
            </a:r>
            <a:r>
              <a:rPr lang="de-DE" sz="2200" dirty="0" smtClean="0"/>
              <a:t>    IF </a:t>
            </a:r>
            <a:r>
              <a:rPr lang="de-DE" sz="2200" dirty="0"/>
              <a:t>KLP </a:t>
            </a:r>
            <a:r>
              <a:rPr lang="de-DE" sz="2200" dirty="0" smtClean="0"/>
              <a:t>Sek II (</a:t>
            </a:r>
            <a:r>
              <a:rPr lang="de-DE" sz="2200" dirty="0" err="1" smtClean="0"/>
              <a:t>GOSt</a:t>
            </a:r>
            <a:r>
              <a:rPr lang="de-DE" sz="2200" dirty="0" smtClean="0"/>
              <a:t>) ER</a:t>
            </a:r>
            <a:endParaRPr lang="de-DE" sz="2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>
          <a:xfrm>
            <a:off x="4283969" y="1628801"/>
            <a:ext cx="4402832" cy="546074"/>
          </a:xfrm>
        </p:spPr>
        <p:txBody>
          <a:bodyPr>
            <a:normAutofit/>
          </a:bodyPr>
          <a:lstStyle/>
          <a:p>
            <a:r>
              <a:rPr lang="de-DE" sz="2200" dirty="0" smtClean="0"/>
              <a:t>      IF </a:t>
            </a:r>
            <a:r>
              <a:rPr lang="de-DE" sz="2200" dirty="0"/>
              <a:t>KLP </a:t>
            </a:r>
            <a:r>
              <a:rPr lang="de-DE" sz="2200" dirty="0" smtClean="0"/>
              <a:t>Sek I Gy ER</a:t>
            </a:r>
            <a:endParaRPr lang="de-DE" sz="2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79512" y="2204864"/>
            <a:ext cx="4392488" cy="3702397"/>
          </a:xfrm>
        </p:spPr>
        <p:txBody>
          <a:bodyPr>
            <a:normAutofit fontScale="70000" lnSpcReduction="20000"/>
          </a:bodyPr>
          <a:lstStyle/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300" dirty="0"/>
              <a:t>Der Mensch in christlicher </a:t>
            </a:r>
            <a:r>
              <a:rPr lang="de-DE" sz="2300" dirty="0" smtClean="0"/>
              <a:t>Perspektive</a:t>
            </a:r>
            <a:br>
              <a:rPr lang="de-DE" sz="2300" dirty="0" smtClean="0"/>
            </a:br>
            <a:endParaRPr lang="de-DE" sz="2300" dirty="0"/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300" dirty="0" smtClean="0"/>
              <a:t>Christliche </a:t>
            </a:r>
            <a:r>
              <a:rPr lang="de-DE" sz="2300" dirty="0"/>
              <a:t>Antworten auf die Gottesfrage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300" dirty="0"/>
              <a:t>Das Evangelium von Jesus Christus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300" dirty="0"/>
              <a:t>Die Kirche und ihre Aufgabe in der Welt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endParaRPr lang="de-DE" sz="2300" dirty="0"/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300" dirty="0" smtClean="0"/>
              <a:t>Verantwortliches </a:t>
            </a:r>
            <a:r>
              <a:rPr lang="de-DE" sz="2300" dirty="0"/>
              <a:t>Handeln aus christlicher Motivation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300" dirty="0"/>
              <a:t>Die christliche Hoffnung auf Vollendung</a:t>
            </a:r>
          </a:p>
          <a:p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536504" cy="3744069"/>
          </a:xfrm>
        </p:spPr>
        <p:txBody>
          <a:bodyPr>
            <a:normAutofit fontScale="32500" lnSpcReduction="20000"/>
          </a:bodyPr>
          <a:lstStyle/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4900" dirty="0" smtClean="0"/>
              <a:t>Menschliches Handeln in Freiheit und Verantwortung</a:t>
            </a:r>
          </a:p>
          <a:p>
            <a:pPr marL="457200" indent="-276225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4900" dirty="0" smtClean="0"/>
              <a:t>Die Frage nach Gott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4900" dirty="0" smtClean="0"/>
              <a:t>Jesus, der Christus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4900" dirty="0" smtClean="0"/>
              <a:t>Kirche und andere Formen religiöser Gemeinschaft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4900" dirty="0" smtClean="0"/>
              <a:t>Zugänge zur Bibel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4900" dirty="0" smtClean="0"/>
              <a:t>Religionen und Weltanschauungen im Dialog</a:t>
            </a:r>
          </a:p>
          <a:p>
            <a:pPr marL="457200" indent="-276225" fontAlgn="t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4900" dirty="0" smtClean="0"/>
              <a:t>Religion in Alltag und Kultur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2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435280" cy="360040"/>
          </a:xfrm>
        </p:spPr>
        <p:txBody>
          <a:bodyPr/>
          <a:lstStyle/>
          <a:p>
            <a:r>
              <a:rPr lang="de-DE" dirty="0" smtClean="0"/>
              <a:t>Vergleich der Inhaltsfelder KR und ER KLP Sek I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IF KLP Sek I Gy </a:t>
            </a:r>
            <a:r>
              <a:rPr lang="de-DE" dirty="0" smtClean="0">
                <a:solidFill>
                  <a:schemeClr val="tx2"/>
                </a:solidFill>
              </a:rPr>
              <a:t>KR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Menschsein in Freiheit und Verantwortung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Sprechen von und mit Gott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Jesus, der Christus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Kirche als Nachfolgegemeinschaft</a:t>
            </a:r>
          </a:p>
          <a:p>
            <a:pPr marL="457200" indent="-457200" fontAlgn="t">
              <a:buFont typeface="+mj-lt"/>
              <a:buAutoNum type="arabicPeriod"/>
            </a:pPr>
            <a:endParaRPr lang="de-DE" sz="1800" dirty="0"/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Bibel als „Ur-kunde“ des Glaubens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Weltreligionen im Dialog</a:t>
            </a:r>
          </a:p>
          <a:p>
            <a:pPr marL="457200" indent="-457200" fontAlgn="t">
              <a:buFont typeface="+mj-lt"/>
              <a:buAutoNum type="arabicPeriod"/>
            </a:pPr>
            <a:endParaRPr lang="de-DE" sz="1800" dirty="0"/>
          </a:p>
          <a:p>
            <a:pPr marL="457200" indent="-457200" fontAlgn="t">
              <a:spcBef>
                <a:spcPts val="0"/>
              </a:spcBef>
              <a:buFont typeface="+mj-lt"/>
              <a:buAutoNum type="arabicPeriod"/>
            </a:pPr>
            <a:r>
              <a:rPr lang="de-DE" sz="1800" dirty="0"/>
              <a:t>Religion in einer </a:t>
            </a:r>
            <a:r>
              <a:rPr lang="de-DE" sz="1800" dirty="0" err="1"/>
              <a:t>pluralen</a:t>
            </a:r>
            <a:r>
              <a:rPr lang="de-DE" sz="1800" dirty="0"/>
              <a:t> Gesellschaft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dirty="0"/>
              <a:t>IF KLP Sek I </a:t>
            </a:r>
            <a:r>
              <a:rPr lang="de-DE" dirty="0" smtClean="0"/>
              <a:t>Gy </a:t>
            </a:r>
            <a:r>
              <a:rPr lang="de-DE" dirty="0" smtClean="0">
                <a:solidFill>
                  <a:srgbClr val="C00000"/>
                </a:solidFill>
              </a:rPr>
              <a:t>ER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4427985" y="2204864"/>
            <a:ext cx="4608512" cy="3672408"/>
          </a:xfr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Menschliches Handeln in Freiheit und Verantwortung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Frage nach Gott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Jesus, der Christus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Kirche und andere Formen religiöser Gemeinschaft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Zugänge zur Bibel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Religionen und Weltanschauungen im Dialog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e-DE" sz="1800" dirty="0"/>
              <a:t>Religion in Alltag und Kultur</a:t>
            </a:r>
          </a:p>
          <a:p>
            <a:pPr marL="457200" indent="-457200" fontAlgn="t">
              <a:buFont typeface="+mj-lt"/>
              <a:buAutoNum type="arabicPeriod"/>
            </a:pP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7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/>
              <a:t>Veränderungen im Einzelnen</a:t>
            </a:r>
            <a:endParaRPr lang="de-DE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50"/>
              </a:spcBef>
              <a:spcAft>
                <a:spcPts val="1200"/>
              </a:spcAft>
              <a:buNone/>
            </a:pPr>
            <a:r>
              <a:rPr lang="de-DE" b="1" u="sng" dirty="0" smtClean="0"/>
              <a:t>Kompetenzbereiche und Kompetenzerwartungen</a:t>
            </a:r>
          </a:p>
          <a:p>
            <a:pPr>
              <a:spcAft>
                <a:spcPts val="600"/>
              </a:spcAft>
            </a:pPr>
            <a:r>
              <a:rPr lang="de-DE" sz="2600" dirty="0" smtClean="0"/>
              <a:t>Konkretisierte </a:t>
            </a:r>
            <a:r>
              <a:rPr lang="de-DE" sz="2600" dirty="0"/>
              <a:t>Kompetenzerwartungen </a:t>
            </a:r>
            <a:r>
              <a:rPr lang="de-DE" sz="2600" dirty="0" smtClean="0"/>
              <a:t>werden </a:t>
            </a:r>
            <a:r>
              <a:rPr lang="de-DE" sz="2600" dirty="0"/>
              <a:t>nur im Bereich der Sach- und Urteilskompetenz ausgewiesen.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Die Untergliederung in Wahrnehmungs- und Deutungskompetenz im Bereich der Sachkompetenz ist bei den konkretisierten Kompetenzerwartungen entfallen</a:t>
            </a:r>
            <a:r>
              <a:rPr lang="de-DE" sz="2600" dirty="0" smtClean="0"/>
              <a:t>.</a:t>
            </a:r>
          </a:p>
          <a:p>
            <a:pPr lvl="0">
              <a:spcAft>
                <a:spcPts val="600"/>
              </a:spcAft>
            </a:pPr>
            <a:r>
              <a:rPr lang="de-DE" sz="2400" dirty="0">
                <a:solidFill>
                  <a:prstClr val="black"/>
                </a:solidFill>
              </a:rPr>
              <a:t>Bei den übergeordneten Kompetenzerwartungen wurde die Untergliederung in Wahrnehmungs- und Deutungskompetenz im Bereich der Sachkompetenz sowie in Dialog- und Gestaltungskompetenz im Bereich der Handlungskompetenz beibehalten.</a:t>
            </a:r>
          </a:p>
          <a:p>
            <a:endParaRPr lang="de-DE" sz="26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9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Veränderungen im Einzelnen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de-DE" sz="2400" dirty="0" smtClean="0"/>
              <a:t>neues Inhaltsfeld „Zugänge zur Bibel“ (IF 5)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Verlegung des inhaltlichen Schwerpunktes zur „Prophetie“ aus der Erprobungsstufe in die Jahrgänge 7 bis Ende Sek I (analog zu KR)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Verlegung des Aspekts „Gottesbestreitung“ aus dem früheren IF 5 („</a:t>
            </a:r>
            <a:r>
              <a:rPr lang="de-DE" sz="2400" dirty="0"/>
              <a:t>Religionen und Weltanschauungen im </a:t>
            </a:r>
            <a:r>
              <a:rPr lang="de-DE" sz="2400" dirty="0" smtClean="0"/>
              <a:t>Dialog“, nun IF 6) in das aktuelle IF 2 („Die Frage nach Gott“)</a:t>
            </a:r>
          </a:p>
          <a:p>
            <a:r>
              <a:rPr lang="de-DE" sz="2400" dirty="0" smtClean="0"/>
              <a:t>neue inhaltliche Schwerpunkte: </a:t>
            </a:r>
          </a:p>
          <a:p>
            <a:pPr marL="720000">
              <a:buFont typeface="Symbol" panose="05050102010706020507" pitchFamily="18" charset="2"/>
              <a:buChar char="-"/>
            </a:pPr>
            <a:r>
              <a:rPr lang="de-DE" sz="2400" dirty="0" smtClean="0"/>
              <a:t>Leben in Gemeinschaft (Jg. 5/6)</a:t>
            </a:r>
          </a:p>
          <a:p>
            <a:pPr marL="720000">
              <a:buFont typeface="Symbol" panose="05050102010706020507" pitchFamily="18" charset="2"/>
              <a:buChar char="-"/>
            </a:pPr>
            <a:r>
              <a:rPr lang="de-DE" sz="2400" dirty="0" smtClean="0"/>
              <a:t>Leben </a:t>
            </a:r>
            <a:r>
              <a:rPr lang="de-DE" sz="2400" dirty="0"/>
              <a:t>in partnerschaftlichen </a:t>
            </a:r>
            <a:r>
              <a:rPr lang="de-DE" sz="2400" dirty="0" smtClean="0"/>
              <a:t>Beziehungen (Ende Sek I)</a:t>
            </a:r>
          </a:p>
          <a:p>
            <a:pPr marL="720000">
              <a:buFont typeface="Symbol" panose="05050102010706020507" pitchFamily="18" charset="2"/>
              <a:buChar char="-"/>
            </a:pPr>
            <a:r>
              <a:rPr lang="de-DE" sz="2400" dirty="0" smtClean="0"/>
              <a:t>Verhältnis von Kirche, Staat und Gesellschaft (Ende Sek I)</a:t>
            </a:r>
          </a:p>
          <a:p>
            <a:pPr marL="720000">
              <a:buFont typeface="Symbol" panose="05050102010706020507" pitchFamily="18" charset="2"/>
              <a:buChar char="-"/>
            </a:pPr>
            <a:r>
              <a:rPr lang="de-DE" sz="2400" dirty="0" smtClean="0"/>
              <a:t>Kirche in totalitären Systemen (Ende Sek I)</a:t>
            </a:r>
          </a:p>
          <a:p>
            <a:pPr marL="720000">
              <a:buFont typeface="Symbol" panose="05050102010706020507" pitchFamily="18" charset="2"/>
              <a:buChar char="-"/>
            </a:pPr>
            <a:r>
              <a:rPr lang="de-DE" sz="2400" dirty="0"/>
              <a:t>Umgang mit Tod und </a:t>
            </a:r>
            <a:r>
              <a:rPr lang="de-DE" sz="2400" dirty="0" smtClean="0"/>
              <a:t>Trauer (Ende Sek I)</a:t>
            </a:r>
            <a:endParaRPr lang="de-DE" sz="2400" dirty="0"/>
          </a:p>
          <a:p>
            <a:pPr marL="720000">
              <a:buFont typeface="Symbol" panose="05050102010706020507" pitchFamily="18" charset="2"/>
              <a:buChar char="-"/>
            </a:pPr>
            <a:r>
              <a:rPr lang="de-DE" sz="2400" dirty="0"/>
              <a:t>Fundamentalismus und </a:t>
            </a:r>
            <a:r>
              <a:rPr lang="de-DE" sz="2400" dirty="0" smtClean="0"/>
              <a:t>Religion (Ende Sek I)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9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>
                <a:solidFill>
                  <a:prstClr val="black"/>
                </a:solidFill>
              </a:rPr>
              <a:t>Inhaltliche Schwerpunkte (IF 1)</a:t>
            </a:r>
            <a:endParaRPr lang="de-DE" sz="32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43130"/>
              </p:ext>
            </p:extLst>
          </p:nvPr>
        </p:nvGraphicFramePr>
        <p:xfrm>
          <a:off x="457200" y="1700213"/>
          <a:ext cx="8229819" cy="417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1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u="none" dirty="0" smtClean="0">
                          <a:effectLst/>
                        </a:rPr>
                        <a:t>alt: </a:t>
                      </a:r>
                      <a:r>
                        <a:rPr lang="de-DE" sz="1600" u="sng" dirty="0" smtClean="0">
                          <a:effectLst/>
                        </a:rPr>
                        <a:t>Inhaltsfeld 3: </a:t>
                      </a:r>
                      <a:endParaRPr lang="de-DE" sz="1600" u="sng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Einsatz für Gerechtigkeit und Menschenwürde</a:t>
                      </a:r>
                      <a:endParaRPr lang="de-DE" sz="1600" dirty="0">
                        <a:effectLst/>
                      </a:endParaRPr>
                    </a:p>
                  </a:txBody>
                  <a:tcPr marL="51838" marR="51838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b="1" dirty="0" smtClean="0">
                          <a:effectLst/>
                        </a:rPr>
                        <a:t>neu:</a:t>
                      </a:r>
                      <a:r>
                        <a:rPr lang="de-DE" sz="1600" b="1" baseline="0" dirty="0" smtClean="0">
                          <a:effectLst/>
                        </a:rPr>
                        <a:t> </a:t>
                      </a:r>
                      <a:r>
                        <a:rPr lang="de-DE" sz="1600" b="1" u="sng" baseline="0" dirty="0" smtClean="0">
                          <a:effectLst/>
                        </a:rPr>
                        <a:t>Inhaltsfeld 1</a:t>
                      </a:r>
                      <a:r>
                        <a:rPr lang="de-DE" sz="1600" b="1" baseline="0" dirty="0" smtClean="0">
                          <a:effectLst/>
                        </a:rPr>
                        <a:t>: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dirty="0" smtClean="0">
                          <a:effectLst/>
                        </a:rPr>
                        <a:t>Menschliches Handeln in Freiheit und Verantwortung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38" marR="51838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Jg. 5-6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18" marR="516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Jg. 5-6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18" marR="516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9022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Zukunftsgewissheit und Gegenwartskritik: Propheten damals und heute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Verantwortung für die Welt als Gottes Schöpfung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8" marR="516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Leben in Gemeinschaft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Verantwortung in der Welt als Gottes Schöpfung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18" marR="516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1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9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8" marR="516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Ende Sek I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18" marR="516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49204"/>
                  </a:ext>
                </a:extLst>
              </a:tr>
              <a:tr h="982704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Diakonie – Einsatz für die Würde des Menschen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Verantwortung für eine andere Gerechtigkeit in der Einen Welt</a:t>
                      </a:r>
                      <a:endParaRPr lang="de-D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8" marR="516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Leben in partnerschaftlichen Beziehungen</a:t>
                      </a:r>
                      <a:r>
                        <a:rPr lang="de-DE" sz="1600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prophetischer Protest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diakonisches Handeln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-"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18" marR="516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85245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059832" y="3356992"/>
            <a:ext cx="1872208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Vortrags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Evangelische Religionslehre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Inhaltliche Schwerpunkte (IF </a:t>
            </a:r>
            <a:r>
              <a:rPr lang="de-DE" sz="3200" b="1" dirty="0" smtClean="0">
                <a:solidFill>
                  <a:prstClr val="black"/>
                </a:solidFill>
              </a:rPr>
              <a:t>2)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09980"/>
              </p:ext>
            </p:extLst>
          </p:nvPr>
        </p:nvGraphicFramePr>
        <p:xfrm>
          <a:off x="457200" y="1700213"/>
          <a:ext cx="8228826" cy="397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89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u="none" dirty="0" smtClean="0">
                          <a:effectLst/>
                        </a:rPr>
                        <a:t>alt: </a:t>
                      </a:r>
                      <a:r>
                        <a:rPr lang="de-DE" sz="1600" u="sng" dirty="0" smtClean="0">
                          <a:effectLst/>
                        </a:rPr>
                        <a:t>Inhaltsfeld 1: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Entwicklung einer eigenen religiösen Identität</a:t>
                      </a:r>
                      <a:endParaRPr lang="de-DE" sz="1600" dirty="0">
                        <a:effectLst/>
                      </a:endParaRPr>
                    </a:p>
                  </a:txBody>
                  <a:tcPr marL="51338" marR="51338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b="1" dirty="0" smtClean="0">
                          <a:effectLst/>
                        </a:rPr>
                        <a:t>neu</a:t>
                      </a:r>
                      <a:r>
                        <a:rPr lang="de-DE" sz="1600" dirty="0" smtClean="0">
                          <a:effectLst/>
                        </a:rPr>
                        <a:t>: </a:t>
                      </a:r>
                      <a:r>
                        <a:rPr lang="de-DE" sz="1600" b="1" u="sng" dirty="0" smtClean="0">
                          <a:effectLst/>
                        </a:rPr>
                        <a:t>Inhaltsfeld</a:t>
                      </a:r>
                      <a:r>
                        <a:rPr lang="de-DE" sz="1600" b="1" u="sng" baseline="0" dirty="0" smtClean="0">
                          <a:effectLst/>
                        </a:rPr>
                        <a:t> 2</a:t>
                      </a:r>
                      <a:r>
                        <a:rPr lang="de-DE" sz="1600" baseline="0" dirty="0" smtClean="0">
                          <a:effectLst/>
                        </a:rPr>
                        <a:t>: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Die Frage nach Gott</a:t>
                      </a:r>
                      <a:endParaRPr lang="de-DE" sz="16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38" marR="51338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Jg. 5-6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19" marR="511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Jg. 5-6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19" marR="511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582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Gottesvorstellungen im Lebenslauf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19" marR="511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Gottesvorstellungen und der Glaube an Gott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19" marR="511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9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19" marR="511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Ende Sek I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19" marR="511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49204"/>
                  </a:ext>
                </a:extLst>
              </a:tr>
              <a:tr h="1446224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Bilder von Männern und Frauen als Identifikationsangebote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Reformatorische Grundeinsichten als Grundlagen der Lebensgestaltung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19" marR="511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reformatorische Grundeinsichten als Grundlagen der Lebensgestaltung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Auseinandersetzung mit der Gottesfrage zwischen Bekenntnis, Indifferenz und Bestreitung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-"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19" marR="511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85245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Inhaltliche Schwerpunkte (IF </a:t>
            </a:r>
            <a:r>
              <a:rPr lang="de-DE" sz="3200" b="1" dirty="0" smtClean="0">
                <a:solidFill>
                  <a:prstClr val="black"/>
                </a:solidFill>
              </a:rPr>
              <a:t>3)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795409"/>
              </p:ext>
            </p:extLst>
          </p:nvPr>
        </p:nvGraphicFramePr>
        <p:xfrm>
          <a:off x="457200" y="1700213"/>
          <a:ext cx="8228306" cy="390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3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89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u="none" dirty="0" smtClean="0">
                          <a:effectLst/>
                        </a:rPr>
                        <a:t>alt: </a:t>
                      </a:r>
                      <a:r>
                        <a:rPr lang="de-DE" sz="1600" u="sng" dirty="0" smtClean="0">
                          <a:effectLst/>
                        </a:rPr>
                        <a:t>Inhaltsfeld 2: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Christlicher Glaube als Lebensorientierung</a:t>
                      </a:r>
                      <a:endParaRPr lang="de-DE" sz="1600" dirty="0">
                        <a:effectLst/>
                      </a:endParaRPr>
                    </a:p>
                  </a:txBody>
                  <a:tcPr marL="51829" marR="51829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b="1" dirty="0" smtClean="0">
                          <a:effectLst/>
                        </a:rPr>
                        <a:t>neu</a:t>
                      </a:r>
                      <a:r>
                        <a:rPr lang="de-DE" sz="1600" dirty="0" smtClean="0">
                          <a:effectLst/>
                        </a:rPr>
                        <a:t>: </a:t>
                      </a:r>
                      <a:r>
                        <a:rPr lang="de-DE" sz="1600" b="1" u="sng" dirty="0" smtClean="0">
                          <a:effectLst/>
                        </a:rPr>
                        <a:t>Inhaltsfeld 3:</a:t>
                      </a:r>
                      <a:endParaRPr lang="de-DE" sz="1600" u="sng" dirty="0" smtClean="0">
                        <a:effectLst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baseline="0" dirty="0" smtClean="0">
                          <a:effectLst/>
                        </a:rPr>
                        <a:t>J</a:t>
                      </a:r>
                      <a:r>
                        <a:rPr lang="de-DE" sz="1600" dirty="0" smtClean="0">
                          <a:effectLst/>
                        </a:rPr>
                        <a:t>esus, der Christus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9" marR="51829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5-6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5-6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51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Lebensangebote von Jesus aus Nazareth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 von Nazareth in seiner Zeit und Umwelt 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9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Ende Sek I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49204"/>
                  </a:ext>
                </a:extLst>
              </a:tr>
              <a:tr h="1446224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 Botschaft Jesu vom Reich Gottes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 Hoffnungshorizont von Kreuz und Auferweckung Jesu Christi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 Botschaft vom Reich Gottes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Kreuzestod und Auferstehung Jesu Christi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85245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0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Inhaltliche Schwerpunkte (IF </a:t>
            </a:r>
            <a:r>
              <a:rPr lang="de-DE" sz="3200" b="1" dirty="0" smtClean="0">
                <a:solidFill>
                  <a:prstClr val="black"/>
                </a:solidFill>
              </a:rPr>
              <a:t>4)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21831"/>
              </p:ext>
            </p:extLst>
          </p:nvPr>
        </p:nvGraphicFramePr>
        <p:xfrm>
          <a:off x="457200" y="1700213"/>
          <a:ext cx="8228306" cy="379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3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52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u="none" dirty="0" smtClean="0">
                          <a:effectLst/>
                        </a:rPr>
                        <a:t>alt: </a:t>
                      </a:r>
                      <a:r>
                        <a:rPr lang="de-DE" sz="1600" u="sng" dirty="0" smtClean="0">
                          <a:effectLst/>
                        </a:rPr>
                        <a:t>Inhaltsfeld 4: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Kirche und andere Formen religiöser Gemeinschaft</a:t>
                      </a:r>
                      <a:endParaRPr lang="de-DE" sz="1600" dirty="0">
                        <a:effectLst/>
                      </a:endParaRPr>
                    </a:p>
                  </a:txBody>
                  <a:tcPr marL="51829" marR="51829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b="1" dirty="0" smtClean="0">
                          <a:effectLst/>
                        </a:rPr>
                        <a:t>neu</a:t>
                      </a:r>
                      <a:r>
                        <a:rPr lang="de-DE" sz="1600" dirty="0" smtClean="0">
                          <a:effectLst/>
                        </a:rPr>
                        <a:t>: </a:t>
                      </a:r>
                      <a:r>
                        <a:rPr lang="de-DE" sz="1600" b="1" u="sng" dirty="0" smtClean="0">
                          <a:effectLst/>
                        </a:rPr>
                        <a:t>Inhaltsfeld 4</a:t>
                      </a:r>
                      <a:r>
                        <a:rPr lang="de-DE" sz="1600" b="1" dirty="0" smtClean="0">
                          <a:effectLst/>
                        </a:rPr>
                        <a:t>: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dirty="0" smtClean="0">
                          <a:effectLst/>
                        </a:rPr>
                        <a:t>Kirche und andere Formern religiöser Gemeinschaft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29" marR="51829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5-6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5-6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5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Kirche in konfessioneller Vielfalt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Kirche in konfessioneller Vielfalt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9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Ende Sek I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49204"/>
                  </a:ext>
                </a:extLst>
              </a:tr>
              <a:tr h="144622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Kirche und religiöse Gemeinschaften im Wandel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Kirche und religiöse Gemeinschaften im Wandel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Verhältnis von Kirche, Staat und Gesellschaft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Kirche in totalitären Systemen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85245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9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Inhaltliche Schwerpunkte (IF </a:t>
            </a:r>
            <a:r>
              <a:rPr lang="de-DE" sz="3200" b="1" dirty="0" smtClean="0">
                <a:solidFill>
                  <a:prstClr val="black"/>
                </a:solidFill>
              </a:rPr>
              <a:t>5)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333635"/>
              </p:ext>
            </p:extLst>
          </p:nvPr>
        </p:nvGraphicFramePr>
        <p:xfrm>
          <a:off x="457200" y="1700213"/>
          <a:ext cx="8229672" cy="4080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9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421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DE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chemeClr val="tx1"/>
                          </a:solidFill>
                          <a:effectLst/>
                        </a:rPr>
                        <a:t>neues</a:t>
                      </a:r>
                      <a:r>
                        <a:rPr lang="de-DE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Inhaltsfeld „Zugänge zur Bibel“: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3098" marR="5309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endParaRPr lang="de-DE" sz="1600" dirty="0">
                        <a:effectLst/>
                      </a:endParaRPr>
                    </a:p>
                  </a:txBody>
                  <a:tcPr marL="54358" marR="54358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de-DE" sz="1600" dirty="0">
                        <a:effectLst/>
                      </a:endParaRPr>
                    </a:p>
                  </a:txBody>
                  <a:tcPr marL="54358" marR="54358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9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Inhaltsfeld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3" marR="528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Inhaltlicher Schwerpunkt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Jg</a:t>
                      </a:r>
                      <a:r>
                        <a:rPr lang="de-DE" sz="1600" dirty="0">
                          <a:effectLst/>
                        </a:rPr>
                        <a:t>. 5-6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3" marR="528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Inhaltliche Schwerpunkte </a:t>
                      </a:r>
                      <a:endParaRPr lang="de-DE" sz="1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Jg</a:t>
                      </a:r>
                      <a:r>
                        <a:rPr lang="de-DE" sz="1600" dirty="0">
                          <a:effectLst/>
                        </a:rPr>
                        <a:t>. </a:t>
                      </a:r>
                      <a:r>
                        <a:rPr lang="de-DE" sz="1600" dirty="0" smtClean="0">
                          <a:effectLst/>
                        </a:rPr>
                        <a:t>7-</a:t>
                      </a:r>
                      <a:r>
                        <a:rPr lang="de-DE" sz="1600" baseline="0" dirty="0" smtClean="0">
                          <a:effectLst/>
                        </a:rPr>
                        <a:t> Ende Sek I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3" marR="528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8197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b="1" dirty="0" smtClean="0">
                          <a:effectLst/>
                        </a:rPr>
                        <a:t>neu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de-DE" sz="16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Inhaltsfeld 5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</a:rPr>
                        <a:t>Zugänge zur Bibel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3" marR="52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Bibel</a:t>
                      </a:r>
                      <a:b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Geschichte, Aufbau und Bedeutung</a:t>
                      </a:r>
                      <a:endParaRPr lang="de-DE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873" marR="52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biblische Texte als gedeutete Glaubenserfahrungen</a:t>
                      </a:r>
                      <a:endParaRPr lang="de-DE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873" marR="528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Inhaltliche Schwerpunkte (IF </a:t>
            </a:r>
            <a:r>
              <a:rPr lang="de-DE" sz="3200" b="1" dirty="0" smtClean="0">
                <a:solidFill>
                  <a:prstClr val="black"/>
                </a:solidFill>
              </a:rPr>
              <a:t>6)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44694"/>
              </p:ext>
            </p:extLst>
          </p:nvPr>
        </p:nvGraphicFramePr>
        <p:xfrm>
          <a:off x="457200" y="1700213"/>
          <a:ext cx="8228306" cy="393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3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52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u="none" dirty="0" smtClean="0">
                          <a:effectLst/>
                        </a:rPr>
                        <a:t>alt: </a:t>
                      </a:r>
                      <a:r>
                        <a:rPr lang="de-DE" sz="1600" u="sng" dirty="0" smtClean="0">
                          <a:effectLst/>
                        </a:rPr>
                        <a:t>Inhaltsfeld 5: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Religionen und Weltanschauungen im Dialog</a:t>
                      </a:r>
                      <a:endParaRPr lang="de-DE" sz="1600" dirty="0">
                        <a:effectLst/>
                      </a:endParaRPr>
                    </a:p>
                  </a:txBody>
                  <a:tcPr marL="51829" marR="51829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/>
                        </a:rPr>
                        <a:t>neu</a:t>
                      </a:r>
                      <a:r>
                        <a:rPr lang="de-DE" sz="1600" dirty="0" smtClean="0">
                          <a:effectLst/>
                        </a:rPr>
                        <a:t>: </a:t>
                      </a:r>
                      <a:r>
                        <a:rPr lang="de-DE" sz="1600" b="1" u="sng" dirty="0" smtClean="0">
                          <a:effectLst/>
                        </a:rPr>
                        <a:t>Inhaltsfeld 6</a:t>
                      </a:r>
                      <a:r>
                        <a:rPr lang="de-DE" sz="1600" b="1" dirty="0" smtClean="0">
                          <a:effectLst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</a:rPr>
                        <a:t>Religionen und Weltanschauungen im Dialog</a:t>
                      </a:r>
                    </a:p>
                  </a:txBody>
                  <a:tcPr marL="51829" marR="51829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5-6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5-6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5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de-DE" sz="1600" dirty="0" smtClean="0">
                          <a:effectLst/>
                        </a:rPr>
                        <a:t>Der Glaube an Gott in den </a:t>
                      </a:r>
                      <a:r>
                        <a:rPr lang="de-DE" sz="1600" dirty="0" err="1" smtClean="0">
                          <a:effectLst/>
                        </a:rPr>
                        <a:t>abrahamitischen</a:t>
                      </a:r>
                      <a:r>
                        <a:rPr lang="de-DE" sz="1600" dirty="0" smtClean="0">
                          <a:effectLst/>
                        </a:rPr>
                        <a:t> Religionen</a:t>
                      </a:r>
                      <a:r>
                        <a:rPr lang="de-DE" sz="1600" baseline="0" dirty="0" smtClean="0">
                          <a:effectLst/>
                        </a:rPr>
                        <a:t> und seine Konsequenzen für den Alltag</a:t>
                      </a:r>
                      <a:endParaRPr lang="de-DE" sz="1600" dirty="0">
                        <a:effectLst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Glaube und Lebensgestaltung von Menschen jüdischen, christlichen sowie islamischen Glaubens</a:t>
                      </a:r>
                      <a:endParaRPr lang="de-DE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9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Ende Sek I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49204"/>
                  </a:ext>
                </a:extLst>
              </a:tr>
              <a:tr h="1446224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Auseinandersetzung mit Gott zwischen Bekenntnis, Indifferenz und Bestreitung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Weltbilder und Lebensregeln in Religionen und Weltanschauungen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Weltbild und Lebensgestaltung in Religionen und Weltanschauungen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85245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8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</a:rPr>
              <a:t>Inhaltliche Schwerpunkte (IF </a:t>
            </a:r>
            <a:r>
              <a:rPr lang="de-DE" sz="3200" b="1" dirty="0" smtClean="0">
                <a:solidFill>
                  <a:prstClr val="black"/>
                </a:solidFill>
              </a:rPr>
              <a:t>7)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85636"/>
              </p:ext>
            </p:extLst>
          </p:nvPr>
        </p:nvGraphicFramePr>
        <p:xfrm>
          <a:off x="457200" y="1700213"/>
          <a:ext cx="8228306" cy="403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3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5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u="none" dirty="0" smtClean="0">
                          <a:effectLst/>
                        </a:rPr>
                        <a:t>alt: </a:t>
                      </a:r>
                      <a:r>
                        <a:rPr lang="de-DE" sz="1600" u="sng" dirty="0" smtClean="0">
                          <a:effectLst/>
                        </a:rPr>
                        <a:t>Inhaltsfeld 6: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Religiöse Phänomene in Alltag und Kultur</a:t>
                      </a:r>
                      <a:endParaRPr lang="de-DE" sz="1600" dirty="0">
                        <a:effectLst/>
                      </a:endParaRPr>
                    </a:p>
                  </a:txBody>
                  <a:tcPr marL="51829" marR="51829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/>
                        </a:rPr>
                        <a:t>neu</a:t>
                      </a:r>
                      <a:r>
                        <a:rPr lang="de-DE" sz="1600" dirty="0" smtClean="0">
                          <a:effectLst/>
                        </a:rPr>
                        <a:t>: </a:t>
                      </a:r>
                      <a:r>
                        <a:rPr lang="de-DE" sz="1600" b="1" u="sng" dirty="0" smtClean="0">
                          <a:effectLst/>
                        </a:rPr>
                        <a:t>Inhaltsfeld 7</a:t>
                      </a:r>
                      <a:r>
                        <a:rPr lang="de-DE" sz="1600" b="1" dirty="0" smtClean="0">
                          <a:effectLst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</a:rPr>
                        <a:t>Religion in Alltag und Kultur</a:t>
                      </a:r>
                    </a:p>
                  </a:txBody>
                  <a:tcPr marL="51829" marR="51829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5-6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5-6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5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Ausdrucksformen von Religion im Lebens- und Jahreslauf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Ausdrucksformen von Religion im Lebens- und Jahreslauf</a:t>
                      </a: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9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Inhaltliche Schwerpunkte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Jg. 7-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Ende Sek I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49204"/>
                  </a:ext>
                </a:extLst>
              </a:tr>
              <a:tr h="170474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Religiöse Prägungen in Kultur, Gesellschaft und Staat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religiöse Symbole in Kultur und Gesellschaft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Umgang mit Tod und Trauer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Fundamentalismus und Religion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8" marR="516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85245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483768" y="2080902"/>
            <a:ext cx="3816423" cy="38037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Die Schülerinnen und Schüler </a:t>
            </a:r>
            <a:r>
              <a:rPr lang="de-DE" sz="2000" dirty="0">
                <a:solidFill>
                  <a:schemeClr val="tx1"/>
                </a:solidFill>
              </a:rPr>
              <a:t>erörtern bezogen auf ihren Alltag die Möglichkeiten eines nachhaltigen Umgangs mit den Ressourcen der Erde vor dem Hintergrund der </a:t>
            </a:r>
            <a:r>
              <a:rPr lang="de-DE" sz="2000" dirty="0" smtClean="0">
                <a:solidFill>
                  <a:schemeClr val="tx1"/>
                </a:solidFill>
              </a:rPr>
              <a:t>Verantwortung für die Schöpfung (IF 1 UK)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63098" y="1757737"/>
            <a:ext cx="278536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Begründungen/</a:t>
            </a:r>
          </a:p>
          <a:p>
            <a:r>
              <a:rPr lang="de-DE" b="1" dirty="0" smtClean="0"/>
              <a:t>Leitgedanken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2773400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zum inhaltlichen Schwerpunkt </a:t>
            </a:r>
            <a:endParaRPr lang="de-DE" b="1" dirty="0" smtClean="0"/>
          </a:p>
          <a:p>
            <a:r>
              <a:rPr lang="de-DE" b="1" dirty="0" smtClean="0"/>
              <a:t>Jg. 5/6 </a:t>
            </a:r>
            <a:endParaRPr lang="de-DE" b="1" dirty="0"/>
          </a:p>
          <a:p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Verantwortung </a:t>
            </a:r>
            <a:r>
              <a:rPr lang="de-DE" dirty="0" smtClean="0"/>
              <a:t>in der Welt </a:t>
            </a:r>
            <a:r>
              <a:rPr lang="de-DE" dirty="0"/>
              <a:t>als Gottes Schöpfung </a:t>
            </a:r>
            <a:endParaRPr lang="de-DE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6250424" y="3212976"/>
            <a:ext cx="288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Berücksichtigung des Aspekts „Verbraucherbildung“</a:t>
            </a:r>
            <a:endParaRPr lang="de-DE" b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435280" cy="360040"/>
          </a:xfrm>
        </p:spPr>
        <p:txBody>
          <a:bodyPr/>
          <a:lstStyle/>
          <a:p>
            <a:r>
              <a:rPr lang="de-DE" sz="2000" b="1" dirty="0" smtClean="0"/>
              <a:t>Verbraucherbildung und digitale Bildung in konkreten Kompetenzerwartungen</a:t>
            </a:r>
            <a:endParaRPr lang="de-DE" sz="2000" b="1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411760" y="2080902"/>
            <a:ext cx="3816424" cy="38037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Die Schülerinnen und Schüler erörtern persönliche und gesellschaftliche Konsequenzen (…), auch im Hinblick auf Herausforderungen durch den digitalen Wandel der Gesellschaft.(IF 1UK)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724128" y="1757737"/>
            <a:ext cx="3024336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Begründungen/ Leitgedanken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2773400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zum inhaltlichen Schwerpunkt </a:t>
            </a:r>
            <a:endParaRPr lang="de-DE" b="1" dirty="0" smtClean="0"/>
          </a:p>
          <a:p>
            <a:r>
              <a:rPr lang="de-DE" b="1" dirty="0" smtClean="0"/>
              <a:t>Jg. 7 </a:t>
            </a:r>
            <a:r>
              <a:rPr lang="de-DE" b="1" dirty="0"/>
              <a:t>- Ende Sek. I: </a:t>
            </a:r>
          </a:p>
          <a:p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</a:t>
            </a:r>
            <a:r>
              <a:rPr lang="de-DE" dirty="0" smtClean="0"/>
              <a:t>rophetischer Protest</a:t>
            </a:r>
            <a:endParaRPr lang="de-DE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6012160" y="28529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Einbezug „Bildung in der digitalen Welt“</a:t>
            </a:r>
            <a:endParaRPr lang="de-DE" b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435280" cy="360040"/>
          </a:xfrm>
        </p:spPr>
        <p:txBody>
          <a:bodyPr/>
          <a:lstStyle/>
          <a:p>
            <a:r>
              <a:rPr lang="de-DE" sz="2000" b="1" dirty="0">
                <a:solidFill>
                  <a:prstClr val="black"/>
                </a:solidFill>
              </a:rPr>
              <a:t>Verbraucherbildung und digitale Bildung in konkreten Kompetenzerwartungen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508104" y="463150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accent2"/>
                </a:solidFill>
              </a:rPr>
              <a:t>V</a:t>
            </a:r>
            <a:r>
              <a:rPr lang="de-DE" dirty="0" smtClean="0">
                <a:solidFill>
                  <a:schemeClr val="accent2"/>
                </a:solidFill>
              </a:rPr>
              <a:t>erlegung in 7 - Ende Sek I:</a:t>
            </a:r>
          </a:p>
          <a:p>
            <a:pPr marL="285750" indent="-285750" algn="r"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accent2"/>
                </a:solidFill>
              </a:rPr>
              <a:t>vom Anspruch angemessen</a:t>
            </a:r>
          </a:p>
          <a:p>
            <a:pPr marL="285750" indent="-285750" algn="r"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accent2"/>
                </a:solidFill>
              </a:rPr>
              <a:t>analog zu KR</a:t>
            </a:r>
            <a:endParaRPr 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627784" y="2217170"/>
            <a:ext cx="3528392" cy="37321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  <a:p>
            <a:pPr lvl="0" algn="ctr"/>
            <a:r>
              <a:rPr lang="de-DE" sz="2000" dirty="0" smtClean="0">
                <a:solidFill>
                  <a:schemeClr val="tx1"/>
                </a:solidFill>
              </a:rPr>
              <a:t>Die </a:t>
            </a:r>
            <a:r>
              <a:rPr lang="de-DE" sz="2000" dirty="0">
                <a:solidFill>
                  <a:schemeClr val="tx1"/>
                </a:solidFill>
              </a:rPr>
              <a:t>Schülerinnen und Schüler bewerten an Beispielen die Rezeption biblischer Texte in der analogen und digitalen Medienkultur. 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(IF 5 UK).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04150" y="1894005"/>
            <a:ext cx="26003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Begründungen/</a:t>
            </a:r>
          </a:p>
          <a:p>
            <a:r>
              <a:rPr lang="de-DE" b="1" dirty="0" smtClean="0"/>
              <a:t>Leitgedanken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199390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zum inhaltlichen Schwerpunkt Jg. 7 – Ende Sek I: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b</a:t>
            </a:r>
            <a:r>
              <a:rPr lang="de-DE" dirty="0" smtClean="0"/>
              <a:t>iblische </a:t>
            </a:r>
            <a:r>
              <a:rPr lang="de-DE" dirty="0"/>
              <a:t>Texte als gedeutete Glaubenserfahrungen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22959" y="310189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Berücksichtigung des Aspekts „Bildung in der digitalen Welt“</a:t>
            </a:r>
            <a:endParaRPr lang="de-DE" b="1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199" y="1124744"/>
            <a:ext cx="8486039" cy="360040"/>
          </a:xfrm>
        </p:spPr>
        <p:txBody>
          <a:bodyPr/>
          <a:lstStyle/>
          <a:p>
            <a:r>
              <a:rPr lang="de-DE" sz="2000" b="1" dirty="0">
                <a:solidFill>
                  <a:prstClr val="black"/>
                </a:solidFill>
              </a:rPr>
              <a:t>Verbraucherbildung und digitale Bildung in konkreten Kompetenzerwartungen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9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803002" y="1896237"/>
            <a:ext cx="3201147" cy="33842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Die Schülerinnen und Schüler beurteilen sexuelle Gemeinschaft unter der Perspektive wechselseitiger Verantwortung (UK</a:t>
            </a:r>
            <a:r>
              <a:rPr lang="de-DE" sz="20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61744" y="1789840"/>
            <a:ext cx="247069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Begründungen/</a:t>
            </a:r>
          </a:p>
          <a:p>
            <a:r>
              <a:rPr lang="de-DE" b="1" dirty="0" smtClean="0"/>
              <a:t>Leitgedanken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2436171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zum </a:t>
            </a:r>
            <a:r>
              <a:rPr lang="de-DE" b="1" dirty="0"/>
              <a:t>i</a:t>
            </a:r>
            <a:r>
              <a:rPr lang="de-DE" b="1" dirty="0" smtClean="0"/>
              <a:t>nhaltlichen Schwerpunkt  Jg. 7 </a:t>
            </a:r>
            <a:r>
              <a:rPr lang="de-DE" b="1" dirty="0"/>
              <a:t>- Ende Sek. </a:t>
            </a:r>
            <a:r>
              <a:rPr lang="de-DE" b="1" dirty="0" smtClean="0"/>
              <a:t>I: </a:t>
            </a:r>
            <a:endParaRPr lang="de-DE" b="1" dirty="0"/>
          </a:p>
          <a:p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FF0000"/>
                </a:solidFill>
              </a:rPr>
              <a:t>Leben </a:t>
            </a:r>
            <a:r>
              <a:rPr lang="de-DE" dirty="0">
                <a:solidFill>
                  <a:srgbClr val="FF0000"/>
                </a:solidFill>
              </a:rPr>
              <a:t>in partnerschaftlichen Beziehungen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endParaRPr lang="de-DE" i="1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87641" y="2564904"/>
            <a:ext cx="255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Lebensweltorientierung / Subjektorientierung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228184" y="4509119"/>
            <a:ext cx="2203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Fächerübergreifende Zusammenarbeit mit dem Fach Biologie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976156" y="35912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Verantwortungsaspekt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84976" cy="360040"/>
          </a:xfrm>
        </p:spPr>
        <p:txBody>
          <a:bodyPr/>
          <a:lstStyle/>
          <a:p>
            <a:r>
              <a:rPr lang="de-DE" sz="2400" b="1" dirty="0">
                <a:solidFill>
                  <a:prstClr val="black"/>
                </a:solidFill>
              </a:rPr>
              <a:t>Kompetenzerwartungen </a:t>
            </a:r>
            <a:r>
              <a:rPr lang="de-DE" sz="2400" b="1" dirty="0">
                <a:solidFill>
                  <a:srgbClr val="FF0000"/>
                </a:solidFill>
              </a:rPr>
              <a:t>neuer</a:t>
            </a:r>
            <a:r>
              <a:rPr lang="de-DE" sz="2400" b="1" dirty="0">
                <a:solidFill>
                  <a:prstClr val="black"/>
                </a:solidFill>
              </a:rPr>
              <a:t> inhaltlicher Schwerpunkte (Bsp. IF </a:t>
            </a:r>
            <a:r>
              <a:rPr lang="de-DE" sz="2400" b="1" dirty="0" smtClean="0">
                <a:solidFill>
                  <a:prstClr val="black"/>
                </a:solidFill>
              </a:rPr>
              <a:t>1)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3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Grundsätze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Wiedereinführung von </a:t>
            </a:r>
            <a:r>
              <a:rPr lang="de-DE" b="1" dirty="0" smtClean="0"/>
              <a:t>G9</a:t>
            </a:r>
            <a:r>
              <a:rPr lang="de-DE" dirty="0" smtClean="0"/>
              <a:t> ab Schuljahr 2019/2020</a:t>
            </a:r>
          </a:p>
          <a:p>
            <a:pPr lvl="1"/>
            <a:r>
              <a:rPr lang="de-DE" sz="2400" dirty="0"/>
              <a:t>aufsteigend, beginnend mit den Jahrgangsstufen 5 </a:t>
            </a:r>
            <a:r>
              <a:rPr lang="de-DE" sz="2400" dirty="0" smtClean="0"/>
              <a:t>und </a:t>
            </a:r>
            <a:r>
              <a:rPr lang="de-DE" sz="2400" dirty="0"/>
              <a:t>6</a:t>
            </a:r>
          </a:p>
          <a:p>
            <a:r>
              <a:rPr lang="de-DE" b="1" dirty="0" smtClean="0"/>
              <a:t>Weiterentwicklung</a:t>
            </a:r>
            <a:r>
              <a:rPr lang="de-DE" dirty="0" smtClean="0"/>
              <a:t> des bisherigen Kernlehrplans</a:t>
            </a:r>
          </a:p>
          <a:p>
            <a:pPr lvl="1"/>
            <a:r>
              <a:rPr lang="de-DE" sz="2400" dirty="0" smtClean="0"/>
              <a:t>Orientierung an der Struktur des KLP GOSt</a:t>
            </a:r>
          </a:p>
          <a:p>
            <a:pPr lvl="1"/>
            <a:r>
              <a:rPr lang="de-DE" sz="2400" dirty="0" smtClean="0"/>
              <a:t>Gültigkeit für die Sek I des Gymnasiums, d.h. G9 und G8</a:t>
            </a:r>
            <a:endParaRPr lang="de-DE" sz="2400" dirty="0"/>
          </a:p>
          <a:p>
            <a:pPr lvl="1"/>
            <a:r>
              <a:rPr lang="de-DE" sz="2400" dirty="0"/>
              <a:t>Anpassung an </a:t>
            </a:r>
            <a:r>
              <a:rPr lang="de-DE" sz="2400" dirty="0" smtClean="0"/>
              <a:t>zeitgemäße Ansprüche (fachliche </a:t>
            </a:r>
            <a:r>
              <a:rPr lang="de-DE" sz="2400" dirty="0"/>
              <a:t>und didaktische </a:t>
            </a:r>
            <a:r>
              <a:rPr lang="de-DE" sz="2400" dirty="0" smtClean="0"/>
              <a:t>Entwicklung)</a:t>
            </a:r>
            <a:endParaRPr lang="de-DE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1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699792" y="1993900"/>
            <a:ext cx="3456384" cy="37024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Die </a:t>
            </a:r>
            <a:r>
              <a:rPr lang="de-DE" sz="2000" dirty="0">
                <a:solidFill>
                  <a:schemeClr val="tx1"/>
                </a:solidFill>
              </a:rPr>
              <a:t>Schülerinnen und </a:t>
            </a:r>
            <a:r>
              <a:rPr lang="de-DE" sz="2000" dirty="0" smtClean="0">
                <a:solidFill>
                  <a:schemeClr val="tx1"/>
                </a:solidFill>
              </a:rPr>
              <a:t>Schüler identifizieren </a:t>
            </a:r>
            <a:r>
              <a:rPr lang="de-DE" sz="2000" dirty="0">
                <a:solidFill>
                  <a:schemeClr val="tx1"/>
                </a:solidFill>
              </a:rPr>
              <a:t>Auswirkungen eines totalitären Systems auf </a:t>
            </a:r>
            <a:r>
              <a:rPr lang="de-DE" sz="2000" dirty="0" smtClean="0">
                <a:solidFill>
                  <a:schemeClr val="tx1"/>
                </a:solidFill>
              </a:rPr>
              <a:t>kirchliche </a:t>
            </a:r>
            <a:r>
              <a:rPr lang="de-DE" sz="2000" dirty="0">
                <a:solidFill>
                  <a:schemeClr val="tx1"/>
                </a:solidFill>
              </a:rPr>
              <a:t>Strukturen und kirchliches Leben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(SK).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04150" y="1894005"/>
            <a:ext cx="26003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Begründungen/</a:t>
            </a:r>
          </a:p>
          <a:p>
            <a:r>
              <a:rPr lang="de-DE" b="1" dirty="0" smtClean="0"/>
              <a:t>Leitgedanken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3604396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FF0000"/>
                </a:solidFill>
              </a:rPr>
              <a:t>Kirche in totalitären Systemen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31846" y="29580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Lebensweltbezug: Kirche und Gesellschaft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360040"/>
          </a:xfrm>
        </p:spPr>
        <p:txBody>
          <a:bodyPr/>
          <a:lstStyle/>
          <a:p>
            <a:r>
              <a:rPr lang="de-DE" sz="2400" b="1" dirty="0" smtClean="0"/>
              <a:t>Kompetenzerwartungen </a:t>
            </a:r>
            <a:r>
              <a:rPr lang="de-DE" sz="2400" b="1" dirty="0" smtClean="0">
                <a:solidFill>
                  <a:srgbClr val="FF0000"/>
                </a:solidFill>
              </a:rPr>
              <a:t>neuer</a:t>
            </a:r>
            <a:r>
              <a:rPr lang="de-DE" sz="2400" b="1" dirty="0" smtClean="0"/>
              <a:t> inhaltlicher Schwerpunkte (Bsp. IF 4)</a:t>
            </a:r>
            <a:endParaRPr lang="de-DE" sz="2400" b="1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242088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zum inhaltlichen Schwerpunkt </a:t>
            </a:r>
          </a:p>
          <a:p>
            <a:r>
              <a:rPr lang="de-DE" b="1" dirty="0"/>
              <a:t>Jg. 7 - Ende Sek. I: </a:t>
            </a:r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084170" y="444200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Verantwortung des einzelnen Menschen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6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555776" y="1993900"/>
            <a:ext cx="3672408" cy="40273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Die </a:t>
            </a:r>
            <a:r>
              <a:rPr lang="de-DE" sz="2000" dirty="0">
                <a:solidFill>
                  <a:schemeClr val="tx1"/>
                </a:solidFill>
              </a:rPr>
              <a:t>Schülerinnen und Schüler </a:t>
            </a:r>
            <a:r>
              <a:rPr lang="de-DE" sz="2000" dirty="0" smtClean="0">
                <a:solidFill>
                  <a:schemeClr val="tx1"/>
                </a:solidFill>
              </a:rPr>
              <a:t>vergleichen die Bedeutung der Bibel im Christentum mit dem Stellenwert der heiligen Schriften in anderen Religionen. (SK)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04150" y="1894005"/>
            <a:ext cx="26003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Begründungen/</a:t>
            </a:r>
          </a:p>
          <a:p>
            <a:r>
              <a:rPr lang="de-DE" b="1" dirty="0" smtClean="0"/>
              <a:t>Leitgedanken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199390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zum inhaltlichen Schwerpunkt Jg. 7 – Ende Sek I: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FF0000"/>
                </a:solidFill>
              </a:rPr>
              <a:t>b</a:t>
            </a:r>
            <a:r>
              <a:rPr lang="de-DE" dirty="0" smtClean="0">
                <a:solidFill>
                  <a:srgbClr val="FF0000"/>
                </a:solidFill>
              </a:rPr>
              <a:t>iblische </a:t>
            </a:r>
            <a:r>
              <a:rPr lang="de-DE" dirty="0">
                <a:solidFill>
                  <a:srgbClr val="FF0000"/>
                </a:solidFill>
              </a:rPr>
              <a:t>Texte als gedeutete Glaubenserfahrungen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372199" y="2898527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grundlegendes Anliegen, die Bibel auszulegen und zu verstehen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360040"/>
          </a:xfrm>
        </p:spPr>
        <p:txBody>
          <a:bodyPr/>
          <a:lstStyle/>
          <a:p>
            <a:r>
              <a:rPr lang="de-DE" sz="2400" b="1" dirty="0">
                <a:solidFill>
                  <a:prstClr val="black"/>
                </a:solidFill>
              </a:rPr>
              <a:t>Kompetenzerwartungen</a:t>
            </a:r>
            <a:r>
              <a:rPr lang="de-DE" sz="2400" b="1" dirty="0">
                <a:solidFill>
                  <a:srgbClr val="FF0000"/>
                </a:solidFill>
              </a:rPr>
              <a:t> neuer </a:t>
            </a:r>
            <a:r>
              <a:rPr lang="de-DE" sz="2400" b="1" dirty="0">
                <a:solidFill>
                  <a:prstClr val="black"/>
                </a:solidFill>
              </a:rPr>
              <a:t>inhaltlicher Schwerpunkte (Bsp. IF </a:t>
            </a:r>
            <a:r>
              <a:rPr lang="de-DE" sz="2400" b="1" dirty="0" smtClean="0">
                <a:solidFill>
                  <a:prstClr val="black"/>
                </a:solidFill>
              </a:rPr>
              <a:t>5)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107504" y="6356351"/>
            <a:ext cx="2952328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128924" y="475166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h</a:t>
            </a:r>
            <a:r>
              <a:rPr lang="de-DE" dirty="0" smtClean="0"/>
              <a:t>ermeneutische Basiskompetenzen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5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555775" y="1894005"/>
            <a:ext cx="3816423" cy="40552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  <a:p>
            <a:pPr lvl="0" algn="ctr"/>
            <a:r>
              <a:rPr lang="de-DE" sz="2000" dirty="0" smtClean="0">
                <a:solidFill>
                  <a:schemeClr val="tx1"/>
                </a:solidFill>
              </a:rPr>
              <a:t>Die </a:t>
            </a:r>
            <a:r>
              <a:rPr lang="de-DE" sz="2000" dirty="0">
                <a:solidFill>
                  <a:schemeClr val="tx1"/>
                </a:solidFill>
              </a:rPr>
              <a:t>Schülerinnen und Schüler unterscheiden religiöse und säkulare Symbole und Rituale im Umgang mit Tod und Trauer und setzen sich mit deren Bedeutung für die Bewältigung von Endlichkeitserfahrungen </a:t>
            </a:r>
            <a:r>
              <a:rPr lang="de-DE" sz="2000" dirty="0" smtClean="0">
                <a:solidFill>
                  <a:schemeClr val="tx1"/>
                </a:solidFill>
              </a:rPr>
              <a:t>auseinander. (SK)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04150" y="1894005"/>
            <a:ext cx="26003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Begründungen/</a:t>
            </a:r>
          </a:p>
          <a:p>
            <a:r>
              <a:rPr lang="de-DE" b="1" dirty="0" smtClean="0"/>
              <a:t>Leitgedanken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199390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zum inhaltlichen Schwerpunkt Jg. 7 – Ende Sek I: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FF0000"/>
                </a:solidFill>
              </a:rPr>
              <a:t>Umgang mit Tod und Trauer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44208" y="32216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Lebensweltbezug / Subjektbezug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360040"/>
          </a:xfrm>
        </p:spPr>
        <p:txBody>
          <a:bodyPr/>
          <a:lstStyle/>
          <a:p>
            <a:r>
              <a:rPr lang="de-DE" sz="2400" b="1" dirty="0">
                <a:solidFill>
                  <a:prstClr val="black"/>
                </a:solidFill>
              </a:rPr>
              <a:t>Kompetenzerwartungen </a:t>
            </a:r>
            <a:r>
              <a:rPr lang="de-DE" sz="2400" b="1" dirty="0">
                <a:solidFill>
                  <a:srgbClr val="FF0000"/>
                </a:solidFill>
              </a:rPr>
              <a:t>neuer</a:t>
            </a:r>
            <a:r>
              <a:rPr lang="de-DE" sz="2400" b="1" dirty="0">
                <a:solidFill>
                  <a:prstClr val="black"/>
                </a:solidFill>
              </a:rPr>
              <a:t> inhaltlicher Schwerpunkte (Bsp. IF </a:t>
            </a:r>
            <a:r>
              <a:rPr lang="de-DE" sz="2400" b="1" dirty="0" smtClean="0">
                <a:solidFill>
                  <a:prstClr val="black"/>
                </a:solidFill>
              </a:rPr>
              <a:t>7)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0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555775" y="1894005"/>
            <a:ext cx="3816424" cy="41272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  <a:p>
            <a:pPr lvl="0" algn="ctr"/>
            <a:r>
              <a:rPr lang="de-DE" sz="2000" dirty="0" smtClean="0">
                <a:solidFill>
                  <a:schemeClr val="tx1"/>
                </a:solidFill>
              </a:rPr>
              <a:t>Die </a:t>
            </a:r>
            <a:r>
              <a:rPr lang="de-DE" sz="2000" dirty="0">
                <a:solidFill>
                  <a:schemeClr val="tx1"/>
                </a:solidFill>
              </a:rPr>
              <a:t>Schülerinnen und Schüler erläutern Gemeinsamkeiten und Unterschiede religiös-fundamentalistischer und religiös verbrämter extremistischer Überzeugungen in unterschiedlichen Religionen in Bezug auf ihre Ursache und Wirkung</a:t>
            </a:r>
            <a:r>
              <a:rPr lang="de-DE" sz="2000" i="1" dirty="0" smtClean="0">
                <a:solidFill>
                  <a:schemeClr val="tx1"/>
                </a:solidFill>
              </a:rPr>
              <a:t>. </a:t>
            </a:r>
            <a:r>
              <a:rPr lang="de-DE" sz="2000" dirty="0" smtClean="0">
                <a:solidFill>
                  <a:schemeClr val="tx1"/>
                </a:solidFill>
              </a:rPr>
              <a:t>(SK)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04150" y="1894005"/>
            <a:ext cx="26003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Begründungen/</a:t>
            </a:r>
          </a:p>
          <a:p>
            <a:r>
              <a:rPr lang="de-DE" b="1" dirty="0" smtClean="0"/>
              <a:t>Leitgedanken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199390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zum inhaltlichen Schwerpunkt Jg. 7 – Ende Sek I: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FF0000"/>
                </a:solidFill>
              </a:rPr>
              <a:t>Fundamentalismus und Religion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72199" y="289852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Lebensweltbezug / Subjektbezug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360040"/>
          </a:xfrm>
        </p:spPr>
        <p:txBody>
          <a:bodyPr/>
          <a:lstStyle/>
          <a:p>
            <a:r>
              <a:rPr lang="de-DE" sz="2400" b="1" dirty="0">
                <a:solidFill>
                  <a:prstClr val="black"/>
                </a:solidFill>
              </a:rPr>
              <a:t>Kompetenzerwartungen </a:t>
            </a:r>
            <a:r>
              <a:rPr lang="de-DE" sz="2400" b="1" dirty="0">
                <a:solidFill>
                  <a:srgbClr val="FF0000"/>
                </a:solidFill>
              </a:rPr>
              <a:t>neuer</a:t>
            </a:r>
            <a:r>
              <a:rPr lang="de-DE" sz="2400" b="1" dirty="0">
                <a:solidFill>
                  <a:prstClr val="black"/>
                </a:solidFill>
              </a:rPr>
              <a:t> inhaltlicher Schwerpunkte (Bsp. IF </a:t>
            </a:r>
            <a:r>
              <a:rPr lang="de-DE" sz="2400" b="1" dirty="0" smtClean="0">
                <a:solidFill>
                  <a:prstClr val="black"/>
                </a:solidFill>
              </a:rPr>
              <a:t>7)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300189" y="442390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Interreligiöse Perspektive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55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Gliederung des Vortrags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Evangelische Religionslehre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Unterrichtsvorhaben …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de-DE" sz="2000" dirty="0" smtClean="0"/>
              <a:t>In dem Beispiel für einen schulinternen Lehrplan für das Fach Evangelische Religionslehre wird in Kapitel 2.1 („Unterrichtsvorhaben“) eine Übersicht möglicher Unterrichtsvorhaben präsentiert.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dirty="0" smtClean="0"/>
              <a:t> </a:t>
            </a:r>
            <a:r>
              <a:rPr lang="de-DE" dirty="0"/>
              <a:t>… und weitere Unterstützungsmaterialien</a:t>
            </a:r>
            <a:r>
              <a:rPr lang="de-DE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de-DE" sz="2000" dirty="0" smtClean="0"/>
              <a:t>Zusätzlich </a:t>
            </a:r>
            <a:r>
              <a:rPr lang="de-DE" sz="2000" dirty="0"/>
              <a:t>zu dem Beispiel für einen schulinternen </a:t>
            </a:r>
            <a:r>
              <a:rPr lang="de-DE" sz="2000" dirty="0" smtClean="0"/>
              <a:t>Lehrplan werden Beispiele </a:t>
            </a:r>
            <a:r>
              <a:rPr lang="de-DE" sz="2000" dirty="0"/>
              <a:t>für konkretisierte Unterrichtsvorhaben </a:t>
            </a:r>
            <a:r>
              <a:rPr lang="de-DE" sz="2000" dirty="0" smtClean="0"/>
              <a:t>mit komplett ausgewiesenen konkretisierten Kompetenzerwartungen, </a:t>
            </a:r>
            <a:r>
              <a:rPr lang="de-DE" sz="2000" dirty="0"/>
              <a:t>Anregungen für didaktisch-methodische Entscheidungen </a:t>
            </a:r>
            <a:r>
              <a:rPr lang="de-DE" sz="2000" dirty="0" smtClean="0"/>
              <a:t>usw. in </a:t>
            </a:r>
            <a:r>
              <a:rPr lang="de-DE" sz="2000" dirty="0"/>
              <a:t>einem separaten Dokument zur Verfügung gestellt</a:t>
            </a:r>
            <a:r>
              <a:rPr lang="de-DE" sz="20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de-DE" sz="2000" dirty="0" smtClean="0"/>
              <a:t>Weitere Unterstützungsmaterialien (z. B. Synopsen zu Vorgaben des KLP) stehen ebenfalls zur </a:t>
            </a:r>
            <a:r>
              <a:rPr lang="de-DE" sz="2000" dirty="0"/>
              <a:t>V</a:t>
            </a:r>
            <a:r>
              <a:rPr lang="de-DE" sz="2000" dirty="0" smtClean="0"/>
              <a:t>erfügung.</a:t>
            </a:r>
            <a:endParaRPr lang="de-DE" sz="2000" dirty="0"/>
          </a:p>
          <a:p>
            <a:pPr>
              <a:spcAft>
                <a:spcPts val="1200"/>
              </a:spcAft>
            </a:pPr>
            <a:endParaRPr lang="de-DE" sz="2000" dirty="0" smtClean="0"/>
          </a:p>
          <a:p>
            <a:pPr>
              <a:spcAft>
                <a:spcPts val="1200"/>
              </a:spcAft>
            </a:pPr>
            <a:endParaRPr lang="de-DE" sz="2000" dirty="0" smtClean="0"/>
          </a:p>
          <a:p>
            <a:pPr marL="0" indent="0">
              <a:buNone/>
            </a:pP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42B4C44-79F9-3F42-B81D-A415543871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8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856984" cy="360040"/>
          </a:xfrm>
        </p:spPr>
        <p:txBody>
          <a:bodyPr/>
          <a:lstStyle/>
          <a:p>
            <a:r>
              <a:rPr lang="de-DE" dirty="0"/>
              <a:t>Materialien im </a:t>
            </a:r>
            <a:r>
              <a:rPr lang="de-DE" dirty="0" smtClean="0"/>
              <a:t>Lehrplannavigator (vgl. bisher G 8)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pic>
        <p:nvPicPr>
          <p:cNvPr id="9" name="Grafik 8"/>
          <p:cNvPicPr/>
          <p:nvPr/>
        </p:nvPicPr>
        <p:blipFill rotWithShape="1">
          <a:blip r:embed="rId3"/>
          <a:srcRect t="12066" r="4101" b="11268"/>
          <a:stretch/>
        </p:blipFill>
        <p:spPr bwMode="auto">
          <a:xfrm>
            <a:off x="1331640" y="1844824"/>
            <a:ext cx="6264696" cy="3600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1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Bewährte Merkmale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059016" cy="4205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</a:t>
            </a:r>
            <a:r>
              <a:rPr lang="de-DE" b="1" dirty="0"/>
              <a:t>verbindliche </a:t>
            </a:r>
            <a:r>
              <a:rPr lang="de-DE" b="1" dirty="0" smtClean="0"/>
              <a:t>Standards,</a:t>
            </a:r>
            <a:endParaRPr lang="de-DE" b="1" dirty="0"/>
          </a:p>
          <a:p>
            <a:r>
              <a:rPr lang="de-DE" b="1" dirty="0"/>
              <a:t>den fachlichen Kern </a:t>
            </a:r>
            <a:r>
              <a:rPr lang="de-DE" dirty="0"/>
              <a:t>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</a:t>
            </a:r>
            <a:r>
              <a:rPr lang="de-DE" b="1" dirty="0"/>
              <a:t>Progression der Kompetenzentwicklung </a:t>
            </a:r>
            <a:r>
              <a:rPr lang="de-DE" dirty="0"/>
              <a:t>über mindestens zwei Stufen (Ende der Erprobungsstufe, Ende der Sekundarstufe I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</a:t>
            </a:r>
            <a:r>
              <a:rPr lang="de-DE" dirty="0" smtClean="0"/>
              <a:t>Unterrichts.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xmlns="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2.3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5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12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 dirty="0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7637"/>
              </p:ext>
            </p:extLst>
          </p:nvPr>
        </p:nvGraphicFramePr>
        <p:xfrm>
          <a:off x="520700" y="1780854"/>
          <a:ext cx="8064500" cy="355127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Erprobungsstufe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Neue </a:t>
            </a:r>
            <a:r>
              <a:rPr lang="de-DE" b="1" dirty="0"/>
              <a:t>Akzentsetzungen </a:t>
            </a:r>
            <a:r>
              <a:rPr lang="de-DE" dirty="0"/>
              <a:t>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</a:t>
            </a:r>
            <a:r>
              <a:rPr lang="de-DE" b="1" dirty="0"/>
              <a:t>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b="1" dirty="0" smtClean="0"/>
              <a:t>Gestaltungsspielräume</a:t>
            </a:r>
            <a:endParaRPr lang="de-DE" b="1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b="1" dirty="0" smtClean="0"/>
              <a:t>Bezug auf fachübergreifende Zielsetzungen</a:t>
            </a:r>
          </a:p>
          <a:p>
            <a:pPr lvl="1"/>
            <a:r>
              <a:rPr lang="de-DE" b="1" dirty="0" smtClean="0"/>
              <a:t>Bildung in der digitalen Welt </a:t>
            </a:r>
            <a:r>
              <a:rPr lang="de-DE" dirty="0" smtClean="0"/>
              <a:t>und</a:t>
            </a:r>
            <a:r>
              <a:rPr lang="de-DE" b="1" dirty="0" smtClean="0"/>
              <a:t> Medienbildung</a:t>
            </a:r>
          </a:p>
          <a:p>
            <a:pPr marL="457200" lvl="1" indent="0">
              <a:buNone/>
            </a:pPr>
            <a:r>
              <a:rPr lang="de-DE" b="1" dirty="0" smtClean="0"/>
              <a:t>(Medienkompetenzrahmen NRW)</a:t>
            </a:r>
          </a:p>
          <a:p>
            <a:pPr lvl="1"/>
            <a:r>
              <a:rPr lang="de-DE" b="1" dirty="0" smtClean="0"/>
              <a:t>Rahmenvorgabe Verbraucherbildung</a:t>
            </a:r>
            <a:endParaRPr lang="de-DE" b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12B5B7-DA19-2447-8E42-E26750AC9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Gliederung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Evangelische Religionslehre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2914</Words>
  <Application>Microsoft Office PowerPoint</Application>
  <PresentationFormat>Bildschirmpräsentation (4:3)</PresentationFormat>
  <Paragraphs>631</Paragraphs>
  <Slides>47</Slides>
  <Notes>40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QUA-LiS_Vorlage_weiss</vt:lpstr>
      <vt:lpstr>Herzlich willkommen</vt:lpstr>
      <vt:lpstr>Gliederung des Vortrags</vt:lpstr>
      <vt:lpstr>Gliederung des Vortrags</vt:lpstr>
      <vt:lpstr>Grundsätze</vt:lpstr>
      <vt:lpstr>Bewährte Merkmale</vt:lpstr>
      <vt:lpstr>Grundkonstrukt und zentrale Begriffe</vt:lpstr>
      <vt:lpstr>Gliederung des Kernlehrplans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Leitgedanken bei der Überarbeitung des KLP ER</vt:lpstr>
      <vt:lpstr>Leitgedanken bei der Überarbeitung des KLP ER</vt:lpstr>
      <vt:lpstr>Entscheidungen für die Inhaltsfelder</vt:lpstr>
      <vt:lpstr>Vergleich der Inhaltsfelder ER Sek II / Sek I</vt:lpstr>
      <vt:lpstr>Vergleich der Inhaltsfelder KR und ER KLP Sek I</vt:lpstr>
      <vt:lpstr>Veränderungen im Einzelnen</vt:lpstr>
      <vt:lpstr>Veränderungen im Einzelnen</vt:lpstr>
      <vt:lpstr>Inhaltliche Schwerpunkte (IF 1)</vt:lpstr>
      <vt:lpstr>Inhaltliche Schwerpunkte (IF 2)</vt:lpstr>
      <vt:lpstr>Inhaltliche Schwerpunkte (IF 3)</vt:lpstr>
      <vt:lpstr>Inhaltliche Schwerpunkte (IF 4)</vt:lpstr>
      <vt:lpstr>Inhaltliche Schwerpunkte (IF 5)</vt:lpstr>
      <vt:lpstr>Inhaltliche Schwerpunkte (IF 6)</vt:lpstr>
      <vt:lpstr>Inhaltliche Schwerpunkte (IF 7)</vt:lpstr>
      <vt:lpstr>Verbraucherbildung und digitale Bildung in konkreten Kompetenzerwartungen</vt:lpstr>
      <vt:lpstr>Verbraucherbildung und digitale Bildung in konkreten Kompetenzerwartungen</vt:lpstr>
      <vt:lpstr>Verbraucherbildung und digitale Bildung in konkreten Kompetenzerwartungen</vt:lpstr>
      <vt:lpstr>Kompetenzerwartungen neuer inhaltlicher Schwerpunkte (Bsp. IF 1)</vt:lpstr>
      <vt:lpstr>Kompetenzerwartungen neuer inhaltlicher Schwerpunkte (Bsp. IF 4)</vt:lpstr>
      <vt:lpstr>Kompetenzerwartungen neuer inhaltlicher Schwerpunkte (Bsp. IF 5)</vt:lpstr>
      <vt:lpstr>Kompetenzerwartungen neuer inhaltlicher Schwerpunkte (Bsp. IF 7)</vt:lpstr>
      <vt:lpstr>Kompetenzerwartungen neuer inhaltlicher Schwerpunkte (Bsp. IF 7)</vt:lpstr>
      <vt:lpstr>Gliederung des Vortrags</vt:lpstr>
      <vt:lpstr>Beispiele für Unterrichtsvorhaben …</vt:lpstr>
      <vt:lpstr>Materialien im Lehrplannavigator (vgl. bisher G 8)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2019-07-16T16:59:36Z</dcterms:modified>
</cp:coreProperties>
</file>