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75"/>
  </p:notesMasterIdLst>
  <p:handoutMasterIdLst>
    <p:handoutMasterId r:id="rId76"/>
  </p:handoutMasterIdLst>
  <p:sldIdLst>
    <p:sldId id="256" r:id="rId8"/>
    <p:sldId id="257" r:id="rId9"/>
    <p:sldId id="258" r:id="rId10"/>
    <p:sldId id="259" r:id="rId11"/>
    <p:sldId id="260" r:id="rId12"/>
    <p:sldId id="322" r:id="rId13"/>
    <p:sldId id="262" r:id="rId14"/>
    <p:sldId id="263" r:id="rId15"/>
    <p:sldId id="264" r:id="rId16"/>
    <p:sldId id="265" r:id="rId17"/>
    <p:sldId id="323" r:id="rId18"/>
    <p:sldId id="324"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664" y="-12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2392"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EAB34E7-2880-2548-A3DB-CE7C7D7C4210}" type="datetimeFigureOut">
              <a:rPr lang="de-DE" smtClean="0"/>
              <a:t>16.01.2020</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2B45970-98CF-A149-91B2-B928A13361D5}" type="slidenum">
              <a:rPr lang="de-DE" smtClean="0"/>
              <a:t>‹Nr.›</a:t>
            </a:fld>
            <a:endParaRPr lang="de-DE"/>
          </a:p>
        </p:txBody>
      </p:sp>
    </p:spTree>
    <p:extLst>
      <p:ext uri="{BB962C8B-B14F-4D97-AF65-F5344CB8AC3E}">
        <p14:creationId xmlns:p14="http://schemas.microsoft.com/office/powerpoint/2010/main" val="3132279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de-DE" sz="4400" b="0" strike="noStrike" spc="-1">
                <a:latin typeface="Arial"/>
              </a:rPr>
              <a:t>Folie mittels Klicken verschieben</a:t>
            </a:r>
          </a:p>
        </p:txBody>
      </p:sp>
      <p:sp>
        <p:nvSpPr>
          <p:cNvPr id="316"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317"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Times New Roman"/>
              </a:rPr>
              <a:t>&lt;Kopfzeile&gt;</a:t>
            </a:r>
          </a:p>
        </p:txBody>
      </p:sp>
      <p:sp>
        <p:nvSpPr>
          <p:cNvPr id="31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Times New Roman"/>
              </a:rPr>
              <a:t>&lt;Datum/Uhrzeit&gt;</a:t>
            </a:r>
          </a:p>
        </p:txBody>
      </p:sp>
      <p:sp>
        <p:nvSpPr>
          <p:cNvPr id="31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Times New Roman"/>
              </a:rPr>
              <a:t>&lt;Fußzeile&gt;</a:t>
            </a:r>
          </a:p>
        </p:txBody>
      </p:sp>
      <p:sp>
        <p:nvSpPr>
          <p:cNvPr id="32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6A1681F-6F5C-4D1F-8136-DAD54F14ED5B}" type="slidenum">
              <a:rPr lang="de-DE" sz="1400" b="0" strike="noStrike" spc="-1">
                <a:latin typeface="Times New Roman"/>
              </a:rPr>
              <a:t>‹Nr.›</a:t>
            </a:fld>
            <a:endParaRPr lang="de-DE" sz="1400" b="0" strike="noStrike" spc="-1">
              <a:latin typeface="Times New Roman"/>
            </a:endParaRPr>
          </a:p>
        </p:txBody>
      </p:sp>
    </p:spTree>
    <p:extLst>
      <p:ext uri="{BB962C8B-B14F-4D97-AF65-F5344CB8AC3E}">
        <p14:creationId xmlns:p14="http://schemas.microsoft.com/office/powerpoint/2010/main" val="17084811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PlaceHolder 1"/>
          <p:cNvSpPr>
            <a:spLocks noGrp="1" noRot="1" noChangeAspect="1"/>
          </p:cNvSpPr>
          <p:nvPr>
            <p:ph type="sldImg"/>
          </p:nvPr>
        </p:nvSpPr>
        <p:spPr>
          <a:xfrm>
            <a:off x="917575" y="744538"/>
            <a:ext cx="4960938" cy="3721100"/>
          </a:xfrm>
          <a:prstGeom prst="rect">
            <a:avLst/>
          </a:prstGeom>
        </p:spPr>
      </p:sp>
      <p:sp>
        <p:nvSpPr>
          <p:cNvPr id="705"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06"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C078BA1-C94C-4246-9BCD-7B732351787C}" type="slidenum">
              <a:rPr lang="de-DE" sz="1200" b="0" strike="noStrike" spc="-1">
                <a:solidFill>
                  <a:srgbClr val="000000"/>
                </a:solidFill>
                <a:latin typeface="+mn-lt"/>
                <a:ea typeface="+mn-ea"/>
              </a:rPr>
              <a:t>1</a:t>
            </a:fld>
            <a:endParaRPr lang="de-DE"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654790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PlaceHolder 1"/>
          <p:cNvSpPr>
            <a:spLocks noGrp="1" noRot="1" noChangeAspect="1"/>
          </p:cNvSpPr>
          <p:nvPr>
            <p:ph type="sldImg"/>
          </p:nvPr>
        </p:nvSpPr>
        <p:spPr>
          <a:xfrm>
            <a:off x="917575" y="744538"/>
            <a:ext cx="4960938" cy="3721100"/>
          </a:xfrm>
          <a:prstGeom prst="rect">
            <a:avLst/>
          </a:prstGeom>
        </p:spPr>
      </p:sp>
      <p:sp>
        <p:nvSpPr>
          <p:cNvPr id="732"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33"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82954D5-F61F-4621-9110-E3B650ECB173}" type="slidenum">
              <a:rPr lang="de-DE" sz="1200" b="0" strike="noStrike" spc="-1">
                <a:solidFill>
                  <a:srgbClr val="000000"/>
                </a:solidFill>
                <a:latin typeface="+mn-lt"/>
                <a:ea typeface="+mn-ea"/>
              </a:rPr>
              <a:t>14</a:t>
            </a:fld>
            <a:endParaRPr lang="de-DE"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PlaceHolder 1"/>
          <p:cNvSpPr>
            <a:spLocks noGrp="1" noRot="1" noChangeAspect="1"/>
          </p:cNvSpPr>
          <p:nvPr>
            <p:ph type="sldImg"/>
          </p:nvPr>
        </p:nvSpPr>
        <p:spPr>
          <a:xfrm>
            <a:off x="917575" y="744538"/>
            <a:ext cx="4960938" cy="3721100"/>
          </a:xfrm>
          <a:prstGeom prst="rect">
            <a:avLst/>
          </a:prstGeom>
        </p:spPr>
      </p:sp>
      <p:sp>
        <p:nvSpPr>
          <p:cNvPr id="735"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36"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29F0CB7-2072-40C9-AA24-CDCE970877F8}" type="slidenum">
              <a:rPr lang="de-DE" sz="1200" b="0" strike="noStrike" spc="-1">
                <a:solidFill>
                  <a:srgbClr val="000000"/>
                </a:solidFill>
                <a:latin typeface="+mn-lt"/>
                <a:ea typeface="+mn-ea"/>
              </a:rPr>
              <a:t>17</a:t>
            </a:fld>
            <a:endParaRPr lang="de-DE"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PlaceHolder 1"/>
          <p:cNvSpPr>
            <a:spLocks noGrp="1" noRot="1" noChangeAspect="1"/>
          </p:cNvSpPr>
          <p:nvPr>
            <p:ph type="sldImg"/>
          </p:nvPr>
        </p:nvSpPr>
        <p:spPr>
          <a:xfrm>
            <a:off x="917575" y="744538"/>
            <a:ext cx="4960938" cy="3721100"/>
          </a:xfrm>
          <a:prstGeom prst="rect">
            <a:avLst/>
          </a:prstGeom>
        </p:spPr>
      </p:sp>
      <p:sp>
        <p:nvSpPr>
          <p:cNvPr id="738"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39"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DD858AE-334A-452C-9A0D-50EC5415D619}" type="slidenum">
              <a:rPr lang="de-DE" sz="1200" b="0" strike="noStrike" spc="-1">
                <a:solidFill>
                  <a:srgbClr val="000000"/>
                </a:solidFill>
                <a:latin typeface="+mn-lt"/>
                <a:ea typeface="+mn-ea"/>
              </a:rPr>
              <a:t>18</a:t>
            </a:fld>
            <a:endParaRPr lang="de-DE"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PlaceHolder 1"/>
          <p:cNvSpPr>
            <a:spLocks noGrp="1" noRot="1" noChangeAspect="1"/>
          </p:cNvSpPr>
          <p:nvPr>
            <p:ph type="sldImg"/>
          </p:nvPr>
        </p:nvSpPr>
        <p:spPr>
          <a:xfrm>
            <a:off x="917575" y="744538"/>
            <a:ext cx="4960938" cy="3721100"/>
          </a:xfrm>
          <a:prstGeom prst="rect">
            <a:avLst/>
          </a:prstGeom>
        </p:spPr>
      </p:sp>
      <p:sp>
        <p:nvSpPr>
          <p:cNvPr id="741"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42"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AE7F099-968B-4BA2-B38C-92F54D38A8EB}" type="slidenum">
              <a:rPr lang="de-DE" sz="1200" b="0" strike="noStrike" spc="-1">
                <a:solidFill>
                  <a:srgbClr val="000000"/>
                </a:solidFill>
                <a:latin typeface="+mn-lt"/>
                <a:ea typeface="+mn-ea"/>
              </a:rPr>
              <a:t>21</a:t>
            </a:fld>
            <a:endParaRPr lang="de-DE"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PlaceHolder 1"/>
          <p:cNvSpPr>
            <a:spLocks noGrp="1" noRot="1" noChangeAspect="1"/>
          </p:cNvSpPr>
          <p:nvPr>
            <p:ph type="sldImg"/>
          </p:nvPr>
        </p:nvSpPr>
        <p:spPr>
          <a:xfrm>
            <a:off x="917575" y="744538"/>
            <a:ext cx="4960938" cy="3721100"/>
          </a:xfrm>
          <a:prstGeom prst="rect">
            <a:avLst/>
          </a:prstGeom>
        </p:spPr>
      </p:sp>
      <p:sp>
        <p:nvSpPr>
          <p:cNvPr id="744"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45"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E5943DE-855E-481B-B3B1-F6E05C091117}" type="slidenum">
              <a:rPr lang="de-DE" sz="1200" b="0" strike="noStrike" spc="-1">
                <a:solidFill>
                  <a:srgbClr val="000000"/>
                </a:solidFill>
                <a:latin typeface="+mn-lt"/>
                <a:ea typeface="+mn-ea"/>
              </a:rPr>
              <a:t>23</a:t>
            </a:fld>
            <a:endParaRPr lang="de-DE"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PlaceHolder 1"/>
          <p:cNvSpPr>
            <a:spLocks noGrp="1" noRot="1" noChangeAspect="1"/>
          </p:cNvSpPr>
          <p:nvPr>
            <p:ph type="sldImg"/>
          </p:nvPr>
        </p:nvSpPr>
        <p:spPr>
          <a:xfrm>
            <a:off x="917575" y="744538"/>
            <a:ext cx="4960938" cy="3721100"/>
          </a:xfrm>
          <a:prstGeom prst="rect">
            <a:avLst/>
          </a:prstGeom>
        </p:spPr>
      </p:sp>
      <p:sp>
        <p:nvSpPr>
          <p:cNvPr id="747"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48"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C1D9128-DD60-4D6C-9010-9D87888F5B33}" type="slidenum">
              <a:rPr lang="de-DE" sz="1200" b="0" strike="noStrike" spc="-1">
                <a:solidFill>
                  <a:srgbClr val="000000"/>
                </a:solidFill>
                <a:latin typeface="+mn-lt"/>
                <a:ea typeface="+mn-ea"/>
              </a:rPr>
              <a:t>50</a:t>
            </a:fld>
            <a:endParaRPr lang="de-DE"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PlaceHolder 1"/>
          <p:cNvSpPr>
            <a:spLocks noGrp="1" noRot="1" noChangeAspect="1"/>
          </p:cNvSpPr>
          <p:nvPr>
            <p:ph type="sldImg"/>
          </p:nvPr>
        </p:nvSpPr>
        <p:spPr>
          <a:xfrm>
            <a:off x="917575" y="744538"/>
            <a:ext cx="4960938" cy="3721100"/>
          </a:xfrm>
          <a:prstGeom prst="rect">
            <a:avLst/>
          </a:prstGeom>
        </p:spPr>
      </p:sp>
      <p:sp>
        <p:nvSpPr>
          <p:cNvPr id="750"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51"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1CB56B2-00A1-4E39-959C-83B85C0F6233}" type="slidenum">
              <a:rPr lang="de-DE" sz="1200" b="0" strike="noStrike" spc="-1">
                <a:solidFill>
                  <a:srgbClr val="000000"/>
                </a:solidFill>
                <a:latin typeface="+mn-lt"/>
                <a:ea typeface="+mn-ea"/>
              </a:rPr>
              <a:t>51</a:t>
            </a:fld>
            <a:endParaRPr lang="de-DE"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PlaceHolder 1"/>
          <p:cNvSpPr>
            <a:spLocks noGrp="1" noRot="1" noChangeAspect="1"/>
          </p:cNvSpPr>
          <p:nvPr>
            <p:ph type="sldImg"/>
          </p:nvPr>
        </p:nvSpPr>
        <p:spPr>
          <a:xfrm>
            <a:off x="917575" y="744538"/>
            <a:ext cx="4960938" cy="3721100"/>
          </a:xfrm>
          <a:prstGeom prst="rect">
            <a:avLst/>
          </a:prstGeom>
        </p:spPr>
      </p:sp>
      <p:sp>
        <p:nvSpPr>
          <p:cNvPr id="753"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54"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9DF77AE-AE87-4F25-8FB5-615927A62BD6}" type="slidenum">
              <a:rPr lang="de-DE" sz="1200" b="0" strike="noStrike" spc="-1">
                <a:solidFill>
                  <a:srgbClr val="000000"/>
                </a:solidFill>
                <a:latin typeface="+mn-lt"/>
                <a:ea typeface="+mn-ea"/>
              </a:rPr>
              <a:t>52</a:t>
            </a:fld>
            <a:endParaRPr lang="de-DE"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PlaceHolder 1"/>
          <p:cNvSpPr>
            <a:spLocks noGrp="1" noRot="1" noChangeAspect="1"/>
          </p:cNvSpPr>
          <p:nvPr>
            <p:ph type="sldImg"/>
          </p:nvPr>
        </p:nvSpPr>
        <p:spPr>
          <a:xfrm>
            <a:off x="917575" y="744538"/>
            <a:ext cx="4960938" cy="3721100"/>
          </a:xfrm>
          <a:prstGeom prst="rect">
            <a:avLst/>
          </a:prstGeom>
        </p:spPr>
      </p:sp>
      <p:sp>
        <p:nvSpPr>
          <p:cNvPr id="756"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57"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87A11CC-C3BC-42A0-A8AF-1AAE2B773F29}" type="slidenum">
              <a:rPr lang="de-DE" sz="1200" b="0" strike="noStrike" spc="-1">
                <a:solidFill>
                  <a:srgbClr val="000000"/>
                </a:solidFill>
                <a:latin typeface="+mn-lt"/>
                <a:ea typeface="+mn-ea"/>
              </a:rPr>
              <a:t>53</a:t>
            </a:fld>
            <a:endParaRPr lang="de-DE"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PlaceHolder 1"/>
          <p:cNvSpPr>
            <a:spLocks noGrp="1" noRot="1" noChangeAspect="1"/>
          </p:cNvSpPr>
          <p:nvPr>
            <p:ph type="sldImg"/>
          </p:nvPr>
        </p:nvSpPr>
        <p:spPr>
          <a:xfrm>
            <a:off x="917575" y="744538"/>
            <a:ext cx="4960938" cy="3721100"/>
          </a:xfrm>
          <a:prstGeom prst="rect">
            <a:avLst/>
          </a:prstGeom>
        </p:spPr>
      </p:sp>
      <p:sp>
        <p:nvSpPr>
          <p:cNvPr id="708"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09"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C72F19A-241B-4134-9E25-9BB5A864C95E}" type="slidenum">
              <a:rPr lang="de-DE" sz="1200" b="0" strike="noStrike" spc="-1">
                <a:solidFill>
                  <a:srgbClr val="000000"/>
                </a:solidFill>
                <a:latin typeface="+mn-lt"/>
                <a:ea typeface="+mn-ea"/>
              </a:rPr>
              <a:t>2</a:t>
            </a:fld>
            <a:endParaRPr lang="de-DE"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PlaceHolder 1"/>
          <p:cNvSpPr>
            <a:spLocks noGrp="1" noRot="1" noChangeAspect="1"/>
          </p:cNvSpPr>
          <p:nvPr>
            <p:ph type="sldImg"/>
          </p:nvPr>
        </p:nvSpPr>
        <p:spPr>
          <a:xfrm>
            <a:off x="917575" y="744538"/>
            <a:ext cx="4960938" cy="3721100"/>
          </a:xfrm>
          <a:prstGeom prst="rect">
            <a:avLst/>
          </a:prstGeom>
        </p:spPr>
      </p:sp>
      <p:sp>
        <p:nvSpPr>
          <p:cNvPr id="759"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60"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7E428E9-D40E-4C3E-80B3-C7D4CDD9304A}" type="slidenum">
              <a:rPr lang="de-DE" sz="1200" b="0" strike="noStrike" spc="-1">
                <a:solidFill>
                  <a:srgbClr val="000000"/>
                </a:solidFill>
                <a:latin typeface="+mn-lt"/>
                <a:ea typeface="+mn-ea"/>
              </a:rPr>
              <a:t>54</a:t>
            </a:fld>
            <a:endParaRPr lang="de-DE"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PlaceHolder 1"/>
          <p:cNvSpPr>
            <a:spLocks noGrp="1" noRot="1" noChangeAspect="1"/>
          </p:cNvSpPr>
          <p:nvPr>
            <p:ph type="sldImg"/>
          </p:nvPr>
        </p:nvSpPr>
        <p:spPr>
          <a:xfrm>
            <a:off x="917575" y="744538"/>
            <a:ext cx="4960938" cy="3721100"/>
          </a:xfrm>
          <a:prstGeom prst="rect">
            <a:avLst/>
          </a:prstGeom>
        </p:spPr>
      </p:sp>
      <p:sp>
        <p:nvSpPr>
          <p:cNvPr id="762"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63"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8570F2E-1F08-4584-873F-783076148148}" type="slidenum">
              <a:rPr lang="de-DE" sz="1200" b="0" strike="noStrike" spc="-1">
                <a:solidFill>
                  <a:srgbClr val="000000"/>
                </a:solidFill>
                <a:latin typeface="+mn-lt"/>
                <a:ea typeface="+mn-ea"/>
              </a:rPr>
              <a:t>55</a:t>
            </a:fld>
            <a:endParaRPr lang="de-DE"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PlaceHolder 1"/>
          <p:cNvSpPr>
            <a:spLocks noGrp="1" noRot="1" noChangeAspect="1"/>
          </p:cNvSpPr>
          <p:nvPr>
            <p:ph type="sldImg"/>
          </p:nvPr>
        </p:nvSpPr>
        <p:spPr>
          <a:xfrm>
            <a:off x="917575" y="744538"/>
            <a:ext cx="4960938" cy="3721100"/>
          </a:xfrm>
          <a:prstGeom prst="rect">
            <a:avLst/>
          </a:prstGeom>
        </p:spPr>
      </p:sp>
      <p:sp>
        <p:nvSpPr>
          <p:cNvPr id="765"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66"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87038E0-3936-4AE0-BD7A-75A6E4075A4D}" type="slidenum">
              <a:rPr lang="de-DE" sz="1200" b="0" strike="noStrike" spc="-1">
                <a:solidFill>
                  <a:srgbClr val="000000"/>
                </a:solidFill>
                <a:latin typeface="+mn-lt"/>
                <a:ea typeface="+mn-ea"/>
              </a:rPr>
              <a:t>56</a:t>
            </a:fld>
            <a:endParaRPr lang="de-DE"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PlaceHolder 1"/>
          <p:cNvSpPr>
            <a:spLocks noGrp="1" noRot="1" noChangeAspect="1"/>
          </p:cNvSpPr>
          <p:nvPr>
            <p:ph type="sldImg"/>
          </p:nvPr>
        </p:nvSpPr>
        <p:spPr>
          <a:xfrm>
            <a:off x="917575" y="744538"/>
            <a:ext cx="4960938" cy="3721100"/>
          </a:xfrm>
          <a:prstGeom prst="rect">
            <a:avLst/>
          </a:prstGeom>
        </p:spPr>
      </p:sp>
      <p:sp>
        <p:nvSpPr>
          <p:cNvPr id="768"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69"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A86E2C-225B-4C63-9AEF-A036E8C64261}" type="slidenum">
              <a:rPr lang="de-DE" sz="1200" b="0" strike="noStrike" spc="-1">
                <a:solidFill>
                  <a:srgbClr val="000000"/>
                </a:solidFill>
                <a:latin typeface="+mn-lt"/>
                <a:ea typeface="+mn-ea"/>
              </a:rPr>
              <a:t>63</a:t>
            </a:fld>
            <a:endParaRPr lang="de-DE"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PlaceHolder 1"/>
          <p:cNvSpPr>
            <a:spLocks noGrp="1" noRot="1" noChangeAspect="1"/>
          </p:cNvSpPr>
          <p:nvPr>
            <p:ph type="sldImg"/>
          </p:nvPr>
        </p:nvSpPr>
        <p:spPr>
          <a:xfrm>
            <a:off x="917575" y="744538"/>
            <a:ext cx="4960938" cy="3721100"/>
          </a:xfrm>
          <a:prstGeom prst="rect">
            <a:avLst/>
          </a:prstGeom>
        </p:spPr>
      </p:sp>
      <p:sp>
        <p:nvSpPr>
          <p:cNvPr id="771"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72"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630E8D7-99C8-45C1-B3F1-B18E1AC2BD2E}" type="slidenum">
              <a:rPr lang="de-DE" sz="1200" b="0" strike="noStrike" spc="-1">
                <a:solidFill>
                  <a:srgbClr val="000000"/>
                </a:solidFill>
                <a:latin typeface="+mn-lt"/>
                <a:ea typeface="+mn-ea"/>
              </a:rPr>
              <a:t>67</a:t>
            </a:fld>
            <a:endParaRPr lang="de-DE"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PlaceHolder 1"/>
          <p:cNvSpPr>
            <a:spLocks noGrp="1" noRot="1" noChangeAspect="1"/>
          </p:cNvSpPr>
          <p:nvPr>
            <p:ph type="sldImg"/>
          </p:nvPr>
        </p:nvSpPr>
        <p:spPr>
          <a:xfrm>
            <a:off x="917575" y="744538"/>
            <a:ext cx="4960938" cy="3721100"/>
          </a:xfrm>
          <a:prstGeom prst="rect">
            <a:avLst/>
          </a:prstGeom>
        </p:spPr>
      </p:sp>
      <p:sp>
        <p:nvSpPr>
          <p:cNvPr id="711"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12"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5A930E1-D267-4E11-B220-828FA5CD46F3}" type="slidenum">
              <a:rPr lang="de-DE" sz="1200" b="0" strike="noStrike" spc="-1">
                <a:solidFill>
                  <a:srgbClr val="000000"/>
                </a:solidFill>
                <a:latin typeface="+mn-lt"/>
                <a:ea typeface="+mn-ea"/>
              </a:rPr>
              <a:t>3</a:t>
            </a:fld>
            <a:endParaRPr lang="de-DE"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PlaceHolder 1"/>
          <p:cNvSpPr>
            <a:spLocks noGrp="1" noRot="1" noChangeAspect="1"/>
          </p:cNvSpPr>
          <p:nvPr>
            <p:ph type="sldImg"/>
          </p:nvPr>
        </p:nvSpPr>
        <p:spPr>
          <a:xfrm>
            <a:off x="917575" y="744538"/>
            <a:ext cx="4960938" cy="3721100"/>
          </a:xfrm>
          <a:prstGeom prst="rect">
            <a:avLst/>
          </a:prstGeom>
        </p:spPr>
      </p:sp>
      <p:sp>
        <p:nvSpPr>
          <p:cNvPr id="714"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15"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3918043-5976-4E76-BC5D-E88E5FDE1147}" type="slidenum">
              <a:rPr lang="de-DE" sz="1200" b="0" strike="noStrike" spc="-1">
                <a:solidFill>
                  <a:srgbClr val="000000"/>
                </a:solidFill>
                <a:latin typeface="+mn-lt"/>
                <a:ea typeface="+mn-ea"/>
              </a:rPr>
              <a:t>5</a:t>
            </a:fld>
            <a:endParaRPr lang="de-DE"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PlaceHolder 1"/>
          <p:cNvSpPr>
            <a:spLocks noGrp="1" noRot="1" noChangeAspect="1"/>
          </p:cNvSpPr>
          <p:nvPr>
            <p:ph type="sldImg"/>
          </p:nvPr>
        </p:nvSpPr>
        <p:spPr>
          <a:xfrm>
            <a:off x="917575" y="744538"/>
            <a:ext cx="4960938" cy="3721100"/>
          </a:xfrm>
          <a:prstGeom prst="rect">
            <a:avLst/>
          </a:prstGeom>
        </p:spPr>
      </p:sp>
      <p:sp>
        <p:nvSpPr>
          <p:cNvPr id="717"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18"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4F81E4D-940E-45E9-BA3B-E8E98B0381DD}" type="slidenum">
              <a:rPr lang="de-DE" sz="1200" b="0" strike="noStrike" spc="-1">
                <a:solidFill>
                  <a:srgbClr val="000000"/>
                </a:solidFill>
                <a:latin typeface="+mn-lt"/>
                <a:ea typeface="+mn-ea"/>
              </a:rPr>
              <a:t>6</a:t>
            </a:fld>
            <a:endParaRPr lang="de-DE"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PlaceHolder 1"/>
          <p:cNvSpPr>
            <a:spLocks noGrp="1" noRot="1" noChangeAspect="1"/>
          </p:cNvSpPr>
          <p:nvPr>
            <p:ph type="sldImg"/>
          </p:nvPr>
        </p:nvSpPr>
        <p:spPr>
          <a:xfrm>
            <a:off x="917575" y="744538"/>
            <a:ext cx="4960938" cy="3721100"/>
          </a:xfrm>
          <a:prstGeom prst="rect">
            <a:avLst/>
          </a:prstGeom>
        </p:spPr>
      </p:sp>
      <p:sp>
        <p:nvSpPr>
          <p:cNvPr id="720"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21"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A66ECCE-CDFB-42A8-8A19-48C46C9A83DD}" type="slidenum">
              <a:rPr lang="de-DE" sz="1200" b="0" strike="noStrike" spc="-1">
                <a:solidFill>
                  <a:srgbClr val="000000"/>
                </a:solidFill>
                <a:latin typeface="+mn-lt"/>
                <a:ea typeface="+mn-ea"/>
              </a:rPr>
              <a:t>7</a:t>
            </a:fld>
            <a:endParaRPr lang="de-DE"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laceHolder 1"/>
          <p:cNvSpPr>
            <a:spLocks noGrp="1" noRot="1" noChangeAspect="1"/>
          </p:cNvSpPr>
          <p:nvPr>
            <p:ph type="sldImg"/>
          </p:nvPr>
        </p:nvSpPr>
        <p:spPr>
          <a:xfrm>
            <a:off x="917575" y="744538"/>
            <a:ext cx="4960938" cy="3721100"/>
          </a:xfrm>
          <a:prstGeom prst="rect">
            <a:avLst/>
          </a:prstGeom>
        </p:spPr>
      </p:sp>
      <p:sp>
        <p:nvSpPr>
          <p:cNvPr id="723"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24"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A9A0BF0-7C27-4882-AA99-F842705EB7E8}" type="slidenum">
              <a:rPr lang="de-DE" sz="1200" b="0" strike="noStrike" spc="-1">
                <a:solidFill>
                  <a:srgbClr val="000000"/>
                </a:solidFill>
                <a:latin typeface="+mn-lt"/>
                <a:ea typeface="+mn-ea"/>
              </a:rPr>
              <a:t>9</a:t>
            </a:fld>
            <a:endParaRPr lang="de-DE"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PlaceHolder 1"/>
          <p:cNvSpPr>
            <a:spLocks noGrp="1" noRot="1" noChangeAspect="1"/>
          </p:cNvSpPr>
          <p:nvPr>
            <p:ph type="sldImg"/>
          </p:nvPr>
        </p:nvSpPr>
        <p:spPr>
          <a:xfrm>
            <a:off x="917575" y="744538"/>
            <a:ext cx="4960938" cy="3721100"/>
          </a:xfrm>
          <a:prstGeom prst="rect">
            <a:avLst/>
          </a:prstGeom>
        </p:spPr>
      </p:sp>
      <p:sp>
        <p:nvSpPr>
          <p:cNvPr id="726"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727"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89B9066-3798-48E2-BD6E-4183D7DEAB8D}" type="slidenum">
              <a:rPr lang="de-DE" sz="1200" b="0" strike="noStrike" spc="-1">
                <a:solidFill>
                  <a:srgbClr val="000000"/>
                </a:solidFill>
                <a:latin typeface="+mn-lt"/>
                <a:ea typeface="+mn-ea"/>
              </a:rPr>
              <a:t>10</a:t>
            </a:fld>
            <a:endParaRPr lang="de-DE"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136565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0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0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0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10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0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1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11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1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11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11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1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1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11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2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12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1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12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12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2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13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13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13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13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13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4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1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1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1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1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1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1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1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1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1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1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1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1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1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1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1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9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9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9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19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0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20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0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2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0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0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0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0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1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21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1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21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1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22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22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22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22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22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3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3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3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24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4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4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24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24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5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5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5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5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5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25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6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26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6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26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26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26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26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26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8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8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8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28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8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9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29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9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29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9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9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9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30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30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30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3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30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30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30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31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31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31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31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31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de-DE"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2"/>
          <p:cNvPicPr/>
          <p:nvPr/>
        </p:nvPicPr>
        <p:blipFill>
          <a:blip r:embed="rId14"/>
          <a:stretch/>
        </p:blipFill>
        <p:spPr>
          <a:xfrm>
            <a:off x="474480" y="317520"/>
            <a:ext cx="2151720" cy="615960"/>
          </a:xfrm>
          <a:prstGeom prst="rect">
            <a:avLst/>
          </a:prstGeom>
          <a:ln>
            <a:noFill/>
          </a:ln>
        </p:spPr>
      </p:pic>
      <p:sp>
        <p:nvSpPr>
          <p:cNvPr id="10" name="Line 1"/>
          <p:cNvSpPr/>
          <p:nvPr/>
        </p:nvSpPr>
        <p:spPr>
          <a:xfrm>
            <a:off x="467280" y="1556640"/>
            <a:ext cx="8209080" cy="360"/>
          </a:xfrm>
          <a:prstGeom prst="line">
            <a:avLst/>
          </a:prstGeom>
          <a:ln>
            <a:round/>
          </a:ln>
        </p:spPr>
        <p:style>
          <a:lnRef idx="2">
            <a:schemeClr val="accent6"/>
          </a:lnRef>
          <a:fillRef idx="0">
            <a:schemeClr val="accent6"/>
          </a:fillRef>
          <a:effectRef idx="1">
            <a:schemeClr val="accent6"/>
          </a:effectRef>
          <a:fontRef idx="minor"/>
        </p:style>
      </p:sp>
      <p:sp>
        <p:nvSpPr>
          <p:cNvPr id="2" name="CustomShape 2"/>
          <p:cNvSpPr/>
          <p:nvPr/>
        </p:nvSpPr>
        <p:spPr>
          <a:xfrm>
            <a:off x="0" y="6060600"/>
            <a:ext cx="2986200" cy="142200"/>
          </a:xfrm>
          <a:prstGeom prst="rect">
            <a:avLst/>
          </a:prstGeom>
          <a:gradFill rotWithShape="0">
            <a:gsLst>
              <a:gs pos="0">
                <a:srgbClr val="00800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3" name="CustomShape 3"/>
          <p:cNvSpPr/>
          <p:nvPr/>
        </p:nvSpPr>
        <p:spPr>
          <a:xfrm>
            <a:off x="3090600" y="6060600"/>
            <a:ext cx="2986200" cy="142200"/>
          </a:xfrm>
          <a:prstGeom prst="rect">
            <a:avLst/>
          </a:prstGeom>
          <a:gradFill rotWithShape="0">
            <a:gsLst>
              <a:gs pos="0">
                <a:srgbClr val="80808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4" name="CustomShape 4"/>
          <p:cNvSpPr/>
          <p:nvPr/>
        </p:nvSpPr>
        <p:spPr>
          <a:xfrm>
            <a:off x="6158160" y="6060600"/>
            <a:ext cx="2986560" cy="142560"/>
          </a:xfrm>
          <a:prstGeom prst="rect">
            <a:avLst/>
          </a:prstGeom>
          <a:gradFill rotWithShape="0">
            <a:gsLst>
              <a:gs pos="1000">
                <a:srgbClr val="FFFFCC"/>
              </a:gs>
              <a:gs pos="100000">
                <a:srgbClr val="FF0000"/>
              </a:gs>
              <a:gs pos="100000">
                <a:srgbClr val="D1C39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5" name="Picture 2"/>
          <p:cNvPicPr/>
          <p:nvPr/>
        </p:nvPicPr>
        <p:blipFill>
          <a:blip r:embed="rId15"/>
          <a:stretch/>
        </p:blipFill>
        <p:spPr>
          <a:xfrm>
            <a:off x="3060000" y="175320"/>
            <a:ext cx="2470320" cy="935280"/>
          </a:xfrm>
          <a:prstGeom prst="rect">
            <a:avLst/>
          </a:prstGeom>
          <a:ln>
            <a:noFill/>
          </a:ln>
        </p:spPr>
      </p:pic>
      <p:pic>
        <p:nvPicPr>
          <p:cNvPr id="6" name="Picture 2"/>
          <p:cNvPicPr/>
          <p:nvPr/>
        </p:nvPicPr>
        <p:blipFill>
          <a:blip r:embed="rId16"/>
          <a:stretch/>
        </p:blipFill>
        <p:spPr>
          <a:xfrm>
            <a:off x="5791680" y="332640"/>
            <a:ext cx="3017160" cy="646560"/>
          </a:xfrm>
          <a:prstGeom prst="rect">
            <a:avLst/>
          </a:prstGeom>
          <a:ln>
            <a:noFill/>
          </a:ln>
        </p:spPr>
      </p:pic>
      <p:sp>
        <p:nvSpPr>
          <p:cNvPr id="7"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8"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Picture 2"/>
          <p:cNvPicPr/>
          <p:nvPr/>
        </p:nvPicPr>
        <p:blipFill>
          <a:blip r:embed="rId14"/>
          <a:stretch/>
        </p:blipFill>
        <p:spPr>
          <a:xfrm>
            <a:off x="474480" y="317520"/>
            <a:ext cx="2152080" cy="616320"/>
          </a:xfrm>
          <a:prstGeom prst="rect">
            <a:avLst/>
          </a:prstGeom>
          <a:ln>
            <a:noFill/>
          </a:ln>
        </p:spPr>
      </p:pic>
      <p:sp>
        <p:nvSpPr>
          <p:cNvPr id="46" name="Line 1"/>
          <p:cNvSpPr/>
          <p:nvPr/>
        </p:nvSpPr>
        <p:spPr>
          <a:xfrm>
            <a:off x="467280" y="1556640"/>
            <a:ext cx="8209080" cy="360"/>
          </a:xfrm>
          <a:prstGeom prst="line">
            <a:avLst/>
          </a:prstGeom>
          <a:ln>
            <a:round/>
          </a:ln>
        </p:spPr>
        <p:style>
          <a:lnRef idx="2">
            <a:schemeClr val="accent6"/>
          </a:lnRef>
          <a:fillRef idx="0">
            <a:schemeClr val="accent6"/>
          </a:fillRef>
          <a:effectRef idx="1">
            <a:schemeClr val="accent6"/>
          </a:effectRef>
          <a:fontRef idx="minor"/>
        </p:style>
      </p:sp>
      <p:sp>
        <p:nvSpPr>
          <p:cNvPr id="47" name="CustomShape 2"/>
          <p:cNvSpPr/>
          <p:nvPr/>
        </p:nvSpPr>
        <p:spPr>
          <a:xfrm>
            <a:off x="0" y="6060600"/>
            <a:ext cx="2986560" cy="142560"/>
          </a:xfrm>
          <a:prstGeom prst="rect">
            <a:avLst/>
          </a:prstGeom>
          <a:gradFill rotWithShape="0">
            <a:gsLst>
              <a:gs pos="0">
                <a:srgbClr val="00800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48" name="CustomShape 3"/>
          <p:cNvSpPr/>
          <p:nvPr/>
        </p:nvSpPr>
        <p:spPr>
          <a:xfrm>
            <a:off x="3090600" y="6060600"/>
            <a:ext cx="2986560" cy="142560"/>
          </a:xfrm>
          <a:prstGeom prst="rect">
            <a:avLst/>
          </a:prstGeom>
          <a:gradFill rotWithShape="0">
            <a:gsLst>
              <a:gs pos="0">
                <a:srgbClr val="80808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49" name="CustomShape 4"/>
          <p:cNvSpPr/>
          <p:nvPr/>
        </p:nvSpPr>
        <p:spPr>
          <a:xfrm>
            <a:off x="6158160" y="6060600"/>
            <a:ext cx="2986920" cy="142920"/>
          </a:xfrm>
          <a:prstGeom prst="rect">
            <a:avLst/>
          </a:prstGeom>
          <a:gradFill rotWithShape="0">
            <a:gsLst>
              <a:gs pos="1000">
                <a:srgbClr val="FFFFCC"/>
              </a:gs>
              <a:gs pos="100000">
                <a:srgbClr val="FF0000"/>
              </a:gs>
              <a:gs pos="100000">
                <a:srgbClr val="D1C39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50" name="Picture 2"/>
          <p:cNvPicPr/>
          <p:nvPr/>
        </p:nvPicPr>
        <p:blipFill>
          <a:blip r:embed="rId15"/>
          <a:stretch/>
        </p:blipFill>
        <p:spPr>
          <a:xfrm>
            <a:off x="3060000" y="175320"/>
            <a:ext cx="2470680" cy="935640"/>
          </a:xfrm>
          <a:prstGeom prst="rect">
            <a:avLst/>
          </a:prstGeom>
          <a:ln>
            <a:noFill/>
          </a:ln>
        </p:spPr>
      </p:pic>
      <p:pic>
        <p:nvPicPr>
          <p:cNvPr id="51" name="Picture 2"/>
          <p:cNvPicPr/>
          <p:nvPr/>
        </p:nvPicPr>
        <p:blipFill>
          <a:blip r:embed="rId16"/>
          <a:stretch/>
        </p:blipFill>
        <p:spPr>
          <a:xfrm>
            <a:off x="5791680" y="332640"/>
            <a:ext cx="3017520" cy="646920"/>
          </a:xfrm>
          <a:prstGeom prst="rect">
            <a:avLst/>
          </a:prstGeom>
          <a:ln>
            <a:noFill/>
          </a:ln>
        </p:spPr>
      </p:pic>
      <p:sp>
        <p:nvSpPr>
          <p:cNvPr id="52"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53"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0" name="Picture 2"/>
          <p:cNvPicPr/>
          <p:nvPr/>
        </p:nvPicPr>
        <p:blipFill>
          <a:blip r:embed="rId14"/>
          <a:stretch/>
        </p:blipFill>
        <p:spPr>
          <a:xfrm>
            <a:off x="474480" y="317520"/>
            <a:ext cx="2151720" cy="615960"/>
          </a:xfrm>
          <a:prstGeom prst="rect">
            <a:avLst/>
          </a:prstGeom>
          <a:ln>
            <a:noFill/>
          </a:ln>
        </p:spPr>
      </p:pic>
      <p:sp>
        <p:nvSpPr>
          <p:cNvPr id="91" name="Line 1"/>
          <p:cNvSpPr/>
          <p:nvPr/>
        </p:nvSpPr>
        <p:spPr>
          <a:xfrm>
            <a:off x="467280" y="1556640"/>
            <a:ext cx="8209080" cy="360"/>
          </a:xfrm>
          <a:prstGeom prst="line">
            <a:avLst/>
          </a:prstGeom>
          <a:ln>
            <a:round/>
          </a:ln>
        </p:spPr>
        <p:style>
          <a:lnRef idx="2">
            <a:schemeClr val="accent6"/>
          </a:lnRef>
          <a:fillRef idx="0">
            <a:schemeClr val="accent6"/>
          </a:fillRef>
          <a:effectRef idx="1">
            <a:schemeClr val="accent6"/>
          </a:effectRef>
          <a:fontRef idx="minor"/>
        </p:style>
      </p:sp>
      <p:sp>
        <p:nvSpPr>
          <p:cNvPr id="92" name="CustomShape 2"/>
          <p:cNvSpPr/>
          <p:nvPr/>
        </p:nvSpPr>
        <p:spPr>
          <a:xfrm>
            <a:off x="0" y="6060600"/>
            <a:ext cx="2986200" cy="142200"/>
          </a:xfrm>
          <a:prstGeom prst="rect">
            <a:avLst/>
          </a:prstGeom>
          <a:gradFill rotWithShape="0">
            <a:gsLst>
              <a:gs pos="0">
                <a:srgbClr val="00800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93" name="CustomShape 3"/>
          <p:cNvSpPr/>
          <p:nvPr/>
        </p:nvSpPr>
        <p:spPr>
          <a:xfrm>
            <a:off x="3090600" y="6060600"/>
            <a:ext cx="2986200" cy="142200"/>
          </a:xfrm>
          <a:prstGeom prst="rect">
            <a:avLst/>
          </a:prstGeom>
          <a:gradFill rotWithShape="0">
            <a:gsLst>
              <a:gs pos="0">
                <a:srgbClr val="80808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94" name="CustomShape 4"/>
          <p:cNvSpPr/>
          <p:nvPr/>
        </p:nvSpPr>
        <p:spPr>
          <a:xfrm>
            <a:off x="6158160" y="6060600"/>
            <a:ext cx="2986560" cy="142560"/>
          </a:xfrm>
          <a:prstGeom prst="rect">
            <a:avLst/>
          </a:prstGeom>
          <a:gradFill rotWithShape="0">
            <a:gsLst>
              <a:gs pos="1000">
                <a:srgbClr val="FFFFCC"/>
              </a:gs>
              <a:gs pos="100000">
                <a:srgbClr val="FF0000"/>
              </a:gs>
              <a:gs pos="100000">
                <a:srgbClr val="D1C39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95" name="Picture 2"/>
          <p:cNvPicPr/>
          <p:nvPr/>
        </p:nvPicPr>
        <p:blipFill>
          <a:blip r:embed="rId15"/>
          <a:stretch/>
        </p:blipFill>
        <p:spPr>
          <a:xfrm>
            <a:off x="3060000" y="175320"/>
            <a:ext cx="2470320" cy="935280"/>
          </a:xfrm>
          <a:prstGeom prst="rect">
            <a:avLst/>
          </a:prstGeom>
          <a:ln>
            <a:noFill/>
          </a:ln>
        </p:spPr>
      </p:pic>
      <p:pic>
        <p:nvPicPr>
          <p:cNvPr id="96" name="Picture 2"/>
          <p:cNvPicPr/>
          <p:nvPr/>
        </p:nvPicPr>
        <p:blipFill>
          <a:blip r:embed="rId16"/>
          <a:stretch/>
        </p:blipFill>
        <p:spPr>
          <a:xfrm>
            <a:off x="5791680" y="332640"/>
            <a:ext cx="3017160" cy="646560"/>
          </a:xfrm>
          <a:prstGeom prst="rect">
            <a:avLst/>
          </a:prstGeom>
          <a:ln>
            <a:noFill/>
          </a:ln>
        </p:spPr>
      </p:pic>
      <p:sp>
        <p:nvSpPr>
          <p:cNvPr id="97"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98"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5" name="Picture 2"/>
          <p:cNvPicPr/>
          <p:nvPr/>
        </p:nvPicPr>
        <p:blipFill>
          <a:blip r:embed="rId14"/>
          <a:stretch/>
        </p:blipFill>
        <p:spPr>
          <a:xfrm>
            <a:off x="474480" y="317520"/>
            <a:ext cx="2151720" cy="615960"/>
          </a:xfrm>
          <a:prstGeom prst="rect">
            <a:avLst/>
          </a:prstGeom>
          <a:ln>
            <a:noFill/>
          </a:ln>
        </p:spPr>
      </p:pic>
      <p:sp>
        <p:nvSpPr>
          <p:cNvPr id="136" name="Line 1"/>
          <p:cNvSpPr/>
          <p:nvPr/>
        </p:nvSpPr>
        <p:spPr>
          <a:xfrm>
            <a:off x="467280" y="1556640"/>
            <a:ext cx="8209080" cy="360"/>
          </a:xfrm>
          <a:prstGeom prst="line">
            <a:avLst/>
          </a:prstGeom>
          <a:ln>
            <a:round/>
          </a:ln>
        </p:spPr>
        <p:style>
          <a:lnRef idx="2">
            <a:schemeClr val="accent6"/>
          </a:lnRef>
          <a:fillRef idx="0">
            <a:schemeClr val="accent6"/>
          </a:fillRef>
          <a:effectRef idx="1">
            <a:schemeClr val="accent6"/>
          </a:effectRef>
          <a:fontRef idx="minor"/>
        </p:style>
      </p:sp>
      <p:sp>
        <p:nvSpPr>
          <p:cNvPr id="137" name="CustomShape 2"/>
          <p:cNvSpPr/>
          <p:nvPr/>
        </p:nvSpPr>
        <p:spPr>
          <a:xfrm>
            <a:off x="0" y="6060600"/>
            <a:ext cx="2986200" cy="142200"/>
          </a:xfrm>
          <a:prstGeom prst="rect">
            <a:avLst/>
          </a:prstGeom>
          <a:gradFill rotWithShape="0">
            <a:gsLst>
              <a:gs pos="0">
                <a:srgbClr val="00800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138" name="CustomShape 3"/>
          <p:cNvSpPr/>
          <p:nvPr/>
        </p:nvSpPr>
        <p:spPr>
          <a:xfrm>
            <a:off x="3090600" y="6060600"/>
            <a:ext cx="2986200" cy="142200"/>
          </a:xfrm>
          <a:prstGeom prst="rect">
            <a:avLst/>
          </a:prstGeom>
          <a:gradFill rotWithShape="0">
            <a:gsLst>
              <a:gs pos="0">
                <a:srgbClr val="80808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139" name="CustomShape 4"/>
          <p:cNvSpPr/>
          <p:nvPr/>
        </p:nvSpPr>
        <p:spPr>
          <a:xfrm>
            <a:off x="6158160" y="6060600"/>
            <a:ext cx="2986560" cy="142560"/>
          </a:xfrm>
          <a:prstGeom prst="rect">
            <a:avLst/>
          </a:prstGeom>
          <a:gradFill rotWithShape="0">
            <a:gsLst>
              <a:gs pos="1000">
                <a:srgbClr val="FFFFCC"/>
              </a:gs>
              <a:gs pos="100000">
                <a:srgbClr val="FF0000"/>
              </a:gs>
              <a:gs pos="100000">
                <a:srgbClr val="D1C39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140" name="Picture 2"/>
          <p:cNvPicPr/>
          <p:nvPr/>
        </p:nvPicPr>
        <p:blipFill>
          <a:blip r:embed="rId15"/>
          <a:stretch/>
        </p:blipFill>
        <p:spPr>
          <a:xfrm>
            <a:off x="3060000" y="175320"/>
            <a:ext cx="2470320" cy="935280"/>
          </a:xfrm>
          <a:prstGeom prst="rect">
            <a:avLst/>
          </a:prstGeom>
          <a:ln>
            <a:noFill/>
          </a:ln>
        </p:spPr>
      </p:pic>
      <p:pic>
        <p:nvPicPr>
          <p:cNvPr id="141" name="Picture 2"/>
          <p:cNvPicPr/>
          <p:nvPr/>
        </p:nvPicPr>
        <p:blipFill>
          <a:blip r:embed="rId16"/>
          <a:stretch/>
        </p:blipFill>
        <p:spPr>
          <a:xfrm>
            <a:off x="5791680" y="332640"/>
            <a:ext cx="3017160" cy="646560"/>
          </a:xfrm>
          <a:prstGeom prst="rect">
            <a:avLst/>
          </a:prstGeom>
          <a:ln>
            <a:noFill/>
          </a:ln>
        </p:spPr>
      </p:pic>
      <p:sp>
        <p:nvSpPr>
          <p:cNvPr id="142" name="PlaceHolder 5"/>
          <p:cNvSpPr>
            <a:spLocks noGrp="1"/>
          </p:cNvSpPr>
          <p:nvPr>
            <p:ph type="title"/>
          </p:nvPr>
        </p:nvSpPr>
        <p:spPr>
          <a:xfrm>
            <a:off x="457200" y="273240"/>
            <a:ext cx="8228880" cy="1145160"/>
          </a:xfrm>
          <a:prstGeom prst="rect">
            <a:avLst/>
          </a:prstGeom>
        </p:spPr>
        <p:txBody>
          <a:bodyPr lIns="0" tIns="0" rIns="0" bIns="0" anchor="ctr">
            <a:spAutoFit/>
          </a:bodyPr>
          <a:lstStyle/>
          <a:p>
            <a:r>
              <a:rPr lang="de-DE" sz="1800" b="0" strike="noStrike" spc="-1">
                <a:latin typeface="Arial"/>
              </a:rPr>
              <a:t>Format des Titeltextes durch Klicken bearbeiten</a:t>
            </a:r>
          </a:p>
        </p:txBody>
      </p:sp>
      <p:sp>
        <p:nvSpPr>
          <p:cNvPr id="143"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0" name="Picture 2"/>
          <p:cNvPicPr/>
          <p:nvPr/>
        </p:nvPicPr>
        <p:blipFill>
          <a:blip r:embed="rId14"/>
          <a:stretch/>
        </p:blipFill>
        <p:spPr>
          <a:xfrm>
            <a:off x="474480" y="317520"/>
            <a:ext cx="2151720" cy="615960"/>
          </a:xfrm>
          <a:prstGeom prst="rect">
            <a:avLst/>
          </a:prstGeom>
          <a:ln>
            <a:noFill/>
          </a:ln>
        </p:spPr>
      </p:pic>
      <p:sp>
        <p:nvSpPr>
          <p:cNvPr id="181" name="Line 1"/>
          <p:cNvSpPr/>
          <p:nvPr/>
        </p:nvSpPr>
        <p:spPr>
          <a:xfrm>
            <a:off x="467280" y="1556640"/>
            <a:ext cx="8209080" cy="360"/>
          </a:xfrm>
          <a:prstGeom prst="line">
            <a:avLst/>
          </a:prstGeom>
          <a:ln>
            <a:round/>
          </a:ln>
        </p:spPr>
        <p:style>
          <a:lnRef idx="2">
            <a:schemeClr val="accent6"/>
          </a:lnRef>
          <a:fillRef idx="0">
            <a:schemeClr val="accent6"/>
          </a:fillRef>
          <a:effectRef idx="1">
            <a:schemeClr val="accent6"/>
          </a:effectRef>
          <a:fontRef idx="minor"/>
        </p:style>
      </p:sp>
      <p:sp>
        <p:nvSpPr>
          <p:cNvPr id="182" name="CustomShape 2"/>
          <p:cNvSpPr/>
          <p:nvPr/>
        </p:nvSpPr>
        <p:spPr>
          <a:xfrm>
            <a:off x="0" y="6060600"/>
            <a:ext cx="2986200" cy="142200"/>
          </a:xfrm>
          <a:prstGeom prst="rect">
            <a:avLst/>
          </a:prstGeom>
          <a:gradFill rotWithShape="0">
            <a:gsLst>
              <a:gs pos="0">
                <a:srgbClr val="00800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183" name="CustomShape 3"/>
          <p:cNvSpPr/>
          <p:nvPr/>
        </p:nvSpPr>
        <p:spPr>
          <a:xfrm>
            <a:off x="3090600" y="6060600"/>
            <a:ext cx="2986200" cy="142200"/>
          </a:xfrm>
          <a:prstGeom prst="rect">
            <a:avLst/>
          </a:prstGeom>
          <a:gradFill rotWithShape="0">
            <a:gsLst>
              <a:gs pos="0">
                <a:srgbClr val="80808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184" name="CustomShape 4"/>
          <p:cNvSpPr/>
          <p:nvPr/>
        </p:nvSpPr>
        <p:spPr>
          <a:xfrm>
            <a:off x="6158160" y="6060600"/>
            <a:ext cx="2986560" cy="142560"/>
          </a:xfrm>
          <a:prstGeom prst="rect">
            <a:avLst/>
          </a:prstGeom>
          <a:gradFill rotWithShape="0">
            <a:gsLst>
              <a:gs pos="1000">
                <a:srgbClr val="FFFFCC"/>
              </a:gs>
              <a:gs pos="100000">
                <a:srgbClr val="FF0000"/>
              </a:gs>
              <a:gs pos="100000">
                <a:srgbClr val="D1C39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185" name="Picture 2"/>
          <p:cNvPicPr/>
          <p:nvPr/>
        </p:nvPicPr>
        <p:blipFill>
          <a:blip r:embed="rId15"/>
          <a:stretch/>
        </p:blipFill>
        <p:spPr>
          <a:xfrm>
            <a:off x="3060000" y="175320"/>
            <a:ext cx="2470320" cy="935280"/>
          </a:xfrm>
          <a:prstGeom prst="rect">
            <a:avLst/>
          </a:prstGeom>
          <a:ln>
            <a:noFill/>
          </a:ln>
        </p:spPr>
      </p:pic>
      <p:pic>
        <p:nvPicPr>
          <p:cNvPr id="186" name="Picture 2"/>
          <p:cNvPicPr/>
          <p:nvPr/>
        </p:nvPicPr>
        <p:blipFill>
          <a:blip r:embed="rId16"/>
          <a:stretch/>
        </p:blipFill>
        <p:spPr>
          <a:xfrm>
            <a:off x="5791680" y="332640"/>
            <a:ext cx="3017160" cy="646560"/>
          </a:xfrm>
          <a:prstGeom prst="rect">
            <a:avLst/>
          </a:prstGeom>
          <a:ln>
            <a:noFill/>
          </a:ln>
        </p:spPr>
      </p:pic>
      <p:sp>
        <p:nvSpPr>
          <p:cNvPr id="187"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188"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 name="Picture 2"/>
          <p:cNvPicPr/>
          <p:nvPr/>
        </p:nvPicPr>
        <p:blipFill>
          <a:blip r:embed="rId14"/>
          <a:stretch/>
        </p:blipFill>
        <p:spPr>
          <a:xfrm>
            <a:off x="474480" y="317520"/>
            <a:ext cx="2151720" cy="615960"/>
          </a:xfrm>
          <a:prstGeom prst="rect">
            <a:avLst/>
          </a:prstGeom>
          <a:ln>
            <a:noFill/>
          </a:ln>
        </p:spPr>
      </p:pic>
      <p:sp>
        <p:nvSpPr>
          <p:cNvPr id="226" name="Line 1"/>
          <p:cNvSpPr/>
          <p:nvPr/>
        </p:nvSpPr>
        <p:spPr>
          <a:xfrm>
            <a:off x="467280" y="1556640"/>
            <a:ext cx="8209080" cy="360"/>
          </a:xfrm>
          <a:prstGeom prst="line">
            <a:avLst/>
          </a:prstGeom>
          <a:ln>
            <a:round/>
          </a:ln>
        </p:spPr>
        <p:style>
          <a:lnRef idx="2">
            <a:schemeClr val="accent6"/>
          </a:lnRef>
          <a:fillRef idx="0">
            <a:schemeClr val="accent6"/>
          </a:fillRef>
          <a:effectRef idx="1">
            <a:schemeClr val="accent6"/>
          </a:effectRef>
          <a:fontRef idx="minor"/>
        </p:style>
      </p:sp>
      <p:sp>
        <p:nvSpPr>
          <p:cNvPr id="227" name="CustomShape 2"/>
          <p:cNvSpPr/>
          <p:nvPr/>
        </p:nvSpPr>
        <p:spPr>
          <a:xfrm>
            <a:off x="0" y="6060600"/>
            <a:ext cx="2986200" cy="142200"/>
          </a:xfrm>
          <a:prstGeom prst="rect">
            <a:avLst/>
          </a:prstGeom>
          <a:gradFill rotWithShape="0">
            <a:gsLst>
              <a:gs pos="0">
                <a:srgbClr val="00800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228" name="CustomShape 3"/>
          <p:cNvSpPr/>
          <p:nvPr/>
        </p:nvSpPr>
        <p:spPr>
          <a:xfrm>
            <a:off x="3090600" y="6060600"/>
            <a:ext cx="2986200" cy="142200"/>
          </a:xfrm>
          <a:prstGeom prst="rect">
            <a:avLst/>
          </a:prstGeom>
          <a:gradFill rotWithShape="0">
            <a:gsLst>
              <a:gs pos="0">
                <a:srgbClr val="80808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229" name="CustomShape 4"/>
          <p:cNvSpPr/>
          <p:nvPr/>
        </p:nvSpPr>
        <p:spPr>
          <a:xfrm>
            <a:off x="6158160" y="6060600"/>
            <a:ext cx="2986560" cy="142560"/>
          </a:xfrm>
          <a:prstGeom prst="rect">
            <a:avLst/>
          </a:prstGeom>
          <a:gradFill rotWithShape="0">
            <a:gsLst>
              <a:gs pos="1000">
                <a:srgbClr val="FFFFCC"/>
              </a:gs>
              <a:gs pos="100000">
                <a:srgbClr val="FF0000"/>
              </a:gs>
              <a:gs pos="100000">
                <a:srgbClr val="D1C39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230" name="Picture 2"/>
          <p:cNvPicPr/>
          <p:nvPr/>
        </p:nvPicPr>
        <p:blipFill>
          <a:blip r:embed="rId15"/>
          <a:stretch/>
        </p:blipFill>
        <p:spPr>
          <a:xfrm>
            <a:off x="3060000" y="175320"/>
            <a:ext cx="2470320" cy="935280"/>
          </a:xfrm>
          <a:prstGeom prst="rect">
            <a:avLst/>
          </a:prstGeom>
          <a:ln>
            <a:noFill/>
          </a:ln>
        </p:spPr>
      </p:pic>
      <p:pic>
        <p:nvPicPr>
          <p:cNvPr id="231" name="Picture 2"/>
          <p:cNvPicPr/>
          <p:nvPr/>
        </p:nvPicPr>
        <p:blipFill>
          <a:blip r:embed="rId16"/>
          <a:stretch/>
        </p:blipFill>
        <p:spPr>
          <a:xfrm>
            <a:off x="5791680" y="332640"/>
            <a:ext cx="3017160" cy="646560"/>
          </a:xfrm>
          <a:prstGeom prst="rect">
            <a:avLst/>
          </a:prstGeom>
          <a:ln>
            <a:noFill/>
          </a:ln>
        </p:spPr>
      </p:pic>
      <p:sp>
        <p:nvSpPr>
          <p:cNvPr id="232"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233"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0" name="Picture 2"/>
          <p:cNvPicPr/>
          <p:nvPr/>
        </p:nvPicPr>
        <p:blipFill>
          <a:blip r:embed="rId14"/>
          <a:stretch/>
        </p:blipFill>
        <p:spPr>
          <a:xfrm>
            <a:off x="474480" y="317520"/>
            <a:ext cx="2151720" cy="615960"/>
          </a:xfrm>
          <a:prstGeom prst="rect">
            <a:avLst/>
          </a:prstGeom>
          <a:ln>
            <a:noFill/>
          </a:ln>
        </p:spPr>
      </p:pic>
      <p:sp>
        <p:nvSpPr>
          <p:cNvPr id="271" name="Line 1"/>
          <p:cNvSpPr/>
          <p:nvPr/>
        </p:nvSpPr>
        <p:spPr>
          <a:xfrm>
            <a:off x="467280" y="1556640"/>
            <a:ext cx="8209080" cy="360"/>
          </a:xfrm>
          <a:prstGeom prst="line">
            <a:avLst/>
          </a:prstGeom>
          <a:ln>
            <a:round/>
          </a:ln>
        </p:spPr>
        <p:style>
          <a:lnRef idx="2">
            <a:schemeClr val="accent6"/>
          </a:lnRef>
          <a:fillRef idx="0">
            <a:schemeClr val="accent6"/>
          </a:fillRef>
          <a:effectRef idx="1">
            <a:schemeClr val="accent6"/>
          </a:effectRef>
          <a:fontRef idx="minor"/>
        </p:style>
      </p:sp>
      <p:sp>
        <p:nvSpPr>
          <p:cNvPr id="272" name="CustomShape 2"/>
          <p:cNvSpPr/>
          <p:nvPr/>
        </p:nvSpPr>
        <p:spPr>
          <a:xfrm>
            <a:off x="0" y="6060600"/>
            <a:ext cx="2986200" cy="142200"/>
          </a:xfrm>
          <a:prstGeom prst="rect">
            <a:avLst/>
          </a:prstGeom>
          <a:gradFill rotWithShape="0">
            <a:gsLst>
              <a:gs pos="0">
                <a:srgbClr val="00800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273" name="CustomShape 3"/>
          <p:cNvSpPr/>
          <p:nvPr/>
        </p:nvSpPr>
        <p:spPr>
          <a:xfrm>
            <a:off x="3090600" y="6060600"/>
            <a:ext cx="2986200" cy="142200"/>
          </a:xfrm>
          <a:prstGeom prst="rect">
            <a:avLst/>
          </a:prstGeom>
          <a:gradFill rotWithShape="0">
            <a:gsLst>
              <a:gs pos="0">
                <a:srgbClr val="808080"/>
              </a:gs>
              <a:gs pos="100000">
                <a:srgbClr val="FFFFCC"/>
              </a:gs>
            </a:gsLst>
            <a:lin ang="0"/>
          </a:gradFill>
          <a:ln w="25560">
            <a:noFill/>
          </a:ln>
        </p:spPr>
        <p:style>
          <a:lnRef idx="0">
            <a:scrgbClr r="0" g="0" b="0"/>
          </a:lnRef>
          <a:fillRef idx="0">
            <a:scrgbClr r="0" g="0" b="0"/>
          </a:fillRef>
          <a:effectRef idx="0">
            <a:scrgbClr r="0" g="0" b="0"/>
          </a:effectRef>
          <a:fontRef idx="minor"/>
        </p:style>
      </p:sp>
      <p:sp>
        <p:nvSpPr>
          <p:cNvPr id="274" name="CustomShape 4"/>
          <p:cNvSpPr/>
          <p:nvPr/>
        </p:nvSpPr>
        <p:spPr>
          <a:xfrm>
            <a:off x="6158160" y="6060600"/>
            <a:ext cx="2986560" cy="142560"/>
          </a:xfrm>
          <a:prstGeom prst="rect">
            <a:avLst/>
          </a:prstGeom>
          <a:gradFill rotWithShape="0">
            <a:gsLst>
              <a:gs pos="1000">
                <a:srgbClr val="FFFFCC"/>
              </a:gs>
              <a:gs pos="100000">
                <a:srgbClr val="FF0000"/>
              </a:gs>
              <a:gs pos="100000">
                <a:srgbClr val="D1C39F"/>
              </a:gs>
            </a:gsLst>
            <a:lin ang="10800000"/>
          </a:gradFill>
          <a:ln>
            <a:noFill/>
          </a:ln>
        </p:spPr>
        <p:style>
          <a:lnRef idx="2">
            <a:schemeClr val="accent1">
              <a:shade val="50000"/>
            </a:schemeClr>
          </a:lnRef>
          <a:fillRef idx="1">
            <a:schemeClr val="accent1"/>
          </a:fillRef>
          <a:effectRef idx="0">
            <a:schemeClr val="accent1"/>
          </a:effectRef>
          <a:fontRef idx="minor"/>
        </p:style>
      </p:sp>
      <p:pic>
        <p:nvPicPr>
          <p:cNvPr id="275" name="Picture 2"/>
          <p:cNvPicPr/>
          <p:nvPr/>
        </p:nvPicPr>
        <p:blipFill>
          <a:blip r:embed="rId15"/>
          <a:stretch/>
        </p:blipFill>
        <p:spPr>
          <a:xfrm>
            <a:off x="3060000" y="175320"/>
            <a:ext cx="2470320" cy="935280"/>
          </a:xfrm>
          <a:prstGeom prst="rect">
            <a:avLst/>
          </a:prstGeom>
          <a:ln>
            <a:noFill/>
          </a:ln>
        </p:spPr>
      </p:pic>
      <p:pic>
        <p:nvPicPr>
          <p:cNvPr id="276" name="Picture 2"/>
          <p:cNvPicPr/>
          <p:nvPr/>
        </p:nvPicPr>
        <p:blipFill>
          <a:blip r:embed="rId16"/>
          <a:stretch/>
        </p:blipFill>
        <p:spPr>
          <a:xfrm>
            <a:off x="5791680" y="332640"/>
            <a:ext cx="3017160" cy="646560"/>
          </a:xfrm>
          <a:prstGeom prst="rect">
            <a:avLst/>
          </a:prstGeom>
          <a:ln>
            <a:noFill/>
          </a:ln>
        </p:spPr>
      </p:pic>
      <p:sp>
        <p:nvSpPr>
          <p:cNvPr id="277"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278"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3" Type="http://schemas.openxmlformats.org/officeDocument/2006/relationships/hyperlink" Target="http://url.nrw/fachportal_kunst" TargetMode="External"/><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685800" y="1700640"/>
            <a:ext cx="7770960" cy="79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4000" b="1" strike="noStrike" cap="small" spc="-1">
                <a:solidFill>
                  <a:srgbClr val="002060"/>
                </a:solidFill>
                <a:latin typeface="Calibri"/>
                <a:ea typeface="DejaVu Sans"/>
              </a:rPr>
              <a:t>Herzlich willkommen</a:t>
            </a:r>
            <a:endParaRPr lang="de-DE" sz="4000" b="0" strike="noStrike" spc="-1">
              <a:latin typeface="Arial"/>
            </a:endParaRPr>
          </a:p>
        </p:txBody>
      </p:sp>
      <p:sp>
        <p:nvSpPr>
          <p:cNvPr id="322" name="CustomShape 2"/>
          <p:cNvSpPr/>
          <p:nvPr/>
        </p:nvSpPr>
        <p:spPr>
          <a:xfrm>
            <a:off x="1259640" y="3141000"/>
            <a:ext cx="6399360" cy="27349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720"/>
              </a:spcBef>
            </a:pPr>
            <a:r>
              <a:rPr lang="de-DE" sz="3600" b="0" strike="noStrike" spc="-1">
                <a:solidFill>
                  <a:srgbClr val="002060"/>
                </a:solidFill>
                <a:latin typeface="Calibri"/>
                <a:ea typeface="DejaVu Sans"/>
              </a:rPr>
              <a:t>Neue Kernlehrpläne für die </a:t>
            </a:r>
            <a:endParaRPr lang="de-DE" sz="3600" b="0" strike="noStrike" spc="-1">
              <a:latin typeface="Arial"/>
            </a:endParaRPr>
          </a:p>
          <a:p>
            <a:pPr algn="ctr">
              <a:lnSpc>
                <a:spcPct val="100000"/>
              </a:lnSpc>
              <a:spcBef>
                <a:spcPts val="720"/>
              </a:spcBef>
            </a:pPr>
            <a:r>
              <a:rPr lang="de-DE" sz="3600" b="0" strike="noStrike" spc="-1">
                <a:solidFill>
                  <a:srgbClr val="002060"/>
                </a:solidFill>
                <a:latin typeface="Calibri"/>
                <a:ea typeface="DejaVu Sans"/>
              </a:rPr>
              <a:t>Sekundarstufe I des Gymnasiums</a:t>
            </a:r>
            <a:endParaRPr lang="de-DE" sz="3600" b="0" strike="noStrike" spc="-1">
              <a:latin typeface="Arial"/>
            </a:endParaRPr>
          </a:p>
          <a:p>
            <a:pPr algn="ctr">
              <a:lnSpc>
                <a:spcPct val="100000"/>
              </a:lnSpc>
              <a:spcBef>
                <a:spcPts val="720"/>
              </a:spcBef>
            </a:pPr>
            <a:endParaRPr lang="de-DE" sz="3600" b="0" strike="noStrike" spc="-1">
              <a:latin typeface="Arial"/>
            </a:endParaRPr>
          </a:p>
          <a:p>
            <a:pPr algn="ctr">
              <a:lnSpc>
                <a:spcPct val="100000"/>
              </a:lnSpc>
              <a:spcBef>
                <a:spcPts val="641"/>
              </a:spcBef>
            </a:pPr>
            <a:r>
              <a:rPr lang="de-DE" sz="3200" b="0" strike="noStrike" spc="-1">
                <a:solidFill>
                  <a:srgbClr val="002060"/>
                </a:solidFill>
                <a:latin typeface="Calibri"/>
                <a:ea typeface="DejaVu Sans"/>
              </a:rPr>
              <a:t>Kernlehrplan Kunst</a:t>
            </a:r>
            <a:endParaRPr lang="de-DE"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dirty="0">
                <a:solidFill>
                  <a:srgbClr val="000000"/>
                </a:solidFill>
                <a:latin typeface="Calibri"/>
                <a:ea typeface="DejaVu Sans"/>
              </a:rPr>
              <a:t>Aufträge für alle </a:t>
            </a:r>
            <a:r>
              <a:rPr lang="de-DE" sz="3400" b="0" strike="noStrike" spc="-1" dirty="0" smtClean="0">
                <a:solidFill>
                  <a:srgbClr val="000000"/>
                </a:solidFill>
                <a:latin typeface="Calibri"/>
                <a:ea typeface="DejaVu Sans"/>
              </a:rPr>
              <a:t>Fächer insbesondere</a:t>
            </a:r>
            <a:endParaRPr lang="de-DE" sz="3400" b="0" strike="noStrike" spc="-1" dirty="0">
              <a:latin typeface="Arial"/>
            </a:endParaRPr>
          </a:p>
        </p:txBody>
      </p:sp>
      <p:sp>
        <p:nvSpPr>
          <p:cNvPr id="375" name="CustomShape 2"/>
          <p:cNvSpPr/>
          <p:nvPr/>
        </p:nvSpPr>
        <p:spPr>
          <a:xfrm>
            <a:off x="457200" y="174276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89500" lnSpcReduction="10000"/>
          </a:bodyPr>
          <a:lstStyle/>
          <a:p>
            <a:pPr marL="342900" lvl="0" indent="-342900" defTabSz="914400">
              <a:spcBef>
                <a:spcPts val="1200"/>
              </a:spcBef>
              <a:buFont typeface="Arial" panose="020B0604020202020204" pitchFamily="34" charset="0"/>
              <a:buChar char="•"/>
            </a:pPr>
            <a:r>
              <a:rPr lang="de-DE" sz="2500" dirty="0">
                <a:solidFill>
                  <a:prstClr val="black"/>
                </a:solidFill>
                <a:latin typeface="Calibri"/>
              </a:rPr>
              <a:t>Bildung in der digitalen Welt</a:t>
            </a:r>
            <a:br>
              <a:rPr lang="de-DE" sz="2500" dirty="0">
                <a:solidFill>
                  <a:prstClr val="black"/>
                </a:solidFill>
                <a:latin typeface="Calibri"/>
              </a:rPr>
            </a:br>
            <a:r>
              <a:rPr lang="de-DE" sz="2500" dirty="0">
                <a:solidFill>
                  <a:prstClr val="black"/>
                </a:solidFill>
                <a:latin typeface="Calibri"/>
              </a:rPr>
              <a:t>Grundlage: Medienkompetenzrahmen NRW (MKR)</a:t>
            </a:r>
          </a:p>
          <a:p>
            <a:pPr marL="342900" lvl="0" indent="-342900" defTabSz="914400">
              <a:spcBef>
                <a:spcPts val="1200"/>
              </a:spcBef>
              <a:buFont typeface="Arial" panose="020B0604020202020204" pitchFamily="34" charset="0"/>
              <a:buChar char="•"/>
            </a:pPr>
            <a:r>
              <a:rPr lang="de-DE" sz="2500" dirty="0">
                <a:solidFill>
                  <a:prstClr val="black"/>
                </a:solidFill>
                <a:latin typeface="Calibri"/>
              </a:rPr>
              <a:t>Verbraucherbildung</a:t>
            </a:r>
            <a:br>
              <a:rPr lang="de-DE" sz="2500" dirty="0">
                <a:solidFill>
                  <a:prstClr val="black"/>
                </a:solidFill>
                <a:latin typeface="Calibri"/>
              </a:rPr>
            </a:br>
            <a:r>
              <a:rPr lang="de-DE" sz="2500" dirty="0">
                <a:solidFill>
                  <a:prstClr val="black"/>
                </a:solidFill>
                <a:latin typeface="Calibri"/>
              </a:rPr>
              <a:t>Grundlage: Rahmenvorgabe Verbraucherbildung in Schule (RV-VB)</a:t>
            </a:r>
          </a:p>
          <a:p>
            <a:pPr lvl="0" defTabSz="914400">
              <a:spcBef>
                <a:spcPct val="20000"/>
              </a:spcBef>
            </a:pPr>
            <a:endParaRPr lang="de-DE" sz="2500" dirty="0">
              <a:solidFill>
                <a:prstClr val="black"/>
              </a:solidFill>
              <a:latin typeface="Calibri"/>
            </a:endParaRPr>
          </a:p>
          <a:p>
            <a:pPr lvl="0" defTabSz="914400">
              <a:spcBef>
                <a:spcPct val="20000"/>
              </a:spcBef>
            </a:pPr>
            <a:r>
              <a:rPr lang="de-DE" sz="2500" dirty="0">
                <a:solidFill>
                  <a:prstClr val="black"/>
                </a:solidFill>
                <a:latin typeface="Calibri"/>
              </a:rPr>
              <a:t>Einbindung in die Kernlehrpläne</a:t>
            </a:r>
          </a:p>
          <a:p>
            <a:pPr marL="342900" lvl="0" indent="-342900" defTabSz="914400">
              <a:spcBef>
                <a:spcPts val="1200"/>
              </a:spcBef>
              <a:buFont typeface="Arial" panose="020B0604020202020204" pitchFamily="34" charset="0"/>
              <a:buChar char="•"/>
            </a:pPr>
            <a:r>
              <a:rPr lang="de-DE" sz="2500" dirty="0">
                <a:solidFill>
                  <a:prstClr val="black"/>
                </a:solidFill>
                <a:latin typeface="Calibri"/>
              </a:rPr>
              <a:t>Fachspezifische Anbindung und Konkretisierung</a:t>
            </a:r>
          </a:p>
          <a:p>
            <a:pPr marL="342900" lvl="0" indent="-342900" defTabSz="914400">
              <a:spcBef>
                <a:spcPts val="1200"/>
              </a:spcBef>
              <a:buFont typeface="Arial" panose="020B0604020202020204" pitchFamily="34" charset="0"/>
              <a:buChar char="•"/>
            </a:pPr>
            <a:r>
              <a:rPr lang="de-DE" sz="2500" dirty="0">
                <a:solidFill>
                  <a:prstClr val="black"/>
                </a:solidFill>
                <a:latin typeface="Calibri"/>
              </a:rPr>
              <a:t>Erreichen der Ziele der Vorgaben arbeitsteilig im Zusammenspiel aller Fächer und im Verlauf des gesamten Bildungsgangs</a:t>
            </a:r>
          </a:p>
          <a:p>
            <a:pPr marL="342900" lvl="0" indent="-342900" defTabSz="914400">
              <a:spcBef>
                <a:spcPts val="1200"/>
              </a:spcBef>
              <a:buFont typeface="Arial" panose="020B0604020202020204" pitchFamily="34" charset="0"/>
              <a:buChar char="•"/>
            </a:pPr>
            <a:r>
              <a:rPr lang="de-DE" sz="2500" dirty="0">
                <a:solidFill>
                  <a:prstClr val="black"/>
                </a:solidFill>
                <a:latin typeface="Calibri"/>
              </a:rPr>
              <a:t>Synopsen dazu werden den Schulen über den Lehrplannavigator zur Verfügung gestellt.</a:t>
            </a:r>
          </a:p>
          <a:p>
            <a:pPr>
              <a:lnSpc>
                <a:spcPct val="100000"/>
              </a:lnSpc>
              <a:spcBef>
                <a:spcPts val="561"/>
              </a:spcBef>
            </a:pPr>
            <a:endParaRPr lang="de-DE" sz="2800" b="0" strike="noStrike" spc="-1" dirty="0">
              <a:latin typeface="Arial"/>
            </a:endParaRPr>
          </a:p>
          <a:p>
            <a:pPr>
              <a:lnSpc>
                <a:spcPct val="100000"/>
              </a:lnSpc>
              <a:spcBef>
                <a:spcPts val="561"/>
              </a:spcBef>
            </a:pPr>
            <a:endParaRPr lang="de-DE" sz="2800" b="0" strike="noStrike" spc="-1" dirty="0">
              <a:latin typeface="Arial"/>
            </a:endParaRPr>
          </a:p>
        </p:txBody>
      </p:sp>
      <p:sp>
        <p:nvSpPr>
          <p:cNvPr id="376"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377"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176C33B-E732-4EB9-870B-447D8FD79E71}" type="slidenum">
              <a:rPr lang="de-DE" sz="1200" b="0" strike="noStrike" spc="-1">
                <a:solidFill>
                  <a:srgbClr val="8B8B8B"/>
                </a:solidFill>
                <a:latin typeface="Calibri"/>
                <a:ea typeface="DejaVu Sans"/>
              </a:rPr>
              <a:t>10</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65200"/>
            <a:ext cx="8229240" cy="542100"/>
          </a:xfrm>
        </p:spPr>
        <p:txBody>
          <a:bodyPr/>
          <a:lstStyle/>
          <a:p>
            <a:r>
              <a:rPr kumimoji="0" lang="de-DE" sz="3400" b="0" i="0" u="none" strike="noStrike" kern="1200" cap="none" spc="0" normalizeH="0" baseline="0" noProof="0" dirty="0" smtClean="0">
                <a:ln>
                  <a:noFill/>
                </a:ln>
                <a:solidFill>
                  <a:prstClr val="black"/>
                </a:solidFill>
                <a:effectLst/>
                <a:uLnTx/>
                <a:uFillTx/>
                <a:latin typeface="Calibri"/>
                <a:ea typeface="+mj-ea"/>
                <a:cs typeface="+mj-cs"/>
              </a:rPr>
              <a:t>Fachliche Einbindung des MKR</a:t>
            </a:r>
            <a:endParaRPr lang="de-DE" dirty="0"/>
          </a:p>
        </p:txBody>
      </p:sp>
      <p:pic>
        <p:nvPicPr>
          <p:cNvPr id="6" name="Grafik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5" name="Foliennummernplatzhalter 4">
            <a:extLst>
              <a:ext uri="{FF2B5EF4-FFF2-40B4-BE49-F238E27FC236}">
                <a16:creationId xmlns:a16="http://schemas.microsoft.com/office/drawing/2014/main" xmlns="" id="{709A05ED-B2EF-7849-8B3F-CEEC04BF3084}"/>
              </a:ext>
            </a:extLst>
          </p:cNvPr>
          <p:cNvSpPr>
            <a:spLocks noGrp="1"/>
          </p:cNvSpPr>
          <p:nvPr>
            <p:ph type="sldNum" sz="quarter" idx="4294967295"/>
          </p:nvPr>
        </p:nvSpPr>
        <p:spPr>
          <a:xfrm>
            <a:off x="8100392" y="6356350"/>
            <a:ext cx="586408" cy="365125"/>
          </a:xfrm>
          <a:prstGeom prst="rect">
            <a:avLst/>
          </a:prstGeom>
        </p:spPr>
        <p:txBody>
          <a:bodyPr/>
          <a:lstStyle/>
          <a:p>
            <a:fld id="{512A4277-7E7A-4AAF-BFC7-47646BF5CD0C}" type="slidenum">
              <a:rPr lang="de-DE" smtClean="0"/>
              <a:t>11</a:t>
            </a:fld>
            <a:endParaRPr lang="de-DE"/>
          </a:p>
        </p:txBody>
      </p:sp>
      <p:grpSp>
        <p:nvGrpSpPr>
          <p:cNvPr id="18" name="Gruppieren 17">
            <a:extLst>
              <a:ext uri="{FF2B5EF4-FFF2-40B4-BE49-F238E27FC236}">
                <a16:creationId xmlns:a16="http://schemas.microsoft.com/office/drawing/2014/main" xmlns=""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xmlns=""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xmlns=""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xmlns=""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xmlns=""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xmlns=""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xmlns=""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xmlns=""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xmlns=""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xmlns=""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xmlns=""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xmlns=""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xmlns=""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xmlns=""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xmlns=""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xmlns=""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xmlns=""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xmlns=""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dirty="0" smtClean="0"/>
              <a:t>Informatische</a:t>
            </a:r>
          </a:p>
          <a:p>
            <a:r>
              <a:rPr lang="de-DE" dirty="0" smtClean="0"/>
              <a:t>Grundbildung </a:t>
            </a:r>
            <a:endParaRPr lang="de-DE" dirty="0"/>
          </a:p>
        </p:txBody>
      </p:sp>
      <p:grpSp>
        <p:nvGrpSpPr>
          <p:cNvPr id="36" name="Gruppieren 35">
            <a:extLst>
              <a:ext uri="{FF2B5EF4-FFF2-40B4-BE49-F238E27FC236}">
                <a16:creationId xmlns:a16="http://schemas.microsoft.com/office/drawing/2014/main" xmlns=""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xmlns=""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xmlns=""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xmlns=""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xmlns=""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xmlns=""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43" name="CustomShape 2"/>
          <p:cNvSpPr/>
          <p:nvPr/>
        </p:nvSpPr>
        <p:spPr>
          <a:xfrm>
            <a:off x="214520" y="6356520"/>
            <a:ext cx="29865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dirty="0">
                <a:solidFill>
                  <a:srgbClr val="808080"/>
                </a:solidFill>
                <a:latin typeface="Calibri"/>
                <a:ea typeface="DejaVu Sans"/>
              </a:rPr>
              <a:t>Implementationsveranstaltung zur Einführung der Kernlehrpläne Gymnasium SI </a:t>
            </a:r>
            <a:endParaRPr lang="de-DE" sz="1200" b="0" strike="noStrike" spc="-1" dirty="0">
              <a:latin typeface="Arial"/>
            </a:endParaRPr>
          </a:p>
        </p:txBody>
      </p:sp>
    </p:spTree>
    <p:extLst>
      <p:ext uri="{BB962C8B-B14F-4D97-AF65-F5344CB8AC3E}">
        <p14:creationId xmlns:p14="http://schemas.microsoft.com/office/powerpoint/2010/main" val="267770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45240"/>
            <a:ext cx="8229240" cy="523220"/>
          </a:xfrm>
        </p:spPr>
        <p:txBody>
          <a:bodyPr/>
          <a:lstStyle/>
          <a:p>
            <a:r>
              <a:rPr kumimoji="0" lang="de-DE" sz="3400" b="0" i="0" u="none" strike="noStrike" kern="1200" cap="none" spc="0" normalizeH="0" baseline="0" noProof="0" dirty="0" smtClean="0">
                <a:ln>
                  <a:noFill/>
                </a:ln>
                <a:solidFill>
                  <a:prstClr val="black"/>
                </a:solidFill>
                <a:effectLst/>
                <a:uLnTx/>
                <a:uFillTx/>
                <a:latin typeface="Calibri"/>
                <a:ea typeface="+mj-ea"/>
                <a:cs typeface="+mj-cs"/>
              </a:rPr>
              <a:t>Einbindung des Medienkompetenzrahmens</a:t>
            </a:r>
            <a:endParaRPr lang="de-DE" dirty="0"/>
          </a:p>
        </p:txBody>
      </p:sp>
      <p:sp>
        <p:nvSpPr>
          <p:cNvPr id="4" name="Datumsplatzhalter 3"/>
          <p:cNvSpPr>
            <a:spLocks noGrp="1"/>
          </p:cNvSpPr>
          <p:nvPr>
            <p:ph type="dt" sz="half" idx="4294967295"/>
          </p:nvPr>
        </p:nvSpPr>
        <p:spPr>
          <a:xfrm>
            <a:off x="228600" y="6248400"/>
            <a:ext cx="3024188" cy="473075"/>
          </a:xfrm>
          <a:prstGeom prst="rect">
            <a:avLst/>
          </a:prstGeom>
        </p:spPr>
        <p:txBody>
          <a:bodyPr/>
          <a:lstStyle/>
          <a:p>
            <a:pPr lvl="0" defTabSz="914400"/>
            <a:r>
              <a:rPr lang="de-DE" sz="1200" dirty="0">
                <a:solidFill>
                  <a:prstClr val="black">
                    <a:lumMod val="50000"/>
                    <a:lumOff val="50000"/>
                  </a:prstClr>
                </a:solidFill>
                <a:latin typeface="Calibri"/>
              </a:rPr>
              <a:t>Implementationsveranstaltung zur Einführung der Kernlehrpläne Gymnasium SI</a:t>
            </a:r>
          </a:p>
        </p:txBody>
      </p:sp>
      <p:sp>
        <p:nvSpPr>
          <p:cNvPr id="6" name="Foliennummernplatzhalter 5"/>
          <p:cNvSpPr>
            <a:spLocks noGrp="1"/>
          </p:cNvSpPr>
          <p:nvPr>
            <p:ph type="sldNum" sz="quarter" idx="4294967295"/>
          </p:nvPr>
        </p:nvSpPr>
        <p:spPr>
          <a:xfrm>
            <a:off x="8558213" y="6356350"/>
            <a:ext cx="585787" cy="365125"/>
          </a:xfrm>
          <a:prstGeom prst="rect">
            <a:avLst/>
          </a:prstGeom>
        </p:spPr>
        <p:txBody>
          <a:bodyPr/>
          <a:lstStyle/>
          <a:p>
            <a:fld id="{512A4277-7E7A-4AAF-BFC7-47646BF5CD0C}" type="slidenum">
              <a:rPr lang="de-DE" smtClean="0"/>
              <a:t>12</a:t>
            </a:fld>
            <a:endParaRPr lang="de-DE" dirty="0"/>
          </a:p>
        </p:txBody>
      </p:sp>
      <p:sp>
        <p:nvSpPr>
          <p:cNvPr id="5" name="Textplatzhalter 4"/>
          <p:cNvSpPr>
            <a:spLocks noGrp="1"/>
          </p:cNvSpPr>
          <p:nvPr>
            <p:ph type="body"/>
          </p:nvPr>
        </p:nvSpPr>
        <p:spPr>
          <a:xfrm>
            <a:off x="457200" y="1769620"/>
            <a:ext cx="8229240" cy="3977280"/>
          </a:xfr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600" b="0" i="0" u="none" strike="noStrike" kern="1200" cap="none" spc="0" normalizeH="0" baseline="0" noProof="0" dirty="0" smtClean="0">
                <a:ln>
                  <a:noFill/>
                </a:ln>
                <a:solidFill>
                  <a:prstClr val="black"/>
                </a:solidFill>
                <a:effectLst/>
                <a:uLnTx/>
                <a:uFillTx/>
                <a:latin typeface="Calibri"/>
                <a:ea typeface="+mn-ea"/>
                <a:cs typeface="+mn-cs"/>
              </a:rPr>
              <a:t>Kernlehrpläne leisten einen wichtigen Beitrag, die Kompetenzanforderungen des MKR fachlich zu konkretisieren.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600" b="0" i="0" u="none" strike="noStrike" kern="1200" cap="none" spc="0" normalizeH="0" baseline="0" noProof="0" dirty="0" smtClean="0">
                <a:ln>
                  <a:noFill/>
                </a:ln>
                <a:solidFill>
                  <a:prstClr val="black"/>
                </a:solidFill>
                <a:effectLst/>
                <a:uLnTx/>
                <a:uFillTx/>
                <a:latin typeface="Calibri"/>
                <a:ea typeface="+mn-ea"/>
                <a:cs typeface="+mn-cs"/>
              </a:rPr>
              <a:t>Bezüge zur Informatik werden fachangemessen aufgezeigt (z.B. in Mathematik: Algorithmen erkennen).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600" b="0" i="0" u="none" strike="noStrike" kern="1200" cap="none" spc="0" normalizeH="0" baseline="0" noProof="0" dirty="0" smtClean="0">
                <a:ln>
                  <a:noFill/>
                </a:ln>
                <a:solidFill>
                  <a:prstClr val="black"/>
                </a:solidFill>
                <a:effectLst/>
                <a:uLnTx/>
                <a:uFillTx/>
                <a:latin typeface="Calibri"/>
                <a:ea typeface="+mn-ea"/>
                <a:cs typeface="+mn-cs"/>
              </a:rPr>
              <a:t>Weitergehende Unterstützungsmaterialien zur Stärkung der informatischen Bildung werden zur Verfügung gestellt.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600" b="0" i="0" u="none" strike="noStrike" kern="1200" cap="none" spc="0" normalizeH="0" baseline="0" noProof="0" dirty="0" smtClean="0">
                <a:ln>
                  <a:noFill/>
                </a:ln>
                <a:solidFill>
                  <a:prstClr val="black"/>
                </a:solidFill>
                <a:effectLst/>
                <a:uLnTx/>
                <a:uFillTx/>
                <a:latin typeface="Calibri"/>
                <a:ea typeface="+mn-ea"/>
                <a:cs typeface="+mn-cs"/>
              </a:rPr>
              <a:t>Der MKR ist und bleibt verbindlicher Orientierungs-rahmen für die Weiterentwicklung des schulischen Medienkonzepts.</a:t>
            </a:r>
          </a:p>
        </p:txBody>
      </p:sp>
    </p:spTree>
    <p:extLst>
      <p:ext uri="{BB962C8B-B14F-4D97-AF65-F5344CB8AC3E}">
        <p14:creationId xmlns:p14="http://schemas.microsoft.com/office/powerpoint/2010/main" val="101519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Fachliche Einbindung RV Verbraucherbildung</a:t>
            </a:r>
            <a:endParaRPr lang="de-DE" sz="3400" b="0" strike="noStrike" spc="-1">
              <a:latin typeface="Arial"/>
            </a:endParaRPr>
          </a:p>
        </p:txBody>
      </p:sp>
      <p:sp>
        <p:nvSpPr>
          <p:cNvPr id="407" name="CustomShape 2"/>
          <p:cNvSpPr/>
          <p:nvPr/>
        </p:nvSpPr>
        <p:spPr>
          <a:xfrm>
            <a:off x="440280" y="3671640"/>
            <a:ext cx="8228160" cy="23482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88000"/>
          </a:bodyPr>
          <a:lstStyle/>
          <a:p>
            <a:pPr marL="57240">
              <a:lnSpc>
                <a:spcPct val="100000"/>
              </a:lnSpc>
              <a:spcBef>
                <a:spcPts val="561"/>
              </a:spcBef>
            </a:pPr>
            <a:r>
              <a:rPr lang="de-DE" sz="2800" b="0" strike="noStrike" spc="-1" dirty="0" smtClean="0">
                <a:solidFill>
                  <a:srgbClr val="000000"/>
                </a:solidFill>
                <a:latin typeface="Calibri"/>
                <a:ea typeface="DejaVu Sans"/>
              </a:rPr>
              <a:t>Zieldimensionen (Z): </a:t>
            </a:r>
            <a:r>
              <a:rPr lang="de-DE" sz="2800" b="0" strike="noStrike" spc="-1" dirty="0">
                <a:solidFill>
                  <a:srgbClr val="000000"/>
                </a:solidFill>
                <a:latin typeface="Calibri"/>
                <a:ea typeface="DejaVu Sans"/>
              </a:rPr>
              <a:t>Auseinandersetzung mit</a:t>
            </a:r>
            <a:endParaRPr lang="de-DE" sz="2800" b="0" strike="noStrike" spc="-1" dirty="0">
              <a:latin typeface="Arial"/>
            </a:endParaRPr>
          </a:p>
          <a:p>
            <a:pPr marL="743040" lvl="1" indent="-284400">
              <a:lnSpc>
                <a:spcPct val="100000"/>
              </a:lnSpc>
              <a:spcBef>
                <a:spcPts val="400"/>
              </a:spcBef>
              <a:buClr>
                <a:srgbClr val="000000"/>
              </a:buClr>
              <a:buFont typeface="Arial"/>
              <a:buChar char="–"/>
            </a:pPr>
            <a:r>
              <a:rPr lang="de-DE" sz="1900" b="0" strike="noStrike" spc="-1" dirty="0">
                <a:solidFill>
                  <a:srgbClr val="000000"/>
                </a:solidFill>
                <a:latin typeface="Calibri"/>
                <a:ea typeface="DejaVu Sans"/>
              </a:rPr>
              <a:t>Individuellen Bedürfnissen und </a:t>
            </a:r>
            <a:r>
              <a:rPr lang="de-DE" sz="1900" b="0" strike="noStrike" spc="-1" dirty="0" smtClean="0">
                <a:solidFill>
                  <a:srgbClr val="000000"/>
                </a:solidFill>
                <a:latin typeface="Calibri"/>
                <a:ea typeface="DejaVu Sans"/>
              </a:rPr>
              <a:t>Bedarfen (Z1)</a:t>
            </a:r>
            <a:endParaRPr lang="de-DE" sz="1900" b="0" strike="noStrike" spc="-1" dirty="0">
              <a:latin typeface="Arial"/>
            </a:endParaRPr>
          </a:p>
          <a:p>
            <a:pPr marL="743040" lvl="1" indent="-284400">
              <a:spcBef>
                <a:spcPts val="400"/>
              </a:spcBef>
              <a:buClr>
                <a:srgbClr val="000000"/>
              </a:buClr>
              <a:buFont typeface="Arial"/>
              <a:buChar char="–"/>
            </a:pPr>
            <a:r>
              <a:rPr lang="de-DE" sz="1900" b="0" strike="noStrike" spc="-1" dirty="0">
                <a:solidFill>
                  <a:srgbClr val="000000"/>
                </a:solidFill>
                <a:latin typeface="Calibri"/>
                <a:ea typeface="DejaVu Sans"/>
              </a:rPr>
              <a:t>Gesellschaftlichen Einflüssen auf </a:t>
            </a:r>
            <a:r>
              <a:rPr lang="de-DE" sz="1900" spc="-1" dirty="0">
                <a:solidFill>
                  <a:srgbClr val="000000"/>
                </a:solidFill>
                <a:latin typeface="Calibri"/>
              </a:rPr>
              <a:t>Konsumentscheidungen (</a:t>
            </a:r>
            <a:r>
              <a:rPr lang="de-DE" sz="1900" spc="-1" dirty="0" smtClean="0">
                <a:solidFill>
                  <a:srgbClr val="000000"/>
                </a:solidFill>
                <a:latin typeface="Calibri"/>
              </a:rPr>
              <a:t>Z2)</a:t>
            </a:r>
            <a:endParaRPr lang="de-DE" sz="1900" b="0" strike="noStrike" spc="-1" dirty="0">
              <a:latin typeface="Arial"/>
            </a:endParaRPr>
          </a:p>
          <a:p>
            <a:pPr marL="743040" lvl="1" indent="-284400">
              <a:spcBef>
                <a:spcPts val="400"/>
              </a:spcBef>
              <a:buClr>
                <a:srgbClr val="000000"/>
              </a:buClr>
              <a:buFont typeface="Arial"/>
              <a:buChar char="–"/>
            </a:pPr>
            <a:r>
              <a:rPr lang="de-DE" sz="1900" b="0" strike="noStrike" spc="-1" dirty="0">
                <a:solidFill>
                  <a:srgbClr val="000000"/>
                </a:solidFill>
                <a:latin typeface="Calibri"/>
                <a:ea typeface="DejaVu Sans"/>
              </a:rPr>
              <a:t>Individuellen und gesellschaftlichen Folgen des </a:t>
            </a:r>
            <a:r>
              <a:rPr lang="de-DE" sz="1900" spc="-1" dirty="0">
                <a:solidFill>
                  <a:srgbClr val="000000"/>
                </a:solidFill>
                <a:latin typeface="Calibri"/>
              </a:rPr>
              <a:t>Konsums (</a:t>
            </a:r>
            <a:r>
              <a:rPr lang="de-DE" sz="1900" spc="-1" dirty="0" smtClean="0">
                <a:solidFill>
                  <a:srgbClr val="000000"/>
                </a:solidFill>
                <a:latin typeface="Calibri"/>
              </a:rPr>
              <a:t>Z3)</a:t>
            </a:r>
            <a:endParaRPr lang="de-DE" sz="1900" b="0" strike="noStrike" spc="-1" dirty="0">
              <a:latin typeface="Arial"/>
            </a:endParaRPr>
          </a:p>
          <a:p>
            <a:pPr marL="743040" lvl="1" indent="-284400">
              <a:spcBef>
                <a:spcPts val="400"/>
              </a:spcBef>
              <a:buClr>
                <a:srgbClr val="000000"/>
              </a:buClr>
              <a:buFont typeface="Arial"/>
              <a:buChar char="–"/>
            </a:pPr>
            <a:r>
              <a:rPr lang="de-DE" sz="1900" b="0" strike="noStrike" spc="-1" dirty="0">
                <a:solidFill>
                  <a:srgbClr val="000000"/>
                </a:solidFill>
                <a:latin typeface="Calibri"/>
                <a:ea typeface="DejaVu Sans"/>
              </a:rPr>
              <a:t>Politisch-rechtlichen und sozioökonomischen </a:t>
            </a:r>
            <a:r>
              <a:rPr lang="de-DE" sz="1900" spc="-1" dirty="0">
                <a:solidFill>
                  <a:srgbClr val="000000"/>
                </a:solidFill>
                <a:latin typeface="Calibri"/>
              </a:rPr>
              <a:t>Rahmenbedingungen (</a:t>
            </a:r>
            <a:r>
              <a:rPr lang="de-DE" sz="1900" spc="-1" dirty="0" smtClean="0">
                <a:solidFill>
                  <a:srgbClr val="000000"/>
                </a:solidFill>
                <a:latin typeface="Calibri"/>
              </a:rPr>
              <a:t>Z4)</a:t>
            </a:r>
            <a:endParaRPr lang="de-DE" sz="1900" b="0" strike="noStrike" spc="-1" dirty="0">
              <a:latin typeface="Arial"/>
            </a:endParaRPr>
          </a:p>
          <a:p>
            <a:pPr marL="743040" lvl="1" indent="-284400">
              <a:spcBef>
                <a:spcPts val="400"/>
              </a:spcBef>
              <a:buClr>
                <a:srgbClr val="000000"/>
              </a:buClr>
              <a:buFont typeface="Arial"/>
              <a:buChar char="–"/>
            </a:pPr>
            <a:r>
              <a:rPr lang="de-DE" sz="1900" b="0" strike="noStrike" spc="-1" dirty="0">
                <a:solidFill>
                  <a:srgbClr val="000000"/>
                </a:solidFill>
                <a:latin typeface="Calibri"/>
                <a:ea typeface="DejaVu Sans"/>
              </a:rPr>
              <a:t>Kriterien für </a:t>
            </a:r>
            <a:r>
              <a:rPr lang="de-DE" sz="1900" spc="-1" dirty="0">
                <a:solidFill>
                  <a:srgbClr val="000000"/>
                </a:solidFill>
                <a:latin typeface="Calibri"/>
              </a:rPr>
              <a:t>Konsumentscheidungen (</a:t>
            </a:r>
            <a:r>
              <a:rPr lang="de-DE" sz="1900" spc="-1" dirty="0" smtClean="0">
                <a:solidFill>
                  <a:srgbClr val="000000"/>
                </a:solidFill>
                <a:latin typeface="Calibri"/>
              </a:rPr>
              <a:t>Z5)</a:t>
            </a:r>
            <a:endParaRPr lang="de-DE" sz="1900" b="0" strike="noStrike" spc="-1" dirty="0">
              <a:latin typeface="Arial"/>
            </a:endParaRPr>
          </a:p>
          <a:p>
            <a:pPr marL="743040" lvl="1" indent="-284400">
              <a:spcBef>
                <a:spcPts val="400"/>
              </a:spcBef>
              <a:buClr>
                <a:srgbClr val="000000"/>
              </a:buClr>
              <a:buFont typeface="Arial"/>
              <a:buChar char="–"/>
            </a:pPr>
            <a:r>
              <a:rPr lang="de-DE" sz="1900" b="0" strike="noStrike" spc="-1" dirty="0">
                <a:solidFill>
                  <a:srgbClr val="000000"/>
                </a:solidFill>
                <a:latin typeface="Calibri"/>
                <a:ea typeface="DejaVu Sans"/>
              </a:rPr>
              <a:t>Individuellen, kollektiven und politischen Gestaltungsoptionen des </a:t>
            </a:r>
            <a:r>
              <a:rPr lang="de-DE" sz="1900" spc="-1" dirty="0">
                <a:solidFill>
                  <a:srgbClr val="000000"/>
                </a:solidFill>
                <a:latin typeface="Calibri"/>
              </a:rPr>
              <a:t>Konsums (</a:t>
            </a:r>
            <a:r>
              <a:rPr lang="de-DE" sz="1900" spc="-1" dirty="0" smtClean="0">
                <a:solidFill>
                  <a:srgbClr val="000000"/>
                </a:solidFill>
                <a:latin typeface="Calibri"/>
              </a:rPr>
              <a:t>Z6)</a:t>
            </a:r>
            <a:endParaRPr lang="de-DE" sz="1900" spc="-1" dirty="0"/>
          </a:p>
        </p:txBody>
      </p:sp>
      <p:sp>
        <p:nvSpPr>
          <p:cNvPr id="408"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409"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410"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D679B4A-2936-49D8-B3F8-0E00BDA0209C}" type="slidenum">
              <a:rPr lang="de-DE" sz="1200" b="0" strike="noStrike" spc="-1">
                <a:solidFill>
                  <a:srgbClr val="8B8B8B"/>
                </a:solidFill>
                <a:latin typeface="Calibri"/>
                <a:ea typeface="DejaVu Sans"/>
              </a:rPr>
              <a:t>13</a:t>
            </a:fld>
            <a:endParaRPr lang="de-DE" sz="1200" b="0" strike="noStrike" spc="-1">
              <a:latin typeface="Arial"/>
            </a:endParaRPr>
          </a:p>
        </p:txBody>
      </p:sp>
      <p:graphicFrame>
        <p:nvGraphicFramePr>
          <p:cNvPr id="411" name="Table 6"/>
          <p:cNvGraphicFramePr/>
          <p:nvPr>
            <p:extLst>
              <p:ext uri="{D42A27DB-BD31-4B8C-83A1-F6EECF244321}">
                <p14:modId xmlns:p14="http://schemas.microsoft.com/office/powerpoint/2010/main" val="3884506393"/>
              </p:ext>
            </p:extLst>
          </p:nvPr>
        </p:nvGraphicFramePr>
        <p:xfrm>
          <a:off x="435600" y="1715040"/>
          <a:ext cx="8250840" cy="1735200"/>
        </p:xfrm>
        <a:graphic>
          <a:graphicData uri="http://schemas.openxmlformats.org/drawingml/2006/table">
            <a:tbl>
              <a:tblPr/>
              <a:tblGrid>
                <a:gridCol w="2180600"/>
                <a:gridCol w="1944280"/>
                <a:gridCol w="2062440"/>
                <a:gridCol w="2063520"/>
              </a:tblGrid>
              <a:tr h="820800">
                <a:tc gridSpan="4">
                  <a:txBody>
                    <a:bodyPr/>
                    <a:lstStyle/>
                    <a:p>
                      <a:pPr algn="ctr">
                        <a:lnSpc>
                          <a:spcPct val="100000"/>
                        </a:lnSpc>
                      </a:pPr>
                      <a:r>
                        <a:rPr lang="de-DE" sz="1800" b="0" strike="noStrike" spc="-1" dirty="0">
                          <a:solidFill>
                            <a:srgbClr val="002060"/>
                          </a:solidFill>
                          <a:latin typeface="Calibri"/>
                          <a:ea typeface="DejaVu Sans"/>
                        </a:rPr>
                        <a:t>Übergreifender Bereich</a:t>
                      </a:r>
                      <a:endParaRPr lang="de-DE" sz="1800" b="0" strike="noStrike" spc="-1" dirty="0">
                        <a:latin typeface="Arial"/>
                      </a:endParaRPr>
                    </a:p>
                    <a:p>
                      <a:pPr algn="ctr">
                        <a:lnSpc>
                          <a:spcPct val="100000"/>
                        </a:lnSpc>
                      </a:pPr>
                      <a:r>
                        <a:rPr lang="de-DE" sz="1800" b="0" strike="noStrike" spc="-1" dirty="0">
                          <a:solidFill>
                            <a:srgbClr val="002060"/>
                          </a:solidFill>
                          <a:latin typeface="Calibri"/>
                          <a:ea typeface="DejaVu Sans"/>
                        </a:rPr>
                        <a:t>Allgemeiner Konsum</a:t>
                      </a:r>
                      <a:endParaRPr lang="de-DE"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6D9F1"/>
                    </a:solidFill>
                  </a:tcPr>
                </a:tc>
                <a:tc hMerge="1">
                  <a:txBody>
                    <a:bodyPr/>
                    <a:lstStyle/>
                    <a:p>
                      <a:endParaRPr lang="de-DE"/>
                    </a:p>
                  </a:txBody>
                  <a:tcPr marL="90000" marR="90000">
                    <a:solidFill>
                      <a:srgbClr val="729FCF"/>
                    </a:solidFill>
                  </a:tcPr>
                </a:tc>
                <a:tc hMerge="1">
                  <a:txBody>
                    <a:bodyPr/>
                    <a:lstStyle/>
                    <a:p>
                      <a:endParaRPr lang="de-DE"/>
                    </a:p>
                  </a:txBody>
                  <a:tcPr marL="90000" marR="90000">
                    <a:solidFill>
                      <a:srgbClr val="729FCF"/>
                    </a:solidFill>
                  </a:tcPr>
                </a:tc>
                <a:tc hMerge="1">
                  <a:txBody>
                    <a:bodyPr/>
                    <a:lstStyle/>
                    <a:p>
                      <a:endParaRPr lang="de-DE"/>
                    </a:p>
                  </a:txBody>
                  <a:tcPr marL="90000" marR="90000">
                    <a:solidFill>
                      <a:srgbClr val="729FCF"/>
                    </a:solidFill>
                  </a:tcPr>
                </a:tc>
              </a:tr>
              <a:tr h="820800">
                <a:tc>
                  <a:txBody>
                    <a:bodyPr/>
                    <a:lstStyle/>
                    <a:p>
                      <a:pPr>
                        <a:lnSpc>
                          <a:spcPct val="100000"/>
                        </a:lnSpc>
                      </a:pPr>
                      <a:r>
                        <a:rPr lang="de-DE" sz="1800" b="0" strike="noStrike" spc="-1" dirty="0">
                          <a:solidFill>
                            <a:srgbClr val="000000"/>
                          </a:solidFill>
                          <a:latin typeface="Calibri"/>
                          <a:ea typeface="DejaVu Sans"/>
                        </a:rPr>
                        <a:t>Bereich A: </a:t>
                      </a:r>
                      <a:r>
                        <a:rPr lang="de-DE" sz="1800" b="0" strike="noStrike" spc="-1" dirty="0" smtClean="0">
                          <a:solidFill>
                            <a:srgbClr val="000000"/>
                          </a:solidFill>
                          <a:latin typeface="Calibri"/>
                          <a:ea typeface="DejaVu Sans"/>
                        </a:rPr>
                        <a:t>Finanzen, </a:t>
                      </a:r>
                      <a:r>
                        <a:rPr lang="de-DE" sz="1800" b="0" strike="noStrike" spc="-1" dirty="0">
                          <a:solidFill>
                            <a:srgbClr val="000000"/>
                          </a:solidFill>
                          <a:latin typeface="Calibri"/>
                          <a:ea typeface="DejaVu Sans"/>
                        </a:rPr>
                        <a:t>Marktgeschehen, Verbraucherrecht</a:t>
                      </a:r>
                      <a:endParaRPr lang="de-DE" sz="1800" b="0" strike="noStrike" spc="-1" dirty="0">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6D9F1"/>
                    </a:solidFill>
                  </a:tcPr>
                </a:tc>
                <a:tc>
                  <a:txBody>
                    <a:bodyPr/>
                    <a:lstStyle/>
                    <a:p>
                      <a:pPr>
                        <a:lnSpc>
                          <a:spcPct val="100000"/>
                        </a:lnSpc>
                      </a:pPr>
                      <a:r>
                        <a:rPr lang="de-DE" sz="1800" b="0" strike="noStrike" spc="-1">
                          <a:solidFill>
                            <a:srgbClr val="000000"/>
                          </a:solidFill>
                          <a:latin typeface="Calibri"/>
                          <a:ea typeface="DejaVu Sans"/>
                        </a:rPr>
                        <a:t>Bereich B: Ernährung und Gesundheit</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6D9F1"/>
                    </a:solidFill>
                  </a:tcPr>
                </a:tc>
                <a:tc>
                  <a:txBody>
                    <a:bodyPr/>
                    <a:lstStyle/>
                    <a:p>
                      <a:pPr>
                        <a:lnSpc>
                          <a:spcPct val="100000"/>
                        </a:lnSpc>
                      </a:pPr>
                      <a:r>
                        <a:rPr lang="de-DE" sz="1800" b="0" strike="noStrike" spc="-1">
                          <a:solidFill>
                            <a:srgbClr val="000000"/>
                          </a:solidFill>
                          <a:latin typeface="Calibri"/>
                          <a:ea typeface="DejaVu Sans"/>
                        </a:rPr>
                        <a:t>Bereich C: Medien und Information in der digitalen Welt</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6D9F1"/>
                    </a:solidFill>
                  </a:tcPr>
                </a:tc>
                <a:tc>
                  <a:txBody>
                    <a:bodyPr/>
                    <a:lstStyle/>
                    <a:p>
                      <a:pPr>
                        <a:lnSpc>
                          <a:spcPct val="100000"/>
                        </a:lnSpc>
                      </a:pPr>
                      <a:r>
                        <a:rPr lang="de-DE" sz="1800" b="0" strike="noStrike" spc="-1" dirty="0">
                          <a:solidFill>
                            <a:srgbClr val="000000"/>
                          </a:solidFill>
                          <a:latin typeface="Calibri"/>
                          <a:ea typeface="DejaVu Sans"/>
                        </a:rPr>
                        <a:t>Bereich D: Leben, </a:t>
                      </a:r>
                      <a:r>
                        <a:rPr lang="de-DE" sz="1800" b="0" strike="noStrike" spc="-1" dirty="0" smtClean="0">
                          <a:solidFill>
                            <a:srgbClr val="000000"/>
                          </a:solidFill>
                          <a:latin typeface="Calibri"/>
                          <a:ea typeface="DejaVu Sans"/>
                        </a:rPr>
                        <a:t>Wohnen, </a:t>
                      </a:r>
                      <a:r>
                        <a:rPr lang="de-DE" sz="1800" b="0" strike="noStrike" spc="-1" dirty="0">
                          <a:solidFill>
                            <a:srgbClr val="000000"/>
                          </a:solidFill>
                          <a:latin typeface="Calibri"/>
                          <a:ea typeface="DejaVu Sans"/>
                        </a:rPr>
                        <a:t>Mobilität</a:t>
                      </a:r>
                      <a:endParaRPr lang="de-DE" sz="1800" b="0" strike="noStrike" spc="-1" dirty="0">
                        <a:latin typeface="Arial"/>
                      </a:endParaRPr>
                    </a:p>
                    <a:p>
                      <a:pPr>
                        <a:lnSpc>
                          <a:spcPct val="100000"/>
                        </a:lnSpc>
                      </a:pPr>
                      <a:endParaRPr lang="de-DE"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6D9F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CustomShape 1"/>
          <p:cNvSpPr/>
          <p:nvPr/>
        </p:nvSpPr>
        <p:spPr>
          <a:xfrm>
            <a:off x="45720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dirty="0">
                <a:solidFill>
                  <a:srgbClr val="000000"/>
                </a:solidFill>
                <a:latin typeface="Calibri"/>
                <a:ea typeface="DejaVu Sans"/>
              </a:rPr>
              <a:t>Gliederung</a:t>
            </a:r>
            <a:endParaRPr lang="de-DE" sz="3400" b="0" strike="noStrike" spc="-1" dirty="0">
              <a:latin typeface="Arial"/>
            </a:endParaRPr>
          </a:p>
        </p:txBody>
      </p:sp>
      <p:sp>
        <p:nvSpPr>
          <p:cNvPr id="413"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14"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Merkmale der neuen Kernlehrpläne</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Übergreifende Aufgaben</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Schulinterne Lehrpläne (SiLP)</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Der Kernlehrplan Kunst – Pflichtfach</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Der Kernlehrplan Kunst – Wahlpflichtfach (WP II)</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Fachliche Unterstützungsmaterialien</a:t>
            </a: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415"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416"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1E063CB-6DE3-42E3-A1B7-00BF7E89D06A}" type="slidenum">
              <a:rPr lang="de-DE" sz="1200" b="0" strike="noStrike" spc="-1">
                <a:solidFill>
                  <a:srgbClr val="8B8B8B"/>
                </a:solidFill>
                <a:latin typeface="Calibri"/>
                <a:ea typeface="DejaVu Sans"/>
              </a:rPr>
              <a:t>14</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Schulinterne Lehrpläne - rechtlicher Rahmen</a:t>
            </a:r>
            <a:endParaRPr lang="de-DE" sz="3400" b="0" strike="noStrike" spc="-1">
              <a:latin typeface="Arial"/>
            </a:endParaRPr>
          </a:p>
        </p:txBody>
      </p:sp>
      <p:sp>
        <p:nvSpPr>
          <p:cNvPr id="418" name="CustomShape 2"/>
          <p:cNvSpPr/>
          <p:nvPr/>
        </p:nvSpPr>
        <p:spPr>
          <a:xfrm>
            <a:off x="72000" y="6356520"/>
            <a:ext cx="295128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419" name="CustomShape 3"/>
          <p:cNvSpPr/>
          <p:nvPr/>
        </p:nvSpPr>
        <p:spPr>
          <a:xfrm>
            <a:off x="4428000" y="6356520"/>
            <a:ext cx="2950920" cy="363600"/>
          </a:xfrm>
          <a:prstGeom prst="rect">
            <a:avLst/>
          </a:prstGeom>
          <a:noFill/>
          <a:ln>
            <a:noFill/>
          </a:ln>
        </p:spPr>
        <p:style>
          <a:lnRef idx="0">
            <a:scrgbClr r="0" g="0" b="0"/>
          </a:lnRef>
          <a:fillRef idx="0">
            <a:scrgbClr r="0" g="0" b="0"/>
          </a:fillRef>
          <a:effectRef idx="0">
            <a:scrgbClr r="0" g="0" b="0"/>
          </a:effectRef>
          <a:fontRef idx="minor"/>
        </p:style>
      </p:sp>
      <p:sp>
        <p:nvSpPr>
          <p:cNvPr id="420"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58DC09D-E3CB-4567-AA73-E5AC5A7FD05C}" type="slidenum">
              <a:rPr lang="de-DE" sz="1200" b="0" strike="noStrike" spc="-1">
                <a:solidFill>
                  <a:srgbClr val="8B8B8B"/>
                </a:solidFill>
                <a:latin typeface="Calibri"/>
                <a:ea typeface="DejaVu Sans"/>
              </a:rPr>
              <a:t>15</a:t>
            </a:fld>
            <a:endParaRPr lang="de-DE" sz="1200" b="0" strike="noStrike" spc="-1">
              <a:latin typeface="Arial"/>
            </a:endParaRPr>
          </a:p>
        </p:txBody>
      </p:sp>
      <p:sp>
        <p:nvSpPr>
          <p:cNvPr id="421" name="CustomShape 5"/>
          <p:cNvSpPr/>
          <p:nvPr/>
        </p:nvSpPr>
        <p:spPr>
          <a:xfrm>
            <a:off x="467640" y="1989000"/>
            <a:ext cx="8228160" cy="381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901"/>
              </a:spcBef>
            </a:pPr>
            <a:r>
              <a:rPr lang="de-DE" sz="1800" b="1" strike="noStrike" spc="-1" dirty="0">
                <a:solidFill>
                  <a:srgbClr val="000000"/>
                </a:solidFill>
                <a:latin typeface="Calibri"/>
                <a:ea typeface="DejaVu Sans"/>
              </a:rPr>
              <a:t>SchulG </a:t>
            </a:r>
            <a:r>
              <a:rPr lang="de-DE" sz="1800" b="1" strike="noStrike" spc="-1" dirty="0" smtClean="0">
                <a:solidFill>
                  <a:srgbClr val="000000"/>
                </a:solidFill>
                <a:latin typeface="Calibri"/>
                <a:ea typeface="DejaVu Sans"/>
              </a:rPr>
              <a:t>§ 29</a:t>
            </a:r>
            <a:endParaRPr lang="de-DE" sz="1800" b="0" strike="noStrike" spc="-1" dirty="0">
              <a:latin typeface="Arial"/>
            </a:endParaRPr>
          </a:p>
          <a:p>
            <a:pPr algn="ctr">
              <a:lnSpc>
                <a:spcPct val="100000"/>
              </a:lnSpc>
              <a:spcBef>
                <a:spcPts val="901"/>
              </a:spcBef>
            </a:pPr>
            <a:r>
              <a:rPr lang="de-DE" sz="1800" b="1" strike="noStrike" spc="-1" dirty="0">
                <a:solidFill>
                  <a:srgbClr val="000000"/>
                </a:solidFill>
                <a:latin typeface="Calibri"/>
                <a:ea typeface="DejaVu Sans"/>
              </a:rPr>
              <a:t>Unterrichtsvorgaben</a:t>
            </a:r>
            <a:endParaRPr lang="de-DE" sz="1800" b="0" strike="noStrike" spc="-1" dirty="0">
              <a:latin typeface="Arial"/>
            </a:endParaRPr>
          </a:p>
          <a:p>
            <a:pPr marL="542880" indent="-541440">
              <a:lnSpc>
                <a:spcPct val="100000"/>
              </a:lnSpc>
              <a:spcBef>
                <a:spcPts val="901"/>
              </a:spcBef>
              <a:buClr>
                <a:srgbClr val="000000"/>
              </a:buClr>
              <a:buFont typeface="Arial"/>
              <a:buAutoNum type="arabicParenR"/>
            </a:pPr>
            <a:r>
              <a:rPr lang="de-DE" sz="1800" b="0" strike="noStrike" spc="-1" dirty="0">
                <a:solidFill>
                  <a:srgbClr val="000000"/>
                </a:solidFill>
                <a:latin typeface="Calibri"/>
                <a:ea typeface="DejaVu Sans"/>
              </a:rPr>
              <a:t>Das </a:t>
            </a:r>
            <a:r>
              <a:rPr lang="de-DE" sz="1800" b="1" strike="noStrike" spc="-1" dirty="0">
                <a:solidFill>
                  <a:srgbClr val="000000"/>
                </a:solidFill>
                <a:latin typeface="Calibri"/>
                <a:ea typeface="DejaVu Sans"/>
              </a:rPr>
              <a:t>Ministerium</a:t>
            </a:r>
            <a:r>
              <a:rPr lang="de-DE" sz="1800" b="0" strike="noStrike" spc="-1" dirty="0">
                <a:solidFill>
                  <a:srgbClr val="000000"/>
                </a:solidFill>
                <a:latin typeface="Calibri"/>
                <a:ea typeface="DejaVu Sans"/>
              </a:rPr>
              <a:t> erlässt in der Regel </a:t>
            </a:r>
            <a:r>
              <a:rPr lang="de-DE" sz="1800" b="1" strike="noStrike" spc="-1" dirty="0">
                <a:solidFill>
                  <a:srgbClr val="000000"/>
                </a:solidFill>
                <a:latin typeface="Calibri"/>
                <a:ea typeface="DejaVu Sans"/>
              </a:rPr>
              <a:t>schulformspezifische Vorgaben </a:t>
            </a:r>
            <a:r>
              <a:rPr lang="de-DE" sz="1800" b="0" strike="noStrike" spc="-1" dirty="0">
                <a:solidFill>
                  <a:srgbClr val="000000"/>
                </a:solidFill>
                <a:latin typeface="Calibri"/>
                <a:ea typeface="DejaVu Sans"/>
              </a:rPr>
              <a:t>für den Unterricht (Richtlinien, Rahmenvorgaben, </a:t>
            </a:r>
            <a:r>
              <a:rPr lang="de-DE" sz="1800" b="1" strike="noStrike" spc="-1" dirty="0">
                <a:solidFill>
                  <a:srgbClr val="000000"/>
                </a:solidFill>
                <a:latin typeface="Calibri"/>
                <a:ea typeface="DejaVu Sans"/>
              </a:rPr>
              <a:t>Lehrpläne</a:t>
            </a:r>
            <a:r>
              <a:rPr lang="de-DE" sz="1800" b="0" strike="noStrike" spc="-1" dirty="0">
                <a:solidFill>
                  <a:srgbClr val="000000"/>
                </a:solidFill>
                <a:latin typeface="Calibri"/>
                <a:ea typeface="DejaVu Sans"/>
              </a:rPr>
              <a:t>). Diese legen insbesondere die Ziele und Inhalte für die Bildungsgänge, Unterrichtsfächer und Lernbereiche fest und bestimmen die erwarteten Lernergebnisse (Bildungsstandards).</a:t>
            </a:r>
            <a:endParaRPr lang="de-DE" sz="1800" b="0" strike="noStrike" spc="-1" dirty="0">
              <a:latin typeface="Arial"/>
            </a:endParaRPr>
          </a:p>
          <a:p>
            <a:pPr marL="542880" indent="-541440">
              <a:lnSpc>
                <a:spcPct val="100000"/>
              </a:lnSpc>
              <a:spcBef>
                <a:spcPts val="901"/>
              </a:spcBef>
              <a:buClr>
                <a:srgbClr val="000000"/>
              </a:buClr>
              <a:buFont typeface="Arial"/>
              <a:buAutoNum type="arabicParenR"/>
            </a:pPr>
            <a:r>
              <a:rPr lang="de-DE" sz="1800" b="0" strike="noStrike" spc="-1" dirty="0">
                <a:solidFill>
                  <a:srgbClr val="000000"/>
                </a:solidFill>
                <a:latin typeface="Calibri"/>
                <a:ea typeface="DejaVu Sans"/>
              </a:rPr>
              <a:t>Die </a:t>
            </a:r>
            <a:r>
              <a:rPr lang="de-DE" sz="1800" b="1" strike="noStrike" spc="-1" dirty="0">
                <a:solidFill>
                  <a:srgbClr val="000000"/>
                </a:solidFill>
                <a:latin typeface="Calibri"/>
                <a:ea typeface="DejaVu Sans"/>
              </a:rPr>
              <a:t>Schulen</a:t>
            </a:r>
            <a:r>
              <a:rPr lang="de-DE" sz="1800" b="0" strike="noStrike" spc="-1" dirty="0">
                <a:solidFill>
                  <a:srgbClr val="000000"/>
                </a:solidFill>
                <a:latin typeface="Calibri"/>
                <a:ea typeface="DejaVu Sans"/>
              </a:rPr>
              <a:t> bestimmen auf der Grundlage der Unterrichtsvorgaben nach Absatz 1 in Verbindung mit ihrem Schulprogramm </a:t>
            </a:r>
            <a:r>
              <a:rPr lang="de-DE" sz="1800" b="1" strike="noStrike" spc="-1" dirty="0">
                <a:solidFill>
                  <a:srgbClr val="000000"/>
                </a:solidFill>
                <a:latin typeface="Calibri"/>
                <a:ea typeface="DejaVu Sans"/>
              </a:rPr>
              <a:t>schuleigene Unterrichtsvorgaben</a:t>
            </a:r>
            <a:r>
              <a:rPr lang="de-DE" sz="1800" b="0" strike="noStrike" spc="-1" dirty="0">
                <a:solidFill>
                  <a:srgbClr val="000000"/>
                </a:solidFill>
                <a:latin typeface="Calibri"/>
                <a:ea typeface="DejaVu Sans"/>
              </a:rPr>
              <a:t>.</a:t>
            </a:r>
            <a:endParaRPr lang="de-DE" sz="1800" b="0" strike="noStrike" spc="-1" dirty="0">
              <a:latin typeface="Arial"/>
            </a:endParaRPr>
          </a:p>
          <a:p>
            <a:pPr marL="542880" indent="-541440">
              <a:lnSpc>
                <a:spcPct val="100000"/>
              </a:lnSpc>
              <a:spcBef>
                <a:spcPts val="901"/>
              </a:spcBef>
              <a:buClr>
                <a:srgbClr val="000000"/>
              </a:buClr>
              <a:buFont typeface="Arial"/>
              <a:buAutoNum type="arabicParenR"/>
            </a:pPr>
            <a:r>
              <a:rPr lang="de-DE" sz="1800" b="0" strike="noStrike" spc="-1" dirty="0">
                <a:solidFill>
                  <a:srgbClr val="000000"/>
                </a:solidFill>
                <a:latin typeface="Calibri"/>
                <a:ea typeface="DejaVu Sans"/>
              </a:rPr>
              <a:t>Unterrichtsvorgaben nach den Absätzen 1 und 2 sind so zu fassen, dass für die Lehrerinnen und Lehrer ein </a:t>
            </a:r>
            <a:r>
              <a:rPr lang="de-DE" sz="1800" b="1" strike="noStrike" spc="-1" dirty="0">
                <a:solidFill>
                  <a:srgbClr val="000000"/>
                </a:solidFill>
                <a:latin typeface="Calibri"/>
                <a:ea typeface="DejaVu Sans"/>
              </a:rPr>
              <a:t>pädagogischer Gestaltungsspielraum </a:t>
            </a:r>
            <a:r>
              <a:rPr lang="de-DE" sz="1800" b="0" strike="noStrike" spc="-1" dirty="0">
                <a:solidFill>
                  <a:srgbClr val="000000"/>
                </a:solidFill>
                <a:latin typeface="Calibri"/>
                <a:ea typeface="DejaVu Sans"/>
              </a:rPr>
              <a:t>bleibt.</a:t>
            </a:r>
            <a:endParaRPr lang="de-DE" sz="1800" b="0" strike="noStrike" spc="-1" dirty="0">
              <a:latin typeface="Arial"/>
            </a:endParaRPr>
          </a:p>
          <a:p>
            <a:pPr>
              <a:lnSpc>
                <a:spcPct val="100000"/>
              </a:lnSpc>
              <a:spcBef>
                <a:spcPts val="561"/>
              </a:spcBef>
            </a:pPr>
            <a:endParaRPr lang="de-DE" sz="1800" b="0" strike="noStrike" spc="-1" dirty="0">
              <a:latin typeface="Arial"/>
            </a:endParaRPr>
          </a:p>
        </p:txBody>
      </p:sp>
      <p:pic>
        <p:nvPicPr>
          <p:cNvPr id="422" name="Picture 50"/>
          <p:cNvPicPr/>
          <p:nvPr/>
        </p:nvPicPr>
        <p:blipFill>
          <a:blip r:embed="rId2"/>
          <a:stretch/>
        </p:blipFill>
        <p:spPr>
          <a:xfrm>
            <a:off x="543960" y="1772640"/>
            <a:ext cx="974880" cy="998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Schulinterne Lehrpläne - rechtlicher Rahmen</a:t>
            </a:r>
            <a:endParaRPr lang="de-DE" sz="3400" b="0" strike="noStrike" spc="-1">
              <a:latin typeface="Arial"/>
            </a:endParaRPr>
          </a:p>
        </p:txBody>
      </p:sp>
      <p:sp>
        <p:nvSpPr>
          <p:cNvPr id="424" name="CustomShape 2"/>
          <p:cNvSpPr/>
          <p:nvPr/>
        </p:nvSpPr>
        <p:spPr>
          <a:xfrm>
            <a:off x="133920" y="6356520"/>
            <a:ext cx="30333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425" name="CustomShape 3"/>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2C12BE0-E0D2-4943-A7C2-BE33536FD171}" type="slidenum">
              <a:rPr lang="de-DE" sz="1200" b="0" strike="noStrike" spc="-1">
                <a:solidFill>
                  <a:srgbClr val="8B8B8B"/>
                </a:solidFill>
                <a:latin typeface="Calibri"/>
                <a:ea typeface="DejaVu Sans"/>
              </a:rPr>
              <a:t>16</a:t>
            </a:fld>
            <a:endParaRPr lang="de-DE" sz="1200" b="0" strike="noStrike" spc="-1">
              <a:latin typeface="Arial"/>
            </a:endParaRPr>
          </a:p>
        </p:txBody>
      </p:sp>
      <p:sp>
        <p:nvSpPr>
          <p:cNvPr id="426" name="CustomShape 4"/>
          <p:cNvSpPr/>
          <p:nvPr/>
        </p:nvSpPr>
        <p:spPr>
          <a:xfrm>
            <a:off x="609480" y="1853280"/>
            <a:ext cx="8228160" cy="420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799"/>
              </a:spcBef>
            </a:pPr>
            <a:r>
              <a:rPr lang="de-DE" sz="1600" b="1" strike="noStrike" spc="-1" dirty="0">
                <a:solidFill>
                  <a:srgbClr val="000000"/>
                </a:solidFill>
                <a:latin typeface="Calibri"/>
                <a:ea typeface="DejaVu Sans"/>
              </a:rPr>
              <a:t>SchulG </a:t>
            </a:r>
            <a:r>
              <a:rPr lang="de-DE" sz="1600" b="1" strike="noStrike" spc="-1" dirty="0" smtClean="0">
                <a:solidFill>
                  <a:srgbClr val="000000"/>
                </a:solidFill>
                <a:latin typeface="Calibri"/>
                <a:ea typeface="DejaVu Sans"/>
              </a:rPr>
              <a:t>§ 70</a:t>
            </a:r>
            <a:endParaRPr lang="de-DE" sz="1600" b="0" strike="noStrike" spc="-1" dirty="0">
              <a:latin typeface="Arial"/>
            </a:endParaRPr>
          </a:p>
          <a:p>
            <a:pPr algn="ctr">
              <a:lnSpc>
                <a:spcPct val="100000"/>
              </a:lnSpc>
              <a:spcBef>
                <a:spcPts val="799"/>
              </a:spcBef>
            </a:pPr>
            <a:r>
              <a:rPr lang="de-DE" sz="1600" b="1" strike="noStrike" spc="-1" dirty="0">
                <a:solidFill>
                  <a:srgbClr val="000000"/>
                </a:solidFill>
                <a:latin typeface="Calibri"/>
                <a:ea typeface="DejaVu Sans"/>
              </a:rPr>
              <a:t>Fachkonferenz, </a:t>
            </a:r>
            <a:r>
              <a:rPr lang="de-DE" sz="1600" b="1" strike="noStrike" spc="-1" dirty="0" smtClean="0">
                <a:solidFill>
                  <a:srgbClr val="000000"/>
                </a:solidFill>
                <a:latin typeface="Calibri"/>
                <a:ea typeface="DejaVu Sans"/>
              </a:rPr>
              <a:t>Bildungsgangkonferenz</a:t>
            </a:r>
            <a:endParaRPr lang="de-DE" sz="1600" b="0" strike="noStrike" spc="-1" dirty="0">
              <a:latin typeface="Arial"/>
            </a:endParaRPr>
          </a:p>
          <a:p>
            <a:pPr>
              <a:lnSpc>
                <a:spcPct val="100000"/>
              </a:lnSpc>
              <a:spcBef>
                <a:spcPts val="799"/>
              </a:spcBef>
            </a:pPr>
            <a:r>
              <a:rPr lang="de-DE" sz="1600" b="0" strike="noStrike" spc="-1" dirty="0">
                <a:solidFill>
                  <a:srgbClr val="000000"/>
                </a:solidFill>
                <a:latin typeface="Calibri"/>
                <a:ea typeface="DejaVu Sans"/>
              </a:rPr>
              <a:t>…</a:t>
            </a:r>
            <a:endParaRPr lang="de-DE" sz="1600" b="0" strike="noStrike" spc="-1" dirty="0">
              <a:latin typeface="Arial"/>
            </a:endParaRPr>
          </a:p>
          <a:p>
            <a:pPr marL="343080" indent="-341640">
              <a:lnSpc>
                <a:spcPct val="100000"/>
              </a:lnSpc>
              <a:spcBef>
                <a:spcPts val="799"/>
              </a:spcBef>
              <a:buClr>
                <a:srgbClr val="000000"/>
              </a:buClr>
              <a:buFont typeface="Arial"/>
              <a:buAutoNum type="arabicParenR" startAt="3"/>
            </a:pPr>
            <a:r>
              <a:rPr lang="de-DE" sz="1600" b="0" strike="noStrike" spc="-1" dirty="0">
                <a:solidFill>
                  <a:srgbClr val="000000"/>
                </a:solidFill>
                <a:latin typeface="Calibri"/>
                <a:ea typeface="DejaVu Sans"/>
              </a:rPr>
              <a:t>Die Fachkonferenz berät über alle das Fach oder die Fachrichtung betreffenden Angelegenheiten einschließlich der Zusammenarbeit mit anderen Fächern. Sie trägt Verantwortung für die schulinterne Qualitätssicherung und –</a:t>
            </a:r>
            <a:r>
              <a:rPr lang="de-DE" sz="1600" b="0" strike="noStrike" spc="-1" dirty="0" err="1">
                <a:solidFill>
                  <a:srgbClr val="000000"/>
                </a:solidFill>
                <a:latin typeface="Calibri"/>
                <a:ea typeface="DejaVu Sans"/>
              </a:rPr>
              <a:t>entwicklung</a:t>
            </a:r>
            <a:r>
              <a:rPr lang="de-DE" sz="1600" b="0" strike="noStrike" spc="-1" dirty="0">
                <a:solidFill>
                  <a:srgbClr val="000000"/>
                </a:solidFill>
                <a:latin typeface="Calibri"/>
                <a:ea typeface="DejaVu Sans"/>
              </a:rPr>
              <a:t> der fachlichen Arbeit und berät über Ziele, Arbeitspläne, Evaluationsmaßnahmen und –</a:t>
            </a:r>
            <a:r>
              <a:rPr lang="de-DE" sz="1600" b="0" strike="noStrike" spc="-1" dirty="0" err="1">
                <a:solidFill>
                  <a:srgbClr val="000000"/>
                </a:solidFill>
                <a:latin typeface="Calibri"/>
                <a:ea typeface="DejaVu Sans"/>
              </a:rPr>
              <a:t>ergebnisse</a:t>
            </a:r>
            <a:r>
              <a:rPr lang="de-DE" sz="1600" b="0" strike="noStrike" spc="-1" dirty="0">
                <a:solidFill>
                  <a:srgbClr val="000000"/>
                </a:solidFill>
                <a:latin typeface="Calibri"/>
                <a:ea typeface="DejaVu Sans"/>
              </a:rPr>
              <a:t> und Rechenschaftslegung.</a:t>
            </a:r>
            <a:endParaRPr lang="de-DE" sz="1600" b="0" strike="noStrike" spc="-1" dirty="0">
              <a:latin typeface="Arial"/>
            </a:endParaRPr>
          </a:p>
          <a:p>
            <a:pPr marL="343080" indent="-341640">
              <a:lnSpc>
                <a:spcPct val="100000"/>
              </a:lnSpc>
              <a:spcBef>
                <a:spcPts val="799"/>
              </a:spcBef>
              <a:buClr>
                <a:srgbClr val="000000"/>
              </a:buClr>
              <a:buFont typeface="Arial"/>
              <a:buAutoNum type="arabicParenR" startAt="3"/>
            </a:pPr>
            <a:r>
              <a:rPr lang="de-DE" sz="1600" b="0" strike="noStrike" spc="-1" dirty="0">
                <a:solidFill>
                  <a:srgbClr val="000000"/>
                </a:solidFill>
                <a:latin typeface="Calibri"/>
                <a:ea typeface="DejaVu Sans"/>
              </a:rPr>
              <a:t>Die Fachkonferenz entscheidet in ihrem Fach insbesondere über</a:t>
            </a:r>
            <a:endParaRPr lang="de-DE" sz="1600" b="0" strike="noStrike" spc="-1" dirty="0">
              <a:latin typeface="Arial"/>
            </a:endParaRPr>
          </a:p>
          <a:p>
            <a:pPr marL="743040" lvl="1" indent="-284400">
              <a:lnSpc>
                <a:spcPct val="100000"/>
              </a:lnSpc>
              <a:spcBef>
                <a:spcPts val="799"/>
              </a:spcBef>
              <a:buClr>
                <a:srgbClr val="000000"/>
              </a:buClr>
              <a:buFont typeface="Arial"/>
              <a:buAutoNum type="arabicPeriod"/>
            </a:pPr>
            <a:r>
              <a:rPr lang="de-DE" sz="1600" b="0" strike="noStrike" spc="-1" dirty="0">
                <a:solidFill>
                  <a:srgbClr val="000000"/>
                </a:solidFill>
                <a:latin typeface="Calibri"/>
                <a:ea typeface="DejaVu Sans"/>
              </a:rPr>
              <a:t>Grundsätze zur </a:t>
            </a:r>
            <a:r>
              <a:rPr lang="de-DE" sz="1600" spc="-1" dirty="0">
                <a:solidFill>
                  <a:srgbClr val="000000"/>
                </a:solidFill>
                <a:latin typeface="Calibri"/>
              </a:rPr>
              <a:t>fachdidaktischen und </a:t>
            </a:r>
            <a:r>
              <a:rPr lang="de-DE" sz="1600" spc="-1" dirty="0" smtClean="0">
                <a:solidFill>
                  <a:srgbClr val="000000"/>
                </a:solidFill>
                <a:latin typeface="Calibri"/>
              </a:rPr>
              <a:t>fachmethodischen </a:t>
            </a:r>
            <a:r>
              <a:rPr lang="de-DE" sz="1600" b="0" strike="noStrike" spc="-1" dirty="0" smtClean="0">
                <a:solidFill>
                  <a:srgbClr val="000000"/>
                </a:solidFill>
                <a:latin typeface="Calibri"/>
                <a:ea typeface="DejaVu Sans"/>
              </a:rPr>
              <a:t>Arbeit</a:t>
            </a:r>
            <a:r>
              <a:rPr lang="de-DE" sz="1600" spc="-1" dirty="0">
                <a:solidFill>
                  <a:srgbClr val="000000"/>
                </a:solidFill>
                <a:latin typeface="Calibri"/>
                <a:ea typeface="DejaVu Sans"/>
              </a:rPr>
              <a:t>,</a:t>
            </a:r>
            <a:endParaRPr lang="de-DE" sz="1600" b="0" strike="noStrike" spc="-1" dirty="0">
              <a:latin typeface="Arial"/>
            </a:endParaRPr>
          </a:p>
          <a:p>
            <a:pPr marL="743040" lvl="1" indent="-284400">
              <a:lnSpc>
                <a:spcPct val="100000"/>
              </a:lnSpc>
              <a:spcBef>
                <a:spcPts val="799"/>
              </a:spcBef>
              <a:buClr>
                <a:srgbClr val="000000"/>
              </a:buClr>
              <a:buFont typeface="Arial"/>
              <a:buAutoNum type="arabicPeriod"/>
            </a:pPr>
            <a:r>
              <a:rPr lang="de-DE" sz="1600" b="0" strike="noStrike" spc="-1" dirty="0">
                <a:solidFill>
                  <a:srgbClr val="000000"/>
                </a:solidFill>
                <a:latin typeface="Calibri"/>
                <a:ea typeface="DejaVu Sans"/>
              </a:rPr>
              <a:t>Grundsätze zur Leistungsbewertung,</a:t>
            </a:r>
            <a:endParaRPr lang="de-DE" sz="1600" b="0" strike="noStrike" spc="-1" dirty="0">
              <a:latin typeface="Arial"/>
            </a:endParaRPr>
          </a:p>
          <a:p>
            <a:pPr marL="743040" lvl="1" indent="-284400">
              <a:lnSpc>
                <a:spcPct val="100000"/>
              </a:lnSpc>
              <a:spcBef>
                <a:spcPts val="799"/>
              </a:spcBef>
              <a:buClr>
                <a:srgbClr val="000000"/>
              </a:buClr>
              <a:buFont typeface="Arial"/>
              <a:buAutoNum type="arabicPeriod"/>
            </a:pPr>
            <a:r>
              <a:rPr lang="de-DE" sz="1600" b="0" strike="noStrike" spc="-1" dirty="0">
                <a:solidFill>
                  <a:srgbClr val="000000"/>
                </a:solidFill>
                <a:latin typeface="Calibri"/>
                <a:ea typeface="DejaVu Sans"/>
              </a:rPr>
              <a:t>Vorschläge an die Lehrerkonferenz zur Einführung von </a:t>
            </a:r>
            <a:r>
              <a:rPr lang="de-DE" sz="1600" b="0" strike="noStrike" spc="-1" dirty="0" smtClean="0">
                <a:solidFill>
                  <a:srgbClr val="000000"/>
                </a:solidFill>
                <a:latin typeface="Calibri"/>
                <a:ea typeface="DejaVu Sans"/>
              </a:rPr>
              <a:t>Lernmitteln.</a:t>
            </a:r>
            <a:endParaRPr lang="de-DE" sz="1600" b="0" strike="noStrike" spc="-1" dirty="0">
              <a:latin typeface="Arial"/>
            </a:endParaRPr>
          </a:p>
        </p:txBody>
      </p:sp>
      <p:pic>
        <p:nvPicPr>
          <p:cNvPr id="427" name="Picture 50"/>
          <p:cNvPicPr/>
          <p:nvPr/>
        </p:nvPicPr>
        <p:blipFill>
          <a:blip r:embed="rId2"/>
          <a:stretch/>
        </p:blipFill>
        <p:spPr>
          <a:xfrm>
            <a:off x="696240" y="1925280"/>
            <a:ext cx="974880" cy="998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ustomShape 1"/>
          <p:cNvSpPr/>
          <p:nvPr/>
        </p:nvSpPr>
        <p:spPr>
          <a:xfrm>
            <a:off x="457200" y="1076760"/>
            <a:ext cx="8157240" cy="50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200" dirty="0"/>
              <a:t>Curriculumentwicklung</a:t>
            </a:r>
            <a:endParaRPr lang="de-DE" sz="3200" b="0" strike="noStrike" spc="-1" dirty="0">
              <a:latin typeface="Arial"/>
            </a:endParaRPr>
          </a:p>
        </p:txBody>
      </p:sp>
      <p:grpSp>
        <p:nvGrpSpPr>
          <p:cNvPr id="429" name="Group 2"/>
          <p:cNvGrpSpPr/>
          <p:nvPr/>
        </p:nvGrpSpPr>
        <p:grpSpPr>
          <a:xfrm>
            <a:off x="1259640" y="3429000"/>
            <a:ext cx="2158560" cy="2338560"/>
            <a:chOff x="1259640" y="3429000"/>
            <a:chExt cx="2158560" cy="2338560"/>
          </a:xfrm>
        </p:grpSpPr>
        <p:sp>
          <p:nvSpPr>
            <p:cNvPr id="430" name="CustomShape 3"/>
            <p:cNvSpPr/>
            <p:nvPr/>
          </p:nvSpPr>
          <p:spPr>
            <a:xfrm>
              <a:off x="1259640" y="3429000"/>
              <a:ext cx="2158560" cy="2338560"/>
            </a:xfrm>
            <a:prstGeom prst="rect">
              <a:avLst/>
            </a:prstGeom>
            <a:solidFill>
              <a:schemeClr val="bg1">
                <a:lumMod val="85000"/>
              </a:schemeClr>
            </a:solidFill>
            <a:ln w="28440">
              <a:solidFill>
                <a:srgbClr val="000080"/>
              </a:solidFill>
              <a:miter/>
            </a:ln>
          </p:spPr>
          <p:style>
            <a:lnRef idx="0">
              <a:scrgbClr r="0" g="0" b="0"/>
            </a:lnRef>
            <a:fillRef idx="0">
              <a:scrgbClr r="0" g="0" b="0"/>
            </a:fillRef>
            <a:effectRef idx="0">
              <a:scrgbClr r="0" g="0" b="0"/>
            </a:effectRef>
            <a:fontRef idx="minor"/>
          </p:style>
        </p:sp>
        <p:sp>
          <p:nvSpPr>
            <p:cNvPr id="431" name="CustomShape 4"/>
            <p:cNvSpPr/>
            <p:nvPr/>
          </p:nvSpPr>
          <p:spPr>
            <a:xfrm>
              <a:off x="1778760" y="4970160"/>
              <a:ext cx="12016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1800" b="1" strike="noStrike" spc="-1">
                  <a:solidFill>
                    <a:srgbClr val="000000"/>
                  </a:solidFill>
                  <a:latin typeface="Arial"/>
                  <a:ea typeface="ヒラギノ角ゴ Pro W3"/>
                </a:rPr>
                <a:t>Kern-lehrpläne</a:t>
              </a:r>
              <a:endParaRPr lang="de-DE" sz="1800" b="0" strike="noStrike" spc="-1">
                <a:latin typeface="Arial"/>
              </a:endParaRPr>
            </a:p>
          </p:txBody>
        </p:sp>
        <p:pic>
          <p:nvPicPr>
            <p:cNvPr id="432" name="Picture 14"/>
            <p:cNvPicPr/>
            <p:nvPr/>
          </p:nvPicPr>
          <p:blipFill>
            <a:blip r:embed="rId3"/>
            <a:srcRect l="80570"/>
            <a:stretch/>
          </p:blipFill>
          <p:spPr>
            <a:xfrm>
              <a:off x="1778760" y="3634560"/>
              <a:ext cx="1201680" cy="1295640"/>
            </a:xfrm>
            <a:prstGeom prst="rect">
              <a:avLst/>
            </a:prstGeom>
            <a:ln>
              <a:noFill/>
            </a:ln>
          </p:spPr>
        </p:pic>
      </p:grpSp>
      <p:grpSp>
        <p:nvGrpSpPr>
          <p:cNvPr id="433" name="Group 5"/>
          <p:cNvGrpSpPr/>
          <p:nvPr/>
        </p:nvGrpSpPr>
        <p:grpSpPr>
          <a:xfrm>
            <a:off x="5364000" y="3429000"/>
            <a:ext cx="2158560" cy="2338560"/>
            <a:chOff x="5364000" y="3429000"/>
            <a:chExt cx="2158560" cy="2338560"/>
          </a:xfrm>
        </p:grpSpPr>
        <p:sp>
          <p:nvSpPr>
            <p:cNvPr id="434" name="CustomShape 6"/>
            <p:cNvSpPr/>
            <p:nvPr/>
          </p:nvSpPr>
          <p:spPr>
            <a:xfrm>
              <a:off x="5364000" y="3429000"/>
              <a:ext cx="2158560" cy="2338560"/>
            </a:xfrm>
            <a:prstGeom prst="rect">
              <a:avLst/>
            </a:prstGeom>
            <a:solidFill>
              <a:schemeClr val="bg1">
                <a:lumMod val="85000"/>
              </a:schemeClr>
            </a:solidFill>
            <a:ln w="28440">
              <a:solidFill>
                <a:srgbClr val="000080"/>
              </a:solidFill>
              <a:miter/>
            </a:ln>
          </p:spPr>
          <p:style>
            <a:lnRef idx="0">
              <a:scrgbClr r="0" g="0" b="0"/>
            </a:lnRef>
            <a:fillRef idx="0">
              <a:scrgbClr r="0" g="0" b="0"/>
            </a:fillRef>
            <a:effectRef idx="0">
              <a:scrgbClr r="0" g="0" b="0"/>
            </a:effectRef>
            <a:fontRef idx="minor"/>
          </p:style>
        </p:sp>
        <p:sp>
          <p:nvSpPr>
            <p:cNvPr id="435" name="CustomShape 7"/>
            <p:cNvSpPr/>
            <p:nvPr/>
          </p:nvSpPr>
          <p:spPr>
            <a:xfrm>
              <a:off x="5641200" y="4980960"/>
              <a:ext cx="1565280" cy="63828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1800" b="1" strike="noStrike" spc="-1">
                  <a:solidFill>
                    <a:srgbClr val="000000"/>
                  </a:solidFill>
                  <a:latin typeface="Arial"/>
                  <a:ea typeface="ヒラギノ角ゴ Pro W3"/>
                </a:rPr>
                <a:t>Schulinterne</a:t>
              </a:r>
              <a:endParaRPr lang="de-DE" sz="1800" b="0" strike="noStrike" spc="-1">
                <a:latin typeface="Arial"/>
              </a:endParaRPr>
            </a:p>
            <a:p>
              <a:pPr algn="ctr">
                <a:lnSpc>
                  <a:spcPct val="100000"/>
                </a:lnSpc>
              </a:pPr>
              <a:r>
                <a:rPr lang="de-DE" sz="1800" b="1" strike="noStrike" spc="-1">
                  <a:solidFill>
                    <a:srgbClr val="000000"/>
                  </a:solidFill>
                  <a:latin typeface="Arial"/>
                  <a:ea typeface="ヒラギノ角ゴ Pro W3"/>
                </a:rPr>
                <a:t>Lehrpläne</a:t>
              </a:r>
              <a:endParaRPr lang="de-DE" sz="1800" b="0" strike="noStrike" spc="-1">
                <a:latin typeface="Arial"/>
              </a:endParaRPr>
            </a:p>
          </p:txBody>
        </p:sp>
        <p:pic>
          <p:nvPicPr>
            <p:cNvPr id="436" name="Picture 15"/>
            <p:cNvPicPr/>
            <p:nvPr/>
          </p:nvPicPr>
          <p:blipFill>
            <a:blip r:embed="rId4"/>
            <a:stretch/>
          </p:blipFill>
          <p:spPr>
            <a:xfrm>
              <a:off x="5585760" y="3599280"/>
              <a:ext cx="1739880" cy="1336320"/>
            </a:xfrm>
            <a:prstGeom prst="rect">
              <a:avLst/>
            </a:prstGeom>
            <a:ln w="9360">
              <a:solidFill>
                <a:schemeClr val="accent2"/>
              </a:solidFill>
              <a:miter/>
            </a:ln>
          </p:spPr>
        </p:pic>
      </p:grpSp>
      <p:sp>
        <p:nvSpPr>
          <p:cNvPr id="437" name="CustomShape 8"/>
          <p:cNvSpPr/>
          <p:nvPr/>
        </p:nvSpPr>
        <p:spPr>
          <a:xfrm>
            <a:off x="1403640" y="1700640"/>
            <a:ext cx="2014560" cy="16605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2400" b="1" strike="noStrike" spc="-1" dirty="0">
                <a:solidFill>
                  <a:srgbClr val="003CB4"/>
                </a:solidFill>
                <a:latin typeface="Calibri"/>
                <a:ea typeface="DejaVu Sans"/>
              </a:rPr>
              <a:t>Kompetenz-erwartungen</a:t>
            </a:r>
            <a:endParaRPr lang="de-DE" sz="2400" b="0" strike="noStrike" spc="-1" dirty="0">
              <a:latin typeface="Arial"/>
            </a:endParaRPr>
          </a:p>
          <a:p>
            <a:pPr algn="ctr">
              <a:lnSpc>
                <a:spcPct val="100000"/>
              </a:lnSpc>
            </a:pPr>
            <a:r>
              <a:rPr lang="de-DE" sz="1800" b="1" strike="noStrike" spc="-1" dirty="0">
                <a:solidFill>
                  <a:srgbClr val="000000"/>
                </a:solidFill>
                <a:latin typeface="Calibri"/>
                <a:ea typeface="DejaVu Sans"/>
              </a:rPr>
              <a:t>Was?</a:t>
            </a:r>
            <a:endParaRPr lang="de-DE" sz="1800" b="0" strike="noStrike" spc="-1" dirty="0">
              <a:latin typeface="Arial"/>
            </a:endParaRPr>
          </a:p>
          <a:p>
            <a:pPr algn="ctr">
              <a:lnSpc>
                <a:spcPct val="100000"/>
              </a:lnSpc>
            </a:pPr>
            <a:r>
              <a:rPr lang="de-DE" sz="1800" b="1" strike="noStrike" spc="-1" dirty="0" smtClean="0">
                <a:solidFill>
                  <a:srgbClr val="000000"/>
                </a:solidFill>
                <a:latin typeface="Calibri"/>
                <a:ea typeface="DejaVu Sans"/>
              </a:rPr>
              <a:t>Welches Niveau?</a:t>
            </a:r>
            <a:endParaRPr lang="de-DE" sz="1800" b="0" strike="noStrike" spc="-1" dirty="0">
              <a:latin typeface="Arial"/>
            </a:endParaRPr>
          </a:p>
          <a:p>
            <a:pPr algn="ctr">
              <a:lnSpc>
                <a:spcPct val="100000"/>
              </a:lnSpc>
            </a:pPr>
            <a:r>
              <a:rPr lang="de-DE" sz="1800" b="1" strike="noStrike" spc="-1" dirty="0">
                <a:solidFill>
                  <a:srgbClr val="000000"/>
                </a:solidFill>
                <a:latin typeface="Calibri"/>
                <a:ea typeface="DejaVu Sans"/>
              </a:rPr>
              <a:t>Wofür?</a:t>
            </a:r>
            <a:endParaRPr lang="de-DE" sz="1800" b="0" strike="noStrike" spc="-1" dirty="0">
              <a:latin typeface="Arial"/>
            </a:endParaRPr>
          </a:p>
        </p:txBody>
      </p:sp>
      <p:sp>
        <p:nvSpPr>
          <p:cNvPr id="438" name="CustomShape 9"/>
          <p:cNvSpPr/>
          <p:nvPr/>
        </p:nvSpPr>
        <p:spPr>
          <a:xfrm>
            <a:off x="5563440" y="1700640"/>
            <a:ext cx="1959480" cy="164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2400" b="1" strike="noStrike" spc="-1">
                <a:solidFill>
                  <a:srgbClr val="003CB4"/>
                </a:solidFill>
                <a:latin typeface="Calibri"/>
                <a:ea typeface="DejaVu Sans"/>
              </a:rPr>
              <a:t>Kompetenz-entwicklung</a:t>
            </a:r>
            <a:endParaRPr lang="de-DE" sz="2400" b="0" strike="noStrike" spc="-1">
              <a:latin typeface="Arial"/>
            </a:endParaRPr>
          </a:p>
          <a:p>
            <a:pPr algn="ctr">
              <a:lnSpc>
                <a:spcPct val="100000"/>
              </a:lnSpc>
            </a:pPr>
            <a:r>
              <a:rPr lang="de-DE" sz="1800" b="1" strike="noStrike" spc="-1">
                <a:solidFill>
                  <a:srgbClr val="000000"/>
                </a:solidFill>
                <a:latin typeface="Calibri"/>
                <a:ea typeface="DejaVu Sans"/>
              </a:rPr>
              <a:t>Wie?</a:t>
            </a:r>
            <a:endParaRPr lang="de-DE" sz="1800" b="0" strike="noStrike" spc="-1">
              <a:latin typeface="Arial"/>
            </a:endParaRPr>
          </a:p>
          <a:p>
            <a:pPr algn="ctr">
              <a:lnSpc>
                <a:spcPct val="100000"/>
              </a:lnSpc>
            </a:pPr>
            <a:r>
              <a:rPr lang="de-DE" sz="1800" b="1" strike="noStrike" spc="-1">
                <a:solidFill>
                  <a:srgbClr val="000000"/>
                </a:solidFill>
                <a:latin typeface="Calibri"/>
                <a:ea typeface="DejaVu Sans"/>
              </a:rPr>
              <a:t>Wann?</a:t>
            </a:r>
            <a:endParaRPr lang="de-DE" sz="1800" b="0" strike="noStrike" spc="-1">
              <a:latin typeface="Arial"/>
            </a:endParaRPr>
          </a:p>
          <a:p>
            <a:pPr algn="ctr">
              <a:lnSpc>
                <a:spcPct val="100000"/>
              </a:lnSpc>
            </a:pPr>
            <a:r>
              <a:rPr lang="de-DE" sz="1800" b="1" strike="noStrike" spc="-1">
                <a:solidFill>
                  <a:srgbClr val="000000"/>
                </a:solidFill>
                <a:latin typeface="Calibri"/>
                <a:ea typeface="DejaVu Sans"/>
              </a:rPr>
              <a:t>Womit?</a:t>
            </a:r>
            <a:endParaRPr lang="de-DE" sz="1800" b="0" strike="noStrike" spc="-1">
              <a:latin typeface="Arial"/>
            </a:endParaRPr>
          </a:p>
        </p:txBody>
      </p:sp>
      <p:sp>
        <p:nvSpPr>
          <p:cNvPr id="439" name="CustomShape 10"/>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40" name="CustomShape 11"/>
          <p:cNvSpPr/>
          <p:nvPr/>
        </p:nvSpPr>
        <p:spPr>
          <a:xfrm>
            <a:off x="3990600" y="2709000"/>
            <a:ext cx="862560" cy="21456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41" name="CustomShape 12"/>
          <p:cNvSpPr/>
          <p:nvPr/>
        </p:nvSpPr>
        <p:spPr>
          <a:xfrm>
            <a:off x="3996000" y="4437000"/>
            <a:ext cx="862560" cy="21456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42" name="CustomShape 13"/>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443" name="CustomShape 1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142BF99-6556-4CAC-92C6-B5C7051919CA}" type="slidenum">
              <a:rPr lang="de-DE" sz="1200" b="0" strike="noStrike" spc="-1">
                <a:solidFill>
                  <a:srgbClr val="8B8B8B"/>
                </a:solidFill>
                <a:latin typeface="Calibri"/>
                <a:ea typeface="DejaVu Sans"/>
              </a:rPr>
              <a:t>17</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457200" y="1124640"/>
            <a:ext cx="849630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dirty="0" smtClean="0">
                <a:solidFill>
                  <a:srgbClr val="000000"/>
                </a:solidFill>
                <a:latin typeface="Calibri"/>
                <a:ea typeface="DejaVu Sans"/>
              </a:rPr>
              <a:t>Funktionen von </a:t>
            </a:r>
            <a:r>
              <a:rPr lang="de-DE" sz="3400" b="0" strike="noStrike" spc="-1" dirty="0">
                <a:solidFill>
                  <a:srgbClr val="000000"/>
                </a:solidFill>
                <a:latin typeface="Calibri"/>
                <a:ea typeface="DejaVu Sans"/>
              </a:rPr>
              <a:t>schulinternen Lehrplänen </a:t>
            </a:r>
            <a:r>
              <a:rPr lang="de-DE" sz="2800" b="0" strike="noStrike" spc="-1" dirty="0">
                <a:solidFill>
                  <a:srgbClr val="000000"/>
                </a:solidFill>
                <a:latin typeface="Calibri"/>
                <a:ea typeface="DejaVu Sans"/>
              </a:rPr>
              <a:t>(</a:t>
            </a:r>
            <a:r>
              <a:rPr lang="de-DE" sz="2800" b="0" strike="noStrike" spc="-1" dirty="0" err="1">
                <a:solidFill>
                  <a:srgbClr val="000000"/>
                </a:solidFill>
                <a:latin typeface="Calibri"/>
                <a:ea typeface="DejaVu Sans"/>
              </a:rPr>
              <a:t>SiLP</a:t>
            </a:r>
            <a:r>
              <a:rPr lang="de-DE" sz="2800" b="0" strike="noStrike" spc="-1" dirty="0">
                <a:solidFill>
                  <a:srgbClr val="000000"/>
                </a:solidFill>
                <a:latin typeface="Calibri"/>
                <a:ea typeface="DejaVu Sans"/>
              </a:rPr>
              <a:t>)</a:t>
            </a:r>
            <a:endParaRPr lang="de-DE" sz="2800" b="0" strike="noStrike" spc="-1" dirty="0">
              <a:latin typeface="Arial"/>
            </a:endParaRPr>
          </a:p>
        </p:txBody>
      </p:sp>
      <p:sp>
        <p:nvSpPr>
          <p:cNvPr id="445" name="CustomShape 2"/>
          <p:cNvSpPr/>
          <p:nvPr/>
        </p:nvSpPr>
        <p:spPr>
          <a:xfrm>
            <a:off x="457200" y="17006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1640">
              <a:lnSpc>
                <a:spcPct val="100000"/>
              </a:lnSpc>
              <a:spcBef>
                <a:spcPts val="1199"/>
              </a:spcBef>
              <a:buClr>
                <a:srgbClr val="000000"/>
              </a:buClr>
              <a:buFont typeface="Arial"/>
              <a:buChar char="•"/>
            </a:pPr>
            <a:r>
              <a:rPr lang="de-DE" sz="2800" b="0" strike="noStrike" spc="-1" dirty="0">
                <a:solidFill>
                  <a:srgbClr val="000000"/>
                </a:solidFill>
                <a:latin typeface="Calibri"/>
                <a:ea typeface="DejaVu Sans"/>
              </a:rPr>
              <a:t>Schulbezogene Konkretisierung der Kernlehrpläne</a:t>
            </a:r>
            <a:endParaRPr lang="de-DE" sz="2800" b="0" strike="noStrike" spc="-1" dirty="0">
              <a:latin typeface="Arial"/>
            </a:endParaRPr>
          </a:p>
          <a:p>
            <a:pPr marL="343080" indent="-341640">
              <a:lnSpc>
                <a:spcPct val="100000"/>
              </a:lnSpc>
              <a:spcBef>
                <a:spcPts val="1199"/>
              </a:spcBef>
              <a:buClr>
                <a:srgbClr val="000000"/>
              </a:buClr>
              <a:buFont typeface="Arial"/>
              <a:buChar char="•"/>
            </a:pPr>
            <a:r>
              <a:rPr lang="de-DE" sz="2800" b="0" strike="noStrike" spc="-1" dirty="0">
                <a:solidFill>
                  <a:srgbClr val="000000"/>
                </a:solidFill>
                <a:latin typeface="Calibri"/>
                <a:ea typeface="DejaVu Sans"/>
              </a:rPr>
              <a:t>Instrument zur Unterrichtsentwicklung und </a:t>
            </a:r>
            <a:r>
              <a:rPr lang="de-DE" sz="2800" b="0" strike="noStrike" spc="-1" dirty="0" smtClean="0">
                <a:solidFill>
                  <a:srgbClr val="000000"/>
                </a:solidFill>
                <a:latin typeface="Calibri"/>
                <a:ea typeface="DejaVu Sans"/>
              </a:rPr>
              <a:t>Unterrichtsvorbereitung</a:t>
            </a:r>
          </a:p>
          <a:p>
            <a:pPr marL="343080" indent="-341640">
              <a:spcBef>
                <a:spcPts val="1199"/>
              </a:spcBef>
              <a:buClr>
                <a:srgbClr val="000000"/>
              </a:buClr>
              <a:buFont typeface="Arial"/>
              <a:buChar char="•"/>
            </a:pPr>
            <a:r>
              <a:rPr lang="de-DE" sz="2800" dirty="0"/>
              <a:t>Abgestimmte Konzepte zur </a:t>
            </a:r>
            <a:r>
              <a:rPr lang="de-DE" sz="2800" dirty="0" smtClean="0"/>
              <a:t>Leistungsbewertung</a:t>
            </a:r>
            <a:endParaRPr lang="de-DE" sz="2800" b="0" strike="noStrike" spc="-1" dirty="0">
              <a:latin typeface="Arial"/>
            </a:endParaRPr>
          </a:p>
          <a:p>
            <a:pPr marL="343080" indent="-341640">
              <a:lnSpc>
                <a:spcPct val="100000"/>
              </a:lnSpc>
              <a:spcBef>
                <a:spcPts val="1199"/>
              </a:spcBef>
              <a:buClr>
                <a:srgbClr val="000000"/>
              </a:buClr>
              <a:buFont typeface="Arial"/>
              <a:buChar char="•"/>
            </a:pPr>
            <a:r>
              <a:rPr lang="de-DE" sz="2800" b="0" strike="noStrike" spc="-1" dirty="0">
                <a:solidFill>
                  <a:srgbClr val="000000"/>
                </a:solidFill>
                <a:latin typeface="Calibri"/>
                <a:ea typeface="DejaVu Sans"/>
              </a:rPr>
              <a:t>Ausgestaltung von Freiräumen</a:t>
            </a:r>
            <a:endParaRPr lang="de-DE" sz="2800" b="0" strike="noStrike" spc="-1" dirty="0">
              <a:latin typeface="Arial"/>
            </a:endParaRPr>
          </a:p>
          <a:p>
            <a:pPr>
              <a:lnSpc>
                <a:spcPct val="100000"/>
              </a:lnSpc>
              <a:spcBef>
                <a:spcPts val="1199"/>
              </a:spcBef>
            </a:pPr>
            <a:endParaRPr lang="de-DE" sz="2800" b="0" strike="noStrike" spc="-1" dirty="0">
              <a:latin typeface="Arial"/>
            </a:endParaRPr>
          </a:p>
          <a:p>
            <a:pPr marL="343080" indent="-341640">
              <a:lnSpc>
                <a:spcPct val="100000"/>
              </a:lnSpc>
              <a:spcBef>
                <a:spcPts val="1199"/>
              </a:spcBef>
              <a:buClr>
                <a:srgbClr val="000000"/>
              </a:buClr>
              <a:buFont typeface="Arial"/>
              <a:buChar char="•"/>
            </a:pPr>
            <a:r>
              <a:rPr lang="de-DE" sz="2800" b="0" strike="noStrike" spc="-1" dirty="0">
                <a:solidFill>
                  <a:srgbClr val="000000"/>
                </a:solidFill>
                <a:latin typeface="Calibri"/>
                <a:ea typeface="DejaVu Sans"/>
              </a:rPr>
              <a:t>Grundlage der fachlichen Arbeit im Team</a:t>
            </a:r>
            <a:endParaRPr lang="de-DE" sz="2800" b="0" strike="noStrike" spc="-1" dirty="0">
              <a:latin typeface="Arial"/>
            </a:endParaRPr>
          </a:p>
          <a:p>
            <a:pPr marL="343080" indent="-341640">
              <a:lnSpc>
                <a:spcPct val="100000"/>
              </a:lnSpc>
              <a:spcBef>
                <a:spcPts val="1199"/>
              </a:spcBef>
              <a:buClr>
                <a:srgbClr val="000000"/>
              </a:buClr>
              <a:buFont typeface="Arial"/>
              <a:buChar char="•"/>
            </a:pPr>
            <a:r>
              <a:rPr lang="de-DE" sz="2800" b="0" strike="noStrike" spc="-1" dirty="0">
                <a:solidFill>
                  <a:srgbClr val="000000"/>
                </a:solidFill>
                <a:latin typeface="Calibri"/>
                <a:ea typeface="DejaVu Sans"/>
              </a:rPr>
              <a:t>Transparenz für alle am Bildungsprozess Beteiligten</a:t>
            </a:r>
            <a:endParaRPr lang="de-DE" sz="2800" b="0" strike="noStrike" spc="-1" dirty="0">
              <a:latin typeface="Arial"/>
            </a:endParaRPr>
          </a:p>
          <a:p>
            <a:pPr marL="343080" indent="-341640">
              <a:lnSpc>
                <a:spcPct val="100000"/>
              </a:lnSpc>
              <a:spcBef>
                <a:spcPts val="1199"/>
              </a:spcBef>
              <a:buClr>
                <a:srgbClr val="000000"/>
              </a:buClr>
              <a:buFont typeface="Arial"/>
              <a:buChar char="•"/>
            </a:pPr>
            <a:r>
              <a:rPr lang="de-DE" sz="2800" b="0" strike="noStrike" spc="-1" dirty="0">
                <a:solidFill>
                  <a:srgbClr val="000000"/>
                </a:solidFill>
                <a:latin typeface="Calibri"/>
                <a:ea typeface="DejaVu Sans"/>
              </a:rPr>
              <a:t>Maßstab für Evaluation und Rechenschaftslegung</a:t>
            </a:r>
            <a:endParaRPr lang="de-DE" sz="2800" b="0" strike="noStrike" spc="-1" dirty="0">
              <a:latin typeface="Arial"/>
            </a:endParaRPr>
          </a:p>
          <a:p>
            <a:pPr>
              <a:lnSpc>
                <a:spcPct val="100000"/>
              </a:lnSpc>
              <a:spcBef>
                <a:spcPts val="561"/>
              </a:spcBef>
            </a:pPr>
            <a:endParaRPr lang="de-DE" sz="2800" b="0" strike="noStrike" spc="-1" dirty="0">
              <a:latin typeface="Arial"/>
            </a:endParaRPr>
          </a:p>
        </p:txBody>
      </p:sp>
      <p:sp>
        <p:nvSpPr>
          <p:cNvPr id="446"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47"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448"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81A626B-6E2E-4A6F-B651-7306AFA2596A}" type="slidenum">
              <a:rPr lang="de-DE" sz="1200" b="0" strike="noStrike" spc="-1">
                <a:solidFill>
                  <a:srgbClr val="8B8B8B"/>
                </a:solidFill>
                <a:latin typeface="Calibri"/>
                <a:ea typeface="DejaVu Sans"/>
              </a:rPr>
              <a:t>18</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Gliederung für einen schulinternen Lehrplan</a:t>
            </a:r>
            <a:endParaRPr lang="de-DE" sz="3400" b="0" strike="noStrike" spc="-1">
              <a:latin typeface="Arial"/>
            </a:endParaRPr>
          </a:p>
        </p:txBody>
      </p:sp>
      <p:sp>
        <p:nvSpPr>
          <p:cNvPr id="450"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51" name="CustomShape 3"/>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452"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4291034-D3E8-4EB7-9C88-1A04E672F813}" type="slidenum">
              <a:rPr lang="de-DE" sz="1200" b="0" strike="noStrike" spc="-1">
                <a:solidFill>
                  <a:srgbClr val="8B8B8B"/>
                </a:solidFill>
                <a:latin typeface="Calibri"/>
                <a:ea typeface="DejaVu Sans"/>
              </a:rPr>
              <a:t>19</a:t>
            </a:fld>
            <a:endParaRPr lang="de-DE" sz="1200" b="0" strike="noStrike" spc="-1">
              <a:latin typeface="Arial"/>
            </a:endParaRPr>
          </a:p>
        </p:txBody>
      </p:sp>
      <p:sp>
        <p:nvSpPr>
          <p:cNvPr id="453" name="CustomShape 5"/>
          <p:cNvSpPr/>
          <p:nvPr/>
        </p:nvSpPr>
        <p:spPr>
          <a:xfrm>
            <a:off x="457200" y="1666080"/>
            <a:ext cx="8559000" cy="4203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79"/>
              </a:spcBef>
            </a:pPr>
            <a:r>
              <a:rPr lang="de-DE" sz="2400" b="0" strike="noStrike" spc="-1" dirty="0">
                <a:solidFill>
                  <a:srgbClr val="000000"/>
                </a:solidFill>
                <a:latin typeface="Calibri"/>
                <a:ea typeface="DejaVu Sans"/>
              </a:rPr>
              <a:t>Inhalt</a:t>
            </a:r>
            <a:endParaRPr lang="de-DE" sz="2400" b="0" strike="noStrike" spc="-1" dirty="0">
              <a:latin typeface="Arial"/>
            </a:endParaRPr>
          </a:p>
          <a:p>
            <a:pPr>
              <a:lnSpc>
                <a:spcPct val="100000"/>
              </a:lnSpc>
              <a:spcBef>
                <a:spcPts val="479"/>
              </a:spcBef>
            </a:pPr>
            <a:r>
              <a:rPr lang="de-DE" sz="2400" b="0" strike="noStrike" spc="-1" dirty="0">
                <a:solidFill>
                  <a:srgbClr val="000000"/>
                </a:solidFill>
                <a:latin typeface="Calibri"/>
                <a:ea typeface="DejaVu Sans"/>
              </a:rPr>
              <a:t>1	Rahmenbedingungen der fachlichen Arbeit</a:t>
            </a:r>
            <a:endParaRPr lang="de-DE" sz="2400" b="0" strike="noStrike" spc="-1" dirty="0">
              <a:latin typeface="Arial"/>
            </a:endParaRPr>
          </a:p>
          <a:p>
            <a:pPr>
              <a:lnSpc>
                <a:spcPct val="100000"/>
              </a:lnSpc>
              <a:spcBef>
                <a:spcPts val="479"/>
              </a:spcBef>
            </a:pPr>
            <a:r>
              <a:rPr lang="de-DE" sz="2400" b="0" strike="noStrike" spc="-1" dirty="0">
                <a:solidFill>
                  <a:srgbClr val="000000"/>
                </a:solidFill>
                <a:latin typeface="Calibri"/>
                <a:ea typeface="DejaVu Sans"/>
              </a:rPr>
              <a:t>2	Entscheidungen zum Unterricht</a:t>
            </a:r>
            <a:endParaRPr lang="de-DE" sz="2400" b="0" strike="noStrike" spc="-1" dirty="0">
              <a:latin typeface="Arial"/>
            </a:endParaRPr>
          </a:p>
          <a:p>
            <a:pPr marL="399960">
              <a:lnSpc>
                <a:spcPct val="100000"/>
              </a:lnSpc>
              <a:spcBef>
                <a:spcPts val="439"/>
              </a:spcBef>
            </a:pPr>
            <a:r>
              <a:rPr lang="de-DE" sz="2200" b="0" strike="noStrike" spc="-1" dirty="0">
                <a:solidFill>
                  <a:srgbClr val="000000"/>
                </a:solidFill>
                <a:latin typeface="Calibri"/>
                <a:ea typeface="DejaVu Sans"/>
              </a:rPr>
              <a:t>2.1 	Unterrichtsvorhaben	</a:t>
            </a:r>
            <a:endParaRPr lang="de-DE" sz="2200" b="0" strike="noStrike" spc="-1" dirty="0">
              <a:latin typeface="Arial"/>
            </a:endParaRPr>
          </a:p>
          <a:p>
            <a:pPr marL="399960">
              <a:lnSpc>
                <a:spcPct val="100000"/>
              </a:lnSpc>
              <a:spcBef>
                <a:spcPts val="439"/>
              </a:spcBef>
            </a:pPr>
            <a:r>
              <a:rPr lang="de-DE" sz="2200" b="0" strike="noStrike" spc="-1" dirty="0">
                <a:solidFill>
                  <a:srgbClr val="000000"/>
                </a:solidFill>
                <a:latin typeface="Calibri"/>
                <a:ea typeface="DejaVu Sans"/>
              </a:rPr>
              <a:t>2.2	Grundsätze der fachmethodischen und fachdidaktischen Arbeit</a:t>
            </a:r>
            <a:endParaRPr lang="de-DE" sz="2200" b="0" strike="noStrike" spc="-1" dirty="0">
              <a:latin typeface="Arial"/>
            </a:endParaRPr>
          </a:p>
          <a:p>
            <a:pPr marL="399960">
              <a:lnSpc>
                <a:spcPct val="100000"/>
              </a:lnSpc>
              <a:spcBef>
                <a:spcPts val="439"/>
              </a:spcBef>
            </a:pPr>
            <a:r>
              <a:rPr lang="de-DE" sz="2200" b="0" strike="noStrike" spc="-1" dirty="0">
                <a:solidFill>
                  <a:srgbClr val="000000"/>
                </a:solidFill>
                <a:latin typeface="Calibri"/>
                <a:ea typeface="DejaVu Sans"/>
              </a:rPr>
              <a:t>2.3	Grundsätze der Leistungsbewertung und Leistungsrückmeldung</a:t>
            </a:r>
            <a:endParaRPr lang="de-DE" sz="2200" b="0" strike="noStrike" spc="-1" dirty="0">
              <a:latin typeface="Arial"/>
            </a:endParaRPr>
          </a:p>
          <a:p>
            <a:pPr marL="399960">
              <a:lnSpc>
                <a:spcPct val="100000"/>
              </a:lnSpc>
              <a:spcBef>
                <a:spcPts val="439"/>
              </a:spcBef>
            </a:pPr>
            <a:r>
              <a:rPr lang="de-DE" sz="2200" b="0" strike="noStrike" spc="-1" dirty="0">
                <a:solidFill>
                  <a:srgbClr val="000000"/>
                </a:solidFill>
                <a:latin typeface="Calibri"/>
                <a:ea typeface="DejaVu Sans"/>
              </a:rPr>
              <a:t>2.4	Lehr- und Lernmittel</a:t>
            </a:r>
            <a:endParaRPr lang="de-DE" sz="2200" b="0" strike="noStrike" spc="-1" dirty="0">
              <a:latin typeface="Arial"/>
            </a:endParaRPr>
          </a:p>
          <a:p>
            <a:pPr>
              <a:spcBef>
                <a:spcPts val="479"/>
              </a:spcBef>
            </a:pPr>
            <a:r>
              <a:rPr lang="de-DE" sz="2400" spc="-1" dirty="0">
                <a:solidFill>
                  <a:srgbClr val="000000"/>
                </a:solidFill>
                <a:latin typeface="Calibri"/>
                <a:ea typeface="DejaVu Sans"/>
              </a:rPr>
              <a:t>3	Entscheidungen zu fach- und unterrichtsübergreifenden </a:t>
            </a:r>
          </a:p>
          <a:p>
            <a:pPr>
              <a:spcBef>
                <a:spcPts val="479"/>
              </a:spcBef>
            </a:pPr>
            <a:r>
              <a:rPr lang="de-DE" sz="2400" spc="-1" dirty="0">
                <a:solidFill>
                  <a:srgbClr val="000000"/>
                </a:solidFill>
                <a:latin typeface="Calibri"/>
                <a:ea typeface="DejaVu Sans"/>
              </a:rPr>
              <a:t>       Fragen</a:t>
            </a:r>
          </a:p>
          <a:p>
            <a:pPr>
              <a:spcBef>
                <a:spcPts val="479"/>
              </a:spcBef>
            </a:pPr>
            <a:r>
              <a:rPr lang="de-DE" sz="2400" spc="-1" dirty="0">
                <a:solidFill>
                  <a:srgbClr val="000000"/>
                </a:solidFill>
                <a:latin typeface="Calibri"/>
                <a:ea typeface="DejaVu Sans"/>
              </a:rPr>
              <a:t>4	Qualitätssicherung und Evaluation</a:t>
            </a:r>
          </a:p>
          <a:p>
            <a:pPr marL="399960">
              <a:lnSpc>
                <a:spcPct val="100000"/>
              </a:lnSpc>
              <a:spcBef>
                <a:spcPts val="561"/>
              </a:spcBef>
            </a:pPr>
            <a:endParaRPr lang="de-DE"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45720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Gliederung</a:t>
            </a:r>
            <a:endParaRPr lang="de-DE" sz="3400" b="0" strike="noStrike" spc="-1">
              <a:latin typeface="Arial"/>
            </a:endParaRPr>
          </a:p>
        </p:txBody>
      </p:sp>
      <p:sp>
        <p:nvSpPr>
          <p:cNvPr id="324"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325"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Merkmale der neuen Kernlehrpläne</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Übergreifende Aufgaben</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Schulinterne Lehrpläne</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Der Kernlehrplan Kunst – Pflichtfach</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Der Kernlehrplan Kunst – Wahlpflichtfach</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Fachliche Unterstützungsmaterialien</a:t>
            </a: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326"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327"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C2C172F-2848-47D1-9D62-CBA2A08813B1}" type="slidenum">
              <a:rPr lang="de-DE" sz="1200" b="0" strike="noStrike" spc="-1">
                <a:solidFill>
                  <a:srgbClr val="8B8B8B"/>
                </a:solidFill>
                <a:latin typeface="Calibri"/>
                <a:ea typeface="DejaVu Sans"/>
              </a:rPr>
              <a:t>2</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Quantitativer Rahmen</a:t>
            </a:r>
            <a:endParaRPr lang="de-DE" sz="3400" b="0" strike="noStrike" spc="-1">
              <a:latin typeface="Arial"/>
            </a:endParaRPr>
          </a:p>
        </p:txBody>
      </p:sp>
      <p:sp>
        <p:nvSpPr>
          <p:cNvPr id="455"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56" name="CustomShape 3"/>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457"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0A245FA-5CE4-4D27-B422-B1367EF30F63}" type="slidenum">
              <a:rPr lang="de-DE" sz="1200" b="0" strike="noStrike" spc="-1">
                <a:solidFill>
                  <a:srgbClr val="8B8B8B"/>
                </a:solidFill>
                <a:latin typeface="Calibri"/>
                <a:ea typeface="DejaVu Sans"/>
              </a:rPr>
              <a:t>20</a:t>
            </a:fld>
            <a:endParaRPr lang="de-DE" sz="1200" b="0" strike="noStrike" spc="-1">
              <a:latin typeface="Arial"/>
            </a:endParaRPr>
          </a:p>
        </p:txBody>
      </p:sp>
      <p:sp>
        <p:nvSpPr>
          <p:cNvPr id="458" name="CustomShape 5"/>
          <p:cNvSpPr/>
          <p:nvPr/>
        </p:nvSpPr>
        <p:spPr>
          <a:xfrm>
            <a:off x="457200" y="1666080"/>
            <a:ext cx="8559000" cy="4203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79"/>
              </a:spcBef>
            </a:pPr>
            <a:r>
              <a:rPr lang="de-DE" sz="2400" b="0" strike="noStrike" spc="-1">
                <a:solidFill>
                  <a:srgbClr val="000000"/>
                </a:solidFill>
                <a:latin typeface="Calibri"/>
                <a:ea typeface="DejaVu Sans"/>
              </a:rPr>
              <a:t>Stundentafel</a:t>
            </a:r>
            <a:endParaRPr lang="de-DE" sz="2400" b="0" strike="noStrike" spc="-1">
              <a:latin typeface="Arial"/>
            </a:endParaRPr>
          </a:p>
          <a:p>
            <a:pPr>
              <a:lnSpc>
                <a:spcPct val="100000"/>
              </a:lnSpc>
              <a:spcBef>
                <a:spcPts val="479"/>
              </a:spcBef>
            </a:pPr>
            <a:endParaRPr lang="de-DE" sz="2400" b="0" strike="noStrike" spc="-1">
              <a:latin typeface="Arial"/>
            </a:endParaRPr>
          </a:p>
        </p:txBody>
      </p:sp>
      <p:pic>
        <p:nvPicPr>
          <p:cNvPr id="459" name="Picture 3"/>
          <p:cNvPicPr/>
          <p:nvPr/>
        </p:nvPicPr>
        <p:blipFill>
          <a:blip r:embed="rId2"/>
          <a:stretch/>
        </p:blipFill>
        <p:spPr>
          <a:xfrm>
            <a:off x="179640" y="2310840"/>
            <a:ext cx="8759160" cy="892440"/>
          </a:xfrm>
          <a:prstGeom prst="rect">
            <a:avLst/>
          </a:prstGeom>
          <a:ln>
            <a:noFill/>
          </a:ln>
        </p:spPr>
      </p:pic>
      <p:pic>
        <p:nvPicPr>
          <p:cNvPr id="460" name="Picture 4"/>
          <p:cNvPicPr/>
          <p:nvPr/>
        </p:nvPicPr>
        <p:blipFill>
          <a:blip r:embed="rId3"/>
          <a:stretch/>
        </p:blipFill>
        <p:spPr>
          <a:xfrm>
            <a:off x="179640" y="3219840"/>
            <a:ext cx="8759160" cy="292680"/>
          </a:xfrm>
          <a:prstGeom prst="rect">
            <a:avLst/>
          </a:prstGeom>
          <a:ln>
            <a:noFill/>
          </a:ln>
        </p:spPr>
      </p:pic>
      <p:pic>
        <p:nvPicPr>
          <p:cNvPr id="461" name="Picture 2"/>
          <p:cNvPicPr/>
          <p:nvPr/>
        </p:nvPicPr>
        <p:blipFill>
          <a:blip r:embed="rId4"/>
          <a:stretch/>
        </p:blipFill>
        <p:spPr>
          <a:xfrm>
            <a:off x="179640" y="3989880"/>
            <a:ext cx="8759160" cy="601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CustomShape 1"/>
          <p:cNvSpPr/>
          <p:nvPr/>
        </p:nvSpPr>
        <p:spPr>
          <a:xfrm>
            <a:off x="517680" y="1064880"/>
            <a:ext cx="8157240" cy="50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Materialien im Lehrplannavigator</a:t>
            </a:r>
            <a:endParaRPr lang="de-DE" sz="3400" b="0" strike="noStrike" spc="-1">
              <a:latin typeface="Arial"/>
            </a:endParaRPr>
          </a:p>
        </p:txBody>
      </p:sp>
      <p:sp>
        <p:nvSpPr>
          <p:cNvPr id="463"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64" name="CustomShape 3"/>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D619D9C-57B4-48BB-96DD-703A69A89FDB}" type="slidenum">
              <a:rPr lang="de-DE" sz="1200" b="0" strike="noStrike" spc="-1">
                <a:solidFill>
                  <a:srgbClr val="8B8B8B"/>
                </a:solidFill>
                <a:latin typeface="Calibri"/>
                <a:ea typeface="DejaVu Sans"/>
              </a:rPr>
              <a:t>21</a:t>
            </a:fld>
            <a:endParaRPr lang="de-DE" sz="1200" b="0" strike="noStrike" spc="-1">
              <a:latin typeface="Aria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979711" y="1628800"/>
            <a:ext cx="5369305"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936000" y="2088000"/>
            <a:ext cx="7343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9600" b="1" strike="noStrike" spc="-1">
                <a:solidFill>
                  <a:srgbClr val="00A933"/>
                </a:solidFill>
                <a:latin typeface="Arial"/>
              </a:rPr>
              <a:t>Pause</a:t>
            </a:r>
            <a:endParaRPr lang="de-DE" sz="9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5720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Gliederung</a:t>
            </a:r>
            <a:endParaRPr lang="de-DE" sz="3400" b="0" strike="noStrike" spc="-1">
              <a:latin typeface="Arial"/>
            </a:endParaRPr>
          </a:p>
        </p:txBody>
      </p:sp>
      <p:sp>
        <p:nvSpPr>
          <p:cNvPr id="468"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69"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Merkmale der neuen Kernlehrpläne</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Übergreifende Aufgaben</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Schulinterne Lehrpläne</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Der Kernlehrplan Kunst – Pflichtfach</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Der Kernlehrplan Kunst – Wahlpflichtfach</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Fachliche Unterstützungsmaterialien</a:t>
            </a: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470"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471"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C447576-12C8-4DAA-B7AD-7C29778821D3}" type="slidenum">
              <a:rPr lang="de-DE" sz="1200" b="0" strike="noStrike" spc="-1">
                <a:solidFill>
                  <a:srgbClr val="8B8B8B"/>
                </a:solidFill>
                <a:latin typeface="Calibri"/>
                <a:ea typeface="DejaVu Sans"/>
              </a:rPr>
              <a:t>23</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Die wichtigsten Kontinuitäten</a:t>
            </a:r>
            <a:endParaRPr lang="de-DE" sz="3400" b="0" strike="noStrike" spc="-1">
              <a:latin typeface="Arial"/>
            </a:endParaRPr>
          </a:p>
        </p:txBody>
      </p:sp>
      <p:sp>
        <p:nvSpPr>
          <p:cNvPr id="473" name="CustomShape 2"/>
          <p:cNvSpPr/>
          <p:nvPr/>
        </p:nvSpPr>
        <p:spPr>
          <a:xfrm>
            <a:off x="457200" y="17560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74"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75"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476"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CE8BF74-B6B0-44B8-8670-5EDEDF2400BD}" type="slidenum">
              <a:rPr lang="de-DE" sz="1200" b="0" strike="noStrike" spc="-1">
                <a:solidFill>
                  <a:srgbClr val="8B8B8B"/>
                </a:solidFill>
                <a:latin typeface="Calibri"/>
                <a:ea typeface="DejaVu Sans"/>
              </a:rPr>
              <a:t>24</a:t>
            </a:fld>
            <a:endParaRPr lang="de-DE" sz="1200" b="0" strike="noStrike" spc="-1">
              <a:latin typeface="Arial"/>
            </a:endParaRPr>
          </a:p>
        </p:txBody>
      </p:sp>
      <p:pic>
        <p:nvPicPr>
          <p:cNvPr id="477" name="Bild 3"/>
          <p:cNvPicPr/>
          <p:nvPr/>
        </p:nvPicPr>
        <p:blipFill>
          <a:blip r:embed="rId2"/>
          <a:stretch/>
        </p:blipFill>
        <p:spPr>
          <a:xfrm>
            <a:off x="832680" y="1618200"/>
            <a:ext cx="1162800" cy="1671840"/>
          </a:xfrm>
          <a:prstGeom prst="rect">
            <a:avLst/>
          </a:prstGeom>
          <a:ln>
            <a:noFill/>
          </a:ln>
        </p:spPr>
      </p:pic>
      <p:pic>
        <p:nvPicPr>
          <p:cNvPr id="478" name="Bild 4"/>
          <p:cNvPicPr/>
          <p:nvPr/>
        </p:nvPicPr>
        <p:blipFill>
          <a:blip r:embed="rId3"/>
          <a:stretch/>
        </p:blipFill>
        <p:spPr>
          <a:xfrm>
            <a:off x="3622320" y="1632240"/>
            <a:ext cx="1162800" cy="1621800"/>
          </a:xfrm>
          <a:prstGeom prst="rect">
            <a:avLst/>
          </a:prstGeom>
          <a:ln>
            <a:noFill/>
          </a:ln>
        </p:spPr>
      </p:pic>
      <p:sp>
        <p:nvSpPr>
          <p:cNvPr id="479" name="CustomShape 6"/>
          <p:cNvSpPr/>
          <p:nvPr/>
        </p:nvSpPr>
        <p:spPr>
          <a:xfrm>
            <a:off x="288360" y="3858480"/>
            <a:ext cx="209268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1" strike="noStrike" spc="-1">
                <a:solidFill>
                  <a:srgbClr val="000000"/>
                </a:solidFill>
                <a:latin typeface="Arial"/>
                <a:ea typeface="ＭＳ Ｐゴシック"/>
              </a:rPr>
              <a:t>Handlungsfelder </a:t>
            </a:r>
            <a:endParaRPr lang="de-DE" sz="1800" b="0" strike="noStrike" spc="-1">
              <a:latin typeface="Arial"/>
            </a:endParaRPr>
          </a:p>
          <a:p>
            <a:pPr marL="743040" lvl="1" indent="-284760">
              <a:lnSpc>
                <a:spcPct val="100000"/>
              </a:lnSpc>
              <a:buClr>
                <a:srgbClr val="000000"/>
              </a:buClr>
              <a:buFont typeface="Courier New"/>
              <a:buChar char="o"/>
            </a:pPr>
            <a:r>
              <a:rPr lang="de-DE" sz="1800" b="0" strike="noStrike" spc="-1">
                <a:solidFill>
                  <a:srgbClr val="000000"/>
                </a:solidFill>
                <a:latin typeface="Arial"/>
                <a:ea typeface="ＭＳ Ｐゴシック"/>
              </a:rPr>
              <a:t>Produktion</a:t>
            </a:r>
            <a:endParaRPr lang="de-DE" sz="1800" b="0" strike="noStrike" spc="-1">
              <a:latin typeface="Arial"/>
            </a:endParaRPr>
          </a:p>
          <a:p>
            <a:pPr marL="743040" lvl="1" indent="-284760">
              <a:lnSpc>
                <a:spcPct val="100000"/>
              </a:lnSpc>
              <a:buClr>
                <a:srgbClr val="000000"/>
              </a:buClr>
              <a:buFont typeface="Courier New"/>
              <a:buChar char="o"/>
            </a:pPr>
            <a:r>
              <a:rPr lang="de-DE" sz="1800" b="0" strike="noStrike" spc="-1">
                <a:solidFill>
                  <a:srgbClr val="000000"/>
                </a:solidFill>
                <a:latin typeface="Arial"/>
                <a:ea typeface="ＭＳ Ｐゴシック"/>
              </a:rPr>
              <a:t>Rezeption </a:t>
            </a:r>
            <a:endParaRPr lang="de-DE" sz="1800" b="0" strike="noStrike" spc="-1">
              <a:latin typeface="Arial"/>
            </a:endParaRPr>
          </a:p>
          <a:p>
            <a:pPr marL="743040" lvl="1" indent="-284760">
              <a:lnSpc>
                <a:spcPct val="100000"/>
              </a:lnSpc>
              <a:buClr>
                <a:srgbClr val="000000"/>
              </a:buClr>
              <a:buFont typeface="Courier New"/>
              <a:buChar char="o"/>
            </a:pPr>
            <a:r>
              <a:rPr lang="de-DE" sz="1800" b="0" strike="noStrike" spc="-1">
                <a:solidFill>
                  <a:srgbClr val="000000"/>
                </a:solidFill>
                <a:latin typeface="Arial"/>
                <a:ea typeface="ＭＳ Ｐゴシック"/>
              </a:rPr>
              <a:t>Reflexion</a:t>
            </a:r>
            <a:endParaRPr lang="de-DE" sz="1800" b="0" strike="noStrike" spc="-1">
              <a:latin typeface="Arial"/>
            </a:endParaRPr>
          </a:p>
        </p:txBody>
      </p:sp>
      <p:sp>
        <p:nvSpPr>
          <p:cNvPr id="480" name="CustomShape 7"/>
          <p:cNvSpPr/>
          <p:nvPr/>
        </p:nvSpPr>
        <p:spPr>
          <a:xfrm>
            <a:off x="2975400" y="3899880"/>
            <a:ext cx="243252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1" strike="noStrike" spc="-1">
                <a:solidFill>
                  <a:srgbClr val="000000"/>
                </a:solidFill>
                <a:latin typeface="Arial"/>
                <a:ea typeface="ＭＳ Ｐゴシック"/>
              </a:rPr>
              <a:t>Kompetenzbereiche</a:t>
            </a:r>
            <a:endParaRPr lang="de-DE" sz="1800" b="0" strike="noStrike" spc="-1">
              <a:latin typeface="Arial"/>
            </a:endParaRPr>
          </a:p>
          <a:p>
            <a:pPr marL="743040" lvl="1" indent="-284760">
              <a:lnSpc>
                <a:spcPct val="100000"/>
              </a:lnSpc>
              <a:buClr>
                <a:srgbClr val="000000"/>
              </a:buClr>
              <a:buFont typeface="Courier New"/>
              <a:buChar char="o"/>
            </a:pPr>
            <a:r>
              <a:rPr lang="de-DE" sz="1800" b="0" strike="noStrike" spc="-1">
                <a:solidFill>
                  <a:srgbClr val="000000"/>
                </a:solidFill>
                <a:latin typeface="Arial"/>
                <a:ea typeface="ＭＳ Ｐゴシック"/>
              </a:rPr>
              <a:t>Produktion +</a:t>
            </a:r>
            <a:endParaRPr lang="de-DE" sz="1800" b="0" strike="noStrike" spc="-1">
              <a:latin typeface="Arial"/>
            </a:endParaRPr>
          </a:p>
          <a:p>
            <a:pPr marL="743040" lvl="1" indent="-284760">
              <a:lnSpc>
                <a:spcPct val="100000"/>
              </a:lnSpc>
              <a:buClr>
                <a:srgbClr val="000000"/>
              </a:buClr>
              <a:buFont typeface="Courier New"/>
              <a:buChar char="o"/>
            </a:pPr>
            <a:r>
              <a:rPr lang="de-DE" sz="1800" b="0" strike="noStrike" spc="-1">
                <a:solidFill>
                  <a:srgbClr val="000000"/>
                </a:solidFill>
                <a:latin typeface="Arial"/>
                <a:ea typeface="ＭＳ Ｐゴシック"/>
              </a:rPr>
              <a:t>Rezeption  +</a:t>
            </a:r>
            <a:endParaRPr lang="de-DE" sz="1800" b="0" strike="noStrike" spc="-1">
              <a:latin typeface="Arial"/>
            </a:endParaRPr>
          </a:p>
        </p:txBody>
      </p:sp>
      <p:sp>
        <p:nvSpPr>
          <p:cNvPr id="481" name="CustomShape 8"/>
          <p:cNvSpPr/>
          <p:nvPr/>
        </p:nvSpPr>
        <p:spPr>
          <a:xfrm>
            <a:off x="288360" y="5171400"/>
            <a:ext cx="79794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0" strike="noStrike" spc="-1">
                <a:solidFill>
                  <a:srgbClr val="000000"/>
                </a:solidFill>
                <a:latin typeface="Arial"/>
                <a:ea typeface="ＭＳ Ｐゴシック"/>
              </a:rPr>
              <a:t>Der </a:t>
            </a:r>
            <a:r>
              <a:rPr lang="de-DE" sz="1800" b="1" strike="noStrike" spc="-1">
                <a:solidFill>
                  <a:srgbClr val="000000"/>
                </a:solidFill>
                <a:latin typeface="Arial"/>
                <a:ea typeface="ＭＳ Ｐゴシック"/>
              </a:rPr>
              <a:t>Richtlinien</a:t>
            </a:r>
            <a:r>
              <a:rPr lang="de-DE" sz="1800" b="0" strike="noStrike" spc="-1">
                <a:solidFill>
                  <a:srgbClr val="000000"/>
                </a:solidFill>
                <a:latin typeface="Arial"/>
                <a:ea typeface="ＭＳ Ｐゴシック"/>
              </a:rPr>
              <a:t>teil (S. 11 bis 27) der alten „Richtlinien und Lehrpläne Kunst“ von 1993 bleibt gültig!</a:t>
            </a:r>
            <a:endParaRPr lang="de-DE" sz="1800" b="0" strike="noStrike" spc="-1">
              <a:latin typeface="Arial"/>
            </a:endParaRPr>
          </a:p>
        </p:txBody>
      </p:sp>
      <p:sp>
        <p:nvSpPr>
          <p:cNvPr id="482" name="CustomShape 9"/>
          <p:cNvSpPr/>
          <p:nvPr/>
        </p:nvSpPr>
        <p:spPr>
          <a:xfrm rot="16200000">
            <a:off x="2665800" y="4047480"/>
            <a:ext cx="183240" cy="5540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83" name="CustomShape 10"/>
          <p:cNvSpPr/>
          <p:nvPr/>
        </p:nvSpPr>
        <p:spPr>
          <a:xfrm rot="16200000">
            <a:off x="2665800" y="4372560"/>
            <a:ext cx="183240" cy="5540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84" name="CustomShape 11"/>
          <p:cNvSpPr/>
          <p:nvPr/>
        </p:nvSpPr>
        <p:spPr>
          <a:xfrm rot="16200000">
            <a:off x="5679000" y="4389480"/>
            <a:ext cx="183240" cy="5540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85" name="CustomShape 12"/>
          <p:cNvSpPr/>
          <p:nvPr/>
        </p:nvSpPr>
        <p:spPr>
          <a:xfrm rot="16200000">
            <a:off x="5697720" y="4047480"/>
            <a:ext cx="183240" cy="5540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86" name="CustomShape 13"/>
          <p:cNvSpPr/>
          <p:nvPr/>
        </p:nvSpPr>
        <p:spPr>
          <a:xfrm>
            <a:off x="6152040" y="3899880"/>
            <a:ext cx="28198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1" strike="noStrike" spc="-1">
                <a:solidFill>
                  <a:srgbClr val="000000"/>
                </a:solidFill>
                <a:latin typeface="Arial"/>
                <a:ea typeface="ＭＳ Ｐゴシック"/>
              </a:rPr>
              <a:t>Kompetenzbereiche</a:t>
            </a:r>
            <a:endParaRPr lang="de-DE" sz="1800" b="0" strike="noStrike" spc="-1">
              <a:latin typeface="Arial"/>
            </a:endParaRPr>
          </a:p>
          <a:p>
            <a:pPr marL="743040" lvl="1" indent="-284760">
              <a:lnSpc>
                <a:spcPct val="100000"/>
              </a:lnSpc>
              <a:buClr>
                <a:srgbClr val="000000"/>
              </a:buClr>
              <a:buFont typeface="Courier New"/>
              <a:buChar char="o"/>
            </a:pPr>
            <a:r>
              <a:rPr lang="de-DE" sz="1800" b="0" strike="noStrike" spc="-1">
                <a:solidFill>
                  <a:srgbClr val="000000"/>
                </a:solidFill>
                <a:latin typeface="Arial"/>
                <a:ea typeface="ＭＳ Ｐゴシック"/>
              </a:rPr>
              <a:t>Produktion +</a:t>
            </a:r>
            <a:endParaRPr lang="de-DE" sz="1800" b="0" strike="noStrike" spc="-1">
              <a:latin typeface="Arial"/>
            </a:endParaRPr>
          </a:p>
          <a:p>
            <a:pPr marL="743040" lvl="1" indent="-284760">
              <a:lnSpc>
                <a:spcPct val="100000"/>
              </a:lnSpc>
              <a:buClr>
                <a:srgbClr val="000000"/>
              </a:buClr>
              <a:buFont typeface="Courier New"/>
              <a:buChar char="o"/>
            </a:pPr>
            <a:r>
              <a:rPr lang="de-DE" sz="1800" b="0" strike="noStrike" spc="-1">
                <a:solidFill>
                  <a:srgbClr val="000000"/>
                </a:solidFill>
                <a:latin typeface="Arial"/>
                <a:ea typeface="ＭＳ Ｐゴシック"/>
              </a:rPr>
              <a:t>Rezeption  +</a:t>
            </a:r>
            <a:endParaRPr lang="de-DE" sz="1800" b="0" strike="noStrike" spc="-1">
              <a:latin typeface="Arial"/>
            </a:endParaRPr>
          </a:p>
        </p:txBody>
      </p:sp>
      <p:sp>
        <p:nvSpPr>
          <p:cNvPr id="487" name="CustomShape 14"/>
          <p:cNvSpPr/>
          <p:nvPr/>
        </p:nvSpPr>
        <p:spPr>
          <a:xfrm>
            <a:off x="787680" y="3166920"/>
            <a:ext cx="144828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2800" b="0" strike="noStrike" spc="-1">
                <a:solidFill>
                  <a:srgbClr val="000000"/>
                </a:solidFill>
                <a:latin typeface="Arial"/>
                <a:ea typeface="ＭＳ Ｐゴシック"/>
              </a:rPr>
              <a:t>alt 1993</a:t>
            </a:r>
            <a:endParaRPr lang="de-DE" sz="2800" b="0" strike="noStrike" spc="-1">
              <a:latin typeface="Arial"/>
            </a:endParaRPr>
          </a:p>
        </p:txBody>
      </p:sp>
      <p:sp>
        <p:nvSpPr>
          <p:cNvPr id="488" name="CustomShape 15"/>
          <p:cNvSpPr/>
          <p:nvPr/>
        </p:nvSpPr>
        <p:spPr>
          <a:xfrm>
            <a:off x="3579120" y="3143160"/>
            <a:ext cx="167832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2800" b="0" strike="noStrike" spc="-1">
                <a:solidFill>
                  <a:srgbClr val="000000"/>
                </a:solidFill>
                <a:latin typeface="Arial"/>
                <a:ea typeface="ＭＳ Ｐゴシック"/>
              </a:rPr>
              <a:t>alt 2011</a:t>
            </a:r>
            <a:endParaRPr lang="de-DE" sz="2800" b="0" strike="noStrike" spc="-1">
              <a:latin typeface="Arial"/>
            </a:endParaRPr>
          </a:p>
        </p:txBody>
      </p:sp>
      <p:sp>
        <p:nvSpPr>
          <p:cNvPr id="489" name="CustomShape 16"/>
          <p:cNvSpPr/>
          <p:nvPr/>
        </p:nvSpPr>
        <p:spPr>
          <a:xfrm>
            <a:off x="6189120" y="3166920"/>
            <a:ext cx="19101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2800" b="0" strike="noStrike" spc="-1">
                <a:solidFill>
                  <a:srgbClr val="000000"/>
                </a:solidFill>
                <a:latin typeface="Arial"/>
                <a:ea typeface="ＭＳ Ｐゴシック"/>
              </a:rPr>
              <a:t>neu 2019</a:t>
            </a: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Die wichtigsten Kontinuitäten</a:t>
            </a:r>
            <a:endParaRPr lang="de-DE" sz="3400" b="0" strike="noStrike" spc="-1">
              <a:latin typeface="Arial"/>
            </a:endParaRPr>
          </a:p>
        </p:txBody>
      </p:sp>
      <p:sp>
        <p:nvSpPr>
          <p:cNvPr id="491"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492" name="CustomShape 3"/>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2895868-DFA2-4974-9AD7-85A8E53D28B2}" type="slidenum">
              <a:rPr lang="de-DE" sz="1200" b="0" strike="noStrike" spc="-1">
                <a:solidFill>
                  <a:srgbClr val="8B8B8B"/>
                </a:solidFill>
                <a:latin typeface="Calibri"/>
                <a:ea typeface="DejaVu Sans"/>
              </a:rPr>
              <a:t>25</a:t>
            </a:fld>
            <a:endParaRPr lang="de-DE" sz="1200" b="0" strike="noStrike" spc="-1">
              <a:latin typeface="Arial"/>
            </a:endParaRPr>
          </a:p>
        </p:txBody>
      </p:sp>
      <p:sp>
        <p:nvSpPr>
          <p:cNvPr id="493" name="CustomShape 4"/>
          <p:cNvSpPr/>
          <p:nvPr/>
        </p:nvSpPr>
        <p:spPr>
          <a:xfrm>
            <a:off x="179640" y="1797120"/>
            <a:ext cx="8681040" cy="42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760">
              <a:lnSpc>
                <a:spcPct val="100000"/>
              </a:lnSpc>
              <a:buClr>
                <a:srgbClr val="FF0000"/>
              </a:buClr>
              <a:buFont typeface="Calibri"/>
              <a:buChar char="→"/>
            </a:pPr>
            <a:r>
              <a:rPr lang="de-DE" sz="1800" b="0" strike="noStrike" spc="-1">
                <a:solidFill>
                  <a:srgbClr val="000000"/>
                </a:solidFill>
                <a:latin typeface="Arial"/>
                <a:ea typeface="DejaVu Sans"/>
              </a:rPr>
              <a:t>Bildkompetenz bleibt als globale Kompetenz erhalten.</a:t>
            </a:r>
            <a:endParaRPr lang="de-DE" sz="1800" b="0" strike="noStrike" spc="-1">
              <a:latin typeface="Arial"/>
            </a:endParaRPr>
          </a:p>
          <a:p>
            <a:pPr>
              <a:lnSpc>
                <a:spcPct val="100000"/>
              </a:lnSpc>
            </a:pPr>
            <a:endParaRPr lang="de-DE" sz="1800" b="0" strike="noStrike" spc="-1">
              <a:latin typeface="Arial"/>
            </a:endParaRPr>
          </a:p>
          <a:p>
            <a:pPr marL="285840" indent="-284760">
              <a:lnSpc>
                <a:spcPct val="100000"/>
              </a:lnSpc>
              <a:buClr>
                <a:srgbClr val="FF0000"/>
              </a:buClr>
              <a:buFont typeface="Calibri"/>
              <a:buChar char="→"/>
            </a:pPr>
            <a:r>
              <a:rPr lang="de-DE" sz="1800" b="0" strike="noStrike" spc="-1">
                <a:solidFill>
                  <a:srgbClr val="000000"/>
                </a:solidFill>
                <a:latin typeface="Arial"/>
                <a:ea typeface="DejaVu Sans"/>
              </a:rPr>
              <a:t>Das Verständnis des  (erweiterten) Bildbegriffes wird analog verwendet.</a:t>
            </a:r>
            <a:endParaRPr lang="de-DE" sz="1800" b="0" strike="noStrike" spc="-1">
              <a:latin typeface="Arial"/>
            </a:endParaRPr>
          </a:p>
          <a:p>
            <a:pPr>
              <a:lnSpc>
                <a:spcPct val="100000"/>
              </a:lnSpc>
            </a:pPr>
            <a:endParaRPr lang="de-DE" sz="1800" b="0" strike="noStrike" spc="-1">
              <a:latin typeface="Arial"/>
            </a:endParaRPr>
          </a:p>
          <a:p>
            <a:pPr marL="285840" indent="-284760">
              <a:lnSpc>
                <a:spcPct val="100000"/>
              </a:lnSpc>
              <a:buClr>
                <a:srgbClr val="FF0000"/>
              </a:buClr>
              <a:buFont typeface="Calibri"/>
              <a:buChar char="→"/>
            </a:pPr>
            <a:r>
              <a:rPr lang="de-DE" sz="1800" b="0" strike="noStrike" spc="-1">
                <a:solidFill>
                  <a:srgbClr val="000000"/>
                </a:solidFill>
                <a:latin typeface="Arial"/>
                <a:ea typeface="DejaVu Sans"/>
              </a:rPr>
              <a:t>Die zwei Kompetenzbereiche (Produktion und Rezeption) bleiben .</a:t>
            </a:r>
            <a:endParaRPr lang="de-DE" sz="1800" b="0" strike="noStrike" spc="-1">
              <a:latin typeface="Arial"/>
            </a:endParaRPr>
          </a:p>
          <a:p>
            <a:pPr>
              <a:lnSpc>
                <a:spcPct val="100000"/>
              </a:lnSpc>
            </a:pPr>
            <a:endParaRPr lang="de-DE" sz="1800" b="0" strike="noStrike" spc="-1">
              <a:latin typeface="Arial"/>
            </a:endParaRPr>
          </a:p>
          <a:p>
            <a:pPr marL="285840" indent="-284760">
              <a:lnSpc>
                <a:spcPct val="100000"/>
              </a:lnSpc>
              <a:buClr>
                <a:srgbClr val="FF0000"/>
              </a:buClr>
              <a:buFont typeface="Calibri"/>
              <a:buChar char="→"/>
            </a:pPr>
            <a:r>
              <a:rPr lang="de-DE" sz="1800" b="0" strike="noStrike" spc="-1">
                <a:solidFill>
                  <a:srgbClr val="000000"/>
                </a:solidFill>
                <a:latin typeface="Arial"/>
                <a:ea typeface="DejaVu Sans"/>
              </a:rPr>
              <a:t>Die Reflexion ist in den beiden Kompetenzbereichen integriert (+).</a:t>
            </a:r>
            <a:endParaRPr lang="de-DE" sz="1800" b="0" strike="noStrike" spc="-1">
              <a:latin typeface="Arial"/>
            </a:endParaRPr>
          </a:p>
          <a:p>
            <a:pPr>
              <a:lnSpc>
                <a:spcPct val="100000"/>
              </a:lnSpc>
            </a:pPr>
            <a:endParaRPr lang="de-DE" sz="1800" b="0" strike="noStrike" spc="-1">
              <a:latin typeface="Arial"/>
            </a:endParaRPr>
          </a:p>
          <a:p>
            <a:pPr marL="285840" indent="-284760">
              <a:lnSpc>
                <a:spcPct val="100000"/>
              </a:lnSpc>
              <a:buClr>
                <a:srgbClr val="FF0000"/>
              </a:buClr>
              <a:buFont typeface="Calibri"/>
              <a:buChar char="→"/>
            </a:pPr>
            <a:r>
              <a:rPr lang="de-DE" sz="1800" b="0" strike="noStrike" spc="-1">
                <a:solidFill>
                  <a:srgbClr val="000000"/>
                </a:solidFill>
                <a:latin typeface="Arial"/>
                <a:ea typeface="DejaVu Sans"/>
              </a:rPr>
              <a:t>Das Inhaltsfeld 2 bleibt weitestgehend erhalten.</a:t>
            </a:r>
            <a:endParaRPr lang="de-DE" sz="1800" b="0" strike="noStrike" spc="-1">
              <a:latin typeface="Arial"/>
            </a:endParaRPr>
          </a:p>
          <a:p>
            <a:pPr>
              <a:lnSpc>
                <a:spcPct val="100000"/>
              </a:lnSpc>
            </a:pPr>
            <a:endParaRPr lang="de-DE" sz="1800" b="0" strike="noStrike" spc="-1">
              <a:latin typeface="Arial"/>
            </a:endParaRPr>
          </a:p>
          <a:p>
            <a:pPr marL="285840" indent="-284760">
              <a:lnSpc>
                <a:spcPct val="100000"/>
              </a:lnSpc>
              <a:buClr>
                <a:srgbClr val="FF0000"/>
              </a:buClr>
              <a:buFont typeface="Calibri"/>
              <a:buChar char="→"/>
            </a:pPr>
            <a:r>
              <a:rPr lang="de-DE" sz="1800" b="0" strike="noStrike" spc="-1">
                <a:solidFill>
                  <a:srgbClr val="000000"/>
                </a:solidFill>
                <a:latin typeface="Arial"/>
                <a:ea typeface="DejaVu Sans"/>
              </a:rPr>
              <a:t>Die Überprüfungsformen haben gleiche Ansätze, wurden aber ausdifferenziert.</a:t>
            </a:r>
            <a:endParaRPr lang="de-DE" sz="1800" b="0" strike="noStrike" spc="-1">
              <a:latin typeface="Arial"/>
            </a:endParaRPr>
          </a:p>
          <a:p>
            <a:pPr>
              <a:lnSpc>
                <a:spcPct val="100000"/>
              </a:lnSpc>
            </a:pPr>
            <a:endParaRPr lang="de-DE" sz="1800" b="0" strike="noStrike" spc="-1">
              <a:latin typeface="Arial"/>
            </a:endParaRPr>
          </a:p>
          <a:p>
            <a:pPr marL="285840" indent="-284760">
              <a:lnSpc>
                <a:spcPct val="100000"/>
              </a:lnSpc>
              <a:buClr>
                <a:srgbClr val="FF0000"/>
              </a:buClr>
              <a:buFont typeface="Calibri"/>
              <a:buChar char="→"/>
            </a:pPr>
            <a:r>
              <a:rPr lang="de-DE" sz="1800" b="0" strike="noStrike" spc="-1">
                <a:solidFill>
                  <a:srgbClr val="000000"/>
                </a:solidFill>
                <a:latin typeface="Arial"/>
                <a:ea typeface="DejaVu Sans"/>
              </a:rPr>
              <a:t>Zahlreiche  konkretisierte Kompetenzerwartungen sind analog zum Vorgänger- KLP formuliert.</a:t>
            </a:r>
            <a:endParaRPr lang="de-DE" sz="1800" b="0" strike="noStrike" spc="-1">
              <a:latin typeface="Arial"/>
            </a:endParaRPr>
          </a:p>
          <a:p>
            <a:pPr>
              <a:lnSpc>
                <a:spcPct val="100000"/>
              </a:lnSpc>
            </a:pP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457200" y="1068840"/>
            <a:ext cx="8228160" cy="469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de-DE" sz="3400" b="0" strike="noStrike" spc="-1">
                <a:solidFill>
                  <a:srgbClr val="000000"/>
                </a:solidFill>
                <a:latin typeface="Arial"/>
                <a:ea typeface="DejaVu Sans"/>
              </a:rPr>
              <a:t>Die wichtigsten Neuerungen</a:t>
            </a:r>
            <a:endParaRPr lang="de-DE" sz="3400" b="0" strike="noStrike" spc="-1">
              <a:latin typeface="Arial"/>
            </a:endParaRPr>
          </a:p>
        </p:txBody>
      </p:sp>
      <p:sp>
        <p:nvSpPr>
          <p:cNvPr id="495" name="CustomShape 2"/>
          <p:cNvSpPr/>
          <p:nvPr/>
        </p:nvSpPr>
        <p:spPr>
          <a:xfrm>
            <a:off x="3510360" y="2102040"/>
            <a:ext cx="2111400" cy="1666080"/>
          </a:xfrm>
          <a:prstGeom prst="roundRect">
            <a:avLst>
              <a:gd name="adj" fmla="val 16667"/>
            </a:avLst>
          </a:prstGeom>
          <a:solidFill>
            <a:schemeClr val="accent2">
              <a:lumMod val="60000"/>
              <a:lumOff val="40000"/>
            </a:schemeClr>
          </a:solidFill>
          <a:ln>
            <a:solidFill>
              <a:schemeClr val="accent2">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400" b="0" strike="noStrike" spc="-1">
                <a:solidFill>
                  <a:srgbClr val="000000"/>
                </a:solidFill>
                <a:latin typeface="Arial"/>
                <a:ea typeface="DejaVu Sans"/>
              </a:rPr>
              <a:t>Kernlehrplan</a:t>
            </a:r>
            <a:endParaRPr lang="de-DE" sz="2400" b="0" strike="noStrike" spc="-1">
              <a:latin typeface="Arial"/>
            </a:endParaRPr>
          </a:p>
          <a:p>
            <a:pPr algn="ctr">
              <a:lnSpc>
                <a:spcPct val="100000"/>
              </a:lnSpc>
            </a:pPr>
            <a:r>
              <a:rPr lang="de-DE" sz="2400" b="0" strike="noStrike" spc="-1">
                <a:solidFill>
                  <a:srgbClr val="000000"/>
                </a:solidFill>
                <a:latin typeface="Arial"/>
                <a:ea typeface="DejaVu Sans"/>
              </a:rPr>
              <a:t>Kunst</a:t>
            </a:r>
            <a:endParaRPr lang="de-DE" sz="2400" b="0" strike="noStrike" spc="-1">
              <a:latin typeface="Arial"/>
            </a:endParaRPr>
          </a:p>
        </p:txBody>
      </p:sp>
      <p:sp>
        <p:nvSpPr>
          <p:cNvPr id="496" name="CustomShape 3"/>
          <p:cNvSpPr/>
          <p:nvPr/>
        </p:nvSpPr>
        <p:spPr>
          <a:xfrm>
            <a:off x="3048120" y="4842720"/>
            <a:ext cx="3004920" cy="1375920"/>
          </a:xfrm>
          <a:prstGeom prst="roundRect">
            <a:avLst>
              <a:gd name="adj" fmla="val 16667"/>
            </a:avLst>
          </a:prstGeom>
          <a:solidFill>
            <a:schemeClr val="accent3">
              <a:lumMod val="40000"/>
              <a:lumOff val="60000"/>
            </a:schemeClr>
          </a:solidFill>
          <a:ln>
            <a:solidFill>
              <a:schemeClr val="accent3">
                <a:lumMod val="75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0" strike="noStrike" spc="-1">
                <a:solidFill>
                  <a:srgbClr val="000000"/>
                </a:solidFill>
                <a:latin typeface="Arial"/>
                <a:ea typeface="DejaVu Sans"/>
              </a:rPr>
              <a:t>Stärkung der Fachlichkeit durch stärkere gegenständliche Konkretion</a:t>
            </a:r>
            <a:endParaRPr lang="de-DE" sz="1800" b="0" strike="noStrike" spc="-1">
              <a:latin typeface="Arial"/>
            </a:endParaRPr>
          </a:p>
        </p:txBody>
      </p:sp>
      <p:sp>
        <p:nvSpPr>
          <p:cNvPr id="497" name="CustomShape 4"/>
          <p:cNvSpPr/>
          <p:nvPr/>
        </p:nvSpPr>
        <p:spPr>
          <a:xfrm>
            <a:off x="4382640" y="4020120"/>
            <a:ext cx="345600" cy="561240"/>
          </a:xfrm>
          <a:prstGeom prst="up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
        <p:nvSpPr>
          <p:cNvPr id="498" name="CustomShape 5"/>
          <p:cNvSpPr/>
          <p:nvPr/>
        </p:nvSpPr>
        <p:spPr>
          <a:xfrm>
            <a:off x="6568920" y="2827440"/>
            <a:ext cx="1911960" cy="1428840"/>
          </a:xfrm>
          <a:prstGeom prst="roundRect">
            <a:avLst>
              <a:gd name="adj" fmla="val 16667"/>
            </a:avLst>
          </a:prstGeom>
          <a:solidFill>
            <a:schemeClr val="accent6">
              <a:lumMod val="60000"/>
              <a:lumOff val="40000"/>
            </a:schemeClr>
          </a:solidFill>
          <a:ln>
            <a:solidFill>
              <a:schemeClr val="accent6">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0" strike="noStrike" spc="-1">
                <a:solidFill>
                  <a:srgbClr val="000000"/>
                </a:solidFill>
                <a:latin typeface="Arial"/>
                <a:ea typeface="DejaVu Sans"/>
              </a:rPr>
              <a:t>fachliche Einbindung</a:t>
            </a:r>
            <a:endParaRPr lang="de-DE" sz="1800" b="0" strike="noStrike" spc="-1">
              <a:latin typeface="Arial"/>
            </a:endParaRPr>
          </a:p>
          <a:p>
            <a:pPr algn="ctr">
              <a:lnSpc>
                <a:spcPct val="100000"/>
              </a:lnSpc>
            </a:pPr>
            <a:r>
              <a:rPr lang="de-DE" sz="1800" b="0" strike="noStrike" spc="-1">
                <a:solidFill>
                  <a:srgbClr val="000000"/>
                </a:solidFill>
                <a:latin typeface="Arial"/>
                <a:ea typeface="DejaVu Sans"/>
              </a:rPr>
              <a:t>RV Verbraucher-bildung</a:t>
            </a:r>
            <a:endParaRPr lang="de-DE" sz="1800" b="0" strike="noStrike" spc="-1">
              <a:latin typeface="Arial"/>
            </a:endParaRPr>
          </a:p>
        </p:txBody>
      </p:sp>
      <p:sp>
        <p:nvSpPr>
          <p:cNvPr id="499" name="CustomShape 6"/>
          <p:cNvSpPr/>
          <p:nvPr/>
        </p:nvSpPr>
        <p:spPr>
          <a:xfrm>
            <a:off x="756720" y="2827440"/>
            <a:ext cx="1911960" cy="1428840"/>
          </a:xfrm>
          <a:prstGeom prst="roundRect">
            <a:avLst>
              <a:gd name="adj" fmla="val 16667"/>
            </a:avLst>
          </a:prstGeom>
          <a:solidFill>
            <a:schemeClr val="accent6">
              <a:lumMod val="60000"/>
              <a:lumOff val="40000"/>
            </a:schemeClr>
          </a:solidFill>
          <a:ln>
            <a:solidFill>
              <a:schemeClr val="accent6">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de-DE" sz="1800" b="0" strike="noStrike" spc="-1">
              <a:latin typeface="Arial"/>
            </a:endParaRPr>
          </a:p>
          <a:p>
            <a:pPr algn="ctr">
              <a:lnSpc>
                <a:spcPct val="100000"/>
              </a:lnSpc>
            </a:pPr>
            <a:r>
              <a:rPr lang="de-DE" sz="1800" b="0" strike="noStrike" spc="-1">
                <a:solidFill>
                  <a:srgbClr val="000000"/>
                </a:solidFill>
                <a:latin typeface="Arial"/>
                <a:ea typeface="DejaVu Sans"/>
              </a:rPr>
              <a:t>fachliche Einbindung</a:t>
            </a:r>
            <a:endParaRPr lang="de-DE" sz="1800" b="0" strike="noStrike" spc="-1">
              <a:latin typeface="Arial"/>
            </a:endParaRPr>
          </a:p>
          <a:p>
            <a:pPr algn="ctr">
              <a:lnSpc>
                <a:spcPct val="100000"/>
              </a:lnSpc>
            </a:pPr>
            <a:r>
              <a:rPr lang="de-DE" sz="1800" b="0" strike="noStrike" spc="-1">
                <a:solidFill>
                  <a:srgbClr val="000000"/>
                </a:solidFill>
                <a:latin typeface="Arial"/>
                <a:ea typeface="DejaVu Sans"/>
              </a:rPr>
              <a:t>MKR</a:t>
            </a:r>
            <a:endParaRPr lang="de-DE" sz="1800" b="0" strike="noStrike" spc="-1">
              <a:latin typeface="Arial"/>
            </a:endParaRPr>
          </a:p>
          <a:p>
            <a:pPr algn="ctr">
              <a:lnSpc>
                <a:spcPct val="100000"/>
              </a:lnSpc>
            </a:pPr>
            <a:endParaRPr lang="de-DE" sz="1800" b="0" strike="noStrike" spc="-1">
              <a:latin typeface="Arial"/>
            </a:endParaRPr>
          </a:p>
        </p:txBody>
      </p:sp>
      <p:sp>
        <p:nvSpPr>
          <p:cNvPr id="500" name="CustomShape 7"/>
          <p:cNvSpPr/>
          <p:nvPr/>
        </p:nvSpPr>
        <p:spPr>
          <a:xfrm rot="16200000">
            <a:off x="5880600" y="2937240"/>
            <a:ext cx="345600" cy="561240"/>
          </a:xfrm>
          <a:prstGeom prst="up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
        <p:nvSpPr>
          <p:cNvPr id="501" name="CustomShape 8"/>
          <p:cNvSpPr/>
          <p:nvPr/>
        </p:nvSpPr>
        <p:spPr>
          <a:xfrm rot="5400000">
            <a:off x="2957040" y="2936160"/>
            <a:ext cx="345600" cy="561240"/>
          </a:xfrm>
          <a:prstGeom prst="up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CustomShape 1"/>
          <p:cNvSpPr/>
          <p:nvPr/>
        </p:nvSpPr>
        <p:spPr>
          <a:xfrm>
            <a:off x="457200" y="1068840"/>
            <a:ext cx="8228160" cy="469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de-DE" sz="3400" b="0" strike="noStrike" spc="-1">
                <a:solidFill>
                  <a:srgbClr val="000000"/>
                </a:solidFill>
                <a:latin typeface="Arial"/>
                <a:ea typeface="DejaVu Sans"/>
              </a:rPr>
              <a:t>Die wichtigsten Neuerungen</a:t>
            </a:r>
            <a:endParaRPr lang="de-DE" sz="3400" b="0" strike="noStrike" spc="-1">
              <a:latin typeface="Arial"/>
            </a:endParaRPr>
          </a:p>
        </p:txBody>
      </p:sp>
      <p:sp>
        <p:nvSpPr>
          <p:cNvPr id="503" name="CustomShape 2"/>
          <p:cNvSpPr/>
          <p:nvPr/>
        </p:nvSpPr>
        <p:spPr>
          <a:xfrm>
            <a:off x="809280" y="2825280"/>
            <a:ext cx="6242040" cy="3573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228600" indent="-227520">
              <a:lnSpc>
                <a:spcPct val="90000"/>
              </a:lnSpc>
              <a:spcBef>
                <a:spcPts val="1001"/>
              </a:spcBef>
              <a:buClr>
                <a:srgbClr val="FF0000"/>
              </a:buClr>
              <a:buFont typeface="Calibri"/>
              <a:buChar char="→"/>
            </a:pPr>
            <a:r>
              <a:rPr lang="de-DE" sz="2000" b="0" strike="noStrike" spc="-1">
                <a:solidFill>
                  <a:srgbClr val="000000"/>
                </a:solidFill>
                <a:latin typeface="Arial"/>
                <a:ea typeface="DejaVu Sans"/>
              </a:rPr>
              <a:t>    Erweiterung des Inhaltsfeldes I*</a:t>
            </a:r>
            <a:endParaRPr lang="de-DE" sz="2000" b="0" strike="noStrike" spc="-1">
              <a:latin typeface="Arial"/>
            </a:endParaRPr>
          </a:p>
          <a:p>
            <a:pPr marL="228600" indent="-227520">
              <a:lnSpc>
                <a:spcPct val="90000"/>
              </a:lnSpc>
              <a:spcBef>
                <a:spcPts val="1001"/>
              </a:spcBef>
              <a:buClr>
                <a:srgbClr val="FF0000"/>
              </a:buClr>
              <a:buFont typeface="Calibri"/>
              <a:buChar char="→"/>
            </a:pPr>
            <a:r>
              <a:rPr lang="de-DE" sz="2000" b="0" strike="noStrike" spc="-1">
                <a:solidFill>
                  <a:srgbClr val="000000"/>
                </a:solidFill>
                <a:latin typeface="Arial"/>
                <a:ea typeface="DejaVu Sans"/>
              </a:rPr>
              <a:t>    Ergänzung des Inhaltsfeldes III*</a:t>
            </a:r>
            <a:endParaRPr lang="de-DE" sz="2000" b="0" strike="noStrike" spc="-1">
              <a:latin typeface="Arial"/>
            </a:endParaRPr>
          </a:p>
          <a:p>
            <a:pPr>
              <a:lnSpc>
                <a:spcPct val="90000"/>
              </a:lnSpc>
              <a:spcBef>
                <a:spcPts val="1001"/>
              </a:spcBef>
            </a:pPr>
            <a:r>
              <a:rPr lang="de-DE" sz="2000" b="0" strike="noStrike" spc="-1">
                <a:solidFill>
                  <a:srgbClr val="000000"/>
                </a:solidFill>
                <a:latin typeface="Arial"/>
                <a:ea typeface="DejaVu Sans"/>
              </a:rPr>
              <a:t>	</a:t>
            </a:r>
            <a:r>
              <a:rPr lang="de-DE" sz="1600" b="0" strike="noStrike" spc="-1">
                <a:solidFill>
                  <a:srgbClr val="000000"/>
                </a:solidFill>
                <a:latin typeface="Arial"/>
                <a:ea typeface="DejaVu Sans"/>
              </a:rPr>
              <a:t>* im Sinne eines erweiterten Bildbegriffes</a:t>
            </a:r>
            <a:endParaRPr lang="de-DE" sz="1600" b="0" strike="noStrike" spc="-1">
              <a:latin typeface="Arial"/>
            </a:endParaRPr>
          </a:p>
          <a:p>
            <a:pPr>
              <a:lnSpc>
                <a:spcPct val="90000"/>
              </a:lnSpc>
              <a:spcBef>
                <a:spcPts val="1001"/>
              </a:spcBef>
            </a:pPr>
            <a:endParaRPr lang="de-DE" sz="1600" b="0" strike="noStrike" spc="-1">
              <a:latin typeface="Arial"/>
            </a:endParaRPr>
          </a:p>
          <a:p>
            <a:pPr marL="228600" indent="-227520">
              <a:lnSpc>
                <a:spcPct val="90000"/>
              </a:lnSpc>
              <a:spcBef>
                <a:spcPts val="1001"/>
              </a:spcBef>
              <a:buClr>
                <a:srgbClr val="FF0000"/>
              </a:buClr>
              <a:buFont typeface="Calibri"/>
              <a:buChar char="→"/>
            </a:pPr>
            <a:r>
              <a:rPr lang="de-DE" sz="2000" b="0" strike="noStrike" spc="-1">
                <a:solidFill>
                  <a:srgbClr val="000000"/>
                </a:solidFill>
                <a:latin typeface="Arial"/>
                <a:ea typeface="DejaVu Sans"/>
              </a:rPr>
              <a:t>     Ausdifferenzierung der inhaltlichen Schwerpunkte  </a:t>
            </a:r>
            <a:endParaRPr lang="de-DE" sz="2000" b="0" strike="noStrike" spc="-1">
              <a:latin typeface="Arial"/>
            </a:endParaRPr>
          </a:p>
          <a:p>
            <a:pPr>
              <a:lnSpc>
                <a:spcPct val="90000"/>
              </a:lnSpc>
              <a:spcBef>
                <a:spcPts val="1001"/>
              </a:spcBef>
            </a:pPr>
            <a:r>
              <a:rPr lang="de-DE" sz="2000" b="0" strike="noStrike" spc="-1">
                <a:solidFill>
                  <a:srgbClr val="000000"/>
                </a:solidFill>
                <a:latin typeface="Arial"/>
                <a:ea typeface="DejaVu Sans"/>
              </a:rPr>
              <a:t>        aller Inhaltsfelder</a:t>
            </a:r>
            <a:endParaRPr lang="de-DE" sz="2000" b="0" strike="noStrike" spc="-1">
              <a:latin typeface="Arial"/>
            </a:endParaRPr>
          </a:p>
          <a:p>
            <a:pPr marL="228600" indent="-227520">
              <a:lnSpc>
                <a:spcPct val="90000"/>
              </a:lnSpc>
              <a:spcBef>
                <a:spcPts val="1001"/>
              </a:spcBef>
              <a:buClr>
                <a:srgbClr val="FF0000"/>
              </a:buClr>
              <a:buFont typeface="Calibri"/>
              <a:buChar char="→"/>
            </a:pPr>
            <a:r>
              <a:rPr lang="de-DE" sz="2000" b="0" strike="noStrike" spc="-1">
                <a:solidFill>
                  <a:srgbClr val="000000"/>
                </a:solidFill>
                <a:latin typeface="Arial"/>
                <a:ea typeface="DejaVu Sans"/>
              </a:rPr>
              <a:t>    Ausweisung von mögliche Überprüfungsformen </a:t>
            </a:r>
            <a:endParaRPr lang="de-DE" sz="2000" b="0" strike="noStrike" spc="-1">
              <a:latin typeface="Arial"/>
            </a:endParaRPr>
          </a:p>
          <a:p>
            <a:pPr>
              <a:lnSpc>
                <a:spcPct val="90000"/>
              </a:lnSpc>
              <a:spcBef>
                <a:spcPts val="1001"/>
              </a:spcBef>
            </a:pPr>
            <a:endParaRPr lang="de-DE" sz="2000" b="0" strike="noStrike" spc="-1">
              <a:latin typeface="Arial"/>
            </a:endParaRPr>
          </a:p>
          <a:p>
            <a:pPr>
              <a:lnSpc>
                <a:spcPct val="90000"/>
              </a:lnSpc>
              <a:spcBef>
                <a:spcPts val="1001"/>
              </a:spcBef>
            </a:pPr>
            <a:endParaRPr lang="de-DE" sz="2000" b="0" strike="noStrike" spc="-1">
              <a:latin typeface="Arial"/>
            </a:endParaRPr>
          </a:p>
        </p:txBody>
      </p:sp>
      <p:sp>
        <p:nvSpPr>
          <p:cNvPr id="504" name="CustomShape 3"/>
          <p:cNvSpPr/>
          <p:nvPr/>
        </p:nvSpPr>
        <p:spPr>
          <a:xfrm>
            <a:off x="441360" y="1776240"/>
            <a:ext cx="6483960" cy="797760"/>
          </a:xfrm>
          <a:prstGeom prst="roundRect">
            <a:avLst>
              <a:gd name="adj" fmla="val 16667"/>
            </a:avLst>
          </a:prstGeom>
          <a:solidFill>
            <a:schemeClr val="accent3">
              <a:lumMod val="40000"/>
              <a:lumOff val="60000"/>
            </a:schemeClr>
          </a:solidFill>
          <a:ln>
            <a:solidFill>
              <a:schemeClr val="accent3">
                <a:lumMod val="75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2000" b="0" strike="noStrike" spc="-1">
                <a:solidFill>
                  <a:srgbClr val="000000"/>
                </a:solidFill>
                <a:latin typeface="Arial"/>
                <a:ea typeface="DejaVu Sans"/>
              </a:rPr>
              <a:t>Stärkung der Fachlichkeit durch stärkere gegenständliche Konkretion</a:t>
            </a:r>
            <a:endParaRPr lang="de-DE"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Zentrale Begriffe des Kernlehrplans</a:t>
            </a:r>
            <a:endParaRPr lang="de-DE" sz="3400" b="0" strike="noStrike" spc="-1">
              <a:latin typeface="Arial"/>
            </a:endParaRPr>
          </a:p>
        </p:txBody>
      </p:sp>
      <p:sp>
        <p:nvSpPr>
          <p:cNvPr id="506"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07" name="CustomShape 3"/>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C19F00E-4CCE-451A-813C-D86F03AEBD71}" type="slidenum">
              <a:rPr lang="de-DE" sz="1200" b="0" strike="noStrike" spc="-1">
                <a:solidFill>
                  <a:srgbClr val="8B8B8B"/>
                </a:solidFill>
                <a:latin typeface="Calibri"/>
                <a:ea typeface="DejaVu Sans"/>
              </a:rPr>
              <a:t>28</a:t>
            </a:fld>
            <a:endParaRPr lang="de-DE" sz="1200" b="0" strike="noStrike" spc="-1">
              <a:latin typeface="Arial"/>
            </a:endParaRPr>
          </a:p>
        </p:txBody>
      </p:sp>
      <p:sp>
        <p:nvSpPr>
          <p:cNvPr id="508" name="CustomShape 4"/>
          <p:cNvSpPr/>
          <p:nvPr/>
        </p:nvSpPr>
        <p:spPr>
          <a:xfrm>
            <a:off x="457200" y="1707840"/>
            <a:ext cx="836316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de-DE" sz="1800" b="0" strike="noStrike" spc="-1">
              <a:latin typeface="Arial"/>
            </a:endParaRPr>
          </a:p>
          <a:p>
            <a:pPr marL="285840" indent="-284760">
              <a:lnSpc>
                <a:spcPct val="100000"/>
              </a:lnSpc>
              <a:buClr>
                <a:srgbClr val="000000"/>
              </a:buClr>
              <a:buFont typeface="Arial"/>
              <a:buChar char="•"/>
            </a:pPr>
            <a:r>
              <a:rPr lang="de-DE" sz="1800" b="1" strike="noStrike" spc="-1">
                <a:solidFill>
                  <a:srgbClr val="000000"/>
                </a:solidFill>
                <a:latin typeface="Arial"/>
                <a:ea typeface="DejaVu Sans"/>
              </a:rPr>
              <a:t>Kompetenzbereiche </a:t>
            </a:r>
            <a:r>
              <a:rPr lang="de-DE" sz="1800" b="1" strike="noStrike" spc="-1">
                <a:solidFill>
                  <a:srgbClr val="000000"/>
                </a:solidFill>
                <a:latin typeface="Wingdings"/>
                <a:ea typeface="DejaVu Sans"/>
              </a:rPr>
              <a:t></a:t>
            </a:r>
            <a:r>
              <a:rPr lang="de-DE" sz="1800" b="0" strike="noStrike" spc="-1">
                <a:solidFill>
                  <a:srgbClr val="000000"/>
                </a:solidFill>
                <a:latin typeface="Arial"/>
                <a:ea typeface="DejaVu Sans"/>
              </a:rPr>
              <a:t> Systematisieren die kognitiven Prozesse (hier: Pro-duktion und Rezeption)</a:t>
            </a:r>
            <a:endParaRPr lang="de-DE" sz="1800" b="0" strike="noStrike" spc="-1">
              <a:latin typeface="Arial"/>
            </a:endParaRPr>
          </a:p>
          <a:p>
            <a:pPr>
              <a:lnSpc>
                <a:spcPct val="100000"/>
              </a:lnSpc>
            </a:pPr>
            <a:endParaRPr lang="de-DE" sz="1800" b="0" strike="noStrike" spc="-1">
              <a:latin typeface="Arial"/>
            </a:endParaRPr>
          </a:p>
          <a:p>
            <a:pPr marL="285840" indent="-284760">
              <a:lnSpc>
                <a:spcPct val="100000"/>
              </a:lnSpc>
              <a:buClr>
                <a:srgbClr val="000000"/>
              </a:buClr>
              <a:buFont typeface="Arial"/>
              <a:buChar char="•"/>
            </a:pPr>
            <a:r>
              <a:rPr lang="de-DE" sz="1800" b="1" strike="noStrike" spc="-1">
                <a:solidFill>
                  <a:srgbClr val="000000"/>
                </a:solidFill>
                <a:latin typeface="Arial"/>
                <a:ea typeface="DejaVu Sans"/>
              </a:rPr>
              <a:t>Inhaltsfelder </a:t>
            </a:r>
            <a:r>
              <a:rPr lang="de-DE" sz="1800" b="1" strike="noStrike" spc="-1">
                <a:solidFill>
                  <a:srgbClr val="000000"/>
                </a:solidFill>
                <a:latin typeface="Wingdings"/>
                <a:ea typeface="DejaVu Sans"/>
              </a:rPr>
              <a:t></a:t>
            </a:r>
            <a:r>
              <a:rPr lang="de-DE" sz="1800" b="1" strike="noStrike" spc="-1">
                <a:solidFill>
                  <a:srgbClr val="000000"/>
                </a:solidFill>
                <a:latin typeface="Arial"/>
                <a:ea typeface="DejaVu Sans"/>
              </a:rPr>
              <a:t> </a:t>
            </a:r>
            <a:r>
              <a:rPr lang="de-DE" sz="1800" b="0" strike="noStrike" spc="-1">
                <a:solidFill>
                  <a:srgbClr val="000000"/>
                </a:solidFill>
                <a:latin typeface="Arial"/>
                <a:ea typeface="DejaVu Sans"/>
              </a:rPr>
              <a:t>Systematisieren die Gegenstände (sind nicht mit Unterrichts-vorhaben gleichzusetzen)</a:t>
            </a:r>
            <a:endParaRPr lang="de-DE" sz="1800" b="0" strike="noStrike" spc="-1">
              <a:latin typeface="Arial"/>
            </a:endParaRPr>
          </a:p>
          <a:p>
            <a:pPr>
              <a:lnSpc>
                <a:spcPct val="100000"/>
              </a:lnSpc>
            </a:pPr>
            <a:endParaRPr lang="de-DE" sz="1800" b="0" strike="noStrike" spc="-1">
              <a:latin typeface="Arial"/>
            </a:endParaRPr>
          </a:p>
          <a:p>
            <a:pPr>
              <a:lnSpc>
                <a:spcPct val="100000"/>
              </a:lnSpc>
            </a:pPr>
            <a:r>
              <a:rPr lang="de-DE" sz="1800" b="1" i="1" strike="noStrike" spc="-1">
                <a:solidFill>
                  <a:srgbClr val="000000"/>
                </a:solidFill>
                <a:latin typeface="Arial"/>
                <a:ea typeface="DejaVu Sans"/>
              </a:rPr>
              <a:t>	 	</a:t>
            </a:r>
            <a:endParaRPr lang="de-DE" sz="1800" b="0" strike="noStrike" spc="-1">
              <a:latin typeface="Arial"/>
            </a:endParaRPr>
          </a:p>
        </p:txBody>
      </p:sp>
      <p:sp>
        <p:nvSpPr>
          <p:cNvPr id="509" name="CustomShape 5"/>
          <p:cNvSpPr/>
          <p:nvPr/>
        </p:nvSpPr>
        <p:spPr>
          <a:xfrm>
            <a:off x="861840" y="4236840"/>
            <a:ext cx="2174400" cy="71856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0" strike="noStrike" spc="-1">
                <a:solidFill>
                  <a:srgbClr val="FFFFFF"/>
                </a:solidFill>
                <a:latin typeface="Arial"/>
                <a:ea typeface="DejaVu Sans"/>
              </a:rPr>
              <a:t> IF1</a:t>
            </a:r>
            <a:endParaRPr lang="de-DE" sz="1800" b="0" strike="noStrike" spc="-1">
              <a:latin typeface="Arial"/>
            </a:endParaRPr>
          </a:p>
          <a:p>
            <a:pPr algn="ctr">
              <a:lnSpc>
                <a:spcPct val="100000"/>
              </a:lnSpc>
            </a:pPr>
            <a:r>
              <a:rPr lang="de-DE" sz="1800" b="0" strike="noStrike" spc="-1">
                <a:solidFill>
                  <a:srgbClr val="FFFFFF"/>
                </a:solidFill>
                <a:latin typeface="Arial"/>
                <a:ea typeface="DejaVu Sans"/>
              </a:rPr>
              <a:t>Bildgestaltung</a:t>
            </a:r>
            <a:endParaRPr lang="de-DE" sz="1800" b="0" strike="noStrike" spc="-1">
              <a:latin typeface="Arial"/>
            </a:endParaRPr>
          </a:p>
        </p:txBody>
      </p:sp>
      <p:sp>
        <p:nvSpPr>
          <p:cNvPr id="510" name="CustomShape 6"/>
          <p:cNvSpPr/>
          <p:nvPr/>
        </p:nvSpPr>
        <p:spPr>
          <a:xfrm>
            <a:off x="3283200" y="4236840"/>
            <a:ext cx="2174400" cy="71856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0" strike="noStrike" spc="-1">
                <a:solidFill>
                  <a:srgbClr val="FFFFFF"/>
                </a:solidFill>
                <a:latin typeface="Arial"/>
                <a:ea typeface="DejaVu Sans"/>
              </a:rPr>
              <a:t>IF 2</a:t>
            </a:r>
            <a:endParaRPr lang="de-DE" sz="1800" b="0" strike="noStrike" spc="-1">
              <a:latin typeface="Arial"/>
            </a:endParaRPr>
          </a:p>
          <a:p>
            <a:pPr algn="ctr">
              <a:lnSpc>
                <a:spcPct val="100000"/>
              </a:lnSpc>
            </a:pPr>
            <a:r>
              <a:rPr lang="de-DE" sz="1800" b="0" strike="noStrike" spc="-1">
                <a:solidFill>
                  <a:srgbClr val="FFFFFF"/>
                </a:solidFill>
                <a:latin typeface="Arial"/>
                <a:ea typeface="DejaVu Sans"/>
              </a:rPr>
              <a:t>Bildkonzepte</a:t>
            </a:r>
            <a:endParaRPr lang="de-DE" sz="1800" b="0" strike="noStrike" spc="-1">
              <a:latin typeface="Arial"/>
            </a:endParaRPr>
          </a:p>
        </p:txBody>
      </p:sp>
      <p:sp>
        <p:nvSpPr>
          <p:cNvPr id="511" name="CustomShape 7"/>
          <p:cNvSpPr/>
          <p:nvPr/>
        </p:nvSpPr>
        <p:spPr>
          <a:xfrm>
            <a:off x="5682960" y="3891600"/>
            <a:ext cx="2513880" cy="153432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800" b="0" strike="noStrike" spc="-1">
                <a:solidFill>
                  <a:srgbClr val="FFFFFF"/>
                </a:solidFill>
                <a:latin typeface="Arial"/>
                <a:ea typeface="DejaVu Sans"/>
              </a:rPr>
              <a:t>IF 3</a:t>
            </a:r>
            <a:endParaRPr lang="de-DE" sz="1800" b="0" strike="noStrike" spc="-1">
              <a:latin typeface="Arial"/>
            </a:endParaRPr>
          </a:p>
          <a:p>
            <a:pPr>
              <a:lnSpc>
                <a:spcPct val="100000"/>
              </a:lnSpc>
            </a:pPr>
            <a:r>
              <a:rPr lang="de-DE" sz="1800" b="0" strike="noStrike" spc="-1">
                <a:solidFill>
                  <a:srgbClr val="FFFFFF"/>
                </a:solidFill>
                <a:latin typeface="Arial"/>
                <a:ea typeface="DejaVu Sans"/>
              </a:rPr>
              <a:t>Gestaltungsfelder in Funktionszusammen-hängen</a:t>
            </a:r>
            <a:endParaRPr lang="de-DE" sz="1800" b="0" strike="noStrike" spc="-1">
              <a:latin typeface="Arial"/>
            </a:endParaRPr>
          </a:p>
        </p:txBody>
      </p:sp>
      <p:sp>
        <p:nvSpPr>
          <p:cNvPr id="512" name="CustomShape 8"/>
          <p:cNvSpPr/>
          <p:nvPr/>
        </p:nvSpPr>
        <p:spPr>
          <a:xfrm>
            <a:off x="6946200" y="5029920"/>
            <a:ext cx="1621440" cy="792360"/>
          </a:xfrm>
          <a:prstGeom prst="ellipse">
            <a:avLst/>
          </a:prstGeom>
          <a:solidFill>
            <a:schemeClr val="accent6">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0" strike="noStrike" spc="-1">
                <a:solidFill>
                  <a:srgbClr val="000000"/>
                </a:solidFill>
                <a:latin typeface="Arial"/>
                <a:ea typeface="DejaVu Sans"/>
              </a:rPr>
              <a:t>Neu!</a:t>
            </a: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Ziele des Faches Kunst</a:t>
            </a:r>
            <a:endParaRPr lang="de-DE" sz="3400" b="0" strike="noStrike" spc="-1">
              <a:latin typeface="Arial"/>
            </a:endParaRPr>
          </a:p>
        </p:txBody>
      </p:sp>
      <p:sp>
        <p:nvSpPr>
          <p:cNvPr id="514" name="CustomShape 2"/>
          <p:cNvSpPr/>
          <p:nvPr/>
        </p:nvSpPr>
        <p:spPr>
          <a:xfrm>
            <a:off x="457200" y="17006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endParaRPr lang="de-DE" sz="1800" b="0" strike="noStrike" spc="-1">
              <a:latin typeface="Arial"/>
            </a:endParaRPr>
          </a:p>
          <a:p>
            <a:pPr marL="457560">
              <a:lnSpc>
                <a:spcPct val="100000"/>
              </a:lnSpc>
              <a:spcBef>
                <a:spcPts val="561"/>
              </a:spcBef>
            </a:pPr>
            <a:r>
              <a:rPr lang="de-DE" sz="2800" b="0" strike="noStrike" spc="-1">
                <a:solidFill>
                  <a:srgbClr val="000000"/>
                </a:solidFill>
                <a:latin typeface="Calibri"/>
                <a:ea typeface="DejaVu Sans"/>
              </a:rPr>
              <a:t>Das Fach Kunst fördert die Entwicklung einer ästhetischen Grund- und Wertebildung sowie eine gesellschaftlich verantwortungsbewusste Teilhabe. Es befähigt so zur </a:t>
            </a:r>
            <a:r>
              <a:rPr lang="de-DE" sz="2800" b="1" strike="noStrike" spc="-1">
                <a:solidFill>
                  <a:srgbClr val="000000"/>
                </a:solidFill>
                <a:latin typeface="Calibri"/>
                <a:ea typeface="DejaVu Sans"/>
              </a:rPr>
              <a:t>mündigen Gestaltung </a:t>
            </a:r>
            <a:r>
              <a:rPr lang="de-DE" sz="2800" b="0" strike="noStrike" spc="-1">
                <a:solidFill>
                  <a:srgbClr val="000000"/>
                </a:solidFill>
                <a:latin typeface="Calibri"/>
                <a:ea typeface="DejaVu Sans"/>
              </a:rPr>
              <a:t>des Lebens </a:t>
            </a:r>
            <a:r>
              <a:rPr lang="de-DE" sz="2800" b="1" strike="noStrike" spc="-1">
                <a:solidFill>
                  <a:srgbClr val="000000"/>
                </a:solidFill>
                <a:latin typeface="Calibri"/>
                <a:ea typeface="DejaVu Sans"/>
              </a:rPr>
              <a:t>in einer demokratischen Gesellschaft</a:t>
            </a:r>
            <a:r>
              <a:rPr lang="de-DE" sz="2800" b="0" strike="noStrike" spc="-1">
                <a:solidFill>
                  <a:srgbClr val="000000"/>
                </a:solidFill>
                <a:latin typeface="Calibri"/>
                <a:ea typeface="DejaVu Sans"/>
              </a:rPr>
              <a:t>.</a:t>
            </a:r>
            <a:endParaRPr lang="de-DE" sz="2800" b="0" strike="noStrike" spc="-1">
              <a:latin typeface="Arial"/>
            </a:endParaRPr>
          </a:p>
          <a:p>
            <a:pPr marL="360">
              <a:lnSpc>
                <a:spcPct val="100000"/>
              </a:lnSpc>
              <a:spcBef>
                <a:spcPts val="561"/>
              </a:spcBef>
            </a:pPr>
            <a:endParaRPr lang="de-DE" sz="2800" b="0" strike="noStrike" spc="-1">
              <a:latin typeface="Arial"/>
            </a:endParaRPr>
          </a:p>
          <a:p>
            <a:pPr marL="360">
              <a:lnSpc>
                <a:spcPct val="100000"/>
              </a:lnSpc>
              <a:spcBef>
                <a:spcPts val="561"/>
              </a:spcBef>
            </a:pPr>
            <a:endParaRPr lang="de-DE" sz="2800" b="0" strike="noStrike" spc="-1">
              <a:latin typeface="Arial"/>
            </a:endParaRPr>
          </a:p>
          <a:p>
            <a:pPr marL="360">
              <a:lnSpc>
                <a:spcPct val="100000"/>
              </a:lnSpc>
              <a:spcBef>
                <a:spcPts val="561"/>
              </a:spcBef>
            </a:pPr>
            <a:endParaRPr lang="de-DE" sz="2800" b="0" strike="noStrike" spc="-1">
              <a:latin typeface="Arial"/>
            </a:endParaRPr>
          </a:p>
        </p:txBody>
      </p:sp>
      <p:sp>
        <p:nvSpPr>
          <p:cNvPr id="515"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16"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50B8993-F95C-494E-A40A-DDFABF0AF82C}" type="slidenum">
              <a:rPr lang="de-DE" sz="1200" b="0" strike="noStrike" spc="-1">
                <a:solidFill>
                  <a:srgbClr val="8B8B8B"/>
                </a:solidFill>
                <a:latin typeface="Calibri"/>
                <a:ea typeface="DejaVu Sans"/>
              </a:rPr>
              <a:t>29</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45720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Gliederung</a:t>
            </a:r>
            <a:endParaRPr lang="de-DE" sz="3400" b="0" strike="noStrike" spc="-1">
              <a:latin typeface="Arial"/>
            </a:endParaRPr>
          </a:p>
        </p:txBody>
      </p:sp>
      <p:sp>
        <p:nvSpPr>
          <p:cNvPr id="329"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330"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000">
              <a:lnSpc>
                <a:spcPct val="100000"/>
              </a:lnSpc>
              <a:spcBef>
                <a:spcPts val="1199"/>
              </a:spcBef>
              <a:buClr>
                <a:srgbClr val="000000"/>
              </a:buClr>
              <a:buFont typeface="Calibri"/>
              <a:buAutoNum type="arabicPeriod"/>
            </a:pPr>
            <a:r>
              <a:rPr lang="de-DE" sz="2800" b="0" strike="noStrike" spc="-1" dirty="0">
                <a:solidFill>
                  <a:srgbClr val="000000"/>
                </a:solidFill>
                <a:latin typeface="Calibri"/>
                <a:ea typeface="DejaVu Sans"/>
              </a:rPr>
              <a:t>Merkmale der neuen Kernlehrpläne</a:t>
            </a:r>
            <a:endParaRPr lang="de-DE" sz="2800" b="0" strike="noStrike" spc="-1" dirty="0">
              <a:latin typeface="Arial"/>
            </a:endParaRPr>
          </a:p>
          <a:p>
            <a:pPr marL="514440" indent="-513000">
              <a:lnSpc>
                <a:spcPct val="100000"/>
              </a:lnSpc>
              <a:spcBef>
                <a:spcPts val="1199"/>
              </a:spcBef>
              <a:buClr>
                <a:srgbClr val="000000"/>
              </a:buClr>
              <a:buFont typeface="Calibri"/>
              <a:buAutoNum type="arabicPeriod"/>
            </a:pPr>
            <a:r>
              <a:rPr lang="de-DE" sz="2800" b="0" strike="noStrike" spc="-1" dirty="0">
                <a:solidFill>
                  <a:srgbClr val="A6A6A6"/>
                </a:solidFill>
                <a:latin typeface="Calibri"/>
                <a:ea typeface="DejaVu Sans"/>
              </a:rPr>
              <a:t>Übergreifende Aufgaben</a:t>
            </a:r>
            <a:endParaRPr lang="de-DE" sz="2800" b="0" strike="noStrike" spc="-1" dirty="0">
              <a:latin typeface="Arial"/>
            </a:endParaRPr>
          </a:p>
          <a:p>
            <a:pPr marL="514440" indent="-513000">
              <a:lnSpc>
                <a:spcPct val="100000"/>
              </a:lnSpc>
              <a:spcBef>
                <a:spcPts val="1199"/>
              </a:spcBef>
              <a:buClr>
                <a:srgbClr val="000000"/>
              </a:buClr>
              <a:buFont typeface="Calibri"/>
              <a:buAutoNum type="arabicPeriod"/>
            </a:pPr>
            <a:r>
              <a:rPr lang="de-DE" sz="2800" b="0" strike="noStrike" spc="-1" dirty="0">
                <a:solidFill>
                  <a:srgbClr val="A6A6A6"/>
                </a:solidFill>
                <a:latin typeface="Calibri"/>
                <a:ea typeface="DejaVu Sans"/>
              </a:rPr>
              <a:t>Schulinterne Lehrpläne</a:t>
            </a:r>
            <a:endParaRPr lang="de-DE" sz="2800" b="0" strike="noStrike" spc="-1" dirty="0">
              <a:latin typeface="Arial"/>
            </a:endParaRPr>
          </a:p>
          <a:p>
            <a:pPr marL="514440" indent="-513000">
              <a:lnSpc>
                <a:spcPct val="100000"/>
              </a:lnSpc>
              <a:spcBef>
                <a:spcPts val="1199"/>
              </a:spcBef>
              <a:buClr>
                <a:srgbClr val="000000"/>
              </a:buClr>
              <a:buFont typeface="Calibri"/>
              <a:buAutoNum type="arabicPeriod"/>
            </a:pPr>
            <a:r>
              <a:rPr lang="de-DE" sz="2800" b="0" strike="noStrike" spc="-1" dirty="0">
                <a:solidFill>
                  <a:srgbClr val="A6A6A6"/>
                </a:solidFill>
                <a:latin typeface="Calibri"/>
                <a:ea typeface="DejaVu Sans"/>
              </a:rPr>
              <a:t>Der Kernlehrplan Kunst – Pflichtfach</a:t>
            </a:r>
            <a:endParaRPr lang="de-DE" sz="2800" b="0" strike="noStrike" spc="-1" dirty="0">
              <a:latin typeface="Arial"/>
            </a:endParaRPr>
          </a:p>
          <a:p>
            <a:pPr marL="514440" indent="-513000">
              <a:lnSpc>
                <a:spcPct val="100000"/>
              </a:lnSpc>
              <a:spcBef>
                <a:spcPts val="1199"/>
              </a:spcBef>
              <a:buClr>
                <a:srgbClr val="000000"/>
              </a:buClr>
              <a:buFont typeface="Calibri"/>
              <a:buAutoNum type="arabicPeriod"/>
            </a:pPr>
            <a:r>
              <a:rPr lang="de-DE" sz="2800" b="0" strike="noStrike" spc="-1" dirty="0">
                <a:solidFill>
                  <a:srgbClr val="A6A6A6"/>
                </a:solidFill>
                <a:latin typeface="Calibri"/>
                <a:ea typeface="DejaVu Sans"/>
              </a:rPr>
              <a:t>Der Kernlehrplan Kunst – Wahlpflichtfach</a:t>
            </a:r>
            <a:endParaRPr lang="de-DE" sz="2800" b="0" strike="noStrike" spc="-1" dirty="0">
              <a:latin typeface="Arial"/>
            </a:endParaRPr>
          </a:p>
          <a:p>
            <a:pPr marL="514440" indent="-513000">
              <a:lnSpc>
                <a:spcPct val="100000"/>
              </a:lnSpc>
              <a:spcBef>
                <a:spcPts val="1199"/>
              </a:spcBef>
              <a:buClr>
                <a:srgbClr val="000000"/>
              </a:buClr>
              <a:buFont typeface="Calibri"/>
              <a:buAutoNum type="arabicPeriod"/>
            </a:pPr>
            <a:r>
              <a:rPr lang="de-DE" sz="2800" b="0" strike="noStrike" spc="-1" dirty="0">
                <a:solidFill>
                  <a:srgbClr val="A6A6A6"/>
                </a:solidFill>
                <a:latin typeface="Calibri"/>
                <a:ea typeface="DejaVu Sans"/>
              </a:rPr>
              <a:t>Fachliche Unterstützungsmaterialien</a:t>
            </a:r>
            <a:endParaRPr lang="de-DE" sz="2800" b="0" strike="noStrike" spc="-1" dirty="0">
              <a:latin typeface="Arial"/>
            </a:endParaRPr>
          </a:p>
          <a:p>
            <a:pPr>
              <a:lnSpc>
                <a:spcPct val="100000"/>
              </a:lnSpc>
              <a:spcBef>
                <a:spcPts val="561"/>
              </a:spcBef>
            </a:pPr>
            <a:endParaRPr lang="de-DE" sz="2800" b="0" strike="noStrike" spc="-1" dirty="0">
              <a:latin typeface="Arial"/>
            </a:endParaRPr>
          </a:p>
          <a:p>
            <a:pPr>
              <a:lnSpc>
                <a:spcPct val="100000"/>
              </a:lnSpc>
              <a:spcBef>
                <a:spcPts val="561"/>
              </a:spcBef>
            </a:pPr>
            <a:endParaRPr lang="de-DE" sz="2800" b="0" strike="noStrike" spc="-1" dirty="0">
              <a:latin typeface="Arial"/>
            </a:endParaRPr>
          </a:p>
          <a:p>
            <a:pPr>
              <a:lnSpc>
                <a:spcPct val="100000"/>
              </a:lnSpc>
              <a:spcBef>
                <a:spcPts val="561"/>
              </a:spcBef>
            </a:pPr>
            <a:endParaRPr lang="de-DE" sz="2800" b="0" strike="noStrike" spc="-1" dirty="0">
              <a:latin typeface="Arial"/>
            </a:endParaRPr>
          </a:p>
          <a:p>
            <a:pPr>
              <a:lnSpc>
                <a:spcPct val="100000"/>
              </a:lnSpc>
              <a:spcBef>
                <a:spcPts val="561"/>
              </a:spcBef>
            </a:pPr>
            <a:endParaRPr lang="de-DE" sz="2800" b="0" strike="noStrike" spc="-1" dirty="0">
              <a:latin typeface="Arial"/>
            </a:endParaRPr>
          </a:p>
        </p:txBody>
      </p:sp>
      <p:sp>
        <p:nvSpPr>
          <p:cNvPr id="331"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EA3E90D-4FDF-4ABF-84A8-6BEEA36C2B1F}" type="slidenum">
              <a:rPr lang="de-DE" sz="1200" b="0" strike="noStrike" spc="-1">
                <a:solidFill>
                  <a:srgbClr val="8B8B8B"/>
                </a:solidFill>
                <a:latin typeface="Calibri"/>
                <a:ea typeface="DejaVu Sans"/>
              </a:rPr>
              <a:t>3</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Ziele des Faches Kunst</a:t>
            </a:r>
            <a:endParaRPr lang="de-DE" sz="3400" b="0" strike="noStrike" spc="-1">
              <a:latin typeface="Arial"/>
            </a:endParaRPr>
          </a:p>
        </p:txBody>
      </p:sp>
      <p:sp>
        <p:nvSpPr>
          <p:cNvPr id="518" name="CustomShape 2"/>
          <p:cNvSpPr/>
          <p:nvPr/>
        </p:nvSpPr>
        <p:spPr>
          <a:xfrm>
            <a:off x="457200" y="1910880"/>
            <a:ext cx="8228160" cy="32907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6200" indent="-284760">
              <a:lnSpc>
                <a:spcPct val="100000"/>
              </a:lnSpc>
              <a:spcBef>
                <a:spcPts val="561"/>
              </a:spcBef>
              <a:buClr>
                <a:srgbClr val="FF0000"/>
              </a:buClr>
              <a:buFont typeface="Calibri"/>
              <a:buChar char="→"/>
            </a:pPr>
            <a:r>
              <a:rPr lang="de-DE" sz="1800" b="0" strike="noStrike" spc="-1">
                <a:solidFill>
                  <a:srgbClr val="000000"/>
                </a:solidFill>
                <a:latin typeface="Arial"/>
                <a:ea typeface="DejaVu Sans"/>
              </a:rPr>
              <a:t>die Befähigung, durch Bilder vermittelte Wirklichkeiten in ihren vielfältigen Dimensionen (biografisch, gesellschaftlich, historisch) wahrzunehmen, zu-nehmend kritisch zu reflektieren und verantwortlich mitzugestalten. </a:t>
            </a:r>
            <a:endParaRPr lang="de-DE" sz="1800" b="0" strike="noStrike" spc="-1">
              <a:latin typeface="Arial"/>
            </a:endParaRPr>
          </a:p>
          <a:p>
            <a:pPr marL="360">
              <a:lnSpc>
                <a:spcPct val="100000"/>
              </a:lnSpc>
              <a:spcBef>
                <a:spcPts val="561"/>
              </a:spcBef>
            </a:pPr>
            <a:endParaRPr lang="de-DE" sz="1800" b="0" strike="noStrike" spc="-1">
              <a:latin typeface="Arial"/>
            </a:endParaRPr>
          </a:p>
          <a:p>
            <a:pPr marL="286200" indent="-284760">
              <a:lnSpc>
                <a:spcPct val="100000"/>
              </a:lnSpc>
              <a:spcBef>
                <a:spcPts val="561"/>
              </a:spcBef>
              <a:buClr>
                <a:srgbClr val="FF0000"/>
              </a:buClr>
              <a:buFont typeface="Calibri"/>
              <a:buChar char="→"/>
            </a:pPr>
            <a:r>
              <a:rPr lang="de-DE" sz="1800" b="0" strike="noStrike" spc="-1">
                <a:solidFill>
                  <a:srgbClr val="000000"/>
                </a:solidFill>
                <a:latin typeface="Arial"/>
                <a:ea typeface="DejaVu Sans"/>
              </a:rPr>
              <a:t>die Ausbildung individueller Erlebnis-, Vorstellungs- und Darstellungsfähig-keit als sinnstiftende Mittel zur Selbstäußerung durch Bilder, auch in sozialer, ökonomischer und ökologischer Verantwortung. </a:t>
            </a:r>
            <a:endParaRPr lang="de-DE" sz="1800" b="0" strike="noStrike" spc="-1">
              <a:latin typeface="Arial"/>
            </a:endParaRPr>
          </a:p>
          <a:p>
            <a:pPr marL="360">
              <a:lnSpc>
                <a:spcPct val="100000"/>
              </a:lnSpc>
              <a:spcBef>
                <a:spcPts val="561"/>
              </a:spcBef>
            </a:pPr>
            <a:endParaRPr lang="de-DE" sz="1800" b="0" strike="noStrike" spc="-1">
              <a:latin typeface="Arial"/>
            </a:endParaRPr>
          </a:p>
          <a:p>
            <a:pPr marL="286200" indent="-284760">
              <a:lnSpc>
                <a:spcPct val="100000"/>
              </a:lnSpc>
              <a:spcBef>
                <a:spcPts val="561"/>
              </a:spcBef>
              <a:buClr>
                <a:srgbClr val="FF0000"/>
              </a:buClr>
              <a:buFont typeface="Calibri"/>
              <a:buChar char="→"/>
            </a:pPr>
            <a:r>
              <a:rPr lang="de-DE" sz="1800" b="0" strike="noStrike" spc="-1">
                <a:solidFill>
                  <a:srgbClr val="000000"/>
                </a:solidFill>
                <a:latin typeface="Arial"/>
                <a:ea typeface="DejaVu Sans"/>
              </a:rPr>
              <a:t>die Entwicklung der Fähigkeit zur Reflexion individueller Erfahrungen 	mittels Bildern, auch im Austausch mit den Erfahrungen anderer sowie die reflektierte Erschließung und aktive Teilhabe insbesondere an der ästhetisch gestalteten Umwelt und kunstgeprägten Kultur. </a:t>
            </a:r>
            <a:endParaRPr lang="de-DE" sz="1800" b="0" strike="noStrike" spc="-1">
              <a:latin typeface="Arial"/>
            </a:endParaRPr>
          </a:p>
          <a:p>
            <a:pPr marL="360">
              <a:lnSpc>
                <a:spcPct val="100000"/>
              </a:lnSpc>
              <a:spcBef>
                <a:spcPts val="561"/>
              </a:spcBef>
            </a:pPr>
            <a:endParaRPr lang="de-DE" sz="1800" b="0" strike="noStrike" spc="-1">
              <a:latin typeface="Arial"/>
            </a:endParaRPr>
          </a:p>
          <a:p>
            <a:pPr marL="360">
              <a:lnSpc>
                <a:spcPct val="100000"/>
              </a:lnSpc>
              <a:spcBef>
                <a:spcPts val="561"/>
              </a:spcBef>
            </a:pPr>
            <a:endParaRPr lang="de-DE" sz="1800" b="0" strike="noStrike" spc="-1">
              <a:latin typeface="Arial"/>
            </a:endParaRPr>
          </a:p>
          <a:p>
            <a:pPr marL="360">
              <a:lnSpc>
                <a:spcPct val="100000"/>
              </a:lnSpc>
              <a:spcBef>
                <a:spcPts val="561"/>
              </a:spcBef>
            </a:pPr>
            <a:endParaRPr lang="de-DE" sz="1800" b="0" strike="noStrike" spc="-1">
              <a:latin typeface="Arial"/>
            </a:endParaRPr>
          </a:p>
        </p:txBody>
      </p:sp>
      <p:sp>
        <p:nvSpPr>
          <p:cNvPr id="519"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20"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43D1A7B-2D13-4653-AE18-AF1D83FE48D6}" type="slidenum">
              <a:rPr lang="de-DE" sz="1200" b="0" strike="noStrike" spc="-1">
                <a:solidFill>
                  <a:srgbClr val="8B8B8B"/>
                </a:solidFill>
                <a:latin typeface="Calibri"/>
                <a:ea typeface="DejaVu Sans"/>
              </a:rPr>
              <a:t>30</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Bildkompetenz als übergreifende fachliche Kompetenz</a:t>
            </a:r>
            <a:endParaRPr lang="de-DE" sz="2800" b="0" strike="noStrike" spc="-1">
              <a:latin typeface="Arial"/>
            </a:endParaRPr>
          </a:p>
        </p:txBody>
      </p:sp>
      <p:sp>
        <p:nvSpPr>
          <p:cNvPr id="522" name="CustomShape 2"/>
          <p:cNvSpPr/>
          <p:nvPr/>
        </p:nvSpPr>
        <p:spPr>
          <a:xfrm>
            <a:off x="416520" y="2226240"/>
            <a:ext cx="6172200" cy="3185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560" indent="-456120">
              <a:lnSpc>
                <a:spcPct val="100000"/>
              </a:lnSpc>
              <a:spcBef>
                <a:spcPts val="561"/>
              </a:spcBef>
              <a:buClr>
                <a:srgbClr val="FF0000"/>
              </a:buClr>
              <a:buFont typeface="Calibri"/>
              <a:buChar char="→"/>
            </a:pPr>
            <a:r>
              <a:rPr lang="de-DE" sz="2000" b="1" strike="noStrike" spc="-1">
                <a:solidFill>
                  <a:srgbClr val="000000"/>
                </a:solidFill>
                <a:latin typeface="Arial"/>
                <a:ea typeface="DejaVu Sans"/>
              </a:rPr>
              <a:t>Bildkompetenz</a:t>
            </a:r>
            <a:r>
              <a:rPr lang="de-DE" sz="2000" b="0" strike="noStrike" spc="-1">
                <a:solidFill>
                  <a:srgbClr val="000000"/>
                </a:solidFill>
                <a:latin typeface="Arial"/>
                <a:ea typeface="DejaVu Sans"/>
              </a:rPr>
              <a:t> befähigt  Schülerinnen und Schüler zur selbstbestimmten und aktiven Teilhabe an vielfältigen Formen von Kunst und (Alltags-)Kultur aus Vergangenheit und Gegenwart, aber auch zu einem kritischen und kreativen Wahrnehmungs- und Handlungs-vermögen gegenüber der persönlichen Umwelt und der – </a:t>
            </a:r>
            <a:r>
              <a:rPr lang="de-DE" sz="2000" b="1" strike="noStrike" spc="-1">
                <a:solidFill>
                  <a:srgbClr val="000000"/>
                </a:solidFill>
                <a:latin typeface="Arial"/>
                <a:ea typeface="DejaVu Sans"/>
              </a:rPr>
              <a:t>auch multi-medial vermittelten – Alltagsrealität</a:t>
            </a:r>
            <a:r>
              <a:rPr lang="de-DE" sz="2000" b="0" strike="noStrike" spc="-1">
                <a:solidFill>
                  <a:srgbClr val="000000"/>
                </a:solidFill>
                <a:latin typeface="Arial"/>
                <a:ea typeface="DejaVu Sans"/>
              </a:rPr>
              <a:t> im inter- und intrakulturellen Zusammenhang.</a:t>
            </a:r>
            <a:endParaRPr lang="de-DE" sz="2000" b="0" strike="noStrike" spc="-1">
              <a:latin typeface="Arial"/>
            </a:endParaRPr>
          </a:p>
          <a:p>
            <a:pPr>
              <a:lnSpc>
                <a:spcPct val="100000"/>
              </a:lnSpc>
              <a:spcBef>
                <a:spcPts val="561"/>
              </a:spcBef>
            </a:pPr>
            <a:endParaRPr lang="de-DE" sz="2000" b="0" strike="noStrike" spc="-1">
              <a:latin typeface="Arial"/>
            </a:endParaRPr>
          </a:p>
        </p:txBody>
      </p:sp>
      <p:sp>
        <p:nvSpPr>
          <p:cNvPr id="523"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24"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525"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D2ADB0B-8614-43DF-A17F-318F8B87112B}" type="slidenum">
              <a:rPr lang="de-DE" sz="1200" b="0" strike="noStrike" spc="-1">
                <a:solidFill>
                  <a:srgbClr val="8B8B8B"/>
                </a:solidFill>
                <a:latin typeface="Calibri"/>
                <a:ea typeface="DejaVu Sans"/>
              </a:rPr>
              <a:t>31</a:t>
            </a:fld>
            <a:endParaRPr lang="de-DE" sz="1200" b="0" strike="noStrike" spc="-1">
              <a:latin typeface="Arial"/>
            </a:endParaRPr>
          </a:p>
        </p:txBody>
      </p:sp>
      <p:sp>
        <p:nvSpPr>
          <p:cNvPr id="526" name="CustomShape 6"/>
          <p:cNvSpPr/>
          <p:nvPr/>
        </p:nvSpPr>
        <p:spPr>
          <a:xfrm>
            <a:off x="6463800" y="4214520"/>
            <a:ext cx="1635480" cy="671760"/>
          </a:xfrm>
          <a:prstGeom prst="leftArrowCallout">
            <a:avLst>
              <a:gd name="adj1" fmla="val 25000"/>
              <a:gd name="adj2" fmla="val 25000"/>
              <a:gd name="adj3" fmla="val 25000"/>
              <a:gd name="adj4" fmla="val 6497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000" b="0" strike="noStrike" spc="-1">
                <a:solidFill>
                  <a:srgbClr val="808080"/>
                </a:solidFill>
                <a:latin typeface="Arial"/>
                <a:ea typeface="DejaVu Sans"/>
              </a:rPr>
              <a:t>MKR</a:t>
            </a:r>
            <a:endParaRPr lang="de-DE"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Bildkompetenz als übergreifende fachliche Kompetenz</a:t>
            </a:r>
            <a:endParaRPr lang="de-DE" sz="2800" b="0" strike="noStrike" spc="-1">
              <a:latin typeface="Arial"/>
            </a:endParaRPr>
          </a:p>
        </p:txBody>
      </p:sp>
      <p:sp>
        <p:nvSpPr>
          <p:cNvPr id="528" name="CustomShape 2"/>
          <p:cNvSpPr/>
          <p:nvPr/>
        </p:nvSpPr>
        <p:spPr>
          <a:xfrm>
            <a:off x="457200" y="1999800"/>
            <a:ext cx="6194880" cy="3471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56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Schülerinnen und Schüler entwickeln </a:t>
            </a:r>
            <a:r>
              <a:rPr lang="de-DE" sz="2000" b="1" strike="noStrike" spc="-1">
                <a:solidFill>
                  <a:srgbClr val="000000"/>
                </a:solidFill>
                <a:latin typeface="Arial"/>
                <a:ea typeface="DejaVu Sans"/>
              </a:rPr>
              <a:t>Bild-kompetenz</a:t>
            </a:r>
            <a:r>
              <a:rPr lang="de-DE" sz="2000" b="0" strike="noStrike" spc="-1">
                <a:solidFill>
                  <a:srgbClr val="000000"/>
                </a:solidFill>
                <a:latin typeface="Arial"/>
                <a:ea typeface="DejaVu Sans"/>
              </a:rPr>
              <a:t>, indem sie lernen, gestaltete Phänomene sowohl der bildenden als auch angewandten Kunst kontextbezogen wahrzu-nehmen, zu beschreiben, zu analysieren, zu deuten, selbst zu gestalten und zu beurteilen.</a:t>
            </a:r>
            <a:endParaRPr lang="de-DE" sz="2000" b="0" strike="noStrike" spc="-1">
              <a:latin typeface="Arial"/>
            </a:endParaRPr>
          </a:p>
          <a:p>
            <a:pPr marL="457560" indent="-456120">
              <a:lnSpc>
                <a:spcPct val="100000"/>
              </a:lnSpc>
              <a:spcBef>
                <a:spcPts val="561"/>
              </a:spcBef>
              <a:buClr>
                <a:srgbClr val="FF0000"/>
              </a:buClr>
              <a:buFont typeface="Calibri"/>
              <a:buChar char="→"/>
            </a:pPr>
            <a:r>
              <a:rPr lang="de-DE" sz="2000" b="1" strike="noStrike" spc="-1">
                <a:solidFill>
                  <a:srgbClr val="000000"/>
                </a:solidFill>
                <a:latin typeface="Arial"/>
                <a:ea typeface="DejaVu Sans"/>
              </a:rPr>
              <a:t>Bildkompetenz</a:t>
            </a:r>
            <a:r>
              <a:rPr lang="de-DE" sz="2000" b="0" strike="noStrike" spc="-1">
                <a:solidFill>
                  <a:srgbClr val="000000"/>
                </a:solidFill>
                <a:latin typeface="Arial"/>
                <a:ea typeface="DejaVu Sans"/>
              </a:rPr>
              <a:t> bildet die Voraussetzung für selbstbestimmtes und schöpferisch-gestalte-risches sowie </a:t>
            </a:r>
            <a:r>
              <a:rPr lang="de-DE" sz="2000" b="1" strike="noStrike" spc="-1">
                <a:solidFill>
                  <a:srgbClr val="000000"/>
                </a:solidFill>
                <a:latin typeface="Arial"/>
                <a:ea typeface="DejaVu Sans"/>
              </a:rPr>
              <a:t>gesellschaftlich verantwortetes Denken und Handeln.</a:t>
            </a:r>
            <a:endParaRPr lang="de-DE" sz="2000" b="0" strike="noStrike" spc="-1">
              <a:latin typeface="Arial"/>
            </a:endParaRPr>
          </a:p>
          <a:p>
            <a:pPr>
              <a:lnSpc>
                <a:spcPct val="100000"/>
              </a:lnSpc>
              <a:spcBef>
                <a:spcPts val="561"/>
              </a:spcBef>
            </a:pPr>
            <a:endParaRPr lang="de-DE" sz="2000" b="0" strike="noStrike" spc="-1">
              <a:latin typeface="Arial"/>
            </a:endParaRPr>
          </a:p>
        </p:txBody>
      </p:sp>
      <p:sp>
        <p:nvSpPr>
          <p:cNvPr id="529"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30"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95AA189-D5C2-4313-AE2C-DDE0BB5892EF}" type="slidenum">
              <a:rPr lang="de-DE" sz="1200" b="0" strike="noStrike" spc="-1">
                <a:solidFill>
                  <a:srgbClr val="8B8B8B"/>
                </a:solidFill>
                <a:latin typeface="Calibri"/>
                <a:ea typeface="DejaVu Sans"/>
              </a:rPr>
              <a:t>32</a:t>
            </a:fld>
            <a:endParaRPr lang="de-DE" sz="1200" b="0" strike="noStrike" spc="-1">
              <a:latin typeface="Arial"/>
            </a:endParaRPr>
          </a:p>
        </p:txBody>
      </p:sp>
      <p:sp>
        <p:nvSpPr>
          <p:cNvPr id="531" name="CustomShape 5"/>
          <p:cNvSpPr/>
          <p:nvPr/>
        </p:nvSpPr>
        <p:spPr>
          <a:xfrm>
            <a:off x="6399360" y="4098960"/>
            <a:ext cx="1635480" cy="671760"/>
          </a:xfrm>
          <a:prstGeom prst="leftArrowCallout">
            <a:avLst>
              <a:gd name="adj1" fmla="val 25000"/>
              <a:gd name="adj2" fmla="val 25000"/>
              <a:gd name="adj3" fmla="val 25000"/>
              <a:gd name="adj4" fmla="val 6497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000" b="0" strike="noStrike" spc="-1">
                <a:solidFill>
                  <a:srgbClr val="808080"/>
                </a:solidFill>
                <a:latin typeface="Arial"/>
                <a:ea typeface="DejaVu Sans"/>
              </a:rPr>
              <a:t>RV VB</a:t>
            </a:r>
            <a:endParaRPr lang="de-DE"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Bildkompetenz als übergreifende fachliche Kompetenz</a:t>
            </a:r>
            <a:endParaRPr lang="de-DE" sz="2800" b="0" strike="noStrike" spc="-1">
              <a:latin typeface="Arial"/>
            </a:endParaRPr>
          </a:p>
        </p:txBody>
      </p:sp>
      <p:sp>
        <p:nvSpPr>
          <p:cNvPr id="533" name="CustomShape 2"/>
          <p:cNvSpPr/>
          <p:nvPr/>
        </p:nvSpPr>
        <p:spPr>
          <a:xfrm>
            <a:off x="457200" y="2151720"/>
            <a:ext cx="6131880" cy="3564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56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Sie befähigt zu einer individuellen verantwort-ungsvollen Haltung gegenüber der kulturellen Herkunft, religiösen Vorstellungen, sexuellen Ausrichtungen und politischen Anschauungen in einer demokratisch verfassten Gesellschaft </a:t>
            </a:r>
            <a:endParaRPr lang="de-DE" sz="2000" b="0" strike="noStrike" spc="-1">
              <a:latin typeface="Arial"/>
            </a:endParaRPr>
          </a:p>
          <a:p>
            <a:pPr marL="45756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und - angesichts einer zunehmend von Bildern dominierten Welt - sich kritischer und reflektierter Rezeptions- und Produktionsformen bedienen zu können.</a:t>
            </a:r>
            <a:endParaRPr lang="de-DE" sz="2000" b="0" strike="noStrike" spc="-1">
              <a:latin typeface="Arial"/>
            </a:endParaRPr>
          </a:p>
        </p:txBody>
      </p:sp>
      <p:sp>
        <p:nvSpPr>
          <p:cNvPr id="534"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35"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536"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D4E93F1-95EC-4B58-8655-C035504F71FE}" type="slidenum">
              <a:rPr lang="de-DE" sz="1200" b="0" strike="noStrike" spc="-1">
                <a:solidFill>
                  <a:srgbClr val="8B8B8B"/>
                </a:solidFill>
                <a:latin typeface="Calibri"/>
                <a:ea typeface="DejaVu Sans"/>
              </a:rPr>
              <a:t>33</a:t>
            </a:fld>
            <a:endParaRPr lang="de-DE" sz="1200" b="0" strike="noStrike" spc="-1">
              <a:latin typeface="Arial"/>
            </a:endParaRPr>
          </a:p>
        </p:txBody>
      </p:sp>
      <p:sp>
        <p:nvSpPr>
          <p:cNvPr id="537" name="CustomShape 6"/>
          <p:cNvSpPr/>
          <p:nvPr/>
        </p:nvSpPr>
        <p:spPr>
          <a:xfrm>
            <a:off x="6656760" y="4120200"/>
            <a:ext cx="1635480" cy="965880"/>
          </a:xfrm>
          <a:prstGeom prst="leftArrowCallout">
            <a:avLst>
              <a:gd name="adj1" fmla="val 25000"/>
              <a:gd name="adj2" fmla="val 25000"/>
              <a:gd name="adj3" fmla="val 25000"/>
              <a:gd name="adj4" fmla="val 6497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000" b="0" strike="noStrike" spc="-1">
                <a:solidFill>
                  <a:srgbClr val="808080"/>
                </a:solidFill>
                <a:latin typeface="Arial"/>
                <a:ea typeface="DejaVu Sans"/>
              </a:rPr>
              <a:t>RV VB</a:t>
            </a:r>
            <a:endParaRPr lang="de-DE" sz="2000" b="0" strike="noStrike" spc="-1">
              <a:latin typeface="Arial"/>
            </a:endParaRPr>
          </a:p>
          <a:p>
            <a:pPr algn="ctr">
              <a:lnSpc>
                <a:spcPct val="100000"/>
              </a:lnSpc>
            </a:pPr>
            <a:r>
              <a:rPr lang="de-DE" sz="2000" b="0" strike="noStrike" spc="-1">
                <a:solidFill>
                  <a:srgbClr val="808080"/>
                </a:solidFill>
                <a:latin typeface="Arial"/>
                <a:ea typeface="DejaVu Sans"/>
              </a:rPr>
              <a:t>+</a:t>
            </a:r>
            <a:endParaRPr lang="de-DE" sz="2000" b="0" strike="noStrike" spc="-1">
              <a:latin typeface="Arial"/>
            </a:endParaRPr>
          </a:p>
          <a:p>
            <a:pPr algn="ctr">
              <a:lnSpc>
                <a:spcPct val="100000"/>
              </a:lnSpc>
            </a:pPr>
            <a:r>
              <a:rPr lang="de-DE" sz="2000" b="0" strike="noStrike" spc="-1">
                <a:solidFill>
                  <a:srgbClr val="808080"/>
                </a:solidFill>
                <a:latin typeface="Arial"/>
                <a:ea typeface="DejaVu Sans"/>
              </a:rPr>
              <a:t>MKR</a:t>
            </a:r>
            <a:endParaRPr lang="de-DE" sz="2000" b="0" strike="noStrike" spc="-1">
              <a:latin typeface="Arial"/>
            </a:endParaRPr>
          </a:p>
        </p:txBody>
      </p:sp>
      <p:sp>
        <p:nvSpPr>
          <p:cNvPr id="538" name="CustomShape 7"/>
          <p:cNvSpPr/>
          <p:nvPr/>
        </p:nvSpPr>
        <p:spPr>
          <a:xfrm>
            <a:off x="6656760" y="2653920"/>
            <a:ext cx="1635480" cy="671760"/>
          </a:xfrm>
          <a:prstGeom prst="leftArrowCallout">
            <a:avLst>
              <a:gd name="adj1" fmla="val 25000"/>
              <a:gd name="adj2" fmla="val 25000"/>
              <a:gd name="adj3" fmla="val 25000"/>
              <a:gd name="adj4" fmla="val 6497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000" b="0" strike="noStrike" spc="-1">
                <a:solidFill>
                  <a:srgbClr val="808080"/>
                </a:solidFill>
                <a:latin typeface="Arial"/>
                <a:ea typeface="DejaVu Sans"/>
              </a:rPr>
              <a:t>RV VB</a:t>
            </a:r>
            <a:endParaRPr lang="de-DE"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Bildkompetenz erfordert, …</a:t>
            </a:r>
            <a:endParaRPr lang="de-DE" sz="2800" b="0" strike="noStrike" spc="-1">
              <a:latin typeface="Arial"/>
            </a:endParaRPr>
          </a:p>
        </p:txBody>
      </p:sp>
      <p:sp>
        <p:nvSpPr>
          <p:cNvPr id="540" name="CustomShape 2"/>
          <p:cNvSpPr/>
          <p:nvPr/>
        </p:nvSpPr>
        <p:spPr>
          <a:xfrm>
            <a:off x="457200" y="2008440"/>
            <a:ext cx="6236640" cy="38869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56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eine möglichst konkrete Beziehung zur </a:t>
            </a:r>
            <a:r>
              <a:rPr lang="de-DE" sz="2000" b="1" strike="noStrike" spc="-1">
                <a:solidFill>
                  <a:srgbClr val="000000"/>
                </a:solidFill>
                <a:latin typeface="Arial"/>
                <a:ea typeface="DejaVu Sans"/>
              </a:rPr>
              <a:t>aktuellen Lebenswelt der Jugendlichen</a:t>
            </a:r>
            <a:r>
              <a:rPr lang="de-DE" sz="2000" b="0" strike="noStrike" spc="-1">
                <a:solidFill>
                  <a:srgbClr val="000000"/>
                </a:solidFill>
                <a:latin typeface="Arial"/>
                <a:ea typeface="DejaVu Sans"/>
              </a:rPr>
              <a:t> herzustellen. </a:t>
            </a:r>
            <a:endParaRPr lang="de-DE" sz="2000" b="0" strike="noStrike" spc="-1">
              <a:latin typeface="Arial"/>
            </a:endParaRPr>
          </a:p>
          <a:p>
            <a:pPr marL="45756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Unterrichtsgegenstände aus der </a:t>
            </a:r>
            <a:r>
              <a:rPr lang="de-DE" sz="2000" b="1" strike="noStrike" spc="-1">
                <a:solidFill>
                  <a:srgbClr val="000000"/>
                </a:solidFill>
                <a:latin typeface="Arial"/>
                <a:ea typeface="DejaVu Sans"/>
              </a:rPr>
              <a:t>gesamten sinn-lich erfahrbaren, ästhetisch gestalteten Wirk-lichkeit</a:t>
            </a:r>
            <a:r>
              <a:rPr lang="de-DE" sz="2000" b="0" strike="noStrike" spc="-1">
                <a:solidFill>
                  <a:srgbClr val="000000"/>
                </a:solidFill>
                <a:latin typeface="Arial"/>
                <a:ea typeface="DejaVu Sans"/>
              </a:rPr>
              <a:t>, die sich mittels unterschiedlich gestal-teter Phänomene der Kunst und der </a:t>
            </a:r>
            <a:r>
              <a:rPr lang="de-DE" sz="2000" b="1" strike="noStrike" spc="-1">
                <a:solidFill>
                  <a:srgbClr val="000000"/>
                </a:solidFill>
                <a:latin typeface="Arial"/>
                <a:ea typeface="DejaVu Sans"/>
              </a:rPr>
              <a:t>(Alltags-) Kultur </a:t>
            </a:r>
            <a:r>
              <a:rPr lang="de-DE" sz="2000" b="0" strike="noStrike" spc="-1">
                <a:solidFill>
                  <a:srgbClr val="000000"/>
                </a:solidFill>
                <a:latin typeface="Arial"/>
                <a:ea typeface="DejaVu Sans"/>
              </a:rPr>
              <a:t>artikuliert, abzuleiten.</a:t>
            </a:r>
            <a:endParaRPr lang="de-DE" sz="2000" b="0" strike="noStrike" spc="-1">
              <a:latin typeface="Arial"/>
            </a:endParaRPr>
          </a:p>
          <a:p>
            <a:pPr marL="45756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Lerngegenstände und Gestaltungsprozesse, die in unterschiedlichen inhaltlichen und formalen Zusammenhängen stehen und sich </a:t>
            </a:r>
            <a:r>
              <a:rPr lang="de-DE" sz="2000" b="1" strike="noStrike" spc="-1">
                <a:solidFill>
                  <a:srgbClr val="000000"/>
                </a:solidFill>
                <a:latin typeface="Arial"/>
                <a:ea typeface="DejaVu Sans"/>
              </a:rPr>
              <a:t>in vielfältigen medialen Formen </a:t>
            </a:r>
            <a:r>
              <a:rPr lang="de-DE" sz="2000" b="0" strike="noStrike" spc="-1">
                <a:solidFill>
                  <a:srgbClr val="000000"/>
                </a:solidFill>
                <a:latin typeface="Arial"/>
                <a:ea typeface="DejaVu Sans"/>
              </a:rPr>
              <a:t>zeigen.</a:t>
            </a:r>
            <a:endParaRPr lang="de-DE" sz="2000" b="0" strike="noStrike" spc="-1">
              <a:latin typeface="Arial"/>
            </a:endParaRPr>
          </a:p>
        </p:txBody>
      </p:sp>
      <p:sp>
        <p:nvSpPr>
          <p:cNvPr id="541"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42"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543"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530C778-CD4C-46D6-9E1F-C971F56DBFC0}" type="slidenum">
              <a:rPr lang="de-DE" sz="1200" b="0" strike="noStrike" spc="-1">
                <a:solidFill>
                  <a:srgbClr val="8B8B8B"/>
                </a:solidFill>
                <a:latin typeface="Calibri"/>
                <a:ea typeface="DejaVu Sans"/>
              </a:rPr>
              <a:t>34</a:t>
            </a:fld>
            <a:endParaRPr lang="de-DE" sz="1200" b="0" strike="noStrike" spc="-1">
              <a:latin typeface="Arial"/>
            </a:endParaRPr>
          </a:p>
        </p:txBody>
      </p:sp>
      <p:sp>
        <p:nvSpPr>
          <p:cNvPr id="544" name="CustomShape 6"/>
          <p:cNvSpPr/>
          <p:nvPr/>
        </p:nvSpPr>
        <p:spPr>
          <a:xfrm>
            <a:off x="6884280" y="2008440"/>
            <a:ext cx="1635480" cy="3529440"/>
          </a:xfrm>
          <a:prstGeom prst="leftArrowCallout">
            <a:avLst>
              <a:gd name="adj1" fmla="val 25000"/>
              <a:gd name="adj2" fmla="val 25000"/>
              <a:gd name="adj3" fmla="val 25000"/>
              <a:gd name="adj4" fmla="val 6497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000" b="0" strike="noStrike" spc="-1">
                <a:solidFill>
                  <a:srgbClr val="808080"/>
                </a:solidFill>
                <a:latin typeface="Arial"/>
                <a:ea typeface="DejaVu Sans"/>
              </a:rPr>
              <a:t>MKR</a:t>
            </a:r>
            <a:endParaRPr lang="de-DE"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3400" b="0" strike="noStrike" spc="-1">
                <a:solidFill>
                  <a:srgbClr val="000000"/>
                </a:solidFill>
                <a:latin typeface="Calibri"/>
                <a:ea typeface="DejaVu Sans"/>
              </a:rPr>
              <a:t>Bildbegriff </a:t>
            </a:r>
            <a:endParaRPr lang="de-DE" sz="3400" b="0" strike="noStrike" spc="-1">
              <a:latin typeface="Arial"/>
            </a:endParaRPr>
          </a:p>
        </p:txBody>
      </p:sp>
      <p:sp>
        <p:nvSpPr>
          <p:cNvPr id="546" name="CustomShape 2"/>
          <p:cNvSpPr/>
          <p:nvPr/>
        </p:nvSpPr>
        <p:spPr>
          <a:xfrm>
            <a:off x="339120" y="158400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56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Der </a:t>
            </a:r>
            <a:r>
              <a:rPr lang="de-DE" sz="2000" b="1" strike="noStrike" spc="-1">
                <a:solidFill>
                  <a:srgbClr val="000000"/>
                </a:solidFill>
                <a:latin typeface="Arial"/>
                <a:ea typeface="DejaVu Sans"/>
              </a:rPr>
              <a:t>Begriff „Bild“ </a:t>
            </a:r>
            <a:r>
              <a:rPr lang="de-DE" sz="2000" b="0" strike="noStrike" spc="-1">
                <a:solidFill>
                  <a:srgbClr val="000000"/>
                </a:solidFill>
                <a:latin typeface="Arial"/>
                <a:ea typeface="DejaVu Sans"/>
              </a:rPr>
              <a:t>im Fach Kunst entspricht einem</a:t>
            </a:r>
            <a:r>
              <a:rPr lang="de-DE" sz="2000" b="1" strike="noStrike" spc="-1">
                <a:solidFill>
                  <a:srgbClr val="000000"/>
                </a:solidFill>
                <a:latin typeface="Arial"/>
                <a:ea typeface="DejaVu Sans"/>
              </a:rPr>
              <a:t> fach-spezifisch erweiterten Verständnis: </a:t>
            </a:r>
            <a:r>
              <a:rPr lang="de-DE" sz="2000" b="0" strike="noStrike" spc="-1">
                <a:solidFill>
                  <a:srgbClr val="000000"/>
                </a:solidFill>
                <a:latin typeface="Arial"/>
                <a:ea typeface="DejaVu Sans"/>
              </a:rPr>
              <a:t>Er umfasst</a:t>
            </a:r>
            <a:r>
              <a:rPr lang="de-DE" sz="2000" b="1" strike="noStrike" spc="-1">
                <a:solidFill>
                  <a:srgbClr val="000000"/>
                </a:solidFill>
                <a:latin typeface="Arial"/>
                <a:ea typeface="DejaVu Sans"/>
              </a:rPr>
              <a:t> gestaltete</a:t>
            </a:r>
            <a:r>
              <a:rPr lang="de-DE" sz="2000" b="0" strike="noStrike" spc="-1">
                <a:solidFill>
                  <a:srgbClr val="000000"/>
                </a:solidFill>
                <a:latin typeface="Arial"/>
                <a:ea typeface="DejaVu Sans"/>
              </a:rPr>
              <a:t> </a:t>
            </a:r>
            <a:r>
              <a:rPr lang="de-DE" sz="2000" b="1" strike="noStrike" spc="-1">
                <a:solidFill>
                  <a:srgbClr val="000000"/>
                </a:solidFill>
                <a:latin typeface="Arial"/>
                <a:ea typeface="DejaVu Sans"/>
              </a:rPr>
              <a:t>Phänomene der Kunst </a:t>
            </a:r>
            <a:r>
              <a:rPr lang="de-DE" sz="2000" b="0" strike="noStrike" spc="-1">
                <a:solidFill>
                  <a:srgbClr val="000000"/>
                </a:solidFill>
                <a:latin typeface="Arial"/>
                <a:ea typeface="DejaVu Sans"/>
              </a:rPr>
              <a:t>und </a:t>
            </a:r>
            <a:r>
              <a:rPr lang="de-DE" sz="2000" b="1" strike="noStrike" spc="-1">
                <a:solidFill>
                  <a:srgbClr val="000000"/>
                </a:solidFill>
                <a:latin typeface="Arial"/>
                <a:ea typeface="DejaVu Sans"/>
              </a:rPr>
              <a:t>(Alltags-)Kultur</a:t>
            </a:r>
            <a:r>
              <a:rPr lang="de-DE" sz="2000" b="0" strike="noStrike" spc="-1">
                <a:solidFill>
                  <a:srgbClr val="000000"/>
                </a:solidFill>
                <a:latin typeface="Arial"/>
                <a:ea typeface="DejaVu Sans"/>
              </a:rPr>
              <a:t> als Produkte oder Prozesse. </a:t>
            </a:r>
            <a:endParaRPr lang="de-DE" sz="2000" b="0" strike="noStrike" spc="-1">
              <a:latin typeface="Arial"/>
            </a:endParaRPr>
          </a:p>
          <a:p>
            <a:pPr marL="45756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Er beinhaltet Gestaltungen in der flächigen, räumlichen wie </a:t>
            </a:r>
            <a:r>
              <a:rPr lang="de-DE" sz="2000" b="1" strike="noStrike" spc="-1">
                <a:solidFill>
                  <a:srgbClr val="000000"/>
                </a:solidFill>
                <a:latin typeface="Arial"/>
                <a:ea typeface="DejaVu Sans"/>
              </a:rPr>
              <a:t>zeit-lichen Ausdehnung.</a:t>
            </a:r>
            <a:endParaRPr lang="de-DE" sz="2000" b="0" strike="noStrike" spc="-1">
              <a:latin typeface="Arial"/>
            </a:endParaRPr>
          </a:p>
          <a:p>
            <a:pPr marL="457200" indent="-456120">
              <a:lnSpc>
                <a:spcPct val="100000"/>
              </a:lnSpc>
              <a:spcBef>
                <a:spcPts val="561"/>
              </a:spcBef>
              <a:buClr>
                <a:srgbClr val="FF0000"/>
              </a:buClr>
              <a:buFont typeface="Calibri"/>
              <a:buChar char="→"/>
            </a:pPr>
            <a:r>
              <a:rPr lang="de-DE" sz="2000" b="0" strike="noStrike" spc="-1">
                <a:solidFill>
                  <a:srgbClr val="000000"/>
                </a:solidFill>
                <a:latin typeface="Arial"/>
                <a:ea typeface="DejaVu Sans"/>
              </a:rPr>
              <a:t>Der </a:t>
            </a:r>
            <a:r>
              <a:rPr lang="de-DE" sz="2000" b="1" strike="noStrike" spc="-1">
                <a:solidFill>
                  <a:srgbClr val="000000"/>
                </a:solidFill>
                <a:latin typeface="Arial"/>
                <a:ea typeface="DejaVu Sans"/>
              </a:rPr>
              <a:t>erweiterte Bildbegriff </a:t>
            </a:r>
            <a:r>
              <a:rPr lang="de-DE" sz="2000" b="0" strike="noStrike" spc="-1">
                <a:solidFill>
                  <a:srgbClr val="000000"/>
                </a:solidFill>
                <a:latin typeface="Arial"/>
                <a:ea typeface="DejaVu Sans"/>
              </a:rPr>
              <a:t>bezieht sich im Schwerpunkt auf bildnerische Gestaltungen, die auf alle sinnlich anschaulichen, gestalteten Phänomene ausgerichtet sind; darüber hinaus aber auch auf Gestaltungen, die im Sinne von Grenzüberschreitungen den Bereich des Visuellen verlassen, zeichenhaft eine Bedeutung für den Menschen haben oder in den Bereich von bildlichen Vorstellungen bzw. inneren Bildern vordringen. </a:t>
            </a:r>
            <a:endParaRPr lang="de-DE" sz="2000" b="0" strike="noStrike" spc="-1">
              <a:latin typeface="Arial"/>
            </a:endParaRPr>
          </a:p>
          <a:p>
            <a:pPr>
              <a:lnSpc>
                <a:spcPct val="100000"/>
              </a:lnSpc>
              <a:spcBef>
                <a:spcPts val="561"/>
              </a:spcBef>
            </a:pPr>
            <a:r>
              <a:rPr lang="de-DE" sz="2000" b="0" strike="noStrike" spc="-1">
                <a:solidFill>
                  <a:srgbClr val="000000"/>
                </a:solidFill>
                <a:latin typeface="Calibri"/>
                <a:ea typeface="DejaVu Sans"/>
              </a:rPr>
              <a:t> </a:t>
            </a:r>
            <a:endParaRPr lang="de-DE" sz="2000" b="0" strike="noStrike" spc="-1">
              <a:latin typeface="Arial"/>
            </a:endParaRPr>
          </a:p>
          <a:p>
            <a:pPr marL="457200" indent="-456120">
              <a:lnSpc>
                <a:spcPct val="100000"/>
              </a:lnSpc>
              <a:spcBef>
                <a:spcPts val="561"/>
              </a:spcBef>
            </a:pPr>
            <a:r>
              <a:rPr lang="de-DE" sz="2000" b="0" strike="noStrike" spc="-1">
                <a:solidFill>
                  <a:srgbClr val="000000"/>
                </a:solidFill>
                <a:latin typeface="Calibri"/>
                <a:ea typeface="DejaVu Sans"/>
              </a:rPr>
              <a:t>       </a:t>
            </a:r>
            <a:endParaRPr lang="de-DE" sz="2000" b="0" strike="noStrike" spc="-1">
              <a:latin typeface="Arial"/>
            </a:endParaRPr>
          </a:p>
        </p:txBody>
      </p:sp>
      <p:sp>
        <p:nvSpPr>
          <p:cNvPr id="547"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48"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549"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6FCC15A-CD52-48CE-A7A5-7F7735A7187D}" type="slidenum">
              <a:rPr lang="de-DE" sz="1200" b="0" strike="noStrike" spc="-1">
                <a:solidFill>
                  <a:srgbClr val="8B8B8B"/>
                </a:solidFill>
                <a:latin typeface="Calibri"/>
                <a:ea typeface="DejaVu Sans"/>
              </a:rPr>
              <a:t>35</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Merkmale des neuen Kernlehrplans</a:t>
            </a:r>
            <a:endParaRPr lang="de-DE" sz="3400" b="0" strike="noStrike" spc="-1">
              <a:latin typeface="Arial"/>
            </a:endParaRPr>
          </a:p>
        </p:txBody>
      </p:sp>
      <p:sp>
        <p:nvSpPr>
          <p:cNvPr id="551" name="CustomShape 2"/>
          <p:cNvSpPr/>
          <p:nvPr/>
        </p:nvSpPr>
        <p:spPr>
          <a:xfrm>
            <a:off x="457200" y="1585080"/>
            <a:ext cx="8228160" cy="43192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1800" b="1" strike="noStrike" spc="-1" dirty="0">
                <a:solidFill>
                  <a:srgbClr val="000000"/>
                </a:solidFill>
                <a:latin typeface="Arial"/>
                <a:ea typeface="DejaVu Sans"/>
              </a:rPr>
              <a:t>Inhaltsfeld 1: Bildgestaltung</a:t>
            </a:r>
            <a:endParaRPr lang="de-DE" sz="1800" b="0" strike="noStrike" spc="-1" dirty="0">
              <a:latin typeface="Arial"/>
            </a:endParaRPr>
          </a:p>
          <a:p>
            <a:pPr marL="457200">
              <a:lnSpc>
                <a:spcPct val="100000"/>
              </a:lnSpc>
            </a:pPr>
            <a:r>
              <a:rPr lang="de-DE" sz="1800" b="0" strike="noStrike" spc="-1" dirty="0">
                <a:solidFill>
                  <a:srgbClr val="000000"/>
                </a:solidFill>
                <a:latin typeface="Arial"/>
                <a:ea typeface="DejaVu Sans"/>
              </a:rPr>
              <a:t>                </a:t>
            </a:r>
            <a:r>
              <a:rPr lang="de-DE" sz="1800" b="0" u="sng" strike="noStrike" spc="-1" dirty="0">
                <a:solidFill>
                  <a:srgbClr val="000000"/>
                </a:solidFill>
                <a:uFillTx/>
                <a:latin typeface="Arial"/>
                <a:ea typeface="DejaVu Sans"/>
              </a:rPr>
              <a:t>Inhaltliche Schwerpunkte:</a:t>
            </a:r>
            <a:endParaRPr lang="de-DE" sz="1800" b="0" strike="noStrike" spc="-1" dirty="0">
              <a:latin typeface="Arial"/>
            </a:endParaRPr>
          </a:p>
          <a:p>
            <a:pPr marL="1371600" lvl="3" indent="-215280">
              <a:lnSpc>
                <a:spcPct val="100000"/>
              </a:lnSpc>
              <a:buClr>
                <a:srgbClr val="000000"/>
              </a:buClr>
              <a:buFont typeface="Arial"/>
              <a:buChar char="•"/>
            </a:pPr>
            <a:r>
              <a:rPr lang="de-DE" sz="1800" b="0" strike="noStrike" spc="-1" dirty="0">
                <a:solidFill>
                  <a:srgbClr val="000000"/>
                </a:solidFill>
                <a:latin typeface="Arial"/>
                <a:ea typeface="DejaVu Sans"/>
              </a:rPr>
              <a:t> </a:t>
            </a:r>
            <a:r>
              <a:rPr lang="de-DE" sz="1800" b="0" strike="noStrike" spc="-1" dirty="0">
                <a:solidFill>
                  <a:srgbClr val="CE181E"/>
                </a:solidFill>
                <a:latin typeface="Arial"/>
                <a:ea typeface="DejaVu Sans"/>
              </a:rPr>
              <a:t>Fläche, Raum, Zeit</a:t>
            </a:r>
            <a:r>
              <a:rPr lang="de-DE" sz="1800" b="0" strike="noStrike" spc="-1" dirty="0">
                <a:solidFill>
                  <a:srgbClr val="000000"/>
                </a:solidFill>
                <a:latin typeface="Arial"/>
                <a:ea typeface="DejaVu Sans"/>
              </a:rPr>
              <a:t> (Dimensionen)</a:t>
            </a:r>
            <a:endParaRPr lang="de-DE" sz="1800" b="0" strike="noStrike" spc="-1" dirty="0">
              <a:latin typeface="Arial"/>
            </a:endParaRPr>
          </a:p>
          <a:p>
            <a:pPr marL="1371600" lvl="3" indent="-215280">
              <a:lnSpc>
                <a:spcPct val="100000"/>
              </a:lnSpc>
              <a:buClr>
                <a:srgbClr val="000000"/>
              </a:buClr>
              <a:buFont typeface="Arial"/>
              <a:buChar char="•"/>
            </a:pPr>
            <a:r>
              <a:rPr lang="de-DE" sz="1800" b="0" strike="noStrike" spc="-1" dirty="0">
                <a:solidFill>
                  <a:srgbClr val="000000"/>
                </a:solidFill>
                <a:latin typeface="Arial"/>
                <a:ea typeface="DejaVu Sans"/>
              </a:rPr>
              <a:t> Form, Material, Farbe (bildnerische Mittel)</a:t>
            </a:r>
            <a:endParaRPr lang="de-DE" sz="1800" b="0" strike="noStrike" spc="-1" dirty="0">
              <a:latin typeface="Arial"/>
            </a:endParaRPr>
          </a:p>
          <a:p>
            <a:pPr>
              <a:lnSpc>
                <a:spcPct val="100000"/>
              </a:lnSpc>
            </a:pPr>
            <a:endParaRPr lang="de-DE" sz="1800" b="0" strike="noStrike" spc="-1" dirty="0">
              <a:latin typeface="Arial"/>
            </a:endParaRPr>
          </a:p>
          <a:p>
            <a:pPr>
              <a:lnSpc>
                <a:spcPct val="100000"/>
              </a:lnSpc>
            </a:pPr>
            <a:r>
              <a:rPr lang="de-DE" sz="1800" b="1" strike="noStrike" spc="-1" dirty="0">
                <a:solidFill>
                  <a:srgbClr val="000000"/>
                </a:solidFill>
                <a:latin typeface="Arial"/>
                <a:ea typeface="DejaVu Sans"/>
              </a:rPr>
              <a:t>Inhaltsfeld 2: Bildkonzepte</a:t>
            </a:r>
            <a:endParaRPr lang="de-DE" sz="1800" b="0" strike="noStrike" spc="-1" dirty="0">
              <a:latin typeface="Arial"/>
            </a:endParaRPr>
          </a:p>
          <a:p>
            <a:pPr marL="457200">
              <a:lnSpc>
                <a:spcPct val="100000"/>
              </a:lnSpc>
            </a:pPr>
            <a:r>
              <a:rPr lang="de-DE" sz="1800" b="0" strike="noStrike" spc="-1" dirty="0">
                <a:solidFill>
                  <a:srgbClr val="000000"/>
                </a:solidFill>
                <a:latin typeface="Arial"/>
                <a:ea typeface="DejaVu Sans"/>
              </a:rPr>
              <a:t>               </a:t>
            </a:r>
            <a:r>
              <a:rPr lang="de-DE" sz="1800" b="0" u="sng" strike="noStrike" spc="-1" dirty="0">
                <a:solidFill>
                  <a:srgbClr val="000000"/>
                </a:solidFill>
                <a:uFillTx/>
                <a:latin typeface="Arial"/>
                <a:ea typeface="DejaVu Sans"/>
              </a:rPr>
              <a:t> Inhaltliche Schwerpunkte:</a:t>
            </a:r>
            <a:endParaRPr lang="de-DE" sz="1800" b="0" strike="noStrike" spc="-1" dirty="0">
              <a:latin typeface="Arial"/>
            </a:endParaRPr>
          </a:p>
          <a:p>
            <a:pPr marL="1371600" lvl="3" indent="-215280">
              <a:lnSpc>
                <a:spcPct val="100000"/>
              </a:lnSpc>
              <a:buClr>
                <a:srgbClr val="000000"/>
              </a:buClr>
              <a:buFont typeface="Arial"/>
              <a:buChar char="•"/>
            </a:pPr>
            <a:r>
              <a:rPr lang="de-DE" sz="1800" b="0" strike="noStrike" spc="-1" dirty="0">
                <a:solidFill>
                  <a:srgbClr val="000000"/>
                </a:solidFill>
                <a:latin typeface="Arial"/>
                <a:ea typeface="DejaVu Sans"/>
              </a:rPr>
              <a:t> Bildstrategien</a:t>
            </a:r>
            <a:endParaRPr lang="de-DE" sz="1800" b="0" strike="noStrike" spc="-1" dirty="0">
              <a:latin typeface="Arial"/>
            </a:endParaRPr>
          </a:p>
          <a:p>
            <a:pPr marL="1371600" lvl="3" indent="-215280">
              <a:lnSpc>
                <a:spcPct val="100000"/>
              </a:lnSpc>
              <a:buClr>
                <a:srgbClr val="000000"/>
              </a:buClr>
              <a:buFont typeface="Arial"/>
              <a:buChar char="•"/>
            </a:pPr>
            <a:r>
              <a:rPr lang="de-DE" sz="1800" b="0" strike="noStrike" spc="-1" dirty="0">
                <a:solidFill>
                  <a:srgbClr val="000000"/>
                </a:solidFill>
                <a:latin typeface="Arial"/>
                <a:ea typeface="DejaVu Sans"/>
              </a:rPr>
              <a:t> Personale/ Soziokulturelle Bedingungen</a:t>
            </a:r>
            <a:endParaRPr lang="de-DE" sz="1800" b="0" strike="noStrike" spc="-1" dirty="0">
              <a:latin typeface="Arial"/>
            </a:endParaRPr>
          </a:p>
          <a:p>
            <a:pPr marL="1371600">
              <a:lnSpc>
                <a:spcPct val="100000"/>
              </a:lnSpc>
            </a:pPr>
            <a:endParaRPr lang="de-DE" sz="1800" b="0" strike="noStrike" spc="-1" dirty="0">
              <a:latin typeface="Arial"/>
            </a:endParaRPr>
          </a:p>
          <a:p>
            <a:pPr marL="1371600">
              <a:lnSpc>
                <a:spcPct val="100000"/>
              </a:lnSpc>
            </a:pPr>
            <a:r>
              <a:rPr lang="de-DE" sz="1800" b="1" strike="noStrike" spc="-1" dirty="0">
                <a:solidFill>
                  <a:srgbClr val="000000"/>
                </a:solidFill>
                <a:latin typeface="Arial"/>
                <a:ea typeface="DejaVu Sans"/>
              </a:rPr>
              <a:t>Inhaltsfeld 3: Gestaltungsfelder in Funktionszusammenhängen</a:t>
            </a:r>
            <a:endParaRPr lang="de-DE" sz="1800" b="0" strike="noStrike" spc="-1" dirty="0">
              <a:latin typeface="Arial"/>
            </a:endParaRPr>
          </a:p>
          <a:p>
            <a:pPr marL="457200">
              <a:lnSpc>
                <a:spcPct val="100000"/>
              </a:lnSpc>
            </a:pPr>
            <a:r>
              <a:rPr lang="de-DE" sz="1800" b="0" strike="noStrike" spc="-1" dirty="0">
                <a:solidFill>
                  <a:srgbClr val="000000"/>
                </a:solidFill>
                <a:latin typeface="Arial"/>
                <a:ea typeface="DejaVu Sans"/>
              </a:rPr>
              <a:t>	         </a:t>
            </a:r>
            <a:endParaRPr lang="de-DE" sz="1800" b="0" strike="noStrike" spc="-1" dirty="0">
              <a:latin typeface="Arial"/>
            </a:endParaRPr>
          </a:p>
          <a:p>
            <a:pPr marL="457200">
              <a:lnSpc>
                <a:spcPct val="100000"/>
              </a:lnSpc>
            </a:pPr>
            <a:r>
              <a:rPr lang="de-DE" sz="1800" b="0" strike="noStrike" spc="-1" dirty="0">
                <a:solidFill>
                  <a:srgbClr val="000000"/>
                </a:solidFill>
                <a:latin typeface="Arial"/>
                <a:ea typeface="DejaVu Sans"/>
              </a:rPr>
              <a:t>	        </a:t>
            </a:r>
            <a:r>
              <a:rPr lang="de-DE" sz="1800" b="0" u="sng" strike="noStrike" spc="-1" dirty="0">
                <a:solidFill>
                  <a:srgbClr val="000000"/>
                </a:solidFill>
                <a:uFillTx/>
                <a:latin typeface="Arial"/>
                <a:ea typeface="DejaVu Sans"/>
              </a:rPr>
              <a:t>Inhaltliche Schwerpunkte:</a:t>
            </a:r>
            <a:endParaRPr lang="de-DE" sz="1800" b="0" strike="noStrike" spc="-1" dirty="0">
              <a:latin typeface="Arial"/>
            </a:endParaRPr>
          </a:p>
          <a:p>
            <a:pPr marL="1371600" lvl="3" indent="-215280">
              <a:lnSpc>
                <a:spcPct val="100000"/>
              </a:lnSpc>
              <a:buClr>
                <a:srgbClr val="000000"/>
              </a:buClr>
              <a:buFont typeface="Arial"/>
              <a:buChar char="•"/>
            </a:pPr>
            <a:r>
              <a:rPr lang="de-DE" sz="1800" b="0" strike="noStrike" spc="-1" dirty="0">
                <a:solidFill>
                  <a:srgbClr val="000000"/>
                </a:solidFill>
                <a:latin typeface="Arial"/>
                <a:ea typeface="DejaVu Sans"/>
              </a:rPr>
              <a:t> </a:t>
            </a:r>
            <a:r>
              <a:rPr lang="de-DE" sz="1800" b="0" strike="noStrike" spc="-1" dirty="0" smtClean="0">
                <a:solidFill>
                  <a:srgbClr val="000000"/>
                </a:solidFill>
                <a:latin typeface="Arial"/>
                <a:ea typeface="DejaVu Sans"/>
              </a:rPr>
              <a:t>Malerei, Grafik, Fotografie</a:t>
            </a:r>
            <a:endParaRPr lang="de-DE" sz="1800" b="0" strike="noStrike" spc="-1" dirty="0">
              <a:latin typeface="Arial"/>
            </a:endParaRPr>
          </a:p>
          <a:p>
            <a:pPr marL="1371600" lvl="3" indent="-215280">
              <a:lnSpc>
                <a:spcPct val="100000"/>
              </a:lnSpc>
              <a:buClr>
                <a:srgbClr val="000000"/>
              </a:buClr>
              <a:buFont typeface="Arial"/>
              <a:buChar char="•"/>
            </a:pPr>
            <a:r>
              <a:rPr lang="de-DE" sz="1800" b="0" strike="noStrike" spc="-1" dirty="0">
                <a:solidFill>
                  <a:srgbClr val="000000"/>
                </a:solidFill>
                <a:latin typeface="Arial"/>
                <a:ea typeface="DejaVu Sans"/>
              </a:rPr>
              <a:t> </a:t>
            </a:r>
            <a:r>
              <a:rPr lang="de-DE" sz="1800" b="0" strike="noStrike" spc="-1" dirty="0" smtClean="0">
                <a:solidFill>
                  <a:srgbClr val="000000"/>
                </a:solidFill>
                <a:latin typeface="Arial"/>
                <a:ea typeface="DejaVu Sans"/>
              </a:rPr>
              <a:t>Plastik, Architektur</a:t>
            </a:r>
            <a:endParaRPr lang="de-DE" sz="1800" b="0" strike="noStrike" spc="-1" dirty="0">
              <a:latin typeface="Arial"/>
            </a:endParaRPr>
          </a:p>
          <a:p>
            <a:pPr marL="1371600" lvl="3" indent="-215280">
              <a:lnSpc>
                <a:spcPct val="100000"/>
              </a:lnSpc>
              <a:buClr>
                <a:srgbClr val="000000"/>
              </a:buClr>
              <a:buFont typeface="Arial"/>
              <a:buChar char="•"/>
            </a:pPr>
            <a:r>
              <a:rPr lang="de-DE" sz="1800" b="0" strike="noStrike" spc="-1" dirty="0">
                <a:solidFill>
                  <a:srgbClr val="000000"/>
                </a:solidFill>
                <a:latin typeface="Arial"/>
                <a:ea typeface="DejaVu Sans"/>
              </a:rPr>
              <a:t> </a:t>
            </a:r>
            <a:r>
              <a:rPr lang="de-DE" sz="1800" b="0" strike="noStrike" spc="-1" dirty="0" smtClean="0">
                <a:solidFill>
                  <a:srgbClr val="000000"/>
                </a:solidFill>
                <a:latin typeface="Arial"/>
                <a:ea typeface="DejaVu Sans"/>
              </a:rPr>
              <a:t>Film, Aktion</a:t>
            </a:r>
            <a:endParaRPr lang="de-DE" sz="1800" b="0" strike="noStrike" spc="-1" dirty="0">
              <a:latin typeface="Arial"/>
            </a:endParaRPr>
          </a:p>
          <a:p>
            <a:pPr marL="1371600">
              <a:lnSpc>
                <a:spcPct val="100000"/>
              </a:lnSpc>
            </a:pPr>
            <a:endParaRPr lang="de-DE" sz="1800" b="0" strike="noStrike" spc="-1" dirty="0">
              <a:latin typeface="Arial"/>
            </a:endParaRPr>
          </a:p>
        </p:txBody>
      </p:sp>
      <p:sp>
        <p:nvSpPr>
          <p:cNvPr id="552"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53"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BBD715B-C97D-4ABB-B180-E065403EE652}" type="slidenum">
              <a:rPr lang="de-DE" sz="1200" b="0" strike="noStrike" spc="-1">
                <a:solidFill>
                  <a:srgbClr val="8B8B8B"/>
                </a:solidFill>
                <a:latin typeface="Calibri"/>
                <a:ea typeface="DejaVu Sans"/>
              </a:rPr>
              <a:t>36</a:t>
            </a:fld>
            <a:endParaRPr lang="de-DE" sz="1200" b="0" strike="noStrike" spc="-1">
              <a:latin typeface="Arial"/>
            </a:endParaRPr>
          </a:p>
        </p:txBody>
      </p:sp>
      <p:sp>
        <p:nvSpPr>
          <p:cNvPr id="554" name="CustomShape 5"/>
          <p:cNvSpPr/>
          <p:nvPr/>
        </p:nvSpPr>
        <p:spPr>
          <a:xfrm>
            <a:off x="5321880" y="4990680"/>
            <a:ext cx="482400" cy="259560"/>
          </a:xfrm>
          <a:prstGeom prst="rightArrow">
            <a:avLst>
              <a:gd name="adj1" fmla="val 50000"/>
              <a:gd name="adj2" fmla="val 50000"/>
            </a:avLst>
          </a:prstGeom>
          <a:solidFill>
            <a:schemeClr val="accent2">
              <a:lumMod val="60000"/>
              <a:lumOff val="40000"/>
            </a:schemeClr>
          </a:solidFill>
          <a:ln>
            <a:solidFill>
              <a:schemeClr val="accent2">
                <a:lumMod val="60000"/>
                <a:lumOff val="40000"/>
              </a:schemeClr>
            </a:solidFill>
            <a:round/>
          </a:ln>
        </p:spPr>
        <p:style>
          <a:lnRef idx="2">
            <a:schemeClr val="accent1">
              <a:shade val="50000"/>
            </a:schemeClr>
          </a:lnRef>
          <a:fillRef idx="1">
            <a:schemeClr val="accent1"/>
          </a:fillRef>
          <a:effectRef idx="0">
            <a:schemeClr val="accent1"/>
          </a:effectRef>
          <a:fontRef idx="minor"/>
        </p:style>
      </p:sp>
      <p:sp>
        <p:nvSpPr>
          <p:cNvPr id="555" name="CustomShape 6"/>
          <p:cNvSpPr/>
          <p:nvPr/>
        </p:nvSpPr>
        <p:spPr>
          <a:xfrm flipH="1">
            <a:off x="5079600" y="5250960"/>
            <a:ext cx="482400" cy="272160"/>
          </a:xfrm>
          <a:prstGeom prst="rightArrow">
            <a:avLst>
              <a:gd name="adj1" fmla="val 50000"/>
              <a:gd name="adj2" fmla="val 50000"/>
            </a:avLst>
          </a:prstGeom>
          <a:solidFill>
            <a:schemeClr val="accent2">
              <a:lumMod val="60000"/>
              <a:lumOff val="40000"/>
            </a:schemeClr>
          </a:solidFill>
          <a:ln>
            <a:solidFill>
              <a:schemeClr val="accent2">
                <a:lumMod val="60000"/>
                <a:lumOff val="40000"/>
              </a:schemeClr>
            </a:solidFill>
            <a:round/>
          </a:ln>
        </p:spPr>
        <p:style>
          <a:lnRef idx="2">
            <a:schemeClr val="accent1">
              <a:shade val="50000"/>
            </a:schemeClr>
          </a:lnRef>
          <a:fillRef idx="1">
            <a:schemeClr val="accent1"/>
          </a:fillRef>
          <a:effectRef idx="0">
            <a:schemeClr val="accent1"/>
          </a:effectRef>
          <a:fontRef idx="minor"/>
        </p:style>
      </p:sp>
      <p:sp>
        <p:nvSpPr>
          <p:cNvPr id="556" name="CustomShape 7"/>
          <p:cNvSpPr/>
          <p:nvPr/>
        </p:nvSpPr>
        <p:spPr>
          <a:xfrm>
            <a:off x="6084000" y="4776840"/>
            <a:ext cx="2743560" cy="17355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0" strike="noStrike" spc="-1">
                <a:solidFill>
                  <a:srgbClr val="808080"/>
                </a:solidFill>
                <a:latin typeface="Arial"/>
                <a:ea typeface="DejaVu Sans"/>
              </a:rPr>
              <a:t>erschlossen durch:</a:t>
            </a:r>
            <a:endParaRPr lang="de-DE" sz="1800" b="0" strike="noStrike" spc="-1">
              <a:latin typeface="Arial"/>
            </a:endParaRPr>
          </a:p>
          <a:p>
            <a:pPr marL="216000" indent="-215280">
              <a:lnSpc>
                <a:spcPct val="100000"/>
              </a:lnSpc>
              <a:buClr>
                <a:srgbClr val="808080"/>
              </a:buClr>
              <a:buFont typeface="Arial"/>
              <a:buChar char="•"/>
            </a:pPr>
            <a:r>
              <a:rPr lang="de-DE" sz="1800" b="0" strike="noStrike" spc="-1">
                <a:solidFill>
                  <a:srgbClr val="808080"/>
                </a:solidFill>
                <a:latin typeface="Arial"/>
                <a:ea typeface="DejaVu Sans"/>
              </a:rPr>
              <a:t> </a:t>
            </a:r>
            <a:r>
              <a:rPr lang="de-DE" sz="1800" b="0" strike="noStrike" spc="-1">
                <a:solidFill>
                  <a:srgbClr val="CE181E"/>
                </a:solidFill>
                <a:latin typeface="Arial"/>
                <a:ea typeface="DejaVu Sans"/>
              </a:rPr>
              <a:t>Expression</a:t>
            </a:r>
            <a:endParaRPr lang="de-DE" sz="1800" b="0" strike="noStrike" spc="-1">
              <a:latin typeface="Arial"/>
            </a:endParaRPr>
          </a:p>
          <a:p>
            <a:pPr marL="216000" indent="-215280">
              <a:lnSpc>
                <a:spcPct val="100000"/>
              </a:lnSpc>
              <a:buClr>
                <a:srgbClr val="808080"/>
              </a:buClr>
              <a:buFont typeface="Arial"/>
              <a:buChar char="•"/>
            </a:pPr>
            <a:r>
              <a:rPr lang="de-DE" sz="1800" b="0" strike="noStrike" spc="-1">
                <a:solidFill>
                  <a:srgbClr val="CE181E"/>
                </a:solidFill>
                <a:latin typeface="Arial"/>
                <a:ea typeface="DejaVu Sans"/>
              </a:rPr>
              <a:t> Narration</a:t>
            </a:r>
            <a:endParaRPr lang="de-DE" sz="1800" b="0" strike="noStrike" spc="-1">
              <a:latin typeface="Arial"/>
            </a:endParaRPr>
          </a:p>
          <a:p>
            <a:pPr marL="216000" indent="-215280">
              <a:lnSpc>
                <a:spcPct val="100000"/>
              </a:lnSpc>
              <a:buClr>
                <a:srgbClr val="808080"/>
              </a:buClr>
              <a:buFont typeface="Arial"/>
              <a:buChar char="•"/>
            </a:pPr>
            <a:r>
              <a:rPr lang="de-DE" sz="1800" b="0" strike="noStrike" spc="-1">
                <a:solidFill>
                  <a:srgbClr val="CE181E"/>
                </a:solidFill>
                <a:latin typeface="Arial"/>
                <a:ea typeface="DejaVu Sans"/>
              </a:rPr>
              <a:t> Fiktion/Vision</a:t>
            </a:r>
            <a:endParaRPr lang="de-DE" sz="1800" b="0" strike="noStrike" spc="-1">
              <a:latin typeface="Arial"/>
            </a:endParaRPr>
          </a:p>
          <a:p>
            <a:pPr marL="216000" indent="-215280">
              <a:lnSpc>
                <a:spcPct val="100000"/>
              </a:lnSpc>
              <a:buClr>
                <a:srgbClr val="808080"/>
              </a:buClr>
              <a:buFont typeface="Arial"/>
              <a:buChar char="•"/>
            </a:pPr>
            <a:r>
              <a:rPr lang="de-DE" sz="1800" b="0" strike="noStrike" spc="-1">
                <a:solidFill>
                  <a:srgbClr val="CE181E"/>
                </a:solidFill>
                <a:latin typeface="Arial"/>
                <a:ea typeface="DejaVu Sans"/>
              </a:rPr>
              <a:t> Dokumentation</a:t>
            </a:r>
            <a:endParaRPr lang="de-DE" sz="1800" b="0" strike="noStrike" spc="-1">
              <a:latin typeface="Arial"/>
            </a:endParaRPr>
          </a:p>
          <a:p>
            <a:pPr marL="216000" indent="-215280">
              <a:lnSpc>
                <a:spcPct val="100000"/>
              </a:lnSpc>
              <a:buClr>
                <a:srgbClr val="808080"/>
              </a:buClr>
              <a:buFont typeface="Arial"/>
              <a:buChar char="•"/>
            </a:pPr>
            <a:r>
              <a:rPr lang="de-DE" sz="1800" b="0" strike="noStrike" spc="-1">
                <a:solidFill>
                  <a:srgbClr val="CE181E"/>
                </a:solidFill>
                <a:latin typeface="Arial"/>
                <a:ea typeface="DejaVu Sans"/>
              </a:rPr>
              <a:t> Persuasion</a:t>
            </a:r>
            <a:endParaRPr lang="de-DE" sz="1800" b="0" strike="noStrike" spc="-1">
              <a:latin typeface="Arial"/>
            </a:endParaRPr>
          </a:p>
        </p:txBody>
      </p:sp>
      <p:sp>
        <p:nvSpPr>
          <p:cNvPr id="557" name="CustomShape 8"/>
          <p:cNvSpPr/>
          <p:nvPr/>
        </p:nvSpPr>
        <p:spPr>
          <a:xfrm>
            <a:off x="179640" y="4984200"/>
            <a:ext cx="1510920" cy="668880"/>
          </a:xfrm>
          <a:prstGeom prst="ellipse">
            <a:avLst/>
          </a:prstGeom>
          <a:solidFill>
            <a:schemeClr val="accent6">
              <a:lumMod val="60000"/>
              <a:lumOff val="40000"/>
            </a:schemeClr>
          </a:solidFill>
          <a:ln>
            <a:solidFill>
              <a:schemeClr val="accent6">
                <a:lumMod val="60000"/>
                <a:lumOff val="4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0" strike="noStrike" spc="-1">
                <a:solidFill>
                  <a:srgbClr val="808080"/>
                </a:solidFill>
                <a:latin typeface="Arial"/>
                <a:ea typeface="DejaVu Sans"/>
              </a:rPr>
              <a:t>Neu!</a:t>
            </a:r>
            <a:endParaRPr lang="de-DE" sz="1800" b="0" strike="noStrike" spc="-1">
              <a:latin typeface="Arial"/>
            </a:endParaRPr>
          </a:p>
        </p:txBody>
      </p:sp>
      <p:sp>
        <p:nvSpPr>
          <p:cNvPr id="558" name="CustomShape 9"/>
          <p:cNvSpPr/>
          <p:nvPr/>
        </p:nvSpPr>
        <p:spPr>
          <a:xfrm>
            <a:off x="6723000" y="2165400"/>
            <a:ext cx="1196280" cy="313920"/>
          </a:xfrm>
          <a:prstGeom prst="ellipse">
            <a:avLst/>
          </a:prstGeom>
          <a:solidFill>
            <a:schemeClr val="accent6">
              <a:lumMod val="60000"/>
              <a:lumOff val="40000"/>
            </a:schemeClr>
          </a:solidFill>
          <a:ln>
            <a:solidFill>
              <a:schemeClr val="accent6">
                <a:lumMod val="60000"/>
                <a:lumOff val="4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0" strike="noStrike" spc="-1">
                <a:solidFill>
                  <a:srgbClr val="808080"/>
                </a:solidFill>
                <a:latin typeface="Arial"/>
                <a:ea typeface="DejaVu Sans"/>
              </a:rPr>
              <a:t>Neu!</a:t>
            </a: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ustomShape 1"/>
          <p:cNvSpPr/>
          <p:nvPr/>
        </p:nvSpPr>
        <p:spPr>
          <a:xfrm>
            <a:off x="493920" y="1723680"/>
            <a:ext cx="8260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0" strike="noStrike" spc="-1">
                <a:solidFill>
                  <a:srgbClr val="000000"/>
                </a:solidFill>
                <a:latin typeface="Arial"/>
                <a:ea typeface="DejaVu Sans"/>
              </a:rPr>
              <a:t>Beispiel für eine Ausdifferenzierung der inhaltlichen Schwerpunkte:</a:t>
            </a:r>
            <a:endParaRPr lang="de-DE" sz="1800" b="0" strike="noStrike" spc="-1">
              <a:latin typeface="Arial"/>
            </a:endParaRPr>
          </a:p>
        </p:txBody>
      </p:sp>
      <p:sp>
        <p:nvSpPr>
          <p:cNvPr id="561" name="CustomShape 2"/>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Merkmale des neuen Kernlehrplans</a:t>
            </a:r>
            <a:endParaRPr lang="de-DE" sz="3400" b="0" strike="noStrike" spc="-1">
              <a:latin typeface="Aria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32" y="2211940"/>
            <a:ext cx="72675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Merkmale des neuen Kernlehrplans</a:t>
            </a:r>
            <a:endParaRPr lang="de-DE" sz="3400" b="0" strike="noStrike" spc="-1">
              <a:latin typeface="Arial"/>
            </a:endParaRPr>
          </a:p>
        </p:txBody>
      </p:sp>
      <p:sp>
        <p:nvSpPr>
          <p:cNvPr id="563" name="CustomShape 2"/>
          <p:cNvSpPr/>
          <p:nvPr/>
        </p:nvSpPr>
        <p:spPr>
          <a:xfrm>
            <a:off x="457200" y="17006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a:solidFill>
                  <a:srgbClr val="000000"/>
                </a:solidFill>
                <a:latin typeface="Calibri"/>
                <a:ea typeface="DejaVu Sans"/>
              </a:rPr>
              <a:t>Erweiterung des Inhaltsfeldes 1:  Bildgestaltung</a:t>
            </a:r>
            <a:endParaRPr lang="de-DE" sz="2400" b="0" strike="noStrike" spc="-1">
              <a:latin typeface="Arial"/>
            </a:endParaRPr>
          </a:p>
          <a:p>
            <a:pPr marL="914760" lvl="1" indent="-456120">
              <a:lnSpc>
                <a:spcPct val="100000"/>
              </a:lnSpc>
              <a:spcBef>
                <a:spcPts val="561"/>
              </a:spcBef>
              <a:buClr>
                <a:srgbClr val="FF0000"/>
              </a:buClr>
              <a:buFont typeface="Arial"/>
              <a:buChar char="•"/>
            </a:pPr>
            <a:r>
              <a:rPr lang="de-DE" sz="2400" b="0" strike="noStrike" spc="-1">
                <a:solidFill>
                  <a:srgbClr val="000000"/>
                </a:solidFill>
                <a:latin typeface="Calibri"/>
                <a:ea typeface="DejaVu Sans"/>
              </a:rPr>
              <a:t>Das Inhaltsfeld Bildgestaltung bezieht sich auf die Struktur von Gestaltungen und fokussiert die </a:t>
            </a:r>
            <a:r>
              <a:rPr lang="de-DE" sz="2400" b="1" i="1" strike="noStrike" spc="-1">
                <a:solidFill>
                  <a:srgbClr val="000000"/>
                </a:solidFill>
                <a:latin typeface="Calibri"/>
                <a:ea typeface="DejaVu Sans"/>
              </a:rPr>
              <a:t>Dimensionen</a:t>
            </a:r>
            <a:r>
              <a:rPr lang="de-DE" sz="2400" b="0" i="1" strike="noStrike" spc="-1">
                <a:solidFill>
                  <a:srgbClr val="000000"/>
                </a:solidFill>
                <a:latin typeface="Calibri"/>
                <a:ea typeface="DejaVu Sans"/>
              </a:rPr>
              <a:t> </a:t>
            </a:r>
            <a:r>
              <a:rPr lang="de-DE" sz="2400" b="0" strike="noStrike" spc="-1">
                <a:solidFill>
                  <a:srgbClr val="000000"/>
                </a:solidFill>
                <a:latin typeface="Calibri"/>
                <a:ea typeface="DejaVu Sans"/>
              </a:rPr>
              <a:t>Fläche, Raum, Zeit und die </a:t>
            </a:r>
            <a:r>
              <a:rPr lang="de-DE" sz="2400" b="1" i="1" strike="noStrike" spc="-1">
                <a:solidFill>
                  <a:srgbClr val="000000"/>
                </a:solidFill>
                <a:latin typeface="Calibri"/>
                <a:ea typeface="DejaVu Sans"/>
              </a:rPr>
              <a:t>bildnerischen Mittel </a:t>
            </a:r>
            <a:r>
              <a:rPr lang="de-DE" sz="2400" b="0" strike="noStrike" spc="-1">
                <a:solidFill>
                  <a:srgbClr val="000000"/>
                </a:solidFill>
                <a:latin typeface="Calibri"/>
                <a:ea typeface="DejaVu Sans"/>
              </a:rPr>
              <a:t>Form, Material und Farbe.</a:t>
            </a:r>
            <a:endParaRPr lang="de-DE" sz="2400" b="0" strike="noStrike" spc="-1">
              <a:latin typeface="Arial"/>
            </a:endParaRPr>
          </a:p>
          <a:p>
            <a:pPr>
              <a:lnSpc>
                <a:spcPct val="100000"/>
              </a:lnSpc>
              <a:spcBef>
                <a:spcPts val="561"/>
              </a:spcBef>
            </a:pPr>
            <a:endParaRPr lang="de-DE" sz="2400" b="0" strike="noStrike" spc="-1">
              <a:latin typeface="Arial"/>
            </a:endParaRPr>
          </a:p>
          <a:p>
            <a:pPr>
              <a:lnSpc>
                <a:spcPct val="100000"/>
              </a:lnSpc>
              <a:spcBef>
                <a:spcPts val="561"/>
              </a:spcBef>
            </a:pPr>
            <a:r>
              <a:rPr lang="de-DE" sz="2000" b="0" strike="noStrike" spc="-1">
                <a:solidFill>
                  <a:srgbClr val="000000"/>
                </a:solidFill>
                <a:latin typeface="Calibri"/>
                <a:ea typeface="DejaVu Sans"/>
              </a:rPr>
              <a:t> </a:t>
            </a:r>
            <a:endParaRPr lang="de-DE" sz="2000" b="0" strike="noStrike" spc="-1">
              <a:latin typeface="Arial"/>
            </a:endParaRPr>
          </a:p>
          <a:p>
            <a:pPr marL="457200" indent="-456120">
              <a:lnSpc>
                <a:spcPct val="100000"/>
              </a:lnSpc>
              <a:spcBef>
                <a:spcPts val="561"/>
              </a:spcBef>
            </a:pPr>
            <a:r>
              <a:rPr lang="de-DE" sz="2000" b="0" strike="noStrike" spc="-1">
                <a:solidFill>
                  <a:srgbClr val="000000"/>
                </a:solidFill>
                <a:latin typeface="Calibri"/>
                <a:ea typeface="DejaVu Sans"/>
              </a:rPr>
              <a:t>       </a:t>
            </a:r>
            <a:endParaRPr lang="de-DE" sz="2000" b="0" strike="noStrike" spc="-1">
              <a:latin typeface="Arial"/>
            </a:endParaRPr>
          </a:p>
        </p:txBody>
      </p:sp>
      <p:sp>
        <p:nvSpPr>
          <p:cNvPr id="564"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65"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566"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A409B62-2A6D-402C-8475-D4B641736DF5}" type="slidenum">
              <a:rPr lang="de-DE" sz="1200" b="0" strike="noStrike" spc="-1">
                <a:solidFill>
                  <a:srgbClr val="8B8B8B"/>
                </a:solidFill>
                <a:latin typeface="Calibri"/>
                <a:ea typeface="DejaVu Sans"/>
              </a:rPr>
              <a:t>38</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Merkmale des neuen Kernlehrplans</a:t>
            </a:r>
            <a:endParaRPr lang="de-DE" sz="3400" b="0" strike="noStrike" spc="-1">
              <a:latin typeface="Arial"/>
            </a:endParaRPr>
          </a:p>
        </p:txBody>
      </p:sp>
      <p:sp>
        <p:nvSpPr>
          <p:cNvPr id="568" name="CustomShape 2"/>
          <p:cNvSpPr/>
          <p:nvPr/>
        </p:nvSpPr>
        <p:spPr>
          <a:xfrm>
            <a:off x="457200" y="17006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a:solidFill>
                  <a:srgbClr val="000000"/>
                </a:solidFill>
                <a:latin typeface="Calibri"/>
                <a:ea typeface="DejaVu Sans"/>
              </a:rPr>
              <a:t>Inhaltsfeld 1:  Bildgestaltung</a:t>
            </a:r>
            <a:endParaRPr lang="de-DE" sz="2400" b="0" strike="noStrike" spc="-1">
              <a:latin typeface="Arial"/>
            </a:endParaRPr>
          </a:p>
          <a:p>
            <a:pPr marL="360">
              <a:lnSpc>
                <a:spcPct val="100000"/>
              </a:lnSpc>
              <a:spcBef>
                <a:spcPts val="561"/>
              </a:spcBef>
            </a:pPr>
            <a:r>
              <a:rPr lang="de-DE" sz="2400" b="1" strike="noStrike" spc="-1">
                <a:solidFill>
                  <a:srgbClr val="000000"/>
                </a:solidFill>
                <a:latin typeface="Calibri"/>
                <a:ea typeface="DejaVu Sans"/>
              </a:rPr>
              <a:t>Fläche, Raum, Zeit (Dimensionen)</a:t>
            </a:r>
            <a:endParaRPr lang="de-DE" sz="2400" b="0" strike="noStrike" spc="-1">
              <a:latin typeface="Arial"/>
            </a:endParaRPr>
          </a:p>
          <a:p>
            <a:pPr marL="914760" lvl="1" indent="-456120">
              <a:lnSpc>
                <a:spcPct val="100000"/>
              </a:lnSpc>
              <a:spcBef>
                <a:spcPts val="561"/>
              </a:spcBef>
              <a:buClr>
                <a:srgbClr val="FF0000"/>
              </a:buClr>
              <a:buFont typeface="Arial"/>
              <a:buChar char="•"/>
            </a:pPr>
            <a:r>
              <a:rPr lang="de-DE" sz="2000" b="1" strike="noStrike" spc="-1">
                <a:solidFill>
                  <a:srgbClr val="000000"/>
                </a:solidFill>
                <a:latin typeface="Calibri"/>
                <a:ea typeface="DejaVu Sans"/>
              </a:rPr>
              <a:t>Fläche</a:t>
            </a:r>
            <a:r>
              <a:rPr lang="de-DE" sz="2000" b="0" strike="noStrike" spc="-1">
                <a:solidFill>
                  <a:srgbClr val="000000"/>
                </a:solidFill>
                <a:latin typeface="Calibri"/>
                <a:ea typeface="DejaVu Sans"/>
              </a:rPr>
              <a:t> fokussiert alle gestalteten Phänomene, die sich auf einer zweidimensionalen Gestaltung im gegenseitigen Bezug in den Blick nehmen lassen. </a:t>
            </a:r>
            <a:endParaRPr lang="de-DE" sz="2000" b="0" strike="noStrike" spc="-1">
              <a:latin typeface="Arial"/>
            </a:endParaRPr>
          </a:p>
          <a:p>
            <a:pPr marL="914760" lvl="1" indent="-456120">
              <a:lnSpc>
                <a:spcPct val="100000"/>
              </a:lnSpc>
              <a:spcBef>
                <a:spcPts val="561"/>
              </a:spcBef>
              <a:buClr>
                <a:srgbClr val="FF0000"/>
              </a:buClr>
              <a:buFont typeface="Arial"/>
              <a:buChar char="•"/>
            </a:pPr>
            <a:r>
              <a:rPr lang="de-DE" sz="2000" b="1" strike="noStrike" spc="-1">
                <a:solidFill>
                  <a:srgbClr val="000000"/>
                </a:solidFill>
                <a:latin typeface="Calibri"/>
                <a:ea typeface="DejaVu Sans"/>
              </a:rPr>
              <a:t>Raum</a:t>
            </a:r>
            <a:r>
              <a:rPr lang="de-DE" sz="2000" b="0" strike="noStrike" spc="-1">
                <a:solidFill>
                  <a:srgbClr val="000000"/>
                </a:solidFill>
                <a:latin typeface="Calibri"/>
                <a:ea typeface="DejaVu Sans"/>
              </a:rPr>
              <a:t> fokussiert gestaltete Phänomene, die sich bei einer dreidimensionalen Gestaltung im gegenseitigen Bezug in den Blick nehmen lassen. </a:t>
            </a:r>
            <a:endParaRPr lang="de-DE" sz="2000" b="0" strike="noStrike" spc="-1">
              <a:latin typeface="Arial"/>
            </a:endParaRPr>
          </a:p>
          <a:p>
            <a:pPr marL="914760" lvl="1" indent="-456120">
              <a:lnSpc>
                <a:spcPct val="100000"/>
              </a:lnSpc>
              <a:spcBef>
                <a:spcPts val="561"/>
              </a:spcBef>
              <a:buClr>
                <a:srgbClr val="FF0000"/>
              </a:buClr>
              <a:buFont typeface="Arial"/>
              <a:buChar char="•"/>
            </a:pPr>
            <a:r>
              <a:rPr lang="de-DE" sz="2000" b="1" strike="noStrike" spc="-1">
                <a:solidFill>
                  <a:srgbClr val="000000"/>
                </a:solidFill>
                <a:latin typeface="Calibri"/>
                <a:ea typeface="DejaVu Sans"/>
              </a:rPr>
              <a:t>Zeit</a:t>
            </a:r>
            <a:r>
              <a:rPr lang="de-DE" sz="2000" b="0" strike="noStrike" spc="-1">
                <a:solidFill>
                  <a:srgbClr val="000000"/>
                </a:solidFill>
                <a:latin typeface="Calibri"/>
                <a:ea typeface="DejaVu Sans"/>
              </a:rPr>
              <a:t> fokussiert alle gestalteten Phänomene, die sich im Hinblick auf reale Abläufe bzw. Veränderungsprozesse im gegenseitigen Bezug in den Blick nehmen lassen und die auf unterschiedliche Weise Zeit erfahrbar machen können. </a:t>
            </a:r>
            <a:endParaRPr lang="de-DE" sz="2000" b="0" strike="noStrike" spc="-1">
              <a:latin typeface="Arial"/>
            </a:endParaRPr>
          </a:p>
          <a:p>
            <a:pPr>
              <a:lnSpc>
                <a:spcPct val="100000"/>
              </a:lnSpc>
              <a:spcBef>
                <a:spcPts val="561"/>
              </a:spcBef>
            </a:pPr>
            <a:endParaRPr lang="de-DE" sz="2000" b="0" strike="noStrike" spc="-1">
              <a:latin typeface="Arial"/>
            </a:endParaRPr>
          </a:p>
          <a:p>
            <a:pPr>
              <a:lnSpc>
                <a:spcPct val="100000"/>
              </a:lnSpc>
              <a:spcBef>
                <a:spcPts val="561"/>
              </a:spcBef>
            </a:pPr>
            <a:endParaRPr lang="de-DE" sz="2000" b="0" strike="noStrike" spc="-1">
              <a:latin typeface="Arial"/>
            </a:endParaRPr>
          </a:p>
          <a:p>
            <a:pPr>
              <a:lnSpc>
                <a:spcPct val="100000"/>
              </a:lnSpc>
              <a:spcBef>
                <a:spcPts val="561"/>
              </a:spcBef>
            </a:pPr>
            <a:r>
              <a:rPr lang="de-DE" sz="2000" b="0" strike="noStrike" spc="-1">
                <a:solidFill>
                  <a:srgbClr val="000000"/>
                </a:solidFill>
                <a:latin typeface="Calibri"/>
                <a:ea typeface="DejaVu Sans"/>
              </a:rPr>
              <a:t> </a:t>
            </a:r>
            <a:endParaRPr lang="de-DE" sz="2000" b="0" strike="noStrike" spc="-1">
              <a:latin typeface="Arial"/>
            </a:endParaRPr>
          </a:p>
          <a:p>
            <a:pPr marL="457200" indent="-456120">
              <a:lnSpc>
                <a:spcPct val="100000"/>
              </a:lnSpc>
              <a:spcBef>
                <a:spcPts val="561"/>
              </a:spcBef>
            </a:pPr>
            <a:r>
              <a:rPr lang="de-DE" sz="2000" b="0" strike="noStrike" spc="-1">
                <a:solidFill>
                  <a:srgbClr val="000000"/>
                </a:solidFill>
                <a:latin typeface="Calibri"/>
                <a:ea typeface="DejaVu Sans"/>
              </a:rPr>
              <a:t>       </a:t>
            </a:r>
            <a:endParaRPr lang="de-DE" sz="2000" b="0" strike="noStrike" spc="-1">
              <a:latin typeface="Arial"/>
            </a:endParaRPr>
          </a:p>
        </p:txBody>
      </p:sp>
      <p:sp>
        <p:nvSpPr>
          <p:cNvPr id="569"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70"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571"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CCCF425-879A-4243-9A0B-221EB9E28C43}" type="slidenum">
              <a:rPr lang="de-DE" sz="1200" b="0" strike="noStrike" spc="-1">
                <a:solidFill>
                  <a:srgbClr val="8B8B8B"/>
                </a:solidFill>
                <a:latin typeface="Calibri"/>
                <a:ea typeface="DejaVu Sans"/>
              </a:rPr>
              <a:t>39</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Grundsätze</a:t>
            </a:r>
            <a:endParaRPr lang="de-DE" sz="3400" b="0" strike="noStrike" spc="-1">
              <a:latin typeface="Arial"/>
            </a:endParaRPr>
          </a:p>
        </p:txBody>
      </p:sp>
      <p:sp>
        <p:nvSpPr>
          <p:cNvPr id="333" name="CustomShape 2"/>
          <p:cNvSpPr/>
          <p:nvPr/>
        </p:nvSpPr>
        <p:spPr>
          <a:xfrm>
            <a:off x="457200" y="17006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2900" lvl="0" indent="-342900" defTabSz="914400">
              <a:spcBef>
                <a:spcPct val="20000"/>
              </a:spcBef>
              <a:buFont typeface="Arial" panose="020B0604020202020204" pitchFamily="34" charset="0"/>
              <a:buChar char="•"/>
            </a:pPr>
            <a:r>
              <a:rPr lang="de-DE" sz="2800" dirty="0">
                <a:solidFill>
                  <a:prstClr val="black"/>
                </a:solidFill>
                <a:latin typeface="Calibri"/>
              </a:rPr>
              <a:t>Wiedereinführung von G9 ab Schuljahr 2019/2020</a:t>
            </a:r>
          </a:p>
          <a:p>
            <a:pPr marL="742950" lvl="1" indent="-285750" defTabSz="914400">
              <a:spcBef>
                <a:spcPct val="20000"/>
              </a:spcBef>
              <a:buFont typeface="Arial" panose="020B0604020202020204" pitchFamily="34" charset="0"/>
              <a:buChar char="–"/>
            </a:pPr>
            <a:r>
              <a:rPr lang="de-DE" sz="2400" dirty="0">
                <a:solidFill>
                  <a:prstClr val="black"/>
                </a:solidFill>
                <a:latin typeface="Calibri"/>
              </a:rPr>
              <a:t>aufsteigend, beginnend mit den Jahrgangsstufen 5 und 6</a:t>
            </a:r>
          </a:p>
          <a:p>
            <a:pPr marL="342900" lvl="0" indent="-342900" defTabSz="914400">
              <a:spcBef>
                <a:spcPct val="20000"/>
              </a:spcBef>
              <a:buFont typeface="Arial" panose="020B0604020202020204" pitchFamily="34" charset="0"/>
              <a:buChar char="•"/>
            </a:pPr>
            <a:r>
              <a:rPr lang="de-DE" sz="2800" dirty="0">
                <a:solidFill>
                  <a:prstClr val="black"/>
                </a:solidFill>
                <a:latin typeface="Calibri"/>
              </a:rPr>
              <a:t>Weiterentwicklung des bisherigen Kernlehrplans</a:t>
            </a:r>
          </a:p>
          <a:p>
            <a:pPr marL="742950" lvl="1" indent="-285750" defTabSz="914400">
              <a:spcBef>
                <a:spcPct val="20000"/>
              </a:spcBef>
              <a:buFont typeface="Arial" panose="020B0604020202020204" pitchFamily="34" charset="0"/>
              <a:buChar char="–"/>
            </a:pPr>
            <a:r>
              <a:rPr lang="de-DE" sz="2400" dirty="0">
                <a:solidFill>
                  <a:prstClr val="black"/>
                </a:solidFill>
                <a:latin typeface="Calibri"/>
              </a:rPr>
              <a:t>Orientierung an der Struktur des KLP GOSt</a:t>
            </a:r>
          </a:p>
          <a:p>
            <a:pPr marL="742950" lvl="1" indent="-285750" defTabSz="914400">
              <a:spcBef>
                <a:spcPct val="20000"/>
              </a:spcBef>
              <a:buFont typeface="Arial" panose="020B0604020202020204" pitchFamily="34" charset="0"/>
              <a:buChar char="–"/>
            </a:pPr>
            <a:r>
              <a:rPr lang="de-DE" sz="2400" dirty="0">
                <a:solidFill>
                  <a:prstClr val="black"/>
                </a:solidFill>
                <a:latin typeface="Calibri"/>
              </a:rPr>
              <a:t>Gültigkeit für die Sek I des Gymnasiums, d.h. G9 und G8</a:t>
            </a:r>
          </a:p>
          <a:p>
            <a:pPr marL="742950" lvl="1" indent="-285750" defTabSz="914400">
              <a:spcBef>
                <a:spcPct val="20000"/>
              </a:spcBef>
              <a:buFont typeface="Arial" panose="020B0604020202020204" pitchFamily="34" charset="0"/>
              <a:buChar char="–"/>
            </a:pPr>
            <a:r>
              <a:rPr lang="de-DE" sz="2400" dirty="0">
                <a:solidFill>
                  <a:prstClr val="black"/>
                </a:solidFill>
                <a:latin typeface="Calibri"/>
              </a:rPr>
              <a:t>Anpassung an zeitgemäße Ansprüche (fachliche und didaktische Entwicklung)</a:t>
            </a:r>
          </a:p>
        </p:txBody>
      </p:sp>
      <p:sp>
        <p:nvSpPr>
          <p:cNvPr id="334"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335"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200" b="0" strike="noStrike" spc="-1">
                <a:solidFill>
                  <a:srgbClr val="8B8B8B"/>
                </a:solidFill>
                <a:latin typeface="Calibri"/>
                <a:ea typeface="DejaVu Sans"/>
              </a:rPr>
              <a:t>(</a:t>
            </a:r>
            <a:endParaRPr lang="de-DE" sz="1200" b="0" strike="noStrike" spc="-1">
              <a:latin typeface="Arial"/>
            </a:endParaRPr>
          </a:p>
        </p:txBody>
      </p:sp>
      <p:sp>
        <p:nvSpPr>
          <p:cNvPr id="336"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2A86E03-3EEA-44D6-B1CE-C949948C964E}" type="slidenum">
              <a:rPr lang="de-DE" sz="1200" b="0" strike="noStrike" spc="-1">
                <a:solidFill>
                  <a:srgbClr val="8B8B8B"/>
                </a:solidFill>
                <a:latin typeface="Calibri"/>
                <a:ea typeface="DejaVu Sans"/>
              </a:rPr>
              <a:t>4</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Merkmale des neuen Kernlehrplans</a:t>
            </a:r>
            <a:endParaRPr lang="de-DE" sz="3400" b="0" strike="noStrike" spc="-1">
              <a:latin typeface="Arial"/>
            </a:endParaRPr>
          </a:p>
        </p:txBody>
      </p:sp>
      <p:sp>
        <p:nvSpPr>
          <p:cNvPr id="573" name="CustomShape 2"/>
          <p:cNvSpPr/>
          <p:nvPr/>
        </p:nvSpPr>
        <p:spPr>
          <a:xfrm>
            <a:off x="457200" y="17006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dirty="0">
                <a:solidFill>
                  <a:srgbClr val="000000"/>
                </a:solidFill>
                <a:latin typeface="Calibri"/>
                <a:ea typeface="DejaVu Sans"/>
              </a:rPr>
              <a:t>Neues Inhaltsfeld 3: </a:t>
            </a:r>
            <a:endParaRPr lang="de-DE" sz="2400" b="0" strike="noStrike" spc="-1" dirty="0">
              <a:latin typeface="Arial"/>
            </a:endParaRPr>
          </a:p>
          <a:p>
            <a:pPr marL="360">
              <a:lnSpc>
                <a:spcPct val="100000"/>
              </a:lnSpc>
              <a:spcBef>
                <a:spcPts val="561"/>
              </a:spcBef>
            </a:pPr>
            <a:r>
              <a:rPr lang="de-DE" sz="2400" b="1" strike="noStrike" spc="-1" dirty="0">
                <a:solidFill>
                  <a:srgbClr val="000000"/>
                </a:solidFill>
                <a:latin typeface="Calibri"/>
                <a:ea typeface="DejaVu Sans"/>
              </a:rPr>
              <a:t>Gestaltungsfelder in Funktionszusammenhängen</a:t>
            </a:r>
            <a:endParaRPr lang="de-DE" sz="2400" b="0" strike="noStrike" spc="-1" dirty="0">
              <a:latin typeface="Arial"/>
            </a:endParaRPr>
          </a:p>
          <a:p>
            <a:pPr marL="800640" lvl="1" indent="-342000">
              <a:lnSpc>
                <a:spcPct val="100000"/>
              </a:lnSpc>
              <a:spcBef>
                <a:spcPts val="561"/>
              </a:spcBef>
              <a:buClr>
                <a:srgbClr val="FF0000"/>
              </a:buClr>
              <a:buFont typeface="Arial"/>
              <a:buChar char="•"/>
            </a:pPr>
            <a:r>
              <a:rPr lang="de-DE" sz="2400" b="0" strike="noStrike" spc="-1" dirty="0">
                <a:solidFill>
                  <a:srgbClr val="000000"/>
                </a:solidFill>
                <a:latin typeface="Calibri"/>
                <a:ea typeface="DejaVu Sans"/>
              </a:rPr>
              <a:t>Das Inhaltsfeld </a:t>
            </a:r>
            <a:r>
              <a:rPr lang="de-DE" sz="2400" b="0" i="1" strike="noStrike" spc="-1" dirty="0">
                <a:solidFill>
                  <a:srgbClr val="000000"/>
                </a:solidFill>
                <a:latin typeface="Calibri"/>
                <a:ea typeface="DejaVu Sans"/>
              </a:rPr>
              <a:t>Gestaltungsfelder in Funktionszusammenhängen </a:t>
            </a:r>
            <a:r>
              <a:rPr lang="de-DE" sz="2400" b="0" strike="noStrike" spc="-1" dirty="0">
                <a:solidFill>
                  <a:srgbClr val="000000"/>
                </a:solidFill>
                <a:latin typeface="Calibri"/>
                <a:ea typeface="DejaVu Sans"/>
              </a:rPr>
              <a:t>bezieht sich auf die </a:t>
            </a:r>
            <a:r>
              <a:rPr lang="de-DE" sz="2400" b="1" strike="noStrike" spc="-1" dirty="0">
                <a:solidFill>
                  <a:srgbClr val="000000"/>
                </a:solidFill>
                <a:latin typeface="Calibri"/>
                <a:ea typeface="DejaVu Sans"/>
              </a:rPr>
              <a:t>inhaltlichen Schwerpunkte </a:t>
            </a:r>
            <a:r>
              <a:rPr lang="de-DE" sz="2400" b="1" strike="noStrike" spc="-1" dirty="0" smtClean="0">
                <a:solidFill>
                  <a:srgbClr val="000000"/>
                </a:solidFill>
                <a:latin typeface="Calibri"/>
                <a:ea typeface="DejaVu Sans"/>
              </a:rPr>
              <a:t>Malerei, Grafik</a:t>
            </a:r>
            <a:r>
              <a:rPr lang="de-DE" sz="2400" b="1" spc="-1" dirty="0" smtClean="0">
                <a:solidFill>
                  <a:srgbClr val="000000"/>
                </a:solidFill>
                <a:latin typeface="Calibri"/>
                <a:ea typeface="DejaVu Sans"/>
              </a:rPr>
              <a:t>, </a:t>
            </a:r>
            <a:r>
              <a:rPr lang="de-DE" sz="2400" b="1" strike="noStrike" spc="-1" dirty="0" smtClean="0">
                <a:solidFill>
                  <a:srgbClr val="000000"/>
                </a:solidFill>
                <a:latin typeface="Calibri"/>
                <a:ea typeface="DejaVu Sans"/>
              </a:rPr>
              <a:t>Fotografie</a:t>
            </a:r>
            <a:r>
              <a:rPr lang="de-DE" sz="2400" b="1" strike="noStrike" spc="-1" dirty="0">
                <a:solidFill>
                  <a:srgbClr val="000000"/>
                </a:solidFill>
                <a:latin typeface="Calibri"/>
                <a:ea typeface="DejaVu Sans"/>
              </a:rPr>
              <a:t>, </a:t>
            </a:r>
            <a:r>
              <a:rPr lang="de-DE" sz="2400" b="1" strike="noStrike" spc="-1" dirty="0" smtClean="0">
                <a:solidFill>
                  <a:srgbClr val="000000"/>
                </a:solidFill>
                <a:latin typeface="Calibri"/>
                <a:ea typeface="DejaVu Sans"/>
              </a:rPr>
              <a:t>Plastik, Architektur </a:t>
            </a:r>
            <a:r>
              <a:rPr lang="de-DE" sz="2400" b="1" strike="noStrike" spc="-1" dirty="0">
                <a:solidFill>
                  <a:srgbClr val="000000"/>
                </a:solidFill>
                <a:latin typeface="Calibri"/>
                <a:ea typeface="DejaVu Sans"/>
              </a:rPr>
              <a:t>und </a:t>
            </a:r>
            <a:r>
              <a:rPr lang="de-DE" sz="2400" b="1" strike="noStrike" spc="-1" dirty="0" smtClean="0">
                <a:solidFill>
                  <a:srgbClr val="000000"/>
                </a:solidFill>
                <a:latin typeface="Calibri"/>
                <a:ea typeface="DejaVu Sans"/>
              </a:rPr>
              <a:t>Film bzw. Aktion</a:t>
            </a:r>
            <a:r>
              <a:rPr lang="de-DE" sz="2400" b="0" strike="noStrike" spc="-1" dirty="0">
                <a:solidFill>
                  <a:srgbClr val="000000"/>
                </a:solidFill>
                <a:latin typeface="Calibri"/>
                <a:ea typeface="DejaVu Sans"/>
              </a:rPr>
              <a:t>. </a:t>
            </a:r>
            <a:endParaRPr lang="de-DE" sz="2400" b="0" strike="noStrike" spc="-1" dirty="0">
              <a:latin typeface="Arial"/>
            </a:endParaRPr>
          </a:p>
          <a:p>
            <a:pPr marL="800640" lvl="1" indent="-342000">
              <a:lnSpc>
                <a:spcPct val="100000"/>
              </a:lnSpc>
              <a:spcBef>
                <a:spcPts val="561"/>
              </a:spcBef>
              <a:buClr>
                <a:srgbClr val="FF0000"/>
              </a:buClr>
              <a:buFont typeface="Arial"/>
              <a:buChar char="•"/>
            </a:pPr>
            <a:r>
              <a:rPr lang="de-DE" sz="2400" b="0" strike="noStrike" spc="-1" dirty="0">
                <a:solidFill>
                  <a:srgbClr val="000000"/>
                </a:solidFill>
                <a:latin typeface="Calibri"/>
                <a:ea typeface="DejaVu Sans"/>
              </a:rPr>
              <a:t>Erschlossen werden die inhaltlichen Schwerpunkte über die </a:t>
            </a:r>
            <a:r>
              <a:rPr lang="de-DE" sz="2400" b="1" strike="noStrike" spc="-1" dirty="0">
                <a:solidFill>
                  <a:srgbClr val="000000"/>
                </a:solidFill>
                <a:latin typeface="Calibri"/>
                <a:ea typeface="DejaVu Sans"/>
              </a:rPr>
              <a:t>ausgewählten Funktionszusammenhänge Narration, Expression, Fiktion/Vision, Dokumentation und Persuasion</a:t>
            </a:r>
            <a:r>
              <a:rPr lang="de-DE" sz="2400" b="0" strike="noStrike" spc="-1" dirty="0">
                <a:solidFill>
                  <a:srgbClr val="000000"/>
                </a:solidFill>
                <a:latin typeface="Calibri"/>
                <a:ea typeface="DejaVu Sans"/>
              </a:rPr>
              <a:t>. </a:t>
            </a:r>
            <a:endParaRPr lang="de-DE" sz="2400" b="0" strike="noStrike" spc="-1" dirty="0">
              <a:latin typeface="Arial"/>
            </a:endParaRPr>
          </a:p>
          <a:p>
            <a:pPr>
              <a:lnSpc>
                <a:spcPct val="100000"/>
              </a:lnSpc>
              <a:spcBef>
                <a:spcPts val="561"/>
              </a:spcBef>
            </a:pPr>
            <a:r>
              <a:rPr lang="de-DE" sz="2000" b="0" strike="noStrike" spc="-1" dirty="0">
                <a:solidFill>
                  <a:srgbClr val="000000"/>
                </a:solidFill>
                <a:latin typeface="Calibri"/>
                <a:ea typeface="DejaVu Sans"/>
              </a:rPr>
              <a:t> </a:t>
            </a:r>
            <a:endParaRPr lang="de-DE" sz="2000" b="0" strike="noStrike" spc="-1" dirty="0">
              <a:latin typeface="Arial"/>
            </a:endParaRPr>
          </a:p>
          <a:p>
            <a:pPr marL="457200" indent="-456120">
              <a:lnSpc>
                <a:spcPct val="100000"/>
              </a:lnSpc>
              <a:spcBef>
                <a:spcPts val="561"/>
              </a:spcBef>
            </a:pPr>
            <a:r>
              <a:rPr lang="de-DE" sz="2000" b="0" strike="noStrike" spc="-1" dirty="0">
                <a:solidFill>
                  <a:srgbClr val="000000"/>
                </a:solidFill>
                <a:latin typeface="Calibri"/>
                <a:ea typeface="DejaVu Sans"/>
              </a:rPr>
              <a:t>       </a:t>
            </a:r>
            <a:endParaRPr lang="de-DE" sz="2000" b="0" strike="noStrike" spc="-1" dirty="0">
              <a:latin typeface="Arial"/>
            </a:endParaRPr>
          </a:p>
        </p:txBody>
      </p:sp>
      <p:sp>
        <p:nvSpPr>
          <p:cNvPr id="574"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75"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576"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EBE2CD1-FA96-4CB6-A27D-C9E6371A09A7}" type="slidenum">
              <a:rPr lang="de-DE" sz="1200" b="0" strike="noStrike" spc="-1">
                <a:solidFill>
                  <a:srgbClr val="8B8B8B"/>
                </a:solidFill>
                <a:latin typeface="Calibri"/>
                <a:ea typeface="DejaVu Sans"/>
              </a:rPr>
              <a:t>40</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Merkmale des neuen Kernlehrplans</a:t>
            </a:r>
            <a:endParaRPr lang="de-DE" sz="3400" b="0" strike="noStrike" spc="-1">
              <a:latin typeface="Arial"/>
            </a:endParaRPr>
          </a:p>
        </p:txBody>
      </p:sp>
      <p:sp>
        <p:nvSpPr>
          <p:cNvPr id="578" name="CustomShape 2"/>
          <p:cNvSpPr/>
          <p:nvPr/>
        </p:nvSpPr>
        <p:spPr>
          <a:xfrm>
            <a:off x="457200" y="17006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a:solidFill>
                  <a:srgbClr val="000000"/>
                </a:solidFill>
                <a:latin typeface="Calibri"/>
                <a:ea typeface="DejaVu Sans"/>
              </a:rPr>
              <a:t>Neues Inhaltsfeld 3: </a:t>
            </a:r>
            <a:endParaRPr lang="de-DE" sz="2400" b="0" strike="noStrike" spc="-1">
              <a:latin typeface="Arial"/>
            </a:endParaRPr>
          </a:p>
          <a:p>
            <a:pPr marL="360">
              <a:lnSpc>
                <a:spcPct val="100000"/>
              </a:lnSpc>
              <a:spcBef>
                <a:spcPts val="561"/>
              </a:spcBef>
            </a:pPr>
            <a:r>
              <a:rPr lang="de-DE" sz="2400" b="1" strike="noStrike" spc="-1">
                <a:solidFill>
                  <a:srgbClr val="000000"/>
                </a:solidFill>
                <a:latin typeface="Calibri"/>
                <a:ea typeface="DejaVu Sans"/>
              </a:rPr>
              <a:t>Gestaltungsfelder in Funktionszusammenhängen</a:t>
            </a:r>
            <a:endParaRPr lang="de-DE" sz="2400" b="0" strike="noStrike" spc="-1">
              <a:latin typeface="Arial"/>
            </a:endParaRPr>
          </a:p>
          <a:p>
            <a:pPr marL="800640" lvl="1" indent="-342000">
              <a:lnSpc>
                <a:spcPct val="100000"/>
              </a:lnSpc>
              <a:spcBef>
                <a:spcPts val="561"/>
              </a:spcBef>
              <a:buClr>
                <a:srgbClr val="FF0000"/>
              </a:buClr>
              <a:buFont typeface="Arial"/>
              <a:buChar char="•"/>
            </a:pPr>
            <a:r>
              <a:rPr lang="de-DE" sz="2400" b="0" strike="noStrike" spc="-1">
                <a:solidFill>
                  <a:srgbClr val="000000"/>
                </a:solidFill>
                <a:latin typeface="Calibri"/>
                <a:ea typeface="DejaVu Sans"/>
              </a:rPr>
              <a:t>Jeder </a:t>
            </a:r>
            <a:r>
              <a:rPr lang="de-DE" sz="2400" b="1" strike="noStrike" spc="-1">
                <a:solidFill>
                  <a:srgbClr val="000000"/>
                </a:solidFill>
                <a:latin typeface="Calibri"/>
                <a:ea typeface="DejaVu Sans"/>
              </a:rPr>
              <a:t>Funktionszusammenhang </a:t>
            </a:r>
            <a:r>
              <a:rPr lang="de-DE" sz="2400" b="0" strike="noStrike" spc="-1">
                <a:solidFill>
                  <a:srgbClr val="000000"/>
                </a:solidFill>
                <a:latin typeface="Calibri"/>
                <a:ea typeface="DejaVu Sans"/>
              </a:rPr>
              <a:t>fokussiert </a:t>
            </a:r>
            <a:r>
              <a:rPr lang="de-DE" sz="2400" b="1" strike="noStrike" spc="-1">
                <a:solidFill>
                  <a:srgbClr val="000000"/>
                </a:solidFill>
                <a:latin typeface="Calibri"/>
                <a:ea typeface="DejaVu Sans"/>
              </a:rPr>
              <a:t>mögliche Aufgaben und Wirkweisen gestalteter Phänomene </a:t>
            </a:r>
            <a:r>
              <a:rPr lang="de-DE" sz="2400" b="0" strike="noStrike" spc="-1">
                <a:solidFill>
                  <a:srgbClr val="000000"/>
                </a:solidFill>
                <a:latin typeface="Calibri"/>
                <a:ea typeface="DejaVu Sans"/>
              </a:rPr>
              <a:t>mit besonderem Blick auf die Bildautorin bzw. den Bildautor sowie auf die Rezipientin bzw. den Rezipienten zur Bewusstmachung von bildnerischen Wirk- und Steuerungsmechanismen </a:t>
            </a:r>
            <a:r>
              <a:rPr lang="de-DE" sz="2400" b="1" strike="noStrike" spc="-1">
                <a:solidFill>
                  <a:srgbClr val="000000"/>
                </a:solidFill>
                <a:latin typeface="Calibri"/>
                <a:ea typeface="DejaVu Sans"/>
              </a:rPr>
              <a:t>in den grundlegenden Gestaltungsfeldern</a:t>
            </a:r>
            <a:r>
              <a:rPr lang="de-DE" sz="2400" b="0" strike="noStrike" spc="-1">
                <a:solidFill>
                  <a:srgbClr val="000000"/>
                </a:solidFill>
                <a:latin typeface="Calibri"/>
                <a:ea typeface="DejaVu Sans"/>
              </a:rPr>
              <a:t>. </a:t>
            </a:r>
            <a:r>
              <a:rPr lang="de-DE" sz="2000" b="0" strike="noStrike" spc="-1">
                <a:solidFill>
                  <a:srgbClr val="000000"/>
                </a:solidFill>
                <a:latin typeface="Calibri"/>
                <a:ea typeface="DejaVu Sans"/>
              </a:rPr>
              <a:t> </a:t>
            </a:r>
            <a:endParaRPr lang="de-DE" sz="2000" b="0" strike="noStrike" spc="-1">
              <a:latin typeface="Arial"/>
            </a:endParaRPr>
          </a:p>
          <a:p>
            <a:pPr marL="457200" indent="-456120">
              <a:lnSpc>
                <a:spcPct val="100000"/>
              </a:lnSpc>
              <a:spcBef>
                <a:spcPts val="561"/>
              </a:spcBef>
            </a:pPr>
            <a:r>
              <a:rPr lang="de-DE" sz="2000" b="0" strike="noStrike" spc="-1">
                <a:solidFill>
                  <a:srgbClr val="000000"/>
                </a:solidFill>
                <a:latin typeface="Calibri"/>
                <a:ea typeface="DejaVu Sans"/>
              </a:rPr>
              <a:t>       </a:t>
            </a:r>
            <a:endParaRPr lang="de-DE" sz="2000" b="0" strike="noStrike" spc="-1">
              <a:latin typeface="Arial"/>
            </a:endParaRPr>
          </a:p>
        </p:txBody>
      </p:sp>
      <p:sp>
        <p:nvSpPr>
          <p:cNvPr id="579"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580"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581"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D659B2E-5D5E-403E-B066-6544F117F761}" type="slidenum">
              <a:rPr lang="de-DE" sz="1200" b="0" strike="noStrike" spc="-1">
                <a:solidFill>
                  <a:srgbClr val="8B8B8B"/>
                </a:solidFill>
                <a:latin typeface="Calibri"/>
                <a:ea typeface="DejaVu Sans"/>
              </a:rPr>
              <a:t>41</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CustomShape 1"/>
          <p:cNvSpPr/>
          <p:nvPr/>
        </p:nvSpPr>
        <p:spPr>
          <a:xfrm>
            <a:off x="509040" y="1090800"/>
            <a:ext cx="8633880" cy="386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de-DE" sz="2800" b="0" strike="noStrike" spc="-1">
                <a:solidFill>
                  <a:srgbClr val="000000"/>
                </a:solidFill>
                <a:latin typeface="Calibri"/>
                <a:ea typeface="ＭＳ Ｐゴシック"/>
              </a:rPr>
              <a:t>Übergeordnete und Konkretisierte Kompetenzerwartungen</a:t>
            </a:r>
            <a:endParaRPr lang="de-DE" sz="2800" b="0" strike="noStrike" spc="-1">
              <a:latin typeface="Arial"/>
            </a:endParaRPr>
          </a:p>
        </p:txBody>
      </p:sp>
      <p:sp>
        <p:nvSpPr>
          <p:cNvPr id="583" name="CustomShape 2"/>
          <p:cNvSpPr/>
          <p:nvPr/>
        </p:nvSpPr>
        <p:spPr>
          <a:xfrm>
            <a:off x="1766160" y="2048040"/>
            <a:ext cx="7128000" cy="729000"/>
          </a:xfrm>
          <a:prstGeom prst="rect">
            <a:avLst/>
          </a:prstGeom>
          <a:ln>
            <a:solidFill>
              <a:schemeClr val="bg1">
                <a:lumMod val="85000"/>
              </a:schemeClr>
            </a:solidFill>
            <a:round/>
          </a:ln>
        </p:spPr>
        <p:style>
          <a:lnRef idx="2">
            <a:schemeClr val="accent1"/>
          </a:lnRef>
          <a:fillRef idx="1">
            <a:schemeClr val="lt1"/>
          </a:fillRef>
          <a:effectRef idx="0">
            <a:schemeClr val="accent1"/>
          </a:effectRef>
          <a:fontRef idx="minor"/>
        </p:style>
        <p:txBody>
          <a:bodyPr lIns="90000" tIns="45000" rIns="90000" bIns="45000">
            <a:spAutoFit/>
          </a:bodyPr>
          <a:lstStyle/>
          <a:p>
            <a:pPr>
              <a:lnSpc>
                <a:spcPct val="100000"/>
              </a:lnSpc>
            </a:pPr>
            <a:r>
              <a:rPr lang="de-DE" sz="1400" b="0" strike="noStrike" spc="-1">
                <a:solidFill>
                  <a:srgbClr val="000000"/>
                </a:solidFill>
                <a:latin typeface="Arial"/>
                <a:ea typeface="DejaVu Sans"/>
              </a:rPr>
              <a:t>Die Schülerinnen und Schüler</a:t>
            </a:r>
            <a:endParaRPr lang="de-DE" sz="1400" b="0" strike="noStrike" spc="-1">
              <a:latin typeface="Arial"/>
            </a:endParaRPr>
          </a:p>
          <a:p>
            <a:pPr>
              <a:lnSpc>
                <a:spcPct val="100000"/>
              </a:lnSpc>
            </a:pPr>
            <a:r>
              <a:rPr lang="de-DE" sz="1400" b="0" strike="noStrike" spc="-1">
                <a:solidFill>
                  <a:srgbClr val="000000"/>
                </a:solidFill>
                <a:latin typeface="Arial"/>
                <a:ea typeface="DejaVu Sans"/>
              </a:rPr>
              <a:t>gestalten Bilder </a:t>
            </a:r>
            <a:r>
              <a:rPr lang="de-DE" sz="1400" b="1" strike="noStrike" spc="-1">
                <a:solidFill>
                  <a:srgbClr val="000000"/>
                </a:solidFill>
                <a:latin typeface="Arial"/>
                <a:ea typeface="DejaVu Sans"/>
              </a:rPr>
              <a:t>funktionsbezogen</a:t>
            </a:r>
            <a:r>
              <a:rPr lang="de-DE" sz="1400" b="0" strike="noStrike" spc="-1">
                <a:solidFill>
                  <a:srgbClr val="000000"/>
                </a:solidFill>
                <a:latin typeface="Arial"/>
                <a:ea typeface="DejaVu Sans"/>
              </a:rPr>
              <a:t> auf der Grundlage </a:t>
            </a:r>
            <a:r>
              <a:rPr lang="de-DE" sz="1400" b="1" strike="noStrike" spc="-1">
                <a:solidFill>
                  <a:srgbClr val="000000"/>
                </a:solidFill>
                <a:latin typeface="Arial"/>
                <a:ea typeface="DejaVu Sans"/>
              </a:rPr>
              <a:t>elementarer</a:t>
            </a:r>
            <a:r>
              <a:rPr lang="de-DE" sz="1400" b="0" strike="noStrike" spc="-1">
                <a:solidFill>
                  <a:srgbClr val="000000"/>
                </a:solidFill>
                <a:latin typeface="Arial"/>
                <a:ea typeface="DejaVu Sans"/>
              </a:rPr>
              <a:t> Kenntnisse über bildnerische Mittel und deren Wirkungszusammenhänge.</a:t>
            </a:r>
            <a:endParaRPr lang="de-DE" sz="1400" b="0" strike="noStrike" spc="-1">
              <a:latin typeface="Arial"/>
            </a:endParaRPr>
          </a:p>
        </p:txBody>
      </p:sp>
      <p:sp>
        <p:nvSpPr>
          <p:cNvPr id="584" name="CustomShape 3"/>
          <p:cNvSpPr/>
          <p:nvPr/>
        </p:nvSpPr>
        <p:spPr>
          <a:xfrm>
            <a:off x="144000" y="4393800"/>
            <a:ext cx="3023280" cy="1581480"/>
          </a:xfrm>
          <a:prstGeom prst="rect">
            <a:avLst/>
          </a:prstGeom>
          <a:noFill/>
          <a:ln>
            <a:solidFill>
              <a:schemeClr val="bg1">
                <a:lumMod val="75000"/>
              </a:schemeClr>
            </a:solidFill>
            <a:round/>
          </a:ln>
        </p:spPr>
        <p:style>
          <a:lnRef idx="2">
            <a:schemeClr val="accent2"/>
          </a:lnRef>
          <a:fillRef idx="1">
            <a:schemeClr val="lt1"/>
          </a:fillRef>
          <a:effectRef idx="0">
            <a:schemeClr val="accent2"/>
          </a:effectRef>
          <a:fontRef idx="minor"/>
        </p:style>
        <p:txBody>
          <a:bodyPr lIns="90000" tIns="45000" rIns="90000" bIns="45000">
            <a:spAutoFit/>
          </a:bodyPr>
          <a:lstStyle/>
          <a:p>
            <a:pPr>
              <a:lnSpc>
                <a:spcPct val="100000"/>
              </a:lnSpc>
            </a:pPr>
            <a:r>
              <a:rPr lang="de-DE" sz="1400" b="0" strike="noStrike" spc="-1">
                <a:solidFill>
                  <a:srgbClr val="000000"/>
                </a:solidFill>
                <a:latin typeface="Arial"/>
                <a:ea typeface="DejaVu Sans"/>
              </a:rPr>
              <a:t>Die Schülerinnen und Schüler </a:t>
            </a:r>
            <a:endParaRPr lang="de-DE" sz="1400" b="0" strike="noStrike" spc="-1">
              <a:latin typeface="Arial"/>
            </a:endParaRPr>
          </a:p>
          <a:p>
            <a:pPr>
              <a:lnSpc>
                <a:spcPct val="100000"/>
              </a:lnSpc>
            </a:pPr>
            <a:r>
              <a:rPr lang="de-DE" sz="1400" b="0" strike="noStrike" spc="-1">
                <a:solidFill>
                  <a:srgbClr val="000000"/>
                </a:solidFill>
                <a:latin typeface="Arial"/>
                <a:ea typeface="DejaVu Sans"/>
              </a:rPr>
              <a:t>unterscheiden grundlegende Möglichkeiten der </a:t>
            </a:r>
            <a:r>
              <a:rPr lang="de-DE" sz="1400" b="1" strike="noStrike" spc="-1">
                <a:solidFill>
                  <a:srgbClr val="000000"/>
                </a:solidFill>
                <a:latin typeface="Arial"/>
                <a:ea typeface="DejaVu Sans"/>
              </a:rPr>
              <a:t>Flächen-organisation (Streuung, Reihung, Ballung) </a:t>
            </a:r>
            <a:r>
              <a:rPr lang="de-DE" sz="1400" b="0" strike="noStrike" spc="-1">
                <a:solidFill>
                  <a:srgbClr val="000000"/>
                </a:solidFill>
                <a:latin typeface="Arial"/>
                <a:ea typeface="DejaVu Sans"/>
              </a:rPr>
              <a:t>im Hinblick auf ihre jeweilige Wirkung. </a:t>
            </a:r>
            <a:endParaRPr lang="de-DE" sz="1400" b="0" strike="noStrike" spc="-1">
              <a:latin typeface="Arial"/>
            </a:endParaRPr>
          </a:p>
          <a:p>
            <a:pPr>
              <a:lnSpc>
                <a:spcPct val="100000"/>
              </a:lnSpc>
            </a:pPr>
            <a:r>
              <a:rPr lang="de-DE" sz="1400" b="1" strike="noStrike" spc="-1">
                <a:solidFill>
                  <a:srgbClr val="000000"/>
                </a:solidFill>
                <a:latin typeface="Arial"/>
                <a:ea typeface="DejaVu Sans"/>
              </a:rPr>
              <a:t>(Inhaltsfeld 1</a:t>
            </a:r>
            <a:r>
              <a:rPr lang="de-DE" sz="1400" b="0" strike="noStrike" spc="-1">
                <a:solidFill>
                  <a:srgbClr val="000000"/>
                </a:solidFill>
                <a:latin typeface="Arial"/>
                <a:ea typeface="DejaVu Sans"/>
              </a:rPr>
              <a:t>)</a:t>
            </a:r>
            <a:endParaRPr lang="de-DE" sz="1400" b="0" strike="noStrike" spc="-1">
              <a:latin typeface="Arial"/>
            </a:endParaRPr>
          </a:p>
        </p:txBody>
      </p:sp>
      <p:sp>
        <p:nvSpPr>
          <p:cNvPr id="585" name="CustomShape 4"/>
          <p:cNvSpPr/>
          <p:nvPr/>
        </p:nvSpPr>
        <p:spPr>
          <a:xfrm>
            <a:off x="3312000" y="4449600"/>
            <a:ext cx="2807280" cy="1468080"/>
          </a:xfrm>
          <a:prstGeom prst="rect">
            <a:avLst/>
          </a:prstGeom>
          <a:noFill/>
          <a:ln w="25560">
            <a:solidFill>
              <a:srgbClr val="BFBFBF"/>
            </a:solidFill>
            <a:round/>
          </a:ln>
        </p:spPr>
        <p:style>
          <a:lnRef idx="0">
            <a:scrgbClr r="0" g="0" b="0"/>
          </a:lnRef>
          <a:fillRef idx="0">
            <a:scrgbClr r="0" g="0" b="0"/>
          </a:fillRef>
          <a:effectRef idx="0">
            <a:scrgbClr r="0" g="0" b="0"/>
          </a:effectRef>
          <a:fontRef idx="minor"/>
        </p:style>
        <p:txBody>
          <a:bodyPr lIns="0" tIns="0" rIns="0" bIns="0" anchor="ctr">
            <a:spAutoFit/>
          </a:bodyPr>
          <a:lstStyle/>
          <a:p>
            <a:pPr marL="108000">
              <a:lnSpc>
                <a:spcPct val="90000"/>
              </a:lnSpc>
              <a:spcBef>
                <a:spcPts val="1001"/>
              </a:spcBef>
            </a:pPr>
            <a:r>
              <a:rPr lang="de-DE" sz="1400" b="0" strike="noStrike" spc="-1">
                <a:solidFill>
                  <a:srgbClr val="000000"/>
                </a:solidFill>
                <a:latin typeface="Arial"/>
                <a:ea typeface="DejaVu Sans"/>
              </a:rPr>
              <a:t>Die Schülerinnen und Schüler entwerfen und gestalten </a:t>
            </a:r>
            <a:r>
              <a:rPr lang="de-DE" sz="1400" b="1" strike="noStrike" spc="-1">
                <a:solidFill>
                  <a:srgbClr val="000000"/>
                </a:solidFill>
                <a:latin typeface="Arial"/>
                <a:ea typeface="DejaVu Sans"/>
              </a:rPr>
              <a:t>aufgabenbezogen planvoll-strukturierend und experimentierend-erkundend </a:t>
            </a:r>
            <a:r>
              <a:rPr lang="de-DE" sz="1400" b="0" strike="noStrike" spc="-1">
                <a:solidFill>
                  <a:srgbClr val="000000"/>
                </a:solidFill>
                <a:latin typeface="Arial"/>
                <a:ea typeface="DejaVu Sans"/>
              </a:rPr>
              <a:t>Bilder. </a:t>
            </a:r>
            <a:endParaRPr lang="de-DE" sz="1400" b="0" strike="noStrike" spc="-1">
              <a:latin typeface="Arial"/>
            </a:endParaRPr>
          </a:p>
          <a:p>
            <a:pPr marL="108000">
              <a:lnSpc>
                <a:spcPct val="90000"/>
              </a:lnSpc>
              <a:spcBef>
                <a:spcPts val="1001"/>
              </a:spcBef>
            </a:pPr>
            <a:r>
              <a:rPr lang="de-DE" sz="1400" b="0" strike="noStrike" spc="-1">
                <a:solidFill>
                  <a:srgbClr val="000000"/>
                </a:solidFill>
                <a:latin typeface="Arial"/>
                <a:ea typeface="DejaVu Sans"/>
              </a:rPr>
              <a:t>(</a:t>
            </a:r>
            <a:r>
              <a:rPr lang="de-DE" sz="1400" b="1" strike="noStrike" spc="-1">
                <a:solidFill>
                  <a:srgbClr val="000000"/>
                </a:solidFill>
                <a:latin typeface="Arial"/>
                <a:ea typeface="DejaVu Sans"/>
              </a:rPr>
              <a:t>Inhaltsfeld 2)</a:t>
            </a:r>
            <a:endParaRPr lang="de-DE" sz="1400" b="0" strike="noStrike" spc="-1">
              <a:latin typeface="Arial"/>
            </a:endParaRPr>
          </a:p>
        </p:txBody>
      </p:sp>
      <p:sp>
        <p:nvSpPr>
          <p:cNvPr id="586" name="CustomShape 5"/>
          <p:cNvSpPr/>
          <p:nvPr/>
        </p:nvSpPr>
        <p:spPr>
          <a:xfrm>
            <a:off x="6264000" y="4393800"/>
            <a:ext cx="2849400" cy="1581480"/>
          </a:xfrm>
          <a:prstGeom prst="rect">
            <a:avLst/>
          </a:prstGeom>
          <a:noFill/>
          <a:ln w="28440">
            <a:solidFill>
              <a:schemeClr val="bg1">
                <a:lumMod val="75000"/>
              </a:schemeClr>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400" b="0" strike="noStrike" spc="-1">
                <a:solidFill>
                  <a:srgbClr val="000000"/>
                </a:solidFill>
                <a:latin typeface="Arial"/>
                <a:ea typeface="ＭＳ Ｐゴシック"/>
              </a:rPr>
              <a:t>Die Schülerinnen und Schüler</a:t>
            </a:r>
            <a:endParaRPr lang="de-DE" sz="1400" b="0" strike="noStrike" spc="-1">
              <a:latin typeface="Arial"/>
            </a:endParaRPr>
          </a:p>
          <a:p>
            <a:pPr>
              <a:lnSpc>
                <a:spcPct val="100000"/>
              </a:lnSpc>
            </a:pPr>
            <a:r>
              <a:rPr lang="de-DE" sz="1400" b="0" strike="noStrike" spc="-1">
                <a:solidFill>
                  <a:srgbClr val="000000"/>
                </a:solidFill>
                <a:latin typeface="Arial"/>
                <a:ea typeface="ＭＳ Ｐゴシック"/>
              </a:rPr>
              <a:t>entwickeln mit </a:t>
            </a:r>
            <a:r>
              <a:rPr lang="de-DE" sz="1400" b="1" strike="noStrike" spc="-1">
                <a:solidFill>
                  <a:srgbClr val="000000"/>
                </a:solidFill>
                <a:latin typeface="Arial"/>
                <a:ea typeface="ＭＳ Ｐゴシック"/>
              </a:rPr>
              <a:t>malerischen, grafischen bzw. fotografischen Ausdrucksmitteln narrative bzw. fiktionale Gestaltungskonzepte</a:t>
            </a:r>
            <a:r>
              <a:rPr lang="de-DE" sz="1400" b="0" strike="noStrike" spc="-1">
                <a:solidFill>
                  <a:srgbClr val="000000"/>
                </a:solidFill>
                <a:latin typeface="Arial"/>
                <a:ea typeface="ＭＳ Ｐゴシック"/>
              </a:rPr>
              <a:t>. </a:t>
            </a:r>
            <a:r>
              <a:rPr lang="de-DE" sz="1400" b="1" strike="noStrike" spc="-1">
                <a:solidFill>
                  <a:srgbClr val="000000"/>
                </a:solidFill>
                <a:latin typeface="Arial"/>
                <a:ea typeface="ＭＳ Ｐゴシック"/>
              </a:rPr>
              <a:t>(Inhaltsfeld 3)</a:t>
            </a:r>
            <a:endParaRPr lang="de-DE" sz="1400" b="0" strike="noStrike" spc="-1">
              <a:latin typeface="Arial"/>
            </a:endParaRPr>
          </a:p>
        </p:txBody>
      </p:sp>
      <p:sp>
        <p:nvSpPr>
          <p:cNvPr id="587" name="CustomShape 6"/>
          <p:cNvSpPr/>
          <p:nvPr/>
        </p:nvSpPr>
        <p:spPr>
          <a:xfrm rot="5400000">
            <a:off x="4278960" y="3083040"/>
            <a:ext cx="586080" cy="423720"/>
          </a:xfrm>
          <a:prstGeom prst="rightArrow">
            <a:avLst>
              <a:gd name="adj1" fmla="val 50000"/>
              <a:gd name="adj2" fmla="val 50000"/>
            </a:avLst>
          </a:prstGeom>
          <a:gradFill rotWithShape="0">
            <a:gsLst>
              <a:gs pos="0">
                <a:srgbClr val="A7A7A7"/>
              </a:gs>
              <a:gs pos="20000">
                <a:srgbClr val="A6A6A6"/>
              </a:gs>
              <a:gs pos="100000">
                <a:srgbClr val="7E7E7E"/>
              </a:gs>
            </a:gsLst>
            <a:lin ang="10800000"/>
          </a:gradFill>
          <a:ln w="9360">
            <a:solidFill>
              <a:srgbClr val="A8A8A8"/>
            </a:solidFill>
            <a:miter/>
          </a:ln>
          <a:effectLst>
            <a:outerShdw blurRad="40000" dist="23040" dir="5400000" rotWithShape="0">
              <a:srgbClr val="808080">
                <a:alpha val="35000"/>
              </a:srgbClr>
            </a:outerShdw>
          </a:effectLst>
        </p:spPr>
        <p:style>
          <a:lnRef idx="0">
            <a:scrgbClr r="0" g="0" b="0"/>
          </a:lnRef>
          <a:fillRef idx="0">
            <a:scrgbClr r="0" g="0" b="0"/>
          </a:fillRef>
          <a:effectRef idx="0">
            <a:scrgbClr r="0" g="0" b="0"/>
          </a:effectRef>
          <a:fontRef idx="minor"/>
        </p:style>
      </p:sp>
      <p:sp>
        <p:nvSpPr>
          <p:cNvPr id="588" name="CustomShape 7"/>
          <p:cNvSpPr/>
          <p:nvPr/>
        </p:nvSpPr>
        <p:spPr>
          <a:xfrm rot="5400000">
            <a:off x="1825200" y="3066120"/>
            <a:ext cx="586080" cy="423720"/>
          </a:xfrm>
          <a:prstGeom prst="rightArrow">
            <a:avLst>
              <a:gd name="adj1" fmla="val 50000"/>
              <a:gd name="adj2" fmla="val 50000"/>
            </a:avLst>
          </a:prstGeom>
          <a:gradFill rotWithShape="0">
            <a:gsLst>
              <a:gs pos="0">
                <a:srgbClr val="A7A7A7"/>
              </a:gs>
              <a:gs pos="20000">
                <a:srgbClr val="A6A6A6"/>
              </a:gs>
              <a:gs pos="100000">
                <a:srgbClr val="7E7E7E"/>
              </a:gs>
            </a:gsLst>
            <a:lin ang="10800000"/>
          </a:gradFill>
          <a:ln w="9360">
            <a:solidFill>
              <a:srgbClr val="A8A8A8"/>
            </a:solidFill>
            <a:miter/>
          </a:ln>
          <a:effectLst>
            <a:outerShdw blurRad="40000" dist="23040" dir="5400000" rotWithShape="0">
              <a:srgbClr val="808080">
                <a:alpha val="35000"/>
              </a:srgbClr>
            </a:outerShdw>
          </a:effectLst>
        </p:spPr>
        <p:style>
          <a:lnRef idx="0">
            <a:scrgbClr r="0" g="0" b="0"/>
          </a:lnRef>
          <a:fillRef idx="0">
            <a:scrgbClr r="0" g="0" b="0"/>
          </a:fillRef>
          <a:effectRef idx="0">
            <a:scrgbClr r="0" g="0" b="0"/>
          </a:effectRef>
          <a:fontRef idx="minor"/>
        </p:style>
      </p:sp>
      <p:sp>
        <p:nvSpPr>
          <p:cNvPr id="589" name="CustomShape 8"/>
          <p:cNvSpPr/>
          <p:nvPr/>
        </p:nvSpPr>
        <p:spPr>
          <a:xfrm rot="5400000">
            <a:off x="7297200" y="3059640"/>
            <a:ext cx="586080" cy="423720"/>
          </a:xfrm>
          <a:prstGeom prst="rightArrow">
            <a:avLst>
              <a:gd name="adj1" fmla="val 50000"/>
              <a:gd name="adj2" fmla="val 50000"/>
            </a:avLst>
          </a:prstGeom>
          <a:gradFill rotWithShape="0">
            <a:gsLst>
              <a:gs pos="0">
                <a:srgbClr val="A7A7A7"/>
              </a:gs>
              <a:gs pos="20000">
                <a:srgbClr val="A6A6A6"/>
              </a:gs>
              <a:gs pos="100000">
                <a:srgbClr val="7E7E7E"/>
              </a:gs>
            </a:gsLst>
            <a:lin ang="10800000"/>
          </a:gradFill>
          <a:ln w="9360">
            <a:solidFill>
              <a:srgbClr val="A8A8A8"/>
            </a:solidFill>
            <a:miter/>
          </a:ln>
          <a:effectLst>
            <a:outerShdw blurRad="40000" dist="23040" dir="5400000" rotWithShape="0">
              <a:srgbClr val="808080">
                <a:alpha val="35000"/>
              </a:srgbClr>
            </a:outerShdw>
          </a:effectLst>
        </p:spPr>
        <p:style>
          <a:lnRef idx="0">
            <a:scrgbClr r="0" g="0" b="0"/>
          </a:lnRef>
          <a:fillRef idx="0">
            <a:scrgbClr r="0" g="0" b="0"/>
          </a:fillRef>
          <a:effectRef idx="0">
            <a:scrgbClr r="0" g="0" b="0"/>
          </a:effectRef>
          <a:fontRef idx="minor"/>
        </p:style>
      </p:sp>
      <p:sp>
        <p:nvSpPr>
          <p:cNvPr id="590" name="CustomShape 9"/>
          <p:cNvSpPr/>
          <p:nvPr/>
        </p:nvSpPr>
        <p:spPr>
          <a:xfrm>
            <a:off x="736560" y="2132280"/>
            <a:ext cx="1028520" cy="94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3200" b="1" strike="noStrike" spc="-1">
                <a:solidFill>
                  <a:srgbClr val="000000"/>
                </a:solidFill>
                <a:latin typeface="Arial"/>
                <a:ea typeface="DejaVu Sans"/>
              </a:rPr>
              <a:t>ÜK</a:t>
            </a:r>
            <a:endParaRPr lang="de-DE" sz="3200" b="0" strike="noStrike" spc="-1">
              <a:latin typeface="Arial"/>
            </a:endParaRPr>
          </a:p>
          <a:p>
            <a:pPr>
              <a:lnSpc>
                <a:spcPct val="100000"/>
              </a:lnSpc>
            </a:pPr>
            <a:r>
              <a:rPr lang="de-DE" sz="1200" b="1" strike="noStrike" spc="-1">
                <a:solidFill>
                  <a:srgbClr val="000000"/>
                </a:solidFill>
                <a:latin typeface="Arial"/>
                <a:ea typeface="DejaVu Sans"/>
              </a:rPr>
              <a:t>Produktion</a:t>
            </a:r>
            <a:endParaRPr lang="de-DE" sz="1200" b="0" strike="noStrike" spc="-1">
              <a:latin typeface="Arial"/>
            </a:endParaRPr>
          </a:p>
          <a:p>
            <a:pPr>
              <a:lnSpc>
                <a:spcPct val="100000"/>
              </a:lnSpc>
            </a:pPr>
            <a:endParaRPr lang="de-DE" sz="1200" b="0" strike="noStrike" spc="-1">
              <a:latin typeface="Arial"/>
            </a:endParaRPr>
          </a:p>
        </p:txBody>
      </p:sp>
      <p:sp>
        <p:nvSpPr>
          <p:cNvPr id="591" name="CustomShape 10"/>
          <p:cNvSpPr/>
          <p:nvPr/>
        </p:nvSpPr>
        <p:spPr>
          <a:xfrm>
            <a:off x="736560" y="3575160"/>
            <a:ext cx="1028520" cy="75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3200" b="1" strike="noStrike" spc="-1">
                <a:solidFill>
                  <a:srgbClr val="000000"/>
                </a:solidFill>
                <a:latin typeface="Arial"/>
                <a:ea typeface="DejaVu Sans"/>
              </a:rPr>
              <a:t>KK</a:t>
            </a:r>
            <a:endParaRPr lang="de-DE" sz="3200" b="0" strike="noStrike" spc="-1">
              <a:latin typeface="Arial"/>
            </a:endParaRPr>
          </a:p>
          <a:p>
            <a:pPr>
              <a:lnSpc>
                <a:spcPct val="100000"/>
              </a:lnSpc>
            </a:pPr>
            <a:r>
              <a:rPr lang="de-DE" sz="1200" b="1" strike="noStrike" spc="-1">
                <a:solidFill>
                  <a:srgbClr val="000000"/>
                </a:solidFill>
                <a:latin typeface="Arial"/>
                <a:ea typeface="DejaVu Sans"/>
              </a:rPr>
              <a:t>Produktion</a:t>
            </a:r>
            <a:endParaRPr lang="de-DE" sz="1200" b="0" strike="noStrike" spc="-1">
              <a:latin typeface="Arial"/>
            </a:endParaRPr>
          </a:p>
        </p:txBody>
      </p:sp>
      <p:sp>
        <p:nvSpPr>
          <p:cNvPr id="592" name="CustomShape 11"/>
          <p:cNvSpPr/>
          <p:nvPr/>
        </p:nvSpPr>
        <p:spPr>
          <a:xfrm>
            <a:off x="388800" y="1629000"/>
            <a:ext cx="33937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0" strike="noStrike" spc="-1">
                <a:solidFill>
                  <a:srgbClr val="000000"/>
                </a:solidFill>
                <a:latin typeface="Arial"/>
                <a:ea typeface="ＭＳ Ｐゴシック"/>
              </a:rPr>
              <a:t>Erprobungsstufe</a:t>
            </a: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457200" y="1110600"/>
            <a:ext cx="8228160" cy="386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de-DE" sz="2800" b="0" strike="noStrike" spc="-1">
                <a:solidFill>
                  <a:srgbClr val="000000"/>
                </a:solidFill>
                <a:latin typeface="Calibri"/>
                <a:ea typeface="ＭＳ Ｐゴシック"/>
              </a:rPr>
              <a:t>Progression: Erprobungsstufe  </a:t>
            </a:r>
            <a:r>
              <a:rPr lang="de-DE" sz="2800" b="0" strike="noStrike" spc="-1">
                <a:solidFill>
                  <a:srgbClr val="000000"/>
                </a:solidFill>
                <a:latin typeface="Wingdings"/>
                <a:ea typeface="ＭＳ Ｐゴシック"/>
              </a:rPr>
              <a:t></a:t>
            </a:r>
            <a:r>
              <a:rPr lang="de-DE" sz="2800" b="0" strike="noStrike" spc="-1">
                <a:solidFill>
                  <a:srgbClr val="000000"/>
                </a:solidFill>
                <a:latin typeface="Calibri"/>
                <a:ea typeface="ＭＳ Ｐゴシック"/>
              </a:rPr>
              <a:t>   Mittelstufe</a:t>
            </a:r>
            <a:endParaRPr lang="de-DE" sz="2800" b="0" strike="noStrike" spc="-1">
              <a:latin typeface="Arial"/>
            </a:endParaRPr>
          </a:p>
        </p:txBody>
      </p:sp>
      <p:sp>
        <p:nvSpPr>
          <p:cNvPr id="594" name="CustomShape 2"/>
          <p:cNvSpPr/>
          <p:nvPr/>
        </p:nvSpPr>
        <p:spPr>
          <a:xfrm>
            <a:off x="2229480" y="1788480"/>
            <a:ext cx="2734920" cy="942120"/>
          </a:xfrm>
          <a:prstGeom prst="rect">
            <a:avLst/>
          </a:prstGeom>
          <a:ln>
            <a:solidFill>
              <a:schemeClr val="bg1">
                <a:lumMod val="85000"/>
              </a:schemeClr>
            </a:solidFill>
            <a:round/>
          </a:ln>
        </p:spPr>
        <p:style>
          <a:lnRef idx="2">
            <a:schemeClr val="accent1"/>
          </a:lnRef>
          <a:fillRef idx="1">
            <a:schemeClr val="lt1"/>
          </a:fillRef>
          <a:effectRef idx="0">
            <a:schemeClr val="accent1"/>
          </a:effectRef>
          <a:fontRef idx="minor"/>
        </p:style>
        <p:txBody>
          <a:bodyPr lIns="90000" tIns="45000" rIns="90000" bIns="45000">
            <a:spAutoFit/>
          </a:bodyPr>
          <a:lstStyle/>
          <a:p>
            <a:pPr>
              <a:lnSpc>
                <a:spcPct val="100000"/>
              </a:lnSpc>
            </a:pPr>
            <a:r>
              <a:rPr lang="de-DE" sz="1400" b="0" strike="noStrike" spc="-1">
                <a:solidFill>
                  <a:srgbClr val="000000"/>
                </a:solidFill>
                <a:latin typeface="Arial"/>
                <a:ea typeface="DejaVu Sans"/>
              </a:rPr>
              <a:t>Die Schülerinnen und Schüler</a:t>
            </a:r>
            <a:endParaRPr lang="de-DE" sz="1400" b="0" strike="noStrike" spc="-1">
              <a:latin typeface="Arial"/>
            </a:endParaRPr>
          </a:p>
          <a:p>
            <a:pPr>
              <a:lnSpc>
                <a:spcPct val="100000"/>
              </a:lnSpc>
            </a:pPr>
            <a:r>
              <a:rPr lang="de-DE" sz="1400" b="0" strike="noStrike" spc="-1">
                <a:solidFill>
                  <a:srgbClr val="000000"/>
                </a:solidFill>
                <a:latin typeface="Arial"/>
                <a:ea typeface="DejaVu Sans"/>
              </a:rPr>
              <a:t>beschreiben eigene und fremde Bilder sachangemessen in ihren wesentlichen Merkmalen.</a:t>
            </a:r>
            <a:endParaRPr lang="de-DE" sz="1400" b="0" strike="noStrike" spc="-1">
              <a:latin typeface="Arial"/>
            </a:endParaRPr>
          </a:p>
        </p:txBody>
      </p:sp>
      <p:sp>
        <p:nvSpPr>
          <p:cNvPr id="595" name="CustomShape 3"/>
          <p:cNvSpPr/>
          <p:nvPr/>
        </p:nvSpPr>
        <p:spPr>
          <a:xfrm>
            <a:off x="2229480" y="3429000"/>
            <a:ext cx="2734920" cy="1794600"/>
          </a:xfrm>
          <a:prstGeom prst="rect">
            <a:avLst/>
          </a:prstGeom>
          <a:noFill/>
          <a:ln>
            <a:solidFill>
              <a:schemeClr val="bg1">
                <a:lumMod val="85000"/>
              </a:schemeClr>
            </a:solidFill>
            <a:round/>
          </a:ln>
        </p:spPr>
        <p:style>
          <a:lnRef idx="2">
            <a:schemeClr val="accent2"/>
          </a:lnRef>
          <a:fillRef idx="1">
            <a:schemeClr val="lt1"/>
          </a:fillRef>
          <a:effectRef idx="0">
            <a:schemeClr val="accent2"/>
          </a:effectRef>
          <a:fontRef idx="minor"/>
        </p:style>
        <p:txBody>
          <a:bodyPr lIns="90000" tIns="45000" rIns="90000" bIns="45000">
            <a:spAutoFit/>
          </a:bodyPr>
          <a:lstStyle/>
          <a:p>
            <a:pPr>
              <a:lnSpc>
                <a:spcPct val="100000"/>
              </a:lnSpc>
            </a:pPr>
            <a:r>
              <a:rPr lang="de-DE" sz="1400" b="0" strike="noStrike" spc="-1">
                <a:solidFill>
                  <a:srgbClr val="000000"/>
                </a:solidFill>
                <a:latin typeface="Arial"/>
                <a:ea typeface="DejaVu Sans"/>
              </a:rPr>
              <a:t>Die Schülerinnen und Schüler </a:t>
            </a:r>
            <a:endParaRPr lang="de-DE" sz="1400" b="0" strike="noStrike" spc="-1">
              <a:latin typeface="Arial"/>
            </a:endParaRPr>
          </a:p>
          <a:p>
            <a:pPr>
              <a:lnSpc>
                <a:spcPct val="100000"/>
              </a:lnSpc>
            </a:pPr>
            <a:r>
              <a:rPr lang="de-DE" sz="1400" b="1" strike="noStrike" spc="-1">
                <a:solidFill>
                  <a:srgbClr val="000000"/>
                </a:solidFill>
                <a:latin typeface="Arial"/>
                <a:ea typeface="DejaVu Sans"/>
              </a:rPr>
              <a:t>erklären</a:t>
            </a:r>
            <a:r>
              <a:rPr lang="de-DE" sz="1400" b="0" strike="noStrike" spc="-1">
                <a:solidFill>
                  <a:srgbClr val="000000"/>
                </a:solidFill>
                <a:latin typeface="Arial"/>
                <a:ea typeface="DejaVu Sans"/>
              </a:rPr>
              <a:t> die elementaren Mittel von Raumdarstellungen (Höhenlage, Überdeckung und Größenabnahme) hinsichtlich ihrer Räumlichkeit illusionier-enden Wirkung auf der Fläche.</a:t>
            </a:r>
            <a:endParaRPr lang="de-DE" sz="1400" b="0" strike="noStrike" spc="-1">
              <a:latin typeface="Arial"/>
            </a:endParaRPr>
          </a:p>
          <a:p>
            <a:pPr>
              <a:lnSpc>
                <a:spcPct val="100000"/>
              </a:lnSpc>
            </a:pPr>
            <a:r>
              <a:rPr lang="de-DE" sz="1400" b="1" strike="noStrike" spc="-1">
                <a:solidFill>
                  <a:srgbClr val="000000"/>
                </a:solidFill>
                <a:latin typeface="Arial"/>
                <a:ea typeface="DejaVu Sans"/>
              </a:rPr>
              <a:t>(Inhaltsfeld 1</a:t>
            </a:r>
            <a:r>
              <a:rPr lang="de-DE" sz="1400" b="0" strike="noStrike" spc="-1">
                <a:solidFill>
                  <a:srgbClr val="000000"/>
                </a:solidFill>
                <a:latin typeface="Arial"/>
                <a:ea typeface="DejaVu Sans"/>
              </a:rPr>
              <a:t>)</a:t>
            </a:r>
            <a:endParaRPr lang="de-DE" sz="1400" b="0" strike="noStrike" spc="-1">
              <a:latin typeface="Arial"/>
            </a:endParaRPr>
          </a:p>
        </p:txBody>
      </p:sp>
      <p:sp>
        <p:nvSpPr>
          <p:cNvPr id="596" name="CustomShape 4"/>
          <p:cNvSpPr/>
          <p:nvPr/>
        </p:nvSpPr>
        <p:spPr>
          <a:xfrm>
            <a:off x="5844600" y="3429000"/>
            <a:ext cx="2840760" cy="2220840"/>
          </a:xfrm>
          <a:prstGeom prst="rect">
            <a:avLst/>
          </a:prstGeom>
          <a:noFill/>
          <a:ln w="28440">
            <a:solidFill>
              <a:schemeClr val="bg1">
                <a:lumMod val="85000"/>
              </a:schemeClr>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400" b="0" strike="noStrike" spc="-1">
                <a:solidFill>
                  <a:srgbClr val="000000"/>
                </a:solidFill>
                <a:latin typeface="Arial"/>
                <a:ea typeface="ＭＳ Ｐゴシック"/>
              </a:rPr>
              <a:t>Die Schülerinnen und Schüler</a:t>
            </a:r>
            <a:endParaRPr lang="de-DE" sz="1400" b="0" strike="noStrike" spc="-1">
              <a:latin typeface="Arial"/>
            </a:endParaRPr>
          </a:p>
          <a:p>
            <a:pPr>
              <a:lnSpc>
                <a:spcPct val="100000"/>
              </a:lnSpc>
            </a:pPr>
            <a:r>
              <a:rPr lang="de-DE" sz="1400" b="1" strike="noStrike" spc="-1">
                <a:solidFill>
                  <a:srgbClr val="000000"/>
                </a:solidFill>
                <a:latin typeface="Arial"/>
                <a:ea typeface="ＭＳ Ｐゴシック"/>
              </a:rPr>
              <a:t>analysieren</a:t>
            </a:r>
            <a:r>
              <a:rPr lang="de-DE" sz="1400" b="0" strike="noStrike" spc="-1">
                <a:solidFill>
                  <a:srgbClr val="000000"/>
                </a:solidFill>
                <a:latin typeface="Arial"/>
                <a:ea typeface="ＭＳ Ｐゴシック"/>
              </a:rPr>
              <a:t> Bilder im Hinblick auf Körper- und Raumillusion (Höhenlage, Überdeckung, Maß-stabperspektive, Parallelperspek-tive sowie  Ein- und Zwei-Fluchtpunkt-Pers­pektive, Farb- und Luft­pers­pektive, Licht-Schatten-Modellierung).</a:t>
            </a:r>
            <a:endParaRPr lang="de-DE" sz="1400" b="0" strike="noStrike" spc="-1">
              <a:latin typeface="Arial"/>
            </a:endParaRPr>
          </a:p>
          <a:p>
            <a:pPr>
              <a:lnSpc>
                <a:spcPct val="100000"/>
              </a:lnSpc>
            </a:pPr>
            <a:r>
              <a:rPr lang="de-DE" sz="1400" b="1" strike="noStrike" spc="-1">
                <a:solidFill>
                  <a:srgbClr val="000000"/>
                </a:solidFill>
                <a:latin typeface="Arial"/>
                <a:ea typeface="ＭＳ Ｐゴシック"/>
              </a:rPr>
              <a:t>(Inhaltsfeld 1)</a:t>
            </a:r>
            <a:endParaRPr lang="de-DE" sz="1400" b="0" strike="noStrike" spc="-1">
              <a:latin typeface="Arial"/>
            </a:endParaRPr>
          </a:p>
        </p:txBody>
      </p:sp>
      <p:sp>
        <p:nvSpPr>
          <p:cNvPr id="597" name="CustomShape 5"/>
          <p:cNvSpPr/>
          <p:nvPr/>
        </p:nvSpPr>
        <p:spPr>
          <a:xfrm>
            <a:off x="736560" y="1978200"/>
            <a:ext cx="920160" cy="75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3200" b="1" strike="noStrike" spc="-1">
                <a:solidFill>
                  <a:srgbClr val="000000"/>
                </a:solidFill>
                <a:latin typeface="Arial"/>
                <a:ea typeface="DejaVu Sans"/>
              </a:rPr>
              <a:t>ÜK</a:t>
            </a:r>
            <a:endParaRPr lang="de-DE" sz="3200" b="0" strike="noStrike" spc="-1">
              <a:latin typeface="Arial"/>
            </a:endParaRPr>
          </a:p>
          <a:p>
            <a:pPr>
              <a:lnSpc>
                <a:spcPct val="100000"/>
              </a:lnSpc>
            </a:pPr>
            <a:r>
              <a:rPr lang="de-DE" sz="1200" b="1" strike="noStrike" spc="-1">
                <a:solidFill>
                  <a:srgbClr val="000000"/>
                </a:solidFill>
                <a:latin typeface="Arial"/>
                <a:ea typeface="DejaVu Sans"/>
              </a:rPr>
              <a:t>Rezeption</a:t>
            </a:r>
            <a:endParaRPr lang="de-DE" sz="1200" b="0" strike="noStrike" spc="-1">
              <a:latin typeface="Arial"/>
            </a:endParaRPr>
          </a:p>
        </p:txBody>
      </p:sp>
      <p:sp>
        <p:nvSpPr>
          <p:cNvPr id="598" name="CustomShape 6"/>
          <p:cNvSpPr/>
          <p:nvPr/>
        </p:nvSpPr>
        <p:spPr>
          <a:xfrm>
            <a:off x="736560" y="3963240"/>
            <a:ext cx="920160" cy="94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3200" b="1" strike="noStrike" spc="-1">
                <a:solidFill>
                  <a:srgbClr val="000000"/>
                </a:solidFill>
                <a:latin typeface="Arial"/>
                <a:ea typeface="DejaVu Sans"/>
              </a:rPr>
              <a:t>KK</a:t>
            </a:r>
            <a:endParaRPr lang="de-DE" sz="3200" b="0" strike="noStrike" spc="-1">
              <a:latin typeface="Arial"/>
            </a:endParaRPr>
          </a:p>
          <a:p>
            <a:pPr>
              <a:lnSpc>
                <a:spcPct val="100000"/>
              </a:lnSpc>
            </a:pPr>
            <a:r>
              <a:rPr lang="de-DE" sz="1200" b="1" strike="noStrike" spc="-1">
                <a:solidFill>
                  <a:srgbClr val="000000"/>
                </a:solidFill>
                <a:latin typeface="Arial"/>
                <a:ea typeface="DejaVu Sans"/>
              </a:rPr>
              <a:t>Rezeption</a:t>
            </a:r>
            <a:endParaRPr lang="de-DE" sz="1200" b="0" strike="noStrike" spc="-1">
              <a:latin typeface="Arial"/>
            </a:endParaRPr>
          </a:p>
          <a:p>
            <a:pPr>
              <a:lnSpc>
                <a:spcPct val="100000"/>
              </a:lnSpc>
            </a:pPr>
            <a:endParaRPr lang="de-DE" sz="1200" b="0" strike="noStrike" spc="-1">
              <a:latin typeface="Arial"/>
            </a:endParaRPr>
          </a:p>
        </p:txBody>
      </p:sp>
      <p:sp>
        <p:nvSpPr>
          <p:cNvPr id="599" name="CustomShape 7"/>
          <p:cNvSpPr/>
          <p:nvPr/>
        </p:nvSpPr>
        <p:spPr>
          <a:xfrm>
            <a:off x="5844600" y="1776600"/>
            <a:ext cx="2840760" cy="1368360"/>
          </a:xfrm>
          <a:prstGeom prst="rect">
            <a:avLst/>
          </a:prstGeom>
          <a:noFill/>
          <a:ln w="28440">
            <a:solidFill>
              <a:schemeClr val="bg1">
                <a:lumMod val="85000"/>
              </a:schemeClr>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400" b="0" strike="noStrike" spc="-1">
                <a:solidFill>
                  <a:srgbClr val="000000"/>
                </a:solidFill>
                <a:latin typeface="Arial"/>
                <a:ea typeface="DejaVu Sans"/>
              </a:rPr>
              <a:t>Die Schülerinnen und Schüler</a:t>
            </a:r>
            <a:endParaRPr lang="de-DE" sz="1400" b="0" strike="noStrike" spc="-1">
              <a:latin typeface="Arial"/>
            </a:endParaRPr>
          </a:p>
          <a:p>
            <a:pPr>
              <a:lnSpc>
                <a:spcPct val="100000"/>
              </a:lnSpc>
            </a:pPr>
            <a:r>
              <a:rPr lang="de-DE" sz="1400" b="0" strike="noStrike" spc="-1">
                <a:solidFill>
                  <a:srgbClr val="000000"/>
                </a:solidFill>
                <a:latin typeface="Arial"/>
                <a:ea typeface="DejaVu Sans"/>
              </a:rPr>
              <a:t>beschreiben eigene und fremde Bilder sachangemessen, </a:t>
            </a:r>
            <a:r>
              <a:rPr lang="de-DE" sz="1400" b="1" strike="noStrike" spc="-1">
                <a:solidFill>
                  <a:srgbClr val="000000"/>
                </a:solidFill>
                <a:latin typeface="Arial"/>
                <a:ea typeface="DejaVu Sans"/>
              </a:rPr>
              <a:t>strukturiert </a:t>
            </a:r>
            <a:r>
              <a:rPr lang="de-DE" sz="1400" b="0" strike="noStrike" spc="-1">
                <a:solidFill>
                  <a:srgbClr val="000000"/>
                </a:solidFill>
                <a:latin typeface="Arial"/>
                <a:ea typeface="DejaVu Sans"/>
              </a:rPr>
              <a:t>und </a:t>
            </a:r>
            <a:r>
              <a:rPr lang="de-DE" sz="1400" b="1" strike="noStrike" spc="-1">
                <a:solidFill>
                  <a:srgbClr val="000000"/>
                </a:solidFill>
                <a:latin typeface="Arial"/>
                <a:ea typeface="DejaVu Sans"/>
              </a:rPr>
              <a:t>fachsprachlich</a:t>
            </a:r>
            <a:r>
              <a:rPr lang="de-DE" sz="1400" b="0" strike="noStrike" spc="-1">
                <a:solidFill>
                  <a:srgbClr val="000000"/>
                </a:solidFill>
                <a:latin typeface="Arial"/>
                <a:ea typeface="DejaVu Sans"/>
              </a:rPr>
              <a:t> in ihren </a:t>
            </a:r>
            <a:r>
              <a:rPr lang="de-DE" sz="1400" b="1" strike="noStrike" spc="-1">
                <a:solidFill>
                  <a:srgbClr val="000000"/>
                </a:solidFill>
                <a:latin typeface="Arial"/>
                <a:ea typeface="DejaVu Sans"/>
              </a:rPr>
              <a:t>bedeutsamen</a:t>
            </a:r>
            <a:r>
              <a:rPr lang="de-DE" sz="1400" b="0" strike="noStrike" spc="-1">
                <a:solidFill>
                  <a:srgbClr val="000000"/>
                </a:solidFill>
                <a:latin typeface="Arial"/>
                <a:ea typeface="DejaVu Sans"/>
              </a:rPr>
              <a:t> Merkmalen.</a:t>
            </a:r>
            <a:endParaRPr lang="de-DE" sz="1400" b="0" strike="noStrike" spc="-1">
              <a:latin typeface="Arial"/>
            </a:endParaRPr>
          </a:p>
        </p:txBody>
      </p:sp>
      <p:sp>
        <p:nvSpPr>
          <p:cNvPr id="600" name="CustomShape 8"/>
          <p:cNvSpPr/>
          <p:nvPr/>
        </p:nvSpPr>
        <p:spPr>
          <a:xfrm>
            <a:off x="5111640" y="2138400"/>
            <a:ext cx="586080" cy="423720"/>
          </a:xfrm>
          <a:prstGeom prst="rightArrow">
            <a:avLst>
              <a:gd name="adj1" fmla="val 50000"/>
              <a:gd name="adj2" fmla="val 50000"/>
            </a:avLst>
          </a:prstGeom>
          <a:gradFill rotWithShape="0">
            <a:gsLst>
              <a:gs pos="0">
                <a:srgbClr val="A7A7A7"/>
              </a:gs>
              <a:gs pos="20000">
                <a:srgbClr val="A6A6A6"/>
              </a:gs>
              <a:gs pos="100000">
                <a:srgbClr val="7E7E7E"/>
              </a:gs>
            </a:gsLst>
            <a:lin ang="5400000"/>
          </a:gradFill>
          <a:ln w="9360">
            <a:solidFill>
              <a:srgbClr val="A8A8A8"/>
            </a:solidFill>
            <a:miter/>
          </a:ln>
          <a:effectLst>
            <a:outerShdw blurRad="40000" dist="23040" dir="5400000" rotWithShape="0">
              <a:srgbClr val="808080">
                <a:alpha val="35000"/>
              </a:srgbClr>
            </a:outerShdw>
          </a:effectLst>
        </p:spPr>
        <p:style>
          <a:lnRef idx="0">
            <a:scrgbClr r="0" g="0" b="0"/>
          </a:lnRef>
          <a:fillRef idx="0">
            <a:scrgbClr r="0" g="0" b="0"/>
          </a:fillRef>
          <a:effectRef idx="0">
            <a:scrgbClr r="0" g="0" b="0"/>
          </a:effectRef>
          <a:fontRef idx="minor"/>
        </p:style>
      </p:sp>
      <p:sp>
        <p:nvSpPr>
          <p:cNvPr id="601" name="CustomShape 9"/>
          <p:cNvSpPr/>
          <p:nvPr/>
        </p:nvSpPr>
        <p:spPr>
          <a:xfrm>
            <a:off x="5111640" y="4247280"/>
            <a:ext cx="586080" cy="423720"/>
          </a:xfrm>
          <a:prstGeom prst="rightArrow">
            <a:avLst>
              <a:gd name="adj1" fmla="val 50000"/>
              <a:gd name="adj2" fmla="val 50000"/>
            </a:avLst>
          </a:prstGeom>
          <a:gradFill rotWithShape="0">
            <a:gsLst>
              <a:gs pos="0">
                <a:srgbClr val="A7A7A7"/>
              </a:gs>
              <a:gs pos="20000">
                <a:srgbClr val="A6A6A6"/>
              </a:gs>
              <a:gs pos="100000">
                <a:srgbClr val="7E7E7E"/>
              </a:gs>
            </a:gsLst>
            <a:lin ang="5400000"/>
          </a:gradFill>
          <a:ln w="9360">
            <a:solidFill>
              <a:srgbClr val="A8A8A8"/>
            </a:solidFill>
            <a:miter/>
          </a:ln>
          <a:effectLst>
            <a:outerShdw blurRad="40000" dist="23040" dir="5400000" rotWithShape="0">
              <a:srgbClr val="808080">
                <a:alpha val="35000"/>
              </a:srgbClr>
            </a:outerShdw>
          </a:effectLst>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CustomShape 1"/>
          <p:cNvSpPr/>
          <p:nvPr/>
        </p:nvSpPr>
        <p:spPr>
          <a:xfrm>
            <a:off x="457200" y="113760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Konkretisierte Kompetenzerwartungen </a:t>
            </a:r>
            <a:endParaRPr lang="de-DE" sz="2800" b="0" strike="noStrike" spc="-1">
              <a:latin typeface="Arial"/>
            </a:endParaRPr>
          </a:p>
        </p:txBody>
      </p:sp>
      <p:sp>
        <p:nvSpPr>
          <p:cNvPr id="603" name="CustomShape 2"/>
          <p:cNvSpPr/>
          <p:nvPr/>
        </p:nvSpPr>
        <p:spPr>
          <a:xfrm>
            <a:off x="457200" y="1700640"/>
            <a:ext cx="832824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000" b="1" strike="noStrike" spc="-1">
                <a:solidFill>
                  <a:srgbClr val="000000"/>
                </a:solidFill>
                <a:latin typeface="Arial"/>
                <a:ea typeface="DejaVu Sans"/>
              </a:rPr>
              <a:t>Beispiel für die fachliche Einbindung des MKR in der Erprobungs-stufe:</a:t>
            </a:r>
            <a:endParaRPr lang="de-DE" sz="2000" b="0" strike="noStrike" spc="-1">
              <a:latin typeface="Arial"/>
            </a:endParaRPr>
          </a:p>
          <a:p>
            <a:pPr marL="360">
              <a:lnSpc>
                <a:spcPct val="100000"/>
              </a:lnSpc>
              <a:spcBef>
                <a:spcPts val="561"/>
              </a:spcBef>
            </a:pPr>
            <a:endParaRPr lang="de-DE" sz="2000" b="0" strike="noStrike" spc="-1">
              <a:latin typeface="Arial"/>
            </a:endParaRPr>
          </a:p>
          <a:p>
            <a:pPr marL="360">
              <a:lnSpc>
                <a:spcPct val="100000"/>
              </a:lnSpc>
              <a:spcBef>
                <a:spcPts val="561"/>
              </a:spcBef>
            </a:pPr>
            <a:r>
              <a:rPr lang="de-DE" sz="2000" b="1" strike="noStrike" spc="-1">
                <a:solidFill>
                  <a:srgbClr val="000000"/>
                </a:solidFill>
                <a:latin typeface="Arial"/>
                <a:ea typeface="DejaVu Sans"/>
              </a:rPr>
              <a:t>Übergeordnete Kompetenzen-Produktion:</a:t>
            </a:r>
            <a:endParaRPr lang="de-DE" sz="2000" b="0" strike="noStrike" spc="-1">
              <a:latin typeface="Arial"/>
            </a:endParaRPr>
          </a:p>
          <a:p>
            <a:pPr marL="360">
              <a:lnSpc>
                <a:spcPct val="100000"/>
              </a:lnSpc>
              <a:spcBef>
                <a:spcPts val="561"/>
              </a:spcBef>
            </a:pPr>
            <a:endParaRPr lang="de-DE" sz="2000" b="0" strike="noStrike" spc="-1">
              <a:latin typeface="Arial"/>
            </a:endParaRPr>
          </a:p>
          <a:p>
            <a:pPr marL="360">
              <a:lnSpc>
                <a:spcPct val="100000"/>
              </a:lnSpc>
              <a:spcBef>
                <a:spcPts val="561"/>
              </a:spcBef>
            </a:pPr>
            <a:r>
              <a:rPr lang="de-DE" sz="2000" b="0" strike="noStrike" spc="-1">
                <a:solidFill>
                  <a:srgbClr val="000000"/>
                </a:solidFill>
                <a:latin typeface="Arial"/>
                <a:ea typeface="DejaVu Sans"/>
              </a:rPr>
              <a:t>Die Schülerinnen und Schüler</a:t>
            </a:r>
            <a:endParaRPr lang="de-DE" sz="2000" b="0" strike="noStrike" spc="-1">
              <a:latin typeface="Arial"/>
            </a:endParaRPr>
          </a:p>
          <a:p>
            <a:pPr marL="914760" lvl="1" indent="-456120">
              <a:lnSpc>
                <a:spcPct val="100000"/>
              </a:lnSpc>
              <a:spcBef>
                <a:spcPts val="561"/>
              </a:spcBef>
              <a:buClr>
                <a:srgbClr val="FF0000"/>
              </a:buClr>
              <a:buFont typeface="Arial"/>
              <a:buChar char="•"/>
            </a:pPr>
            <a:r>
              <a:rPr lang="de-DE" sz="2000" b="0" strike="noStrike" spc="-1">
                <a:solidFill>
                  <a:srgbClr val="000000"/>
                </a:solidFill>
                <a:latin typeface="Arial"/>
                <a:ea typeface="DejaVu Sans"/>
              </a:rPr>
              <a:t>erproben experimentell die Möglichkeiten digitaler Techniken und Ausdrucksformen,  (MKR, 1.2, 4.2) </a:t>
            </a:r>
            <a:endParaRPr lang="de-DE" sz="2000" b="0" strike="noStrike" spc="-1">
              <a:latin typeface="Arial"/>
            </a:endParaRPr>
          </a:p>
        </p:txBody>
      </p:sp>
      <p:sp>
        <p:nvSpPr>
          <p:cNvPr id="604"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05"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0F0F2D3-7C2E-476D-9459-5430A9DD973F}" type="slidenum">
              <a:rPr lang="de-DE" sz="1200" b="0" strike="noStrike" spc="-1">
                <a:solidFill>
                  <a:srgbClr val="8B8B8B"/>
                </a:solidFill>
                <a:latin typeface="Calibri"/>
                <a:ea typeface="DejaVu Sans"/>
              </a:rPr>
              <a:t>44</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Konkretisierte Kompetenzerwartungen </a:t>
            </a:r>
            <a:endParaRPr lang="de-DE" sz="2800" b="0" strike="noStrike" spc="-1">
              <a:latin typeface="Arial"/>
            </a:endParaRPr>
          </a:p>
        </p:txBody>
      </p:sp>
      <p:sp>
        <p:nvSpPr>
          <p:cNvPr id="607" name="CustomShape 2"/>
          <p:cNvSpPr/>
          <p:nvPr/>
        </p:nvSpPr>
        <p:spPr>
          <a:xfrm>
            <a:off x="457200" y="1700640"/>
            <a:ext cx="8685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000" b="1" strike="noStrike" spc="-1">
                <a:solidFill>
                  <a:srgbClr val="000000"/>
                </a:solidFill>
                <a:latin typeface="Arial"/>
                <a:ea typeface="DejaVu Sans"/>
              </a:rPr>
              <a:t>Beispiele für die fachliche Einbindung des MKR in den Jahrgangs-stufen 7 bis 10:</a:t>
            </a:r>
            <a:endParaRPr lang="de-DE" sz="2000" b="0" strike="noStrike" spc="-1">
              <a:latin typeface="Arial"/>
            </a:endParaRPr>
          </a:p>
          <a:p>
            <a:pPr marL="360">
              <a:lnSpc>
                <a:spcPct val="100000"/>
              </a:lnSpc>
              <a:spcBef>
                <a:spcPts val="561"/>
              </a:spcBef>
            </a:pPr>
            <a:endParaRPr lang="de-DE" sz="2000" b="0" strike="noStrike" spc="-1">
              <a:latin typeface="Arial"/>
            </a:endParaRPr>
          </a:p>
          <a:p>
            <a:pPr marL="360">
              <a:lnSpc>
                <a:spcPct val="100000"/>
              </a:lnSpc>
              <a:spcBef>
                <a:spcPts val="561"/>
              </a:spcBef>
            </a:pPr>
            <a:r>
              <a:rPr lang="de-DE" sz="2000" b="1" strike="noStrike" spc="-1">
                <a:solidFill>
                  <a:srgbClr val="000000"/>
                </a:solidFill>
                <a:latin typeface="Arial"/>
                <a:ea typeface="DejaVu Sans"/>
              </a:rPr>
              <a:t>Inhaltsfeld 2 - Produktion:</a:t>
            </a:r>
            <a:endParaRPr lang="de-DE" sz="2000" b="0" strike="noStrike" spc="-1">
              <a:latin typeface="Arial"/>
            </a:endParaRPr>
          </a:p>
          <a:p>
            <a:pPr marL="360">
              <a:lnSpc>
                <a:spcPct val="100000"/>
              </a:lnSpc>
              <a:spcBef>
                <a:spcPts val="561"/>
              </a:spcBef>
            </a:pPr>
            <a:r>
              <a:rPr lang="de-DE" sz="2000" b="0" strike="noStrike" spc="-1">
                <a:solidFill>
                  <a:srgbClr val="000000"/>
                </a:solidFill>
                <a:latin typeface="Arial"/>
                <a:ea typeface="DejaVu Sans"/>
              </a:rPr>
              <a:t>Die Schülerinnen und Schüler </a:t>
            </a:r>
            <a:endParaRPr lang="de-DE" sz="2000" b="0" strike="noStrike" spc="-1">
              <a:latin typeface="Arial"/>
            </a:endParaRPr>
          </a:p>
          <a:p>
            <a:pPr marL="800640" lvl="2" indent="-342000">
              <a:lnSpc>
                <a:spcPct val="100000"/>
              </a:lnSpc>
              <a:spcBef>
                <a:spcPts val="561"/>
              </a:spcBef>
              <a:buClr>
                <a:srgbClr val="FF0000"/>
              </a:buClr>
              <a:buFont typeface="Arial"/>
              <a:buChar char="•"/>
            </a:pPr>
            <a:r>
              <a:rPr lang="de-DE" sz="2000" b="0" strike="noStrike" spc="-1">
                <a:solidFill>
                  <a:srgbClr val="000000"/>
                </a:solidFill>
                <a:latin typeface="Arial"/>
                <a:ea typeface="DejaVu Sans"/>
              </a:rPr>
              <a:t>planen und realisieren – auch mit Hilfe digitaler Werkzeuge – kontext- und adressatenbezogene Präsentationen, (MKR, 1.2, 4.1, 4.2)</a:t>
            </a:r>
            <a:endParaRPr lang="de-DE" sz="2000" b="0" strike="noStrike" spc="-1">
              <a:latin typeface="Arial"/>
            </a:endParaRPr>
          </a:p>
          <a:p>
            <a:pPr marL="360">
              <a:lnSpc>
                <a:spcPct val="100000"/>
              </a:lnSpc>
              <a:spcBef>
                <a:spcPts val="561"/>
              </a:spcBef>
            </a:pPr>
            <a:r>
              <a:rPr lang="de-DE" sz="2000" b="1" strike="noStrike" spc="-1">
                <a:solidFill>
                  <a:srgbClr val="000000"/>
                </a:solidFill>
                <a:latin typeface="Arial"/>
                <a:ea typeface="DejaVu Sans"/>
              </a:rPr>
              <a:t>Inhaltsfeld 2 – Rezeption:</a:t>
            </a:r>
            <a:endParaRPr lang="de-DE" sz="2000" b="0" strike="noStrike" spc="-1">
              <a:latin typeface="Arial"/>
            </a:endParaRPr>
          </a:p>
          <a:p>
            <a:pPr marL="360">
              <a:lnSpc>
                <a:spcPct val="100000"/>
              </a:lnSpc>
              <a:spcBef>
                <a:spcPts val="561"/>
              </a:spcBef>
            </a:pPr>
            <a:r>
              <a:rPr lang="de-DE" sz="2000" b="0" strike="noStrike" spc="-1">
                <a:solidFill>
                  <a:srgbClr val="000000"/>
                </a:solidFill>
                <a:latin typeface="Arial"/>
                <a:ea typeface="DejaVu Sans"/>
              </a:rPr>
              <a:t>Die Schülerinnen und Schüler</a:t>
            </a:r>
            <a:endParaRPr lang="de-DE" sz="2000" b="0" strike="noStrike" spc="-1">
              <a:latin typeface="Arial"/>
            </a:endParaRPr>
          </a:p>
          <a:p>
            <a:pPr marL="800640" lvl="1" indent="-342000">
              <a:lnSpc>
                <a:spcPct val="100000"/>
              </a:lnSpc>
              <a:spcBef>
                <a:spcPts val="561"/>
              </a:spcBef>
              <a:buClr>
                <a:srgbClr val="FF0000"/>
              </a:buClr>
              <a:buFont typeface="Arial"/>
              <a:buChar char="•"/>
            </a:pPr>
            <a:r>
              <a:rPr lang="de-DE" sz="2000" b="0" strike="noStrike" spc="-1">
                <a:solidFill>
                  <a:srgbClr val="000000"/>
                </a:solidFill>
                <a:latin typeface="Arial"/>
                <a:ea typeface="DejaVu Sans"/>
              </a:rPr>
              <a:t>bewerten digital und analog erstellte Präsentationen hinsichtlich ihrer Kontext- und Adressatenbezogenheit, (MKR, 1.2, 4.1, 4.2)</a:t>
            </a:r>
            <a:endParaRPr lang="de-DE" sz="2000" b="0" strike="noStrike" spc="-1">
              <a:latin typeface="Arial"/>
            </a:endParaRPr>
          </a:p>
          <a:p>
            <a:pPr>
              <a:lnSpc>
                <a:spcPct val="100000"/>
              </a:lnSpc>
              <a:spcBef>
                <a:spcPts val="561"/>
              </a:spcBef>
            </a:pPr>
            <a:endParaRPr lang="de-DE" sz="2000" b="0" strike="noStrike" spc="-1">
              <a:latin typeface="Arial"/>
            </a:endParaRPr>
          </a:p>
          <a:p>
            <a:pPr>
              <a:lnSpc>
                <a:spcPct val="100000"/>
              </a:lnSpc>
              <a:spcBef>
                <a:spcPts val="561"/>
              </a:spcBef>
            </a:pPr>
            <a:endParaRPr lang="de-DE" sz="2000" b="0" strike="noStrike" spc="-1">
              <a:latin typeface="Arial"/>
            </a:endParaRPr>
          </a:p>
        </p:txBody>
      </p:sp>
      <p:sp>
        <p:nvSpPr>
          <p:cNvPr id="608"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09"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10"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FA274A3-6905-4EF2-B000-BDCD2BC7DCE5}" type="slidenum">
              <a:rPr lang="de-DE" sz="1200" b="0" strike="noStrike" spc="-1">
                <a:solidFill>
                  <a:srgbClr val="8B8B8B"/>
                </a:solidFill>
                <a:latin typeface="Calibri"/>
                <a:ea typeface="DejaVu Sans"/>
              </a:rPr>
              <a:t>45</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Lernerfolgsüberprüfung und Leistungsbewertung</a:t>
            </a:r>
            <a:endParaRPr lang="de-DE" sz="2800" b="0" strike="noStrike" spc="-1">
              <a:latin typeface="Arial"/>
            </a:endParaRPr>
          </a:p>
        </p:txBody>
      </p:sp>
      <p:sp>
        <p:nvSpPr>
          <p:cNvPr id="612" name="CustomShape 2"/>
          <p:cNvSpPr/>
          <p:nvPr/>
        </p:nvSpPr>
        <p:spPr>
          <a:xfrm>
            <a:off x="457200" y="16520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a:solidFill>
                  <a:srgbClr val="000000"/>
                </a:solidFill>
                <a:latin typeface="Calibri"/>
                <a:ea typeface="DejaVu Sans"/>
              </a:rPr>
              <a:t>Weiterhin: Beurteilungsbereich „Sonstige Leistungen im Unterricht“ – </a:t>
            </a:r>
            <a:r>
              <a:rPr lang="de-DE" sz="2400" b="0" strike="noStrike" spc="-1">
                <a:solidFill>
                  <a:srgbClr val="000000"/>
                </a:solidFill>
                <a:latin typeface="Calibri"/>
                <a:ea typeface="DejaVu Sans"/>
              </a:rPr>
              <a:t>ggf. auch auf der Grundlage der außerunterrichtlichen Vor- und Nachbereitung von Unterricht – zählen u.a.:</a:t>
            </a:r>
            <a:endParaRPr lang="de-DE" sz="2400" b="0" strike="noStrike" spc="-1">
              <a:latin typeface="Arial"/>
            </a:endParaRPr>
          </a:p>
          <a:p>
            <a:pPr marL="914760" lvl="1" indent="-456120">
              <a:lnSpc>
                <a:spcPct val="100000"/>
              </a:lnSpc>
              <a:spcBef>
                <a:spcPts val="561"/>
              </a:spcBef>
              <a:buClr>
                <a:srgbClr val="FF0000"/>
              </a:buClr>
              <a:buFont typeface="Arial"/>
              <a:buChar char="•"/>
            </a:pPr>
            <a:r>
              <a:rPr lang="de-DE" sz="2400" b="0" strike="noStrike" spc="-1">
                <a:solidFill>
                  <a:srgbClr val="000000"/>
                </a:solidFill>
                <a:latin typeface="Calibri"/>
                <a:ea typeface="DejaVu Sans"/>
              </a:rPr>
              <a:t>gestaltungspraktische Beiträge </a:t>
            </a:r>
            <a:endParaRPr lang="de-DE" sz="2400" b="0" strike="noStrike" spc="-1">
              <a:latin typeface="Arial"/>
            </a:endParaRPr>
          </a:p>
          <a:p>
            <a:pPr marL="914760" lvl="1" indent="-456120">
              <a:lnSpc>
                <a:spcPct val="100000"/>
              </a:lnSpc>
              <a:spcBef>
                <a:spcPts val="561"/>
              </a:spcBef>
              <a:buClr>
                <a:srgbClr val="FF0000"/>
              </a:buClr>
              <a:buFont typeface="Arial"/>
              <a:buChar char="•"/>
            </a:pPr>
            <a:r>
              <a:rPr lang="de-DE" sz="2400" b="0" strike="noStrike" spc="-1">
                <a:solidFill>
                  <a:srgbClr val="000000"/>
                </a:solidFill>
                <a:latin typeface="Calibri"/>
                <a:ea typeface="DejaVu Sans"/>
              </a:rPr>
              <a:t>mündliche Beiträge </a:t>
            </a:r>
            <a:endParaRPr lang="de-DE" sz="2400" b="0" strike="noStrike" spc="-1">
              <a:latin typeface="Arial"/>
            </a:endParaRPr>
          </a:p>
          <a:p>
            <a:pPr marL="914760" lvl="1" indent="-456120">
              <a:lnSpc>
                <a:spcPct val="100000"/>
              </a:lnSpc>
              <a:spcBef>
                <a:spcPts val="561"/>
              </a:spcBef>
              <a:buClr>
                <a:srgbClr val="FF0000"/>
              </a:buClr>
              <a:buFont typeface="Arial"/>
              <a:buChar char="•"/>
            </a:pPr>
            <a:r>
              <a:rPr lang="de-DE" sz="2400" b="0" strike="noStrike" spc="-1">
                <a:solidFill>
                  <a:srgbClr val="000000"/>
                </a:solidFill>
                <a:latin typeface="Calibri"/>
                <a:ea typeface="DejaVu Sans"/>
              </a:rPr>
              <a:t>schriftliche Beiträge </a:t>
            </a:r>
            <a:endParaRPr lang="de-DE" sz="2400" b="0" strike="noStrike" spc="-1">
              <a:latin typeface="Arial"/>
            </a:endParaRPr>
          </a:p>
        </p:txBody>
      </p:sp>
      <p:sp>
        <p:nvSpPr>
          <p:cNvPr id="613"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14"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15"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B83EFE6-ED4C-4D60-A60E-B8A1344244BA}" type="slidenum">
              <a:rPr lang="de-DE" sz="1200" b="0" strike="noStrike" spc="-1">
                <a:solidFill>
                  <a:srgbClr val="8B8B8B"/>
                </a:solidFill>
                <a:latin typeface="Calibri"/>
                <a:ea typeface="DejaVu Sans"/>
              </a:rPr>
              <a:t>46</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Lernerfolgsüberprüfung und Leistungsbewertung</a:t>
            </a:r>
            <a:endParaRPr lang="de-DE" sz="2800" b="0" strike="noStrike" spc="-1">
              <a:latin typeface="Arial"/>
            </a:endParaRPr>
          </a:p>
        </p:txBody>
      </p:sp>
      <p:sp>
        <p:nvSpPr>
          <p:cNvPr id="617" name="CustomShape 2"/>
          <p:cNvSpPr/>
          <p:nvPr/>
        </p:nvSpPr>
        <p:spPr>
          <a:xfrm>
            <a:off x="457200" y="16520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dirty="0">
                <a:solidFill>
                  <a:srgbClr val="000000"/>
                </a:solidFill>
                <a:latin typeface="Calibri"/>
                <a:ea typeface="DejaVu Sans"/>
              </a:rPr>
              <a:t>Mögliche Überprüfungsformen</a:t>
            </a:r>
            <a:endParaRPr lang="de-DE" sz="2400" b="0" strike="noStrike" spc="-1" dirty="0">
              <a:latin typeface="Arial"/>
            </a:endParaRPr>
          </a:p>
          <a:p>
            <a:pPr marL="360">
              <a:lnSpc>
                <a:spcPct val="100000"/>
              </a:lnSpc>
              <a:spcBef>
                <a:spcPts val="561"/>
              </a:spcBef>
            </a:pPr>
            <a:r>
              <a:rPr lang="de-DE" sz="2400" b="1" strike="noStrike" spc="-1" dirty="0">
                <a:solidFill>
                  <a:srgbClr val="000000"/>
                </a:solidFill>
                <a:latin typeface="Calibri"/>
                <a:ea typeface="DejaVu Sans"/>
              </a:rPr>
              <a:t>Produktion</a:t>
            </a:r>
            <a:endParaRPr lang="de-DE" sz="2400" b="0" strike="noStrike" spc="-1" dirty="0">
              <a:latin typeface="Arial"/>
            </a:endParaRPr>
          </a:p>
          <a:p>
            <a:pPr marL="360" indent="-215640">
              <a:lnSpc>
                <a:spcPct val="100000"/>
              </a:lnSpc>
              <a:spcBef>
                <a:spcPts val="561"/>
              </a:spcBef>
              <a:buClr>
                <a:srgbClr val="FF0000"/>
              </a:buClr>
              <a:buFont typeface="Symbol"/>
              <a:buChar char=""/>
            </a:pPr>
            <a:r>
              <a:rPr lang="de-DE" sz="2000" b="0" strike="noStrike" spc="-1" dirty="0">
                <a:solidFill>
                  <a:srgbClr val="000000"/>
                </a:solidFill>
                <a:latin typeface="Calibri"/>
                <a:ea typeface="DejaVu Sans"/>
              </a:rPr>
              <a:t>Gestaltungspraktische Versuche</a:t>
            </a:r>
            <a:endParaRPr lang="de-DE" sz="2000" b="0" strike="noStrike" spc="-1" dirty="0">
              <a:latin typeface="Arial"/>
            </a:endParaRPr>
          </a:p>
          <a:p>
            <a:pPr marL="360" indent="-215640">
              <a:lnSpc>
                <a:spcPct val="100000"/>
              </a:lnSpc>
              <a:spcBef>
                <a:spcPts val="561"/>
              </a:spcBef>
              <a:buClr>
                <a:srgbClr val="FF0000"/>
              </a:buClr>
              <a:buFont typeface="Symbol"/>
              <a:buChar char=""/>
            </a:pPr>
            <a:r>
              <a:rPr lang="de-DE" sz="2000" b="0" strike="noStrike" spc="-1" dirty="0">
                <a:solidFill>
                  <a:srgbClr val="000000"/>
                </a:solidFill>
                <a:latin typeface="Calibri"/>
                <a:ea typeface="DejaVu Sans"/>
              </a:rPr>
              <a:t>Gestaltungspraktische Entwürfe</a:t>
            </a:r>
            <a:endParaRPr lang="de-DE" sz="2000" b="0" strike="noStrike" spc="-1" dirty="0">
              <a:latin typeface="Arial"/>
            </a:endParaRPr>
          </a:p>
          <a:p>
            <a:pPr marL="360" indent="-215640">
              <a:lnSpc>
                <a:spcPct val="100000"/>
              </a:lnSpc>
              <a:spcBef>
                <a:spcPts val="561"/>
              </a:spcBef>
              <a:buClr>
                <a:srgbClr val="FF0000"/>
              </a:buClr>
              <a:buFont typeface="Symbol"/>
              <a:buChar char=""/>
            </a:pPr>
            <a:r>
              <a:rPr lang="de-DE" sz="2000" b="0" strike="noStrike" spc="-1" dirty="0">
                <a:solidFill>
                  <a:srgbClr val="000000"/>
                </a:solidFill>
                <a:latin typeface="Calibri"/>
                <a:ea typeface="DejaVu Sans"/>
              </a:rPr>
              <a:t>Gestaltungspraktische Prozessdokumentationen</a:t>
            </a:r>
            <a:endParaRPr lang="de-DE" sz="2000" b="0" strike="noStrike" spc="-1" dirty="0">
              <a:latin typeface="Arial"/>
            </a:endParaRPr>
          </a:p>
          <a:p>
            <a:pPr marL="360" indent="-215640">
              <a:lnSpc>
                <a:spcPct val="100000"/>
              </a:lnSpc>
              <a:spcBef>
                <a:spcPts val="561"/>
              </a:spcBef>
              <a:buClr>
                <a:srgbClr val="FF0000"/>
              </a:buClr>
              <a:buFont typeface="Symbol"/>
              <a:buChar char=""/>
            </a:pPr>
            <a:r>
              <a:rPr lang="de-DE" sz="2000" b="0" strike="noStrike" spc="-1" dirty="0">
                <a:solidFill>
                  <a:srgbClr val="000000"/>
                </a:solidFill>
                <a:latin typeface="Calibri"/>
                <a:ea typeface="DejaVu Sans"/>
              </a:rPr>
              <a:t>Gestaltungspraktische Problemlösungen / </a:t>
            </a:r>
            <a:r>
              <a:rPr lang="de-DE" sz="2000" b="0" strike="noStrike" spc="-1" dirty="0" smtClean="0">
                <a:solidFill>
                  <a:srgbClr val="000000"/>
                </a:solidFill>
                <a:latin typeface="Calibri"/>
                <a:ea typeface="DejaVu Sans"/>
              </a:rPr>
              <a:t>Bildgestaltungen</a:t>
            </a:r>
            <a:endParaRPr lang="de-DE" sz="2000" b="0" strike="noStrike" spc="-1" dirty="0">
              <a:latin typeface="Arial"/>
            </a:endParaRPr>
          </a:p>
          <a:p>
            <a:pPr marL="360" indent="-215640">
              <a:lnSpc>
                <a:spcPct val="100000"/>
              </a:lnSpc>
              <a:spcBef>
                <a:spcPts val="561"/>
              </a:spcBef>
              <a:buClr>
                <a:srgbClr val="FF0000"/>
              </a:buClr>
              <a:buFont typeface="Symbol"/>
              <a:buChar char=""/>
            </a:pPr>
            <a:r>
              <a:rPr lang="de-DE" sz="2000" b="0" strike="noStrike" spc="-1" dirty="0">
                <a:solidFill>
                  <a:srgbClr val="000000"/>
                </a:solidFill>
                <a:latin typeface="Calibri"/>
                <a:ea typeface="DejaVu Sans"/>
              </a:rPr>
              <a:t>Reflexionen über Arbeitsprozesse und/oder Endprodukte</a:t>
            </a:r>
            <a:endParaRPr lang="de-DE" sz="2000" b="0" strike="noStrike" spc="-1" dirty="0">
              <a:latin typeface="Arial"/>
            </a:endParaRPr>
          </a:p>
          <a:p>
            <a:pPr marL="360" indent="-215640">
              <a:lnSpc>
                <a:spcPct val="100000"/>
              </a:lnSpc>
              <a:spcBef>
                <a:spcPts val="561"/>
              </a:spcBef>
              <a:buClr>
                <a:srgbClr val="FF0000"/>
              </a:buClr>
              <a:buFont typeface="Symbol"/>
              <a:buChar char=""/>
            </a:pPr>
            <a:r>
              <a:rPr lang="de-DE" sz="2000" b="0" strike="noStrike" spc="-1" dirty="0">
                <a:solidFill>
                  <a:srgbClr val="000000"/>
                </a:solidFill>
                <a:latin typeface="Calibri"/>
                <a:ea typeface="DejaVu Sans"/>
              </a:rPr>
              <a:t>Präsentationen</a:t>
            </a:r>
            <a:endParaRPr lang="de-DE" sz="2000" b="0" strike="noStrike" spc="-1" dirty="0">
              <a:latin typeface="Arial"/>
            </a:endParaRPr>
          </a:p>
          <a:p>
            <a:pPr marL="360" indent="-215640">
              <a:lnSpc>
                <a:spcPct val="100000"/>
              </a:lnSpc>
              <a:spcBef>
                <a:spcPts val="561"/>
              </a:spcBef>
              <a:buClr>
                <a:srgbClr val="FF0000"/>
              </a:buClr>
              <a:buFont typeface="Symbol"/>
              <a:buChar char=""/>
            </a:pPr>
            <a:r>
              <a:rPr lang="de-DE" sz="2000" b="0" strike="noStrike" spc="-1" dirty="0">
                <a:solidFill>
                  <a:srgbClr val="000000"/>
                </a:solidFill>
                <a:latin typeface="Calibri"/>
                <a:ea typeface="DejaVu Sans"/>
              </a:rPr>
              <a:t>Kurze schriftliche Übungen („Tests“)</a:t>
            </a:r>
            <a:endParaRPr lang="de-DE" sz="2000" b="0" strike="noStrike" spc="-1" dirty="0">
              <a:latin typeface="Arial"/>
            </a:endParaRPr>
          </a:p>
        </p:txBody>
      </p:sp>
      <p:sp>
        <p:nvSpPr>
          <p:cNvPr id="618"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19"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20"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5F05300-96B2-453D-9181-8ADA2FEE643F}" type="slidenum">
              <a:rPr lang="de-DE" sz="1200" b="0" strike="noStrike" spc="-1">
                <a:solidFill>
                  <a:srgbClr val="8B8B8B"/>
                </a:solidFill>
                <a:latin typeface="Calibri"/>
                <a:ea typeface="DejaVu Sans"/>
              </a:rPr>
              <a:t>47</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Lernerfolgsüberprüfung und Leistungsbewertung</a:t>
            </a:r>
            <a:endParaRPr lang="de-DE" sz="2800" b="0" strike="noStrike" spc="-1">
              <a:latin typeface="Arial"/>
            </a:endParaRPr>
          </a:p>
        </p:txBody>
      </p:sp>
      <p:sp>
        <p:nvSpPr>
          <p:cNvPr id="622" name="CustomShape 2"/>
          <p:cNvSpPr/>
          <p:nvPr/>
        </p:nvSpPr>
        <p:spPr>
          <a:xfrm>
            <a:off x="457200" y="16520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a:solidFill>
                  <a:srgbClr val="000000"/>
                </a:solidFill>
                <a:latin typeface="Calibri"/>
                <a:ea typeface="DejaVu Sans"/>
              </a:rPr>
              <a:t>Mögliche Überprüfungsformen</a:t>
            </a:r>
            <a:endParaRPr lang="de-DE" sz="2400" b="0" strike="noStrike" spc="-1">
              <a:latin typeface="Arial"/>
            </a:endParaRPr>
          </a:p>
          <a:p>
            <a:pPr marL="360">
              <a:lnSpc>
                <a:spcPct val="100000"/>
              </a:lnSpc>
              <a:spcBef>
                <a:spcPts val="561"/>
              </a:spcBef>
            </a:pPr>
            <a:r>
              <a:rPr lang="de-DE" sz="2400" b="1" strike="noStrike" spc="-1">
                <a:solidFill>
                  <a:srgbClr val="000000"/>
                </a:solidFill>
                <a:latin typeface="Calibri"/>
                <a:ea typeface="DejaVu Sans"/>
              </a:rPr>
              <a:t>Rezeption</a:t>
            </a:r>
            <a:endParaRPr lang="de-DE" sz="2400" b="0" strike="noStrike" spc="-1">
              <a:latin typeface="Arial"/>
            </a:endParaRPr>
          </a:p>
          <a:p>
            <a:pPr marL="360" indent="-215640">
              <a:lnSpc>
                <a:spcPct val="100000"/>
              </a:lnSpc>
              <a:spcBef>
                <a:spcPts val="561"/>
              </a:spcBef>
              <a:buClr>
                <a:srgbClr val="FF0000"/>
              </a:buClr>
              <a:buFont typeface="Symbol"/>
              <a:buChar char=""/>
            </a:pPr>
            <a:r>
              <a:rPr lang="de-DE" sz="2000" b="0" strike="noStrike" spc="-1">
                <a:solidFill>
                  <a:srgbClr val="000000"/>
                </a:solidFill>
                <a:latin typeface="Calibri"/>
                <a:ea typeface="DejaVu Sans"/>
              </a:rPr>
              <a:t>Skizze</a:t>
            </a:r>
            <a:endParaRPr lang="de-DE" sz="2000" b="0" strike="noStrike" spc="-1">
              <a:latin typeface="Arial"/>
            </a:endParaRPr>
          </a:p>
          <a:p>
            <a:pPr marL="360" indent="-215640">
              <a:lnSpc>
                <a:spcPct val="100000"/>
              </a:lnSpc>
              <a:spcBef>
                <a:spcPts val="561"/>
              </a:spcBef>
              <a:buClr>
                <a:srgbClr val="FF0000"/>
              </a:buClr>
              <a:buFont typeface="Symbol"/>
              <a:buChar char=""/>
            </a:pPr>
            <a:r>
              <a:rPr lang="de-DE" sz="2000" b="0" strike="noStrike" spc="-1">
                <a:solidFill>
                  <a:srgbClr val="000000"/>
                </a:solidFill>
                <a:latin typeface="Calibri"/>
                <a:ea typeface="DejaVu Sans"/>
              </a:rPr>
              <a:t>Beschreibung von Bildern</a:t>
            </a:r>
            <a:endParaRPr lang="de-DE" sz="2000" b="0" strike="noStrike" spc="-1">
              <a:latin typeface="Arial"/>
            </a:endParaRPr>
          </a:p>
          <a:p>
            <a:pPr marL="360" indent="-215640">
              <a:lnSpc>
                <a:spcPct val="100000"/>
              </a:lnSpc>
              <a:spcBef>
                <a:spcPts val="561"/>
              </a:spcBef>
              <a:buClr>
                <a:srgbClr val="FF0000"/>
              </a:buClr>
              <a:buFont typeface="Symbol"/>
              <a:buChar char=""/>
            </a:pPr>
            <a:r>
              <a:rPr lang="de-DE" sz="2000" b="0" strike="noStrike" spc="-1">
                <a:solidFill>
                  <a:srgbClr val="000000"/>
                </a:solidFill>
                <a:latin typeface="Calibri"/>
                <a:ea typeface="DejaVu Sans"/>
              </a:rPr>
              <a:t>Produktive Rezeptionsverfahren</a:t>
            </a:r>
            <a:endParaRPr lang="de-DE" sz="2000" b="0" strike="noStrike" spc="-1">
              <a:latin typeface="Arial"/>
            </a:endParaRPr>
          </a:p>
          <a:p>
            <a:pPr marL="360" indent="-215640">
              <a:lnSpc>
                <a:spcPct val="100000"/>
              </a:lnSpc>
              <a:spcBef>
                <a:spcPts val="561"/>
              </a:spcBef>
              <a:buClr>
                <a:srgbClr val="FF0000"/>
              </a:buClr>
              <a:buFont typeface="Symbol"/>
              <a:buChar char=""/>
            </a:pPr>
            <a:r>
              <a:rPr lang="de-DE" sz="2000" b="0" strike="noStrike" spc="-1">
                <a:solidFill>
                  <a:srgbClr val="000000"/>
                </a:solidFill>
                <a:latin typeface="Calibri"/>
                <a:ea typeface="DejaVu Sans"/>
              </a:rPr>
              <a:t>Analyse von Bildern</a:t>
            </a:r>
            <a:endParaRPr lang="de-DE" sz="2000" b="0" strike="noStrike" spc="-1">
              <a:latin typeface="Arial"/>
            </a:endParaRPr>
          </a:p>
          <a:p>
            <a:pPr marL="360" indent="-215640">
              <a:lnSpc>
                <a:spcPct val="100000"/>
              </a:lnSpc>
              <a:spcBef>
                <a:spcPts val="561"/>
              </a:spcBef>
              <a:buClr>
                <a:srgbClr val="FF0000"/>
              </a:buClr>
              <a:buFont typeface="Symbol"/>
              <a:buChar char=""/>
            </a:pPr>
            <a:r>
              <a:rPr lang="de-DE" sz="2000" b="0" strike="noStrike" spc="-1">
                <a:solidFill>
                  <a:srgbClr val="000000"/>
                </a:solidFill>
                <a:latin typeface="Calibri"/>
                <a:ea typeface="DejaVu Sans"/>
              </a:rPr>
              <a:t>Interpretation von Bildern</a:t>
            </a:r>
            <a:endParaRPr lang="de-DE" sz="2000" b="0" strike="noStrike" spc="-1">
              <a:latin typeface="Arial"/>
            </a:endParaRPr>
          </a:p>
          <a:p>
            <a:pPr marL="360" indent="-215640">
              <a:lnSpc>
                <a:spcPct val="100000"/>
              </a:lnSpc>
              <a:spcBef>
                <a:spcPts val="561"/>
              </a:spcBef>
              <a:buClr>
                <a:srgbClr val="FF0000"/>
              </a:buClr>
              <a:buFont typeface="Symbol"/>
              <a:buChar char=""/>
            </a:pPr>
            <a:r>
              <a:rPr lang="de-DE" sz="2000" b="0" strike="noStrike" spc="-1">
                <a:solidFill>
                  <a:srgbClr val="000000"/>
                </a:solidFill>
                <a:latin typeface="Calibri"/>
                <a:ea typeface="DejaVu Sans"/>
              </a:rPr>
              <a:t>Interpretation von Bildern im Zusammenhang mit bildexternen Quellen</a:t>
            </a:r>
            <a:endParaRPr lang="de-DE" sz="2000" b="0" strike="noStrike" spc="-1">
              <a:latin typeface="Arial"/>
            </a:endParaRPr>
          </a:p>
          <a:p>
            <a:pPr marL="360" indent="-215640">
              <a:lnSpc>
                <a:spcPct val="100000"/>
              </a:lnSpc>
              <a:spcBef>
                <a:spcPts val="561"/>
              </a:spcBef>
              <a:buClr>
                <a:srgbClr val="FF0000"/>
              </a:buClr>
              <a:buFont typeface="Symbol"/>
              <a:buChar char=""/>
            </a:pPr>
            <a:r>
              <a:rPr lang="de-DE" sz="2000" b="0" strike="noStrike" spc="-1">
                <a:solidFill>
                  <a:srgbClr val="000000"/>
                </a:solidFill>
                <a:latin typeface="Calibri"/>
                <a:ea typeface="DejaVu Sans"/>
              </a:rPr>
              <a:t>Kurze schriftliche Übungen („Tests“)</a:t>
            </a:r>
            <a:endParaRPr lang="de-DE" sz="2000" b="0" strike="noStrike" spc="-1">
              <a:latin typeface="Arial"/>
            </a:endParaRPr>
          </a:p>
          <a:p>
            <a:pPr marL="360">
              <a:lnSpc>
                <a:spcPct val="100000"/>
              </a:lnSpc>
              <a:spcBef>
                <a:spcPts val="561"/>
              </a:spcBef>
            </a:pPr>
            <a:endParaRPr lang="de-DE" sz="2000" b="0" strike="noStrike" spc="-1">
              <a:latin typeface="Arial"/>
            </a:endParaRPr>
          </a:p>
        </p:txBody>
      </p:sp>
      <p:sp>
        <p:nvSpPr>
          <p:cNvPr id="623"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24"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25"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05E8A7C-2CF5-466D-9FE6-4707756E1E19}" type="slidenum">
              <a:rPr lang="de-DE" sz="1200" b="0" strike="noStrike" spc="-1">
                <a:solidFill>
                  <a:srgbClr val="8B8B8B"/>
                </a:solidFill>
                <a:latin typeface="Calibri"/>
                <a:ea typeface="DejaVu Sans"/>
              </a:rPr>
              <a:t>48</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CustomShape 1"/>
          <p:cNvSpPr/>
          <p:nvPr/>
        </p:nvSpPr>
        <p:spPr>
          <a:xfrm>
            <a:off x="936000" y="2088000"/>
            <a:ext cx="73432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9600" b="1" strike="noStrike" spc="-1">
                <a:solidFill>
                  <a:srgbClr val="00A933"/>
                </a:solidFill>
                <a:latin typeface="Arial"/>
                <a:ea typeface="DejaVu Sans"/>
              </a:rPr>
              <a:t>Pause</a:t>
            </a:r>
            <a:endParaRPr lang="de-DE" sz="9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Bewährte Merkmale</a:t>
            </a:r>
            <a:endParaRPr lang="de-DE" sz="3400" b="0" strike="noStrike" spc="-1">
              <a:latin typeface="Arial"/>
            </a:endParaRPr>
          </a:p>
        </p:txBody>
      </p:sp>
      <p:sp>
        <p:nvSpPr>
          <p:cNvPr id="338" name="CustomShape 2"/>
          <p:cNvSpPr/>
          <p:nvPr/>
        </p:nvSpPr>
        <p:spPr>
          <a:xfrm>
            <a:off x="457200" y="1700640"/>
            <a:ext cx="6129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81000" lnSpcReduction="10000"/>
          </a:bodyPr>
          <a:lstStyle/>
          <a:p>
            <a:pPr>
              <a:lnSpc>
                <a:spcPct val="100000"/>
              </a:lnSpc>
              <a:spcBef>
                <a:spcPts val="561"/>
              </a:spcBef>
            </a:pPr>
            <a:r>
              <a:rPr lang="de-DE" sz="2800" b="0" strike="noStrike" spc="-1" dirty="0">
                <a:solidFill>
                  <a:srgbClr val="000000"/>
                </a:solidFill>
                <a:latin typeface="Calibri"/>
                <a:ea typeface="DejaVu Sans"/>
              </a:rPr>
              <a:t>Kernlehrpläne in NRW formulieren</a:t>
            </a:r>
            <a:endParaRPr lang="de-DE" sz="2800" b="0" strike="noStrike" spc="-1" dirty="0">
              <a:latin typeface="Arial"/>
            </a:endParaRPr>
          </a:p>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schulformbezogene landesweit verbindliche Standards,</a:t>
            </a:r>
            <a:endParaRPr lang="de-DE" sz="2800" b="0" strike="noStrike" spc="-1" dirty="0">
              <a:latin typeface="Arial"/>
            </a:endParaRPr>
          </a:p>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den fachlichen Kern der dafür erforderlichen Kompetenzen einschließlich zugrunde liegender Wissensbestände,</a:t>
            </a:r>
            <a:endParaRPr lang="de-DE" sz="2800" b="0" strike="noStrike" spc="-1" dirty="0">
              <a:latin typeface="Arial"/>
            </a:endParaRPr>
          </a:p>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eine Progression der Kompetenzentwicklung über mindestens zwei Stufen (Ende der Erprobungsstufe, Ende der Sekundarstufe I),</a:t>
            </a:r>
            <a:endParaRPr lang="de-DE" sz="2800" b="0" strike="noStrike" spc="-1" dirty="0">
              <a:latin typeface="Arial"/>
            </a:endParaRPr>
          </a:p>
          <a:p>
            <a:pPr marL="343080" indent="-341640">
              <a:lnSpc>
                <a:spcPct val="100000"/>
              </a:lnSpc>
              <a:spcBef>
                <a:spcPts val="561"/>
              </a:spcBef>
              <a:buClr>
                <a:srgbClr val="000000"/>
              </a:buClr>
              <a:buFont typeface="Arial"/>
              <a:buChar char="•"/>
            </a:pPr>
            <a:r>
              <a:rPr lang="de-DE" sz="2800" b="0" i="1" strike="noStrike" spc="-1" dirty="0">
                <a:solidFill>
                  <a:srgbClr val="000000"/>
                </a:solidFill>
                <a:latin typeface="Calibri"/>
                <a:ea typeface="DejaVu Sans"/>
              </a:rPr>
              <a:t>keine</a:t>
            </a:r>
            <a:r>
              <a:rPr lang="de-DE" sz="2800" b="0" strike="noStrike" spc="-1" dirty="0">
                <a:solidFill>
                  <a:srgbClr val="000000"/>
                </a:solidFill>
                <a:latin typeface="Calibri"/>
                <a:ea typeface="DejaVu Sans"/>
              </a:rPr>
              <a:t> Aussagen zur konkreten Gestaltung und Durchführung des Unterrichts. </a:t>
            </a:r>
            <a:r>
              <a:rPr dirty="0"/>
              <a:t/>
            </a:r>
            <a:br>
              <a:rPr dirty="0"/>
            </a:br>
            <a:r>
              <a:rPr lang="de-DE" sz="2800" b="0" strike="noStrike" spc="-1" dirty="0">
                <a:solidFill>
                  <a:srgbClr val="000000"/>
                </a:solidFill>
                <a:latin typeface="Calibri"/>
                <a:ea typeface="DejaVu Sans"/>
              </a:rPr>
              <a:t>(Dies ist </a:t>
            </a:r>
            <a:r>
              <a:rPr lang="de-DE" sz="2800" b="0" strike="noStrike" spc="-1" dirty="0" smtClean="0">
                <a:solidFill>
                  <a:srgbClr val="000000"/>
                </a:solidFill>
                <a:latin typeface="Calibri"/>
                <a:ea typeface="DejaVu Sans"/>
              </a:rPr>
              <a:t>Aufgabe der </a:t>
            </a:r>
            <a:r>
              <a:rPr lang="de-DE" sz="2800" b="0" strike="noStrike" spc="-1" dirty="0">
                <a:solidFill>
                  <a:srgbClr val="000000"/>
                </a:solidFill>
                <a:latin typeface="Calibri"/>
                <a:ea typeface="DejaVu Sans"/>
              </a:rPr>
              <a:t>schulinternen Lehrpläne.)</a:t>
            </a:r>
            <a:endParaRPr lang="de-DE" sz="2800" b="0" strike="noStrike" spc="-1" dirty="0">
              <a:latin typeface="Arial"/>
            </a:endParaRPr>
          </a:p>
        </p:txBody>
      </p:sp>
      <p:sp>
        <p:nvSpPr>
          <p:cNvPr id="339"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pic>
        <p:nvPicPr>
          <p:cNvPr id="340" name="Picture 2"/>
          <p:cNvPicPr/>
          <p:nvPr/>
        </p:nvPicPr>
        <p:blipFill>
          <a:blip r:embed="rId3"/>
          <a:stretch/>
        </p:blipFill>
        <p:spPr>
          <a:xfrm rot="450000">
            <a:off x="6621480" y="2251440"/>
            <a:ext cx="2014920" cy="2851560"/>
          </a:xfrm>
          <a:prstGeom prst="rect">
            <a:avLst/>
          </a:prstGeom>
          <a:ln>
            <a:solidFill>
              <a:schemeClr val="tx1"/>
            </a:solidFill>
          </a:ln>
        </p:spPr>
      </p:pic>
      <p:sp>
        <p:nvSpPr>
          <p:cNvPr id="341"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342"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038D33F-26DB-4343-9D00-E4062ED4E9A8}" type="slidenum">
              <a:rPr lang="de-DE" sz="1200" b="0" strike="noStrike" spc="-1">
                <a:solidFill>
                  <a:srgbClr val="8B8B8B"/>
                </a:solidFill>
                <a:latin typeface="Calibri"/>
                <a:ea typeface="DejaVu Sans"/>
              </a:rPr>
              <a:t>5</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CustomShape 1"/>
          <p:cNvSpPr/>
          <p:nvPr/>
        </p:nvSpPr>
        <p:spPr>
          <a:xfrm>
            <a:off x="45720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Gliederung</a:t>
            </a:r>
            <a:endParaRPr lang="de-DE" sz="3400" b="0" strike="noStrike" spc="-1">
              <a:latin typeface="Arial"/>
            </a:endParaRPr>
          </a:p>
        </p:txBody>
      </p:sp>
      <p:sp>
        <p:nvSpPr>
          <p:cNvPr id="628"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29"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Merkmale der neuen Kernlehrpläne</a:t>
            </a:r>
            <a:endParaRPr lang="de-DE" sz="2800" b="0" strike="noStrike" spc="-1">
              <a:latin typeface="Arial"/>
            </a:endParaRPr>
          </a:p>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Übergreifende Aufgaben</a:t>
            </a:r>
            <a:endParaRPr lang="de-DE" sz="2800" b="0" strike="noStrike" spc="-1">
              <a:latin typeface="Arial"/>
            </a:endParaRPr>
          </a:p>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Schulinterne Lehrpläne</a:t>
            </a:r>
            <a:endParaRPr lang="de-DE" sz="2800" b="0" strike="noStrike" spc="-1">
              <a:latin typeface="Arial"/>
            </a:endParaRPr>
          </a:p>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Der Kernlehrplan Kunst – Pflichtfach</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Der Kernlehrplan Kunst – Wahlpflichtfach (WP II)</a:t>
            </a:r>
            <a:endParaRPr lang="de-DE" sz="2800" b="0" strike="noStrike" spc="-1">
              <a:latin typeface="Arial"/>
            </a:endParaRPr>
          </a:p>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Fachliche Unterstützungsmaterialien</a:t>
            </a: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630"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31"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E91AFAB-1885-4638-AC54-6661ADC85B04}" type="slidenum">
              <a:rPr lang="de-DE" sz="1200" b="0" strike="noStrike" spc="-1">
                <a:solidFill>
                  <a:srgbClr val="8B8B8B"/>
                </a:solidFill>
                <a:latin typeface="Calibri"/>
                <a:ea typeface="DejaVu Sans"/>
              </a:rPr>
              <a:t>50</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ustomShape 1"/>
          <p:cNvSpPr/>
          <p:nvPr/>
        </p:nvSpPr>
        <p:spPr>
          <a:xfrm>
            <a:off x="57528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Das Wahlpflichtfach (WP II)</a:t>
            </a:r>
            <a:endParaRPr lang="de-DE" sz="3400" b="0" strike="noStrike" spc="-1">
              <a:latin typeface="Arial"/>
            </a:endParaRPr>
          </a:p>
        </p:txBody>
      </p:sp>
      <p:sp>
        <p:nvSpPr>
          <p:cNvPr id="633"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34"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a:lnSpc>
                <a:spcPct val="100000"/>
              </a:lnSpc>
              <a:spcBef>
                <a:spcPts val="561"/>
              </a:spcBef>
            </a:pPr>
            <a:r>
              <a:rPr lang="de-DE" sz="2800" b="0" strike="noStrike" spc="-1" dirty="0">
                <a:solidFill>
                  <a:srgbClr val="000000"/>
                </a:solidFill>
                <a:latin typeface="Calibri"/>
                <a:ea typeface="DejaVu Sans"/>
              </a:rPr>
              <a:t>Der Wahlpflichtbereich Kunst leistet innerhalb des Fächerkanons der Sekundarstufe I seinen Beitrag </a:t>
            </a:r>
            <a:r>
              <a:rPr lang="de-DE" sz="2800" b="0" strike="noStrike" spc="-1" dirty="0" smtClean="0">
                <a:solidFill>
                  <a:srgbClr val="000000"/>
                </a:solidFill>
                <a:latin typeface="Calibri"/>
                <a:ea typeface="DejaVu Sans"/>
              </a:rPr>
              <a:t>zur</a:t>
            </a:r>
            <a:r>
              <a:rPr lang="de-DE" sz="2800" spc="-1" dirty="0" smtClean="0">
                <a:solidFill>
                  <a:srgbClr val="000000"/>
                </a:solidFill>
                <a:latin typeface="Calibri"/>
              </a:rPr>
              <a:t> </a:t>
            </a:r>
            <a:r>
              <a:rPr lang="de-DE" sz="2800" b="1" spc="-1" dirty="0">
                <a:solidFill>
                  <a:srgbClr val="000000"/>
                </a:solidFill>
                <a:latin typeface="Calibri"/>
              </a:rPr>
              <a:t>persönlichen Entwicklung ästhetischer Sensibilität </a:t>
            </a:r>
            <a:r>
              <a:rPr lang="de-DE" sz="2800" spc="-1" dirty="0">
                <a:solidFill>
                  <a:srgbClr val="000000"/>
                </a:solidFill>
                <a:latin typeface="Calibri"/>
              </a:rPr>
              <a:t>sowie Offenheit, kreativen und imaginativen Potenzials, individuellen Ausdruckvermögens sowie kultureller Identität</a:t>
            </a:r>
            <a:r>
              <a:rPr lang="de-DE" sz="2800" spc="-1" dirty="0" smtClean="0">
                <a:solidFill>
                  <a:srgbClr val="000000"/>
                </a:solidFill>
                <a:latin typeface="Calibri"/>
              </a:rPr>
              <a:t>.</a:t>
            </a:r>
          </a:p>
          <a:p>
            <a:pPr marL="457200">
              <a:lnSpc>
                <a:spcPct val="100000"/>
              </a:lnSpc>
              <a:spcBef>
                <a:spcPts val="561"/>
              </a:spcBef>
            </a:pPr>
            <a:r>
              <a:rPr lang="en-US" sz="2800" b="0" strike="noStrike" spc="-1" dirty="0" err="1" smtClean="0">
                <a:solidFill>
                  <a:srgbClr val="000000"/>
                </a:solidFill>
                <a:latin typeface="Calibri"/>
              </a:rPr>
              <a:t>Er</a:t>
            </a:r>
            <a:r>
              <a:rPr lang="en-US" sz="2800" b="0" strike="noStrike" spc="-1" dirty="0" smtClean="0">
                <a:solidFill>
                  <a:srgbClr val="000000"/>
                </a:solidFill>
                <a:latin typeface="Calibri"/>
              </a:rPr>
              <a:t> </a:t>
            </a:r>
            <a:r>
              <a:rPr lang="de-DE" sz="2800" spc="-1" dirty="0">
                <a:solidFill>
                  <a:srgbClr val="000000"/>
                </a:solidFill>
                <a:latin typeface="Calibri"/>
              </a:rPr>
              <a:t>dient der </a:t>
            </a:r>
            <a:r>
              <a:rPr lang="de-DE" sz="2800" b="1" spc="-1" dirty="0">
                <a:solidFill>
                  <a:srgbClr val="000000"/>
                </a:solidFill>
                <a:latin typeface="Calibri"/>
              </a:rPr>
              <a:t>vertiefenden Vermittlung </a:t>
            </a:r>
            <a:r>
              <a:rPr lang="de-DE" sz="2800" spc="-1" dirty="0">
                <a:solidFill>
                  <a:srgbClr val="000000"/>
                </a:solidFill>
                <a:latin typeface="Calibri"/>
              </a:rPr>
              <a:t>einer ästhetischen Grund- und Wertebildung sowie eine gesellschaftlich verantwortungsbewusste Teilhabe.</a:t>
            </a:r>
            <a:endParaRPr lang="de-DE" sz="2800" b="0" strike="noStrike" spc="-1" dirty="0">
              <a:latin typeface="Arial"/>
            </a:endParaRPr>
          </a:p>
          <a:p>
            <a:pPr marL="457200">
              <a:lnSpc>
                <a:spcPct val="100000"/>
              </a:lnSpc>
              <a:spcBef>
                <a:spcPts val="561"/>
              </a:spcBef>
            </a:pPr>
            <a:endParaRPr lang="de-DE" sz="2800" b="0" strike="noStrike" spc="-1" dirty="0">
              <a:latin typeface="Arial"/>
            </a:endParaRPr>
          </a:p>
          <a:p>
            <a:pPr marL="457200">
              <a:lnSpc>
                <a:spcPct val="100000"/>
              </a:lnSpc>
              <a:spcBef>
                <a:spcPts val="561"/>
              </a:spcBef>
            </a:pPr>
            <a:endParaRPr lang="de-DE" sz="2800" b="0" strike="noStrike" spc="-1" dirty="0">
              <a:latin typeface="Arial"/>
            </a:endParaRPr>
          </a:p>
        </p:txBody>
      </p:sp>
      <p:sp>
        <p:nvSpPr>
          <p:cNvPr id="635"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C1344C4-27A5-48B9-8FC7-C242EF1DC9A1}" type="slidenum">
              <a:rPr lang="de-DE" sz="1200" b="0" strike="noStrike" spc="-1">
                <a:solidFill>
                  <a:srgbClr val="8B8B8B"/>
                </a:solidFill>
                <a:latin typeface="Calibri"/>
                <a:ea typeface="DejaVu Sans"/>
              </a:rPr>
              <a:t>51</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CustomShape 1"/>
          <p:cNvSpPr/>
          <p:nvPr/>
        </p:nvSpPr>
        <p:spPr>
          <a:xfrm>
            <a:off x="57528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Ziele des Wahlpflichtfaches (WPII) sind . . .</a:t>
            </a:r>
            <a:endParaRPr lang="de-DE" sz="3400" b="0" strike="noStrike" spc="-1">
              <a:latin typeface="Arial"/>
            </a:endParaRPr>
          </a:p>
        </p:txBody>
      </p:sp>
      <p:sp>
        <p:nvSpPr>
          <p:cNvPr id="637"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38"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914400" lvl="1" indent="-456120">
              <a:lnSpc>
                <a:spcPct val="100000"/>
              </a:lnSpc>
              <a:spcBef>
                <a:spcPts val="561"/>
              </a:spcBef>
              <a:buClr>
                <a:srgbClr val="000000"/>
              </a:buClr>
              <a:buFont typeface="Arial"/>
              <a:buChar char="•"/>
            </a:pPr>
            <a:r>
              <a:rPr lang="de-DE" sz="2800" b="0" strike="noStrike" spc="-1">
                <a:solidFill>
                  <a:srgbClr val="000000"/>
                </a:solidFill>
                <a:latin typeface="Calibri"/>
                <a:ea typeface="DejaVu Sans"/>
              </a:rPr>
              <a:t>die Ausbildung individueller Vorstellungs- und Darstellungsfähigkeit als sinnstiftendes </a:t>
            </a:r>
            <a:r>
              <a:rPr lang="de-DE" sz="2800" b="1" strike="noStrike" spc="-1">
                <a:solidFill>
                  <a:srgbClr val="000000"/>
                </a:solidFill>
                <a:latin typeface="Calibri"/>
                <a:ea typeface="DejaVu Sans"/>
              </a:rPr>
              <a:t>Mittel der Selbstäußerung</a:t>
            </a:r>
            <a:r>
              <a:rPr lang="de-DE" sz="2800" b="0" strike="noStrike" spc="-1">
                <a:solidFill>
                  <a:srgbClr val="000000"/>
                </a:solidFill>
                <a:latin typeface="Calibri"/>
                <a:ea typeface="DejaVu Sans"/>
              </a:rPr>
              <a:t>,</a:t>
            </a:r>
            <a:endParaRPr lang="de-DE" sz="2800" b="0" strike="noStrike" spc="-1">
              <a:latin typeface="Arial"/>
            </a:endParaRPr>
          </a:p>
          <a:p>
            <a:pPr marL="914400" lvl="1" indent="-456120">
              <a:lnSpc>
                <a:spcPct val="100000"/>
              </a:lnSpc>
              <a:spcBef>
                <a:spcPts val="561"/>
              </a:spcBef>
              <a:buClr>
                <a:srgbClr val="000000"/>
              </a:buClr>
              <a:buFont typeface="Arial"/>
              <a:buChar char="•"/>
            </a:pPr>
            <a:r>
              <a:rPr lang="de-DE" sz="2800" b="0" strike="noStrike" spc="-1">
                <a:solidFill>
                  <a:srgbClr val="000000"/>
                </a:solidFill>
                <a:latin typeface="Calibri"/>
                <a:ea typeface="DejaVu Sans"/>
              </a:rPr>
              <a:t>die reflektierte Erschließung und aktive </a:t>
            </a:r>
            <a:r>
              <a:rPr lang="de-DE" sz="2800" b="1" strike="noStrike" spc="-1">
                <a:solidFill>
                  <a:srgbClr val="000000"/>
                </a:solidFill>
                <a:latin typeface="Calibri"/>
                <a:ea typeface="DejaVu Sans"/>
              </a:rPr>
              <a:t>Teilhabe</a:t>
            </a:r>
            <a:r>
              <a:rPr lang="de-DE" sz="2800" b="0" strike="noStrike" spc="-1">
                <a:solidFill>
                  <a:srgbClr val="000000"/>
                </a:solidFill>
                <a:latin typeface="Calibri"/>
                <a:ea typeface="DejaVu Sans"/>
              </a:rPr>
              <a:t> an der ästhetisch gestalteten Umwelt und kunstgeprägten </a:t>
            </a:r>
            <a:r>
              <a:rPr lang="de-DE" sz="2800" b="1" strike="noStrike" spc="-1">
                <a:solidFill>
                  <a:srgbClr val="000000"/>
                </a:solidFill>
                <a:latin typeface="Calibri"/>
                <a:ea typeface="DejaVu Sans"/>
              </a:rPr>
              <a:t>Kultur</a:t>
            </a:r>
            <a:r>
              <a:rPr lang="de-DE" sz="2800" b="0" strike="noStrike" spc="-1">
                <a:solidFill>
                  <a:srgbClr val="000000"/>
                </a:solidFill>
                <a:latin typeface="Calibri"/>
                <a:ea typeface="DejaVu Sans"/>
              </a:rPr>
              <a:t>, </a:t>
            </a:r>
            <a:endParaRPr lang="de-DE" sz="2800" b="0" strike="noStrike" spc="-1">
              <a:latin typeface="Arial"/>
            </a:endParaRPr>
          </a:p>
          <a:p>
            <a:pPr marL="914400" lvl="1" indent="-456120">
              <a:lnSpc>
                <a:spcPct val="100000"/>
              </a:lnSpc>
              <a:spcBef>
                <a:spcPts val="561"/>
              </a:spcBef>
              <a:buClr>
                <a:srgbClr val="000000"/>
              </a:buClr>
              <a:buFont typeface="Arial"/>
              <a:buChar char="•"/>
            </a:pPr>
            <a:r>
              <a:rPr lang="de-DE" sz="2800" b="0" strike="noStrike" spc="-1">
                <a:solidFill>
                  <a:srgbClr val="000000"/>
                </a:solidFill>
                <a:latin typeface="Calibri"/>
                <a:ea typeface="DejaVu Sans"/>
              </a:rPr>
              <a:t>die Ausbildung von Kompetenzen, die für ein späteres </a:t>
            </a:r>
            <a:r>
              <a:rPr lang="de-DE" sz="2800" b="1" strike="noStrike" spc="-1">
                <a:solidFill>
                  <a:srgbClr val="000000"/>
                </a:solidFill>
                <a:latin typeface="Calibri"/>
                <a:ea typeface="DejaVu Sans"/>
              </a:rPr>
              <a:t>Agieren</a:t>
            </a:r>
            <a:r>
              <a:rPr lang="de-DE" sz="2800" b="0" strike="noStrike" spc="-1">
                <a:solidFill>
                  <a:srgbClr val="000000"/>
                </a:solidFill>
                <a:latin typeface="Calibri"/>
                <a:ea typeface="DejaVu Sans"/>
              </a:rPr>
              <a:t> in kunstbezogenen und </a:t>
            </a:r>
            <a:r>
              <a:rPr lang="de-DE" sz="2800" b="1" strike="noStrike" spc="-1">
                <a:solidFill>
                  <a:srgbClr val="000000"/>
                </a:solidFill>
                <a:latin typeface="Calibri"/>
                <a:ea typeface="DejaVu Sans"/>
              </a:rPr>
              <a:t>kunstaffinen persönlichen und beruflichen Anwendungsfeldern </a:t>
            </a:r>
            <a:r>
              <a:rPr lang="de-DE" sz="2800" b="0" strike="noStrike" spc="-1">
                <a:solidFill>
                  <a:srgbClr val="000000"/>
                </a:solidFill>
                <a:latin typeface="Calibri"/>
                <a:ea typeface="DejaVu Sans"/>
              </a:rPr>
              <a:t>von Bedeutung sein können.</a:t>
            </a: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639"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40"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4704C42-9C50-4589-B037-9D171C1FCCDA}" type="slidenum">
              <a:rPr lang="de-DE" sz="1200" b="0" strike="noStrike" spc="-1">
                <a:solidFill>
                  <a:srgbClr val="8B8B8B"/>
                </a:solidFill>
                <a:latin typeface="Calibri"/>
                <a:ea typeface="DejaVu Sans"/>
              </a:rPr>
              <a:t>52</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CustomShape 1"/>
          <p:cNvSpPr/>
          <p:nvPr/>
        </p:nvSpPr>
        <p:spPr>
          <a:xfrm>
            <a:off x="57528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Ziele des Wahlpflichtfaches</a:t>
            </a:r>
            <a:endParaRPr lang="de-DE" sz="3400" b="0" strike="noStrike" spc="-1">
              <a:latin typeface="Arial"/>
            </a:endParaRPr>
          </a:p>
        </p:txBody>
      </p:sp>
      <p:sp>
        <p:nvSpPr>
          <p:cNvPr id="642"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43"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561"/>
              </a:spcBef>
            </a:pPr>
            <a:r>
              <a:rPr lang="de-DE" sz="2800" b="1" strike="noStrike" spc="-1">
                <a:solidFill>
                  <a:srgbClr val="000000"/>
                </a:solidFill>
                <a:latin typeface="Calibri"/>
                <a:ea typeface="DejaVu Sans"/>
              </a:rPr>
              <a:t>Aufgabe des Wahlpflichtfaches:</a:t>
            </a:r>
            <a:endParaRPr lang="de-DE" sz="2800" b="0" strike="noStrike" spc="-1">
              <a:latin typeface="Arial"/>
            </a:endParaRPr>
          </a:p>
          <a:p>
            <a:pPr marL="914400" lvl="1" indent="-456120">
              <a:lnSpc>
                <a:spcPct val="100000"/>
              </a:lnSpc>
              <a:spcBef>
                <a:spcPts val="561"/>
              </a:spcBef>
              <a:buClr>
                <a:srgbClr val="000000"/>
              </a:buClr>
              <a:buFont typeface="Arial"/>
              <a:buChar char="•"/>
            </a:pPr>
            <a:r>
              <a:rPr lang="de-DE" sz="2400" b="0" strike="noStrike" spc="-1">
                <a:solidFill>
                  <a:srgbClr val="000000"/>
                </a:solidFill>
                <a:latin typeface="Arial"/>
                <a:ea typeface="DejaVu Sans"/>
              </a:rPr>
              <a:t>Das eigene schöpferisch-gestalterische Handeln bzw. das Gestalten im Wahlpflichtbereich Kunst ist nicht nur ergebnis-, sondern in ganz besonderem Maße </a:t>
            </a:r>
            <a:r>
              <a:rPr lang="de-DE" sz="2400" b="1" strike="noStrike" spc="-1">
                <a:solidFill>
                  <a:srgbClr val="000000"/>
                </a:solidFill>
                <a:latin typeface="Arial"/>
                <a:ea typeface="DejaVu Sans"/>
              </a:rPr>
              <a:t>prozessorientiert</a:t>
            </a:r>
            <a:r>
              <a:rPr lang="de-DE" sz="2400" b="0" strike="noStrike" spc="-1">
                <a:solidFill>
                  <a:srgbClr val="000000"/>
                </a:solidFill>
                <a:latin typeface="Arial"/>
                <a:ea typeface="DejaVu Sans"/>
              </a:rPr>
              <a:t> angelegt.</a:t>
            </a:r>
            <a:endParaRPr lang="de-DE" sz="2400" b="0" strike="noStrike" spc="-1">
              <a:latin typeface="Arial"/>
            </a:endParaRPr>
          </a:p>
        </p:txBody>
      </p:sp>
      <p:sp>
        <p:nvSpPr>
          <p:cNvPr id="644"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45"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AC4F022-825B-4214-AC73-111800BA5677}" type="slidenum">
              <a:rPr lang="de-DE" sz="1200" b="0" strike="noStrike" spc="-1">
                <a:solidFill>
                  <a:srgbClr val="8B8B8B"/>
                </a:solidFill>
                <a:latin typeface="Calibri"/>
                <a:ea typeface="DejaVu Sans"/>
              </a:rPr>
              <a:t>53</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CustomShape 1"/>
          <p:cNvSpPr/>
          <p:nvPr/>
        </p:nvSpPr>
        <p:spPr>
          <a:xfrm>
            <a:off x="57528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Ziele des Wahlpflichtfaches</a:t>
            </a:r>
            <a:endParaRPr lang="de-DE" sz="3400" b="0" strike="noStrike" spc="-1">
              <a:latin typeface="Arial"/>
            </a:endParaRPr>
          </a:p>
        </p:txBody>
      </p:sp>
      <p:sp>
        <p:nvSpPr>
          <p:cNvPr id="647"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48"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74000" lnSpcReduction="20000"/>
          </a:bodyPr>
          <a:lstStyle/>
          <a:p>
            <a:pPr>
              <a:lnSpc>
                <a:spcPct val="100000"/>
              </a:lnSpc>
              <a:spcBef>
                <a:spcPts val="561"/>
              </a:spcBef>
            </a:pPr>
            <a:r>
              <a:rPr lang="de-DE" sz="2800" b="1" strike="noStrike" spc="-1">
                <a:solidFill>
                  <a:srgbClr val="000000"/>
                </a:solidFill>
                <a:latin typeface="Calibri"/>
                <a:ea typeface="DejaVu Sans"/>
              </a:rPr>
              <a:t>Aufgabe des Wahlpflichtfaches:</a:t>
            </a:r>
            <a:endParaRPr lang="de-DE" sz="2800" b="0" strike="noStrike" spc="-1">
              <a:latin typeface="Arial"/>
            </a:endParaRPr>
          </a:p>
          <a:p>
            <a:pPr marL="914400" lvl="1" indent="-456120">
              <a:lnSpc>
                <a:spcPct val="100000"/>
              </a:lnSpc>
              <a:spcBef>
                <a:spcPts val="561"/>
              </a:spcBef>
              <a:buClr>
                <a:srgbClr val="000000"/>
              </a:buClr>
              <a:buFont typeface="Arial"/>
              <a:buChar char="•"/>
            </a:pPr>
            <a:r>
              <a:rPr lang="de-DE" sz="2800" b="0" strike="noStrike" spc="-1">
                <a:solidFill>
                  <a:srgbClr val="000000"/>
                </a:solidFill>
                <a:latin typeface="Calibri"/>
                <a:ea typeface="DejaVu Sans"/>
              </a:rPr>
              <a:t>Gemäß dem Bildungsauftrag des Gymnasiums leistet das Wahlpflichtfach Kunst einen Beitrag dazu, den Schülerinnen und Schülern eine vertiefte Allgemeinbildung zu vermitteln und sie entsprechend ihren </a:t>
            </a:r>
            <a:r>
              <a:rPr lang="de-DE" sz="2800" b="1" strike="noStrike" spc="-1">
                <a:solidFill>
                  <a:srgbClr val="000000"/>
                </a:solidFill>
                <a:latin typeface="Calibri"/>
                <a:ea typeface="DejaVu Sans"/>
              </a:rPr>
              <a:t>Leistungen</a:t>
            </a:r>
            <a:r>
              <a:rPr lang="de-DE" sz="2800" b="0" strike="noStrike" spc="-1">
                <a:solidFill>
                  <a:srgbClr val="000000"/>
                </a:solidFill>
                <a:latin typeface="Calibri"/>
                <a:ea typeface="DejaVu Sans"/>
              </a:rPr>
              <a:t> und </a:t>
            </a:r>
            <a:r>
              <a:rPr lang="de-DE" sz="2800" b="1" strike="noStrike" spc="-1">
                <a:solidFill>
                  <a:srgbClr val="000000"/>
                </a:solidFill>
                <a:latin typeface="Calibri"/>
                <a:ea typeface="DejaVu Sans"/>
              </a:rPr>
              <a:t>Neigungen</a:t>
            </a:r>
            <a:r>
              <a:rPr lang="de-DE" sz="2800" b="0" strike="noStrike" spc="-1">
                <a:solidFill>
                  <a:srgbClr val="000000"/>
                </a:solidFill>
                <a:latin typeface="Calibri"/>
                <a:ea typeface="DejaVu Sans"/>
              </a:rPr>
              <a:t> zu befähigen, nach Maßgabe der Abschlüsse in der Sekundarstufe II ihren Bildungsweg an einer Hochschule oder in berufsqualifizierenden Bildungsgängen fortzusetzen.</a:t>
            </a:r>
            <a:endParaRPr lang="de-DE" sz="2800" b="0" strike="noStrike" spc="-1">
              <a:latin typeface="Arial"/>
            </a:endParaRPr>
          </a:p>
          <a:p>
            <a:pPr marL="457200">
              <a:lnSpc>
                <a:spcPct val="100000"/>
              </a:lnSpc>
              <a:spcBef>
                <a:spcPts val="561"/>
              </a:spcBef>
            </a:pPr>
            <a:endParaRPr lang="de-DE" sz="2800" b="0" strike="noStrike" spc="-1">
              <a:latin typeface="Arial"/>
            </a:endParaRPr>
          </a:p>
          <a:p>
            <a:pPr marL="914400" lvl="1" indent="-456120">
              <a:lnSpc>
                <a:spcPct val="100000"/>
              </a:lnSpc>
              <a:spcBef>
                <a:spcPts val="561"/>
              </a:spcBef>
              <a:buClr>
                <a:srgbClr val="000000"/>
              </a:buClr>
              <a:buFont typeface="Arial"/>
              <a:buChar char="•"/>
            </a:pPr>
            <a:r>
              <a:rPr lang="de-DE" sz="2800" b="0" strike="noStrike" spc="-1">
                <a:solidFill>
                  <a:srgbClr val="000000"/>
                </a:solidFill>
                <a:latin typeface="Calibri"/>
                <a:ea typeface="DejaVu Sans"/>
              </a:rPr>
              <a:t>Die interdisziplinäre Verknüpfung von Schritten einer kumulativen Kompetenzentwicklung, inhaltliche </a:t>
            </a:r>
            <a:r>
              <a:rPr lang="de-DE" sz="2800" b="1" strike="noStrike" spc="-1">
                <a:solidFill>
                  <a:srgbClr val="000000"/>
                </a:solidFill>
                <a:latin typeface="Calibri"/>
                <a:ea typeface="DejaVu Sans"/>
              </a:rPr>
              <a:t>Kooperationen</a:t>
            </a:r>
            <a:r>
              <a:rPr lang="de-DE" sz="2800" b="0" strike="noStrike" spc="-1">
                <a:solidFill>
                  <a:srgbClr val="000000"/>
                </a:solidFill>
                <a:latin typeface="Calibri"/>
                <a:ea typeface="DejaVu Sans"/>
              </a:rPr>
              <a:t> mit anderen Fächern und Lernbereichen sowie außerschulisches Lernen und Kooperationen mit </a:t>
            </a:r>
            <a:r>
              <a:rPr lang="de-DE" sz="2800" b="1" strike="noStrike" spc="-1">
                <a:solidFill>
                  <a:srgbClr val="000000"/>
                </a:solidFill>
                <a:latin typeface="Calibri"/>
                <a:ea typeface="DejaVu Sans"/>
              </a:rPr>
              <a:t>außerschulischen Partnern </a:t>
            </a:r>
            <a:r>
              <a:rPr lang="de-DE" sz="2800" b="0" strike="noStrike" spc="-1">
                <a:solidFill>
                  <a:srgbClr val="000000"/>
                </a:solidFill>
                <a:latin typeface="Calibri"/>
                <a:ea typeface="DejaVu Sans"/>
              </a:rPr>
              <a:t>können sowohl zum Erreichen und zur Vertiefung der jeweils fachlichen Ziele als auch zur Erfüllung übergreifender Aufgaben beitragen.</a:t>
            </a: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649"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50"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75CC1EB-D425-403F-B12D-ED86E70F8D07}" type="slidenum">
              <a:rPr lang="de-DE" sz="1200" b="0" strike="noStrike" spc="-1">
                <a:solidFill>
                  <a:srgbClr val="8B8B8B"/>
                </a:solidFill>
                <a:latin typeface="Calibri"/>
                <a:ea typeface="DejaVu Sans"/>
              </a:rPr>
              <a:t>54</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57528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Ziele des Wahlpflichtfaches</a:t>
            </a:r>
            <a:endParaRPr lang="de-DE" sz="3400" b="0" strike="noStrike" spc="-1">
              <a:latin typeface="Arial"/>
            </a:endParaRPr>
          </a:p>
        </p:txBody>
      </p:sp>
      <p:sp>
        <p:nvSpPr>
          <p:cNvPr id="652"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53"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87500" lnSpcReduction="10000"/>
          </a:bodyPr>
          <a:lstStyle/>
          <a:p>
            <a:pPr>
              <a:lnSpc>
                <a:spcPct val="100000"/>
              </a:lnSpc>
              <a:spcBef>
                <a:spcPts val="561"/>
              </a:spcBef>
            </a:pPr>
            <a:r>
              <a:rPr lang="de-DE" sz="2800" b="1" strike="noStrike" spc="-1">
                <a:solidFill>
                  <a:srgbClr val="000000"/>
                </a:solidFill>
                <a:latin typeface="Calibri"/>
                <a:ea typeface="DejaVu Sans"/>
              </a:rPr>
              <a:t>Aufgabe des Wahlpflichtfaches:</a:t>
            </a:r>
            <a:endParaRPr lang="de-DE" sz="2800" b="0" strike="noStrike" spc="-1">
              <a:latin typeface="Arial"/>
            </a:endParaRPr>
          </a:p>
          <a:p>
            <a:pPr marL="914400" lvl="1" indent="-456120">
              <a:lnSpc>
                <a:spcPct val="100000"/>
              </a:lnSpc>
              <a:spcBef>
                <a:spcPts val="561"/>
              </a:spcBef>
              <a:buClr>
                <a:srgbClr val="000000"/>
              </a:buClr>
              <a:buFont typeface="Arial"/>
              <a:buChar char="•"/>
            </a:pPr>
            <a:r>
              <a:rPr lang="de-DE" sz="2600" b="0" strike="noStrike" spc="-1">
                <a:solidFill>
                  <a:srgbClr val="000000"/>
                </a:solidFill>
                <a:latin typeface="Calibri"/>
                <a:ea typeface="DejaVu Sans"/>
              </a:rPr>
              <a:t>Der Kunstunterricht im WP-Bereich fördert insbesondere kreative und innovative Denk- und Verfahrensweisen. Strategien der Arbeits- und Berufswelt (z.B. Projektmanagement) werden sowohl in vorgegebenen als auch in zunehmend selbstständig zu entwickelnden und zu evaluierenden Aufgaben angebahnt und ausgebildet. Dabei sollten diese möglichst eine konkrete Beziehung zur aktuellen </a:t>
            </a:r>
            <a:r>
              <a:rPr lang="de-DE" sz="2600" b="1" strike="noStrike" spc="-1">
                <a:solidFill>
                  <a:srgbClr val="000000"/>
                </a:solidFill>
                <a:latin typeface="Calibri"/>
                <a:ea typeface="DejaVu Sans"/>
              </a:rPr>
              <a:t>Lebenswelt</a:t>
            </a:r>
            <a:r>
              <a:rPr lang="de-DE" sz="2600" b="0" strike="noStrike" spc="-1">
                <a:solidFill>
                  <a:srgbClr val="000000"/>
                </a:solidFill>
                <a:latin typeface="Calibri"/>
                <a:ea typeface="DejaVu Sans"/>
              </a:rPr>
              <a:t> der Jugendlichen sowie zur </a:t>
            </a:r>
            <a:r>
              <a:rPr lang="de-DE" sz="2600" b="1" strike="noStrike" spc="-1">
                <a:solidFill>
                  <a:srgbClr val="000000"/>
                </a:solidFill>
                <a:latin typeface="Calibri"/>
                <a:ea typeface="DejaVu Sans"/>
              </a:rPr>
              <a:t>Berufswelt</a:t>
            </a:r>
            <a:r>
              <a:rPr lang="de-DE" sz="2600" b="0" strike="noStrike" spc="-1">
                <a:solidFill>
                  <a:srgbClr val="000000"/>
                </a:solidFill>
                <a:latin typeface="Calibri"/>
                <a:ea typeface="DejaVu Sans"/>
              </a:rPr>
              <a:t> herstellen. Kreativität und Fantasie werden als eigenständige Größen gefördert und ihr übergreifendes Innovationspotential gewürdigt und entwickelt. </a:t>
            </a:r>
            <a:endParaRPr lang="de-DE" sz="2600" b="0" strike="noStrike" spc="-1">
              <a:latin typeface="Arial"/>
            </a:endParaRPr>
          </a:p>
          <a:p>
            <a:pPr>
              <a:lnSpc>
                <a:spcPct val="100000"/>
              </a:lnSpc>
              <a:spcBef>
                <a:spcPts val="561"/>
              </a:spcBef>
            </a:pPr>
            <a:endParaRPr lang="de-DE" sz="2600" b="0" strike="noStrike" spc="-1">
              <a:latin typeface="Arial"/>
            </a:endParaRPr>
          </a:p>
        </p:txBody>
      </p:sp>
      <p:sp>
        <p:nvSpPr>
          <p:cNvPr id="654"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8335741-A3E3-40DC-92A0-0B2996271BF4}" type="slidenum">
              <a:rPr lang="de-DE" sz="1200" b="0" strike="noStrike" spc="-1">
                <a:solidFill>
                  <a:srgbClr val="8B8B8B"/>
                </a:solidFill>
                <a:latin typeface="Calibri"/>
                <a:ea typeface="DejaVu Sans"/>
              </a:rPr>
              <a:t>55</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CustomShape 1"/>
          <p:cNvSpPr/>
          <p:nvPr/>
        </p:nvSpPr>
        <p:spPr>
          <a:xfrm>
            <a:off x="57528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Pflichtfach vs. Wahlpflichtfach</a:t>
            </a:r>
            <a:endParaRPr lang="de-DE" sz="3400" b="0" strike="noStrike" spc="-1">
              <a:latin typeface="Arial"/>
            </a:endParaRPr>
          </a:p>
        </p:txBody>
      </p:sp>
      <p:sp>
        <p:nvSpPr>
          <p:cNvPr id="656"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57"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a:lnSpc>
                <a:spcPct val="100000"/>
              </a:lnSpc>
              <a:spcBef>
                <a:spcPts val="561"/>
              </a:spcBef>
            </a:pPr>
            <a:endParaRPr lang="de-DE" sz="1800" b="0" strike="noStrike" spc="-1" dirty="0">
              <a:latin typeface="Arial"/>
            </a:endParaRPr>
          </a:p>
          <a:p>
            <a:pPr marL="457200">
              <a:lnSpc>
                <a:spcPct val="100000"/>
              </a:lnSpc>
              <a:spcBef>
                <a:spcPts val="561"/>
              </a:spcBef>
            </a:pPr>
            <a:r>
              <a:rPr lang="de-DE" sz="2800" b="0" strike="noStrike" spc="-1" dirty="0">
                <a:solidFill>
                  <a:srgbClr val="000000"/>
                </a:solidFill>
                <a:latin typeface="Calibri"/>
                <a:ea typeface="DejaVu Sans"/>
              </a:rPr>
              <a:t>                                               </a:t>
            </a:r>
            <a:r>
              <a:rPr lang="de-DE" sz="2800" b="0" strike="noStrike" spc="-1" dirty="0">
                <a:solidFill>
                  <a:srgbClr val="CE181E"/>
                </a:solidFill>
                <a:latin typeface="Calibri"/>
                <a:ea typeface="DejaVu Sans"/>
              </a:rPr>
              <a:t>&lt;</a:t>
            </a:r>
            <a:r>
              <a:rPr lang="de-DE" sz="2800" b="0" strike="noStrike" spc="-1" dirty="0">
                <a:solidFill>
                  <a:srgbClr val="000000"/>
                </a:solidFill>
                <a:latin typeface="Calibri"/>
                <a:ea typeface="DejaVu Sans"/>
              </a:rPr>
              <a:t> </a:t>
            </a:r>
            <a:r>
              <a:rPr lang="de-DE" sz="2800" b="0" strike="noStrike" spc="-1" dirty="0">
                <a:solidFill>
                  <a:srgbClr val="FF0000"/>
                </a:solidFill>
                <a:latin typeface="Calibri"/>
                <a:ea typeface="DejaVu Sans"/>
              </a:rPr>
              <a:t>Pflichtfach</a:t>
            </a:r>
            <a:endParaRPr lang="de-DE" sz="2800" b="0" strike="noStrike" spc="-1" dirty="0">
              <a:latin typeface="Arial"/>
            </a:endParaRPr>
          </a:p>
          <a:p>
            <a:pPr marL="457200">
              <a:lnSpc>
                <a:spcPct val="100000"/>
              </a:lnSpc>
              <a:spcBef>
                <a:spcPts val="561"/>
              </a:spcBef>
            </a:pPr>
            <a:endParaRPr lang="de-DE" sz="2800" b="0" strike="noStrike" spc="-1" dirty="0">
              <a:latin typeface="Arial"/>
            </a:endParaRPr>
          </a:p>
          <a:p>
            <a:pPr marL="457200">
              <a:lnSpc>
                <a:spcPct val="100000"/>
              </a:lnSpc>
              <a:spcBef>
                <a:spcPts val="561"/>
              </a:spcBef>
            </a:pPr>
            <a:endParaRPr lang="de-DE" sz="2800" b="0" strike="noStrike" spc="-1" dirty="0">
              <a:latin typeface="Arial"/>
            </a:endParaRPr>
          </a:p>
          <a:p>
            <a:pPr marL="457200">
              <a:lnSpc>
                <a:spcPct val="100000"/>
              </a:lnSpc>
              <a:spcBef>
                <a:spcPts val="561"/>
              </a:spcBef>
            </a:pPr>
            <a:endParaRPr lang="de-DE" sz="2800" b="0" strike="noStrike" spc="-1" dirty="0">
              <a:latin typeface="Arial"/>
            </a:endParaRPr>
          </a:p>
          <a:p>
            <a:pPr marL="457200">
              <a:lnSpc>
                <a:spcPct val="100000"/>
              </a:lnSpc>
              <a:spcBef>
                <a:spcPts val="561"/>
              </a:spcBef>
            </a:pPr>
            <a:endParaRPr lang="de-DE" sz="2800" b="0" strike="noStrike" spc="-1" dirty="0">
              <a:latin typeface="Arial"/>
            </a:endParaRPr>
          </a:p>
          <a:p>
            <a:pPr marL="457200">
              <a:lnSpc>
                <a:spcPct val="100000"/>
              </a:lnSpc>
              <a:spcBef>
                <a:spcPts val="561"/>
              </a:spcBef>
            </a:pPr>
            <a:r>
              <a:rPr lang="de-DE" sz="2800" b="0" strike="noStrike" spc="-1" dirty="0">
                <a:solidFill>
                  <a:srgbClr val="FF0000"/>
                </a:solidFill>
                <a:latin typeface="Calibri"/>
                <a:ea typeface="DejaVu Sans"/>
              </a:rPr>
              <a:t>          Wahlpflichtfach &gt;</a:t>
            </a:r>
            <a:endParaRPr lang="de-DE" sz="2800" b="0" strike="noStrike" spc="-1" dirty="0">
              <a:latin typeface="Arial"/>
            </a:endParaRPr>
          </a:p>
        </p:txBody>
      </p:sp>
      <p:sp>
        <p:nvSpPr>
          <p:cNvPr id="658"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59"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52F5D8A-9366-429D-8CDE-9D27FF950DBC}" type="slidenum">
              <a:rPr lang="de-DE" sz="1200" b="0" strike="noStrike" spc="-1">
                <a:solidFill>
                  <a:srgbClr val="8B8B8B"/>
                </a:solidFill>
                <a:latin typeface="Calibri"/>
                <a:ea typeface="DejaVu Sans"/>
              </a:rPr>
              <a:t>56</a:t>
            </a:fld>
            <a:endParaRPr lang="de-DE" sz="1200" b="0" strike="noStrike" spc="-1">
              <a:latin typeface="Aria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580" y="1651444"/>
            <a:ext cx="4417440" cy="277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1" name="Picture 4"/>
          <p:cNvPicPr/>
          <p:nvPr/>
        </p:nvPicPr>
        <p:blipFill>
          <a:blip r:embed="rId4"/>
          <a:stretch/>
        </p:blipFill>
        <p:spPr>
          <a:xfrm>
            <a:off x="4487760" y="3101400"/>
            <a:ext cx="4350240" cy="3428640"/>
          </a:xfrm>
          <a:prstGeom prst="rect">
            <a:avLst/>
          </a:prstGeom>
          <a:ln w="25560">
            <a:solidFill>
              <a:srgbClr val="FF00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Auswahlmodus</a:t>
            </a:r>
            <a:endParaRPr lang="de-DE" sz="3400" b="0" strike="noStrike" spc="-1">
              <a:latin typeface="Arial"/>
            </a:endParaRPr>
          </a:p>
        </p:txBody>
      </p:sp>
      <p:sp>
        <p:nvSpPr>
          <p:cNvPr id="663" name="CustomShape 2"/>
          <p:cNvSpPr/>
          <p:nvPr/>
        </p:nvSpPr>
        <p:spPr>
          <a:xfrm>
            <a:off x="348120" y="1850040"/>
            <a:ext cx="8446680" cy="3582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2400" b="1" strike="noStrike" spc="-1">
                <a:solidFill>
                  <a:srgbClr val="000000"/>
                </a:solidFill>
                <a:latin typeface="Arial"/>
                <a:ea typeface="DejaVu Sans"/>
              </a:rPr>
              <a:t>Das Wahlpflichtfach als selbstständiges und kombiniertes Fach</a:t>
            </a:r>
            <a:endParaRPr lang="de-DE" sz="2400" b="0" strike="noStrike" spc="-1">
              <a:latin typeface="Arial"/>
            </a:endParaRPr>
          </a:p>
          <a:p>
            <a:pPr>
              <a:lnSpc>
                <a:spcPct val="100000"/>
              </a:lnSpc>
            </a:pPr>
            <a:endParaRPr lang="de-DE" sz="2400" b="0" strike="noStrike" spc="-1">
              <a:latin typeface="Arial"/>
            </a:endParaRPr>
          </a:p>
          <a:p>
            <a:pPr>
              <a:lnSpc>
                <a:spcPct val="100000"/>
              </a:lnSpc>
            </a:pPr>
            <a:r>
              <a:rPr lang="de-DE" sz="2400" b="0" strike="noStrike" spc="-1">
                <a:solidFill>
                  <a:srgbClr val="000000"/>
                </a:solidFill>
                <a:latin typeface="Arial"/>
                <a:ea typeface="DejaVu Sans"/>
              </a:rPr>
              <a:t>Das Wahlpflichtfach Kunst kann als selbstständiges WP-Fach oder in der Kombination mit einem weiteren Fach unterrichtet werden. Dabei sind jeweils die Kompetenzbereiche und die drei Inhaltsfelder (vgl. Kap. 2.1) sowie die übergeordneten Kompetenzerwartungen (vgl. Kap 2.3) obligatorisch.</a:t>
            </a:r>
            <a:endParaRPr lang="de-DE" sz="2400" b="0" strike="noStrike" spc="-1">
              <a:latin typeface="Arial"/>
            </a:endParaRPr>
          </a:p>
          <a:p>
            <a:pPr marL="1371600">
              <a:lnSpc>
                <a:spcPct val="100000"/>
              </a:lnSpc>
            </a:pPr>
            <a:endParaRPr lang="de-DE" sz="2400" b="0" strike="noStrike" spc="-1">
              <a:latin typeface="Arial"/>
            </a:endParaRPr>
          </a:p>
        </p:txBody>
      </p:sp>
      <p:sp>
        <p:nvSpPr>
          <p:cNvPr id="664"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65"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C680E1D-5542-49AE-A264-48F49A8E3255}" type="slidenum">
              <a:rPr lang="de-DE" sz="1200" b="0" strike="noStrike" spc="-1">
                <a:solidFill>
                  <a:srgbClr val="8B8B8B"/>
                </a:solidFill>
                <a:latin typeface="Calibri"/>
                <a:ea typeface="DejaVu Sans"/>
              </a:rPr>
              <a:t>57</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Auswahlmodus</a:t>
            </a:r>
            <a:endParaRPr lang="de-DE" sz="3400" b="0" strike="noStrike" spc="-1">
              <a:latin typeface="Arial"/>
            </a:endParaRPr>
          </a:p>
        </p:txBody>
      </p:sp>
      <p:sp>
        <p:nvSpPr>
          <p:cNvPr id="667" name="CustomShape 2"/>
          <p:cNvSpPr/>
          <p:nvPr/>
        </p:nvSpPr>
        <p:spPr>
          <a:xfrm>
            <a:off x="457200" y="1990800"/>
            <a:ext cx="8446680" cy="34419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2400" b="1" strike="noStrike" spc="-1">
                <a:solidFill>
                  <a:srgbClr val="000000"/>
                </a:solidFill>
                <a:latin typeface="Arial"/>
                <a:ea typeface="DejaVu Sans"/>
              </a:rPr>
              <a:t>Das Wahlpflichtfach als selbstständiges Fach</a:t>
            </a:r>
            <a:endParaRPr lang="de-DE" sz="2400" b="0" strike="noStrike" spc="-1">
              <a:latin typeface="Arial"/>
            </a:endParaRPr>
          </a:p>
          <a:p>
            <a:pPr>
              <a:lnSpc>
                <a:spcPct val="100000"/>
              </a:lnSpc>
            </a:pPr>
            <a:endParaRPr lang="de-DE" sz="2400" b="0" strike="noStrike" spc="-1">
              <a:latin typeface="Arial"/>
            </a:endParaRPr>
          </a:p>
          <a:p>
            <a:pPr>
              <a:lnSpc>
                <a:spcPct val="100000"/>
              </a:lnSpc>
            </a:pPr>
            <a:r>
              <a:rPr lang="de-DE" sz="2400" b="0" strike="noStrike" spc="-1">
                <a:solidFill>
                  <a:srgbClr val="000000"/>
                </a:solidFill>
                <a:latin typeface="Arial"/>
                <a:ea typeface="DejaVu Sans"/>
              </a:rPr>
              <a:t>Im selbstständigen Wahlpflichtfach sind drei der inhaltlichen Schwerpunkte aus Inhaltsfeld 1 in Kombination mit mindestens drei inhaltlichen Schwerpunkten des Inhaltsfeldes 3 auszuwählen. Inhaltsfeld 2 ist in seiner Gesamtheit verbindlich.</a:t>
            </a:r>
            <a:endParaRPr lang="de-DE" sz="2400" b="0" strike="noStrike" spc="-1">
              <a:latin typeface="Arial"/>
            </a:endParaRPr>
          </a:p>
          <a:p>
            <a:pPr marL="1371600">
              <a:lnSpc>
                <a:spcPct val="100000"/>
              </a:lnSpc>
            </a:pPr>
            <a:endParaRPr lang="de-DE" sz="2400" b="0" strike="noStrike" spc="-1">
              <a:latin typeface="Arial"/>
            </a:endParaRPr>
          </a:p>
        </p:txBody>
      </p:sp>
      <p:sp>
        <p:nvSpPr>
          <p:cNvPr id="668"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69"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70"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4E70EFE-3D9E-4BF2-822A-C395BC430E24}" type="slidenum">
              <a:rPr lang="de-DE" sz="1200" b="0" strike="noStrike" spc="-1">
                <a:solidFill>
                  <a:srgbClr val="8B8B8B"/>
                </a:solidFill>
                <a:latin typeface="Calibri"/>
                <a:ea typeface="DejaVu Sans"/>
              </a:rPr>
              <a:t>58</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Auswahlmodus</a:t>
            </a:r>
            <a:endParaRPr lang="de-DE" sz="3400" b="0" strike="noStrike" spc="-1">
              <a:latin typeface="Arial"/>
            </a:endParaRPr>
          </a:p>
        </p:txBody>
      </p:sp>
      <p:sp>
        <p:nvSpPr>
          <p:cNvPr id="672" name="CustomShape 2"/>
          <p:cNvSpPr/>
          <p:nvPr/>
        </p:nvSpPr>
        <p:spPr>
          <a:xfrm>
            <a:off x="398160" y="1855800"/>
            <a:ext cx="8446680" cy="3146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2400" b="1" strike="noStrike" spc="-1">
                <a:solidFill>
                  <a:srgbClr val="000000"/>
                </a:solidFill>
                <a:latin typeface="Arial"/>
                <a:ea typeface="DejaVu Sans"/>
              </a:rPr>
              <a:t>Das Wahlpflichtfach als kombiniertes Fach</a:t>
            </a:r>
            <a:endParaRPr lang="de-DE" sz="2400" b="0" strike="noStrike" spc="-1">
              <a:latin typeface="Arial"/>
            </a:endParaRPr>
          </a:p>
          <a:p>
            <a:pPr>
              <a:lnSpc>
                <a:spcPct val="100000"/>
              </a:lnSpc>
            </a:pPr>
            <a:endParaRPr lang="de-DE" sz="2400" b="0" strike="noStrike" spc="-1">
              <a:latin typeface="Arial"/>
            </a:endParaRPr>
          </a:p>
          <a:p>
            <a:pPr>
              <a:lnSpc>
                <a:spcPct val="100000"/>
              </a:lnSpc>
            </a:pPr>
            <a:r>
              <a:rPr lang="de-DE" sz="2400" b="0" strike="noStrike" spc="-1">
                <a:solidFill>
                  <a:srgbClr val="000000"/>
                </a:solidFill>
                <a:latin typeface="Arial"/>
                <a:ea typeface="DejaVu Sans"/>
              </a:rPr>
              <a:t>Im kombinierten Wahlpflichtfach Kunst sind mindestens zwei der inhaltlichen Schwerpunkte aus Inhaltsfeld 1 in Kombination mit zwei inhaltlichen Schwerpunkten bzw. Handlungsfeldern des Inhaltsfeldes 3 auszuwählen. Inhaltsfeld 2 ist in seiner Gesamtheit verbindlich.</a:t>
            </a:r>
            <a:endParaRPr lang="de-DE" sz="2400" b="0" strike="noStrike" spc="-1">
              <a:latin typeface="Arial"/>
            </a:endParaRPr>
          </a:p>
        </p:txBody>
      </p:sp>
      <p:sp>
        <p:nvSpPr>
          <p:cNvPr id="673"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74"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75"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EB817BE-E734-46EF-BBA4-F551FD84B3B7}" type="slidenum">
              <a:rPr lang="de-DE" sz="1200" b="0" strike="noStrike" spc="-1">
                <a:solidFill>
                  <a:srgbClr val="8B8B8B"/>
                </a:solidFill>
                <a:latin typeface="Calibri"/>
                <a:ea typeface="DejaVu Sans"/>
              </a:rPr>
              <a:t>59</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200" b="0" strike="noStrike" spc="-1">
                <a:solidFill>
                  <a:srgbClr val="000000"/>
                </a:solidFill>
                <a:latin typeface="Calibri"/>
                <a:ea typeface="DejaVu Sans"/>
              </a:rPr>
              <a:t>Grundkonstrukt und zentrale Begriffe</a:t>
            </a:r>
            <a:endParaRPr lang="de-DE" sz="3200" b="0" strike="noStrike" spc="-1">
              <a:latin typeface="Arial"/>
            </a:endParaRPr>
          </a:p>
        </p:txBody>
      </p:sp>
      <p:sp>
        <p:nvSpPr>
          <p:cNvPr id="344"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345" name="CustomShape 3"/>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4D43A9D-D76C-40A4-A1F2-22F76523F35E}" type="slidenum">
              <a:rPr lang="de-DE" sz="1200" b="0" strike="noStrike" spc="-1">
                <a:solidFill>
                  <a:srgbClr val="8B8B8B"/>
                </a:solidFill>
                <a:latin typeface="Calibri"/>
                <a:ea typeface="DejaVu Sans"/>
              </a:rPr>
              <a:t>6</a:t>
            </a:fld>
            <a:endParaRPr lang="de-DE" sz="1200" b="0" strike="noStrike" spc="-1">
              <a:latin typeface="Arial"/>
            </a:endParaRPr>
          </a:p>
        </p:txBody>
      </p:sp>
      <p:sp>
        <p:nvSpPr>
          <p:cNvPr id="18" name="Rechteck 17"/>
          <p:cNvSpPr/>
          <p:nvPr/>
        </p:nvSpPr>
        <p:spPr>
          <a:xfrm>
            <a:off x="2483768" y="2013534"/>
            <a:ext cx="5616624" cy="3647714"/>
          </a:xfrm>
          <a:prstGeom prst="rect">
            <a:avLst/>
          </a:prstGeom>
          <a:noFill/>
          <a:ln>
            <a:noFill/>
          </a:ln>
        </p:spPr>
      </p:sp>
      <p:grpSp>
        <p:nvGrpSpPr>
          <p:cNvPr id="19" name="Gruppieren 18"/>
          <p:cNvGrpSpPr/>
          <p:nvPr/>
        </p:nvGrpSpPr>
        <p:grpSpPr>
          <a:xfrm>
            <a:off x="1835696" y="2019588"/>
            <a:ext cx="5605280" cy="3635606"/>
            <a:chOff x="2051720" y="2019588"/>
            <a:chExt cx="5605280" cy="3635606"/>
          </a:xfrm>
        </p:grpSpPr>
        <p:sp>
          <p:nvSpPr>
            <p:cNvPr id="20" name="Text Box 4"/>
            <p:cNvSpPr txBox="1">
              <a:spLocks noChangeArrowheads="1"/>
            </p:cNvSpPr>
            <p:nvPr/>
          </p:nvSpPr>
          <p:spPr bwMode="auto">
            <a:xfrm>
              <a:off x="2960646" y="2019588"/>
              <a:ext cx="3818624" cy="77646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Ziele des Faches/</a:t>
              </a:r>
            </a:p>
            <a:p>
              <a:pPr algn="ctr">
                <a:spcAft>
                  <a:spcPts val="0"/>
                </a:spcAft>
              </a:pPr>
              <a:r>
                <a:rPr lang="de-DE" sz="1600" b="1" dirty="0">
                  <a:effectLst/>
                  <a:latin typeface="Arial"/>
                  <a:ea typeface="Calibri"/>
                  <a:cs typeface="Times New Roman"/>
                </a:rPr>
                <a:t>Übergreifende fachliche Kompetenz</a:t>
              </a:r>
            </a:p>
            <a:p>
              <a:pPr algn="ctr">
                <a:spcBef>
                  <a:spcPts val="600"/>
                </a:spcBef>
                <a:spcAft>
                  <a:spcPts val="0"/>
                </a:spcAft>
              </a:pPr>
              <a:r>
                <a:rPr lang="de-DE" sz="1050" dirty="0">
                  <a:effectLst/>
                  <a:latin typeface="Arial"/>
                  <a:ea typeface="Calibri"/>
                  <a:cs typeface="Times New Roman"/>
                </a:rPr>
                <a:t>Kapitel </a:t>
              </a:r>
              <a:r>
                <a:rPr lang="de-DE" sz="1050" dirty="0" smtClean="0">
                  <a:effectLst/>
                  <a:latin typeface="Arial"/>
                  <a:ea typeface="Calibri"/>
                  <a:cs typeface="Times New Roman"/>
                </a:rPr>
                <a:t>1</a:t>
              </a:r>
              <a:endParaRPr lang="de-DE" sz="1050" dirty="0">
                <a:effectLst/>
                <a:latin typeface="Arial"/>
                <a:ea typeface="Calibri"/>
                <a:cs typeface="Times New Roman"/>
              </a:endParaRPr>
            </a:p>
          </p:txBody>
        </p:sp>
        <p:sp>
          <p:nvSpPr>
            <p:cNvPr id="21" name="Text Box 5"/>
            <p:cNvSpPr txBox="1">
              <a:spLocks noChangeArrowheads="1"/>
            </p:cNvSpPr>
            <p:nvPr/>
          </p:nvSpPr>
          <p:spPr bwMode="auto">
            <a:xfrm>
              <a:off x="2051720" y="3375751"/>
              <a:ext cx="2297130" cy="80143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Kompetenzbereiche</a:t>
              </a:r>
            </a:p>
            <a:p>
              <a:pPr algn="ctr">
                <a:spcAft>
                  <a:spcPts val="0"/>
                </a:spcAft>
              </a:pPr>
              <a:r>
                <a:rPr lang="de-DE" sz="1400" dirty="0">
                  <a:effectLst/>
                  <a:latin typeface="Arial"/>
                  <a:ea typeface="Calibri"/>
                  <a:cs typeface="Times New Roman"/>
                </a:rPr>
                <a:t>(Prozesse)</a:t>
              </a:r>
            </a:p>
            <a:p>
              <a:pPr algn="ctr">
                <a:spcBef>
                  <a:spcPts val="600"/>
                </a:spcBef>
                <a:spcAft>
                  <a:spcPts val="0"/>
                </a:spcAft>
              </a:pPr>
              <a:r>
                <a:rPr lang="de-DE" sz="1050" dirty="0">
                  <a:effectLst/>
                  <a:latin typeface="Arial"/>
                  <a:ea typeface="Calibri"/>
                  <a:cs typeface="Times New Roman"/>
                </a:rPr>
                <a:t>Kapitel </a:t>
              </a:r>
              <a:r>
                <a:rPr lang="de-DE" sz="1050" dirty="0" smtClean="0">
                  <a:effectLst/>
                  <a:latin typeface="Arial"/>
                  <a:ea typeface="Calibri"/>
                  <a:cs typeface="Times New Roman"/>
                </a:rPr>
                <a:t>2.1</a:t>
              </a:r>
              <a:endParaRPr lang="de-DE" sz="1050" dirty="0">
                <a:effectLst/>
                <a:latin typeface="Arial"/>
                <a:ea typeface="Calibri"/>
                <a:cs typeface="Times New Roman"/>
              </a:endParaRPr>
            </a:p>
          </p:txBody>
        </p:sp>
        <p:sp>
          <p:nvSpPr>
            <p:cNvPr id="22" name="Text Box 6"/>
            <p:cNvSpPr txBox="1">
              <a:spLocks noChangeArrowheads="1"/>
            </p:cNvSpPr>
            <p:nvPr/>
          </p:nvSpPr>
          <p:spPr bwMode="auto">
            <a:xfrm>
              <a:off x="5359161" y="3375751"/>
              <a:ext cx="2297839" cy="78705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Inhaltsfelder</a:t>
              </a:r>
            </a:p>
            <a:p>
              <a:pPr algn="ctr">
                <a:spcAft>
                  <a:spcPts val="0"/>
                </a:spcAft>
              </a:pPr>
              <a:r>
                <a:rPr lang="de-DE" sz="1400" dirty="0">
                  <a:effectLst/>
                  <a:latin typeface="Arial"/>
                  <a:ea typeface="Calibri"/>
                  <a:cs typeface="Times New Roman"/>
                </a:rPr>
                <a:t>(Gegenstände)</a:t>
              </a:r>
            </a:p>
            <a:p>
              <a:pPr algn="ctr">
                <a:spcBef>
                  <a:spcPts val="600"/>
                </a:spcBef>
                <a:spcAft>
                  <a:spcPts val="0"/>
                </a:spcAft>
              </a:pPr>
              <a:r>
                <a:rPr lang="de-DE" sz="1050" dirty="0">
                  <a:effectLst/>
                  <a:latin typeface="Arial"/>
                  <a:ea typeface="Calibri"/>
                  <a:cs typeface="Times New Roman"/>
                </a:rPr>
                <a:t>Kapitel </a:t>
              </a:r>
              <a:r>
                <a:rPr lang="de-DE" sz="1050" dirty="0" smtClean="0">
                  <a:effectLst/>
                  <a:latin typeface="Arial"/>
                  <a:ea typeface="Calibri"/>
                  <a:cs typeface="Times New Roman"/>
                </a:rPr>
                <a:t>2.1</a:t>
              </a:r>
              <a:endParaRPr lang="de-DE" sz="1050" dirty="0">
                <a:effectLst/>
                <a:latin typeface="Arial"/>
                <a:ea typeface="Calibri"/>
                <a:cs typeface="Times New Roman"/>
              </a:endParaRPr>
            </a:p>
          </p:txBody>
        </p:sp>
        <p:sp>
          <p:nvSpPr>
            <p:cNvPr id="23" name="Text Box 7"/>
            <p:cNvSpPr txBox="1">
              <a:spLocks noChangeArrowheads="1"/>
            </p:cNvSpPr>
            <p:nvPr/>
          </p:nvSpPr>
          <p:spPr bwMode="auto">
            <a:xfrm>
              <a:off x="2699792" y="4837864"/>
              <a:ext cx="4320480" cy="81733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Kompetenzerwartungen</a:t>
              </a:r>
            </a:p>
            <a:p>
              <a:pPr algn="ctr">
                <a:spcAft>
                  <a:spcPts val="0"/>
                </a:spcAft>
              </a:pPr>
              <a:r>
                <a:rPr lang="de-DE" sz="1400" dirty="0">
                  <a:effectLst/>
                  <a:latin typeface="Arial"/>
                  <a:ea typeface="Calibri"/>
                  <a:cs typeface="Times New Roman"/>
                </a:rPr>
                <a:t>(Verknüpfung von Prozessen und Gegenständen)</a:t>
              </a:r>
            </a:p>
            <a:p>
              <a:pPr algn="ctr">
                <a:spcBef>
                  <a:spcPts val="600"/>
                </a:spcBef>
                <a:spcAft>
                  <a:spcPts val="0"/>
                </a:spcAft>
              </a:pPr>
              <a:r>
                <a:rPr lang="de-DE" sz="1050" dirty="0">
                  <a:effectLst/>
                  <a:latin typeface="Arial"/>
                  <a:ea typeface="Calibri"/>
                  <a:cs typeface="Times New Roman"/>
                </a:rPr>
                <a:t>Kapitel 2.2 und </a:t>
              </a:r>
              <a:r>
                <a:rPr lang="de-DE" sz="1050" dirty="0" smtClean="0">
                  <a:effectLst/>
                  <a:latin typeface="Arial"/>
                  <a:ea typeface="Calibri"/>
                  <a:cs typeface="Times New Roman"/>
                </a:rPr>
                <a:t>2.3</a:t>
              </a:r>
              <a:endParaRPr lang="de-DE" sz="1050" dirty="0">
                <a:effectLst/>
                <a:latin typeface="Arial"/>
                <a:ea typeface="Calibri"/>
                <a:cs typeface="Times New Roman"/>
              </a:endParaRPr>
            </a:p>
          </p:txBody>
        </p:sp>
        <p:cxnSp>
          <p:nvCxnSpPr>
            <p:cNvPr id="24" name="Line 8"/>
            <p:cNvCxnSpPr>
              <a:cxnSpLocks noChangeShapeType="1"/>
            </p:cNvCxnSpPr>
            <p:nvPr/>
          </p:nvCxnSpPr>
          <p:spPr bwMode="auto">
            <a:xfrm>
              <a:off x="4863577" y="2796809"/>
              <a:ext cx="709" cy="2724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 name="Line 9"/>
            <p:cNvCxnSpPr>
              <a:cxnSpLocks noChangeShapeType="1"/>
            </p:cNvCxnSpPr>
            <p:nvPr/>
          </p:nvCxnSpPr>
          <p:spPr bwMode="auto">
            <a:xfrm flipH="1">
              <a:off x="3200285" y="3069252"/>
              <a:ext cx="1659038"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6" name="Line 10"/>
            <p:cNvCxnSpPr>
              <a:cxnSpLocks noChangeShapeType="1"/>
            </p:cNvCxnSpPr>
            <p:nvPr/>
          </p:nvCxnSpPr>
          <p:spPr bwMode="auto">
            <a:xfrm flipH="1">
              <a:off x="4852942" y="3069252"/>
              <a:ext cx="1659747"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7" name="Line 11"/>
            <p:cNvCxnSpPr>
              <a:cxnSpLocks noChangeShapeType="1"/>
            </p:cNvCxnSpPr>
            <p:nvPr/>
          </p:nvCxnSpPr>
          <p:spPr bwMode="auto">
            <a:xfrm>
              <a:off x="3199576"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12"/>
            <p:cNvCxnSpPr>
              <a:cxnSpLocks noChangeShapeType="1"/>
            </p:cNvCxnSpPr>
            <p:nvPr/>
          </p:nvCxnSpPr>
          <p:spPr bwMode="auto">
            <a:xfrm>
              <a:off x="6518361"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13"/>
            <p:cNvCxnSpPr>
              <a:cxnSpLocks noChangeShapeType="1"/>
            </p:cNvCxnSpPr>
            <p:nvPr/>
          </p:nvCxnSpPr>
          <p:spPr bwMode="auto">
            <a:xfrm>
              <a:off x="4852942" y="4498823"/>
              <a:ext cx="709" cy="33904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Line 14"/>
            <p:cNvCxnSpPr>
              <a:cxnSpLocks noChangeShapeType="1"/>
            </p:cNvCxnSpPr>
            <p:nvPr/>
          </p:nvCxnSpPr>
          <p:spPr bwMode="auto">
            <a:xfrm flipH="1">
              <a:off x="3191777" y="4498066"/>
              <a:ext cx="1657620"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1" name="Line 15"/>
            <p:cNvCxnSpPr>
              <a:cxnSpLocks noChangeShapeType="1"/>
            </p:cNvCxnSpPr>
            <p:nvPr/>
          </p:nvCxnSpPr>
          <p:spPr bwMode="auto">
            <a:xfrm flipH="1">
              <a:off x="4864995" y="4509192"/>
              <a:ext cx="1657620" cy="15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2" name="Line 16"/>
            <p:cNvCxnSpPr>
              <a:cxnSpLocks noChangeShapeType="1"/>
            </p:cNvCxnSpPr>
            <p:nvPr/>
          </p:nvCxnSpPr>
          <p:spPr bwMode="auto">
            <a:xfrm flipH="1">
              <a:off x="3191068" y="4177188"/>
              <a:ext cx="2127" cy="3186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Line 17"/>
            <p:cNvCxnSpPr>
              <a:cxnSpLocks noChangeShapeType="1"/>
            </p:cNvCxnSpPr>
            <p:nvPr/>
          </p:nvCxnSpPr>
          <p:spPr bwMode="auto">
            <a:xfrm>
              <a:off x="6513398" y="4177188"/>
              <a:ext cx="5672" cy="3193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5832864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Lernerfolgsüberprüfung und Leistungsbewertung</a:t>
            </a:r>
            <a:endParaRPr lang="de-DE" sz="2800" b="0" strike="noStrike" spc="-1">
              <a:latin typeface="Arial"/>
            </a:endParaRPr>
          </a:p>
        </p:txBody>
      </p:sp>
      <p:sp>
        <p:nvSpPr>
          <p:cNvPr id="677" name="CustomShape 2"/>
          <p:cNvSpPr/>
          <p:nvPr/>
        </p:nvSpPr>
        <p:spPr>
          <a:xfrm>
            <a:off x="457200" y="16520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a:solidFill>
                  <a:srgbClr val="000000"/>
                </a:solidFill>
                <a:latin typeface="Calibri"/>
                <a:ea typeface="DejaVu Sans"/>
              </a:rPr>
              <a:t>Beurteilungsbereich „Schriftliche Arbeiten“</a:t>
            </a:r>
            <a:endParaRPr lang="de-DE" sz="2400" b="0" strike="noStrike" spc="-1">
              <a:latin typeface="Arial"/>
            </a:endParaRPr>
          </a:p>
          <a:p>
            <a:pPr marL="457560" indent="-456120">
              <a:lnSpc>
                <a:spcPct val="100000"/>
              </a:lnSpc>
              <a:spcBef>
                <a:spcPts val="561"/>
              </a:spcBef>
              <a:buClr>
                <a:srgbClr val="FF0000"/>
              </a:buClr>
              <a:buFont typeface="Arial"/>
              <a:buChar char="•"/>
            </a:pPr>
            <a:r>
              <a:rPr lang="de-DE" sz="2000" b="0" strike="noStrike" spc="-1">
                <a:solidFill>
                  <a:srgbClr val="000000"/>
                </a:solidFill>
                <a:latin typeface="Calibri"/>
                <a:ea typeface="DejaVu Sans"/>
              </a:rPr>
              <a:t>Schriftliche Arbeiten dienen der schriftlichen Überprüfung von Kompetenzen. </a:t>
            </a:r>
            <a:endParaRPr lang="de-DE" sz="2000" b="0" strike="noStrike" spc="-1">
              <a:latin typeface="Arial"/>
            </a:endParaRPr>
          </a:p>
          <a:p>
            <a:pPr marL="457560" indent="-456120">
              <a:lnSpc>
                <a:spcPct val="100000"/>
              </a:lnSpc>
              <a:spcBef>
                <a:spcPts val="561"/>
              </a:spcBef>
              <a:buClr>
                <a:srgbClr val="FF0000"/>
              </a:buClr>
              <a:buFont typeface="Arial"/>
              <a:buChar char="•"/>
            </a:pPr>
            <a:r>
              <a:rPr lang="de-DE" sz="2000" b="0" strike="noStrike" spc="-1">
                <a:solidFill>
                  <a:srgbClr val="000000"/>
                </a:solidFill>
                <a:latin typeface="Calibri"/>
                <a:ea typeface="DejaVu Sans"/>
              </a:rPr>
              <a:t>Für den Einsatz in schriftlichen Arbeiten können Überprüfungsformen – ggf. auch in Kombination – in Betracht kommen. Zur Schaffung einer angemessenen Transparenz erfolgt die Bewertung der schriftlichen Arbeiten kriteriengeleitet. Einmal im Schuljahr kann gem. APO SI eine schriftliche Arbeit durch eine andere, in der Regel schriftliche, in Ausnahmefällen auch gleichwertige nicht schriftliche Leistungsüberprüfung ersetzt werden.</a:t>
            </a:r>
            <a:endParaRPr lang="de-DE" sz="2000" b="0" strike="noStrike" spc="-1">
              <a:latin typeface="Arial"/>
            </a:endParaRPr>
          </a:p>
        </p:txBody>
      </p:sp>
      <p:sp>
        <p:nvSpPr>
          <p:cNvPr id="678"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79"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0928B28-337E-464F-A7A4-3A6C5F0A1EC5}" type="slidenum">
              <a:rPr lang="de-DE" sz="1200" b="0" strike="noStrike" spc="-1">
                <a:solidFill>
                  <a:srgbClr val="8B8B8B"/>
                </a:solidFill>
                <a:latin typeface="Calibri"/>
                <a:ea typeface="DejaVu Sans"/>
              </a:rPr>
              <a:t>60</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de-DE" sz="2800" b="0" strike="noStrike" spc="-1">
                <a:solidFill>
                  <a:srgbClr val="000000"/>
                </a:solidFill>
                <a:latin typeface="Calibri"/>
                <a:ea typeface="DejaVu Sans"/>
              </a:rPr>
              <a:t>Lernerfolgsüberprüfung und Leistungsbewertung</a:t>
            </a:r>
            <a:endParaRPr lang="de-DE" sz="2800" b="0" strike="noStrike" spc="-1">
              <a:latin typeface="Arial"/>
            </a:endParaRPr>
          </a:p>
        </p:txBody>
      </p:sp>
      <p:sp>
        <p:nvSpPr>
          <p:cNvPr id="681" name="CustomShape 2"/>
          <p:cNvSpPr/>
          <p:nvPr/>
        </p:nvSpPr>
        <p:spPr>
          <a:xfrm>
            <a:off x="457200" y="16520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100000"/>
              </a:lnSpc>
              <a:spcBef>
                <a:spcPts val="561"/>
              </a:spcBef>
            </a:pPr>
            <a:r>
              <a:rPr lang="de-DE" sz="2400" b="1" strike="noStrike" spc="-1">
                <a:solidFill>
                  <a:srgbClr val="000000"/>
                </a:solidFill>
                <a:latin typeface="Calibri"/>
                <a:ea typeface="DejaVu Sans"/>
              </a:rPr>
              <a:t>Beurteilungsbereich „Schriftliche Arbeiten“</a:t>
            </a:r>
            <a:endParaRPr lang="de-DE" sz="2400" b="0" strike="noStrike" spc="-1">
              <a:latin typeface="Arial"/>
            </a:endParaRPr>
          </a:p>
          <a:p>
            <a:pPr marL="360">
              <a:lnSpc>
                <a:spcPct val="100000"/>
              </a:lnSpc>
              <a:spcBef>
                <a:spcPts val="561"/>
              </a:spcBef>
            </a:pPr>
            <a:r>
              <a:rPr lang="de-DE" sz="2400" b="1" strike="noStrike" spc="-1">
                <a:solidFill>
                  <a:srgbClr val="000000"/>
                </a:solidFill>
                <a:latin typeface="Calibri"/>
                <a:ea typeface="DejaVu Sans"/>
              </a:rPr>
              <a:t>Mögliche Aufgabentypen:</a:t>
            </a:r>
            <a:endParaRPr lang="de-DE" sz="2400" b="0" strike="noStrike" spc="-1">
              <a:latin typeface="Arial"/>
            </a:endParaRPr>
          </a:p>
          <a:p>
            <a:pPr marL="457560" indent="-456120">
              <a:lnSpc>
                <a:spcPct val="100000"/>
              </a:lnSpc>
              <a:spcBef>
                <a:spcPts val="561"/>
              </a:spcBef>
              <a:buClr>
                <a:srgbClr val="FF0000"/>
              </a:buClr>
              <a:buFont typeface="Arial"/>
              <a:buChar char="•"/>
            </a:pPr>
            <a:r>
              <a:rPr lang="de-DE" sz="2000" b="0" strike="noStrike" spc="-1">
                <a:solidFill>
                  <a:srgbClr val="000000"/>
                </a:solidFill>
                <a:latin typeface="Calibri"/>
                <a:ea typeface="DejaVu Sans"/>
              </a:rPr>
              <a:t>Bildnerische Gestaltung mit schriftlicher Erläuterung</a:t>
            </a:r>
            <a:endParaRPr lang="de-DE" sz="2000" b="0" strike="noStrike" spc="-1">
              <a:latin typeface="Arial"/>
            </a:endParaRPr>
          </a:p>
          <a:p>
            <a:pPr marL="457560" indent="-456120">
              <a:lnSpc>
                <a:spcPct val="100000"/>
              </a:lnSpc>
              <a:spcBef>
                <a:spcPts val="561"/>
              </a:spcBef>
              <a:buClr>
                <a:srgbClr val="FF0000"/>
              </a:buClr>
              <a:buFont typeface="Arial"/>
              <a:buChar char="•"/>
            </a:pPr>
            <a:r>
              <a:rPr lang="de-DE" sz="2000" b="0" strike="noStrike" spc="-1">
                <a:solidFill>
                  <a:srgbClr val="000000"/>
                </a:solidFill>
                <a:latin typeface="Calibri"/>
                <a:ea typeface="DejaVu Sans"/>
              </a:rPr>
              <a:t>Analyse und Deutung von bildnerischen Gestaltungen (entweder am Einzelwerk oder im Werkvergleich und unter Einbeziehung von Texten)</a:t>
            </a:r>
            <a:endParaRPr lang="de-DE" sz="2000" b="0" strike="noStrike" spc="-1">
              <a:latin typeface="Arial"/>
            </a:endParaRPr>
          </a:p>
          <a:p>
            <a:pPr marL="457560" indent="-456120">
              <a:lnSpc>
                <a:spcPct val="100000"/>
              </a:lnSpc>
              <a:spcBef>
                <a:spcPts val="561"/>
              </a:spcBef>
              <a:buClr>
                <a:srgbClr val="FF0000"/>
              </a:buClr>
              <a:buFont typeface="Arial"/>
              <a:buChar char="•"/>
            </a:pPr>
            <a:r>
              <a:rPr lang="de-DE" sz="2000" b="0" strike="noStrike" spc="-1">
                <a:solidFill>
                  <a:srgbClr val="000000"/>
                </a:solidFill>
                <a:latin typeface="Calibri"/>
                <a:ea typeface="DejaVu Sans"/>
              </a:rPr>
              <a:t>Weitere geeignete Aufgabentypen :Bildnerische Gestaltung mit schriftlicher Erläuterung als Hausarbeit (Individualleistung, ohne Präsentation),</a:t>
            </a:r>
            <a:endParaRPr lang="de-DE" sz="2000" b="0" strike="noStrike" spc="-1">
              <a:latin typeface="Arial"/>
            </a:endParaRPr>
          </a:p>
          <a:p>
            <a:pPr marL="457560" indent="-456120">
              <a:lnSpc>
                <a:spcPct val="100000"/>
              </a:lnSpc>
              <a:spcBef>
                <a:spcPts val="561"/>
              </a:spcBef>
              <a:buClr>
                <a:srgbClr val="FF0000"/>
              </a:buClr>
              <a:buFont typeface="Arial"/>
              <a:buChar char="•"/>
            </a:pPr>
            <a:r>
              <a:rPr lang="de-DE" sz="2000" b="0" strike="noStrike" spc="-1">
                <a:solidFill>
                  <a:srgbClr val="000000"/>
                </a:solidFill>
                <a:latin typeface="Calibri"/>
                <a:ea typeface="DejaVu Sans"/>
              </a:rPr>
              <a:t>Gestaltung eines umfangreichen Gemeinschaftswerks, in welchem individuelle Teilleistungen explizit erkennbar, abrufbar und vergleichbar sind (mit Präsentation und schriftlichen Erläuterungen) </a:t>
            </a:r>
            <a:endParaRPr lang="de-DE" sz="2000" b="0" strike="noStrike" spc="-1">
              <a:latin typeface="Arial"/>
            </a:endParaRPr>
          </a:p>
          <a:p>
            <a:pPr>
              <a:lnSpc>
                <a:spcPct val="100000"/>
              </a:lnSpc>
              <a:spcBef>
                <a:spcPts val="561"/>
              </a:spcBef>
            </a:pPr>
            <a:endParaRPr lang="de-DE" sz="2000" b="0" strike="noStrike" spc="-1">
              <a:latin typeface="Arial"/>
            </a:endParaRPr>
          </a:p>
        </p:txBody>
      </p:sp>
      <p:sp>
        <p:nvSpPr>
          <p:cNvPr id="682"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83"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DFECAB4-8948-4F97-97B1-DF1E9767EEF0}" type="slidenum">
              <a:rPr lang="de-DE" sz="1200" b="0" strike="noStrike" spc="-1">
                <a:solidFill>
                  <a:srgbClr val="8B8B8B"/>
                </a:solidFill>
                <a:latin typeface="Calibri"/>
                <a:ea typeface="DejaVu Sans"/>
              </a:rPr>
              <a:t>61</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CustomShape 1"/>
          <p:cNvSpPr/>
          <p:nvPr/>
        </p:nvSpPr>
        <p:spPr>
          <a:xfrm>
            <a:off x="936000" y="2088000"/>
            <a:ext cx="73432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9600" b="1" strike="noStrike" spc="-1">
                <a:solidFill>
                  <a:srgbClr val="00A933"/>
                </a:solidFill>
                <a:latin typeface="Arial"/>
                <a:ea typeface="DejaVu Sans"/>
              </a:rPr>
              <a:t>Pause</a:t>
            </a:r>
            <a:endParaRPr lang="de-DE" sz="9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CustomShape 1"/>
          <p:cNvSpPr/>
          <p:nvPr/>
        </p:nvSpPr>
        <p:spPr>
          <a:xfrm>
            <a:off x="45720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Gliederung</a:t>
            </a:r>
            <a:endParaRPr lang="de-DE" sz="3400" b="0" strike="noStrike" spc="-1">
              <a:latin typeface="Arial"/>
            </a:endParaRPr>
          </a:p>
        </p:txBody>
      </p:sp>
      <p:sp>
        <p:nvSpPr>
          <p:cNvPr id="686"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687"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Merkmale der neuen Kernlehrpläne</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Übergreifende Aufgaben</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Schulinterne Lehrpläne</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Der Kernlehrplan Kunst – Pflichtfach</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A6A6A6"/>
                </a:solidFill>
                <a:latin typeface="Calibri"/>
                <a:ea typeface="DejaVu Sans"/>
              </a:rPr>
              <a:t>Der Kernlehrplan Kunst – Wahlpflichtfach</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Fachliche Unterstützungsmaterialien</a:t>
            </a: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688"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689"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128C454-9037-4A96-8CB2-EFA89056795C}" type="slidenum">
              <a:rPr lang="de-DE" sz="1200" b="0" strike="noStrike" spc="-1">
                <a:solidFill>
                  <a:srgbClr val="8B8B8B"/>
                </a:solidFill>
                <a:latin typeface="Calibri"/>
                <a:ea typeface="DejaVu Sans"/>
              </a:rPr>
              <a:t>63</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CustomShape 1"/>
          <p:cNvSpPr/>
          <p:nvPr/>
        </p:nvSpPr>
        <p:spPr>
          <a:xfrm>
            <a:off x="457200" y="1110600"/>
            <a:ext cx="8228160" cy="386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de-DE" sz="2800" b="0" strike="noStrike" spc="-1">
                <a:solidFill>
                  <a:srgbClr val="000000"/>
                </a:solidFill>
                <a:latin typeface="Arial"/>
                <a:ea typeface="DejaVu Sans"/>
              </a:rPr>
              <a:t>Unterstützungsangebote</a:t>
            </a:r>
            <a:endParaRPr lang="de-DE" sz="2800" b="0" strike="noStrike" spc="-1">
              <a:latin typeface="Arial"/>
            </a:endParaRPr>
          </a:p>
        </p:txBody>
      </p:sp>
      <p:sp>
        <p:nvSpPr>
          <p:cNvPr id="691" name="CustomShape 2"/>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378CC33E-50BC-40BA-A39E-018C66C158F6}" type="slidenum">
              <a:rPr lang="de-DE" sz="1800" b="0" strike="noStrike" spc="-1">
                <a:solidFill>
                  <a:srgbClr val="000000"/>
                </a:solidFill>
                <a:latin typeface="Arial"/>
                <a:ea typeface="DejaVu Sans"/>
              </a:rPr>
              <a:t>64</a:t>
            </a:fld>
            <a:endParaRPr lang="de-DE" sz="1800" b="0" strike="noStrike" spc="-1">
              <a:latin typeface="Arial"/>
            </a:endParaRPr>
          </a:p>
        </p:txBody>
      </p:sp>
      <p:pic>
        <p:nvPicPr>
          <p:cNvPr id="692" name="Picture 3"/>
          <p:cNvPicPr/>
          <p:nvPr/>
        </p:nvPicPr>
        <p:blipFill>
          <a:blip r:embed="rId2"/>
          <a:stretch/>
        </p:blipFill>
        <p:spPr>
          <a:xfrm>
            <a:off x="895320" y="1700280"/>
            <a:ext cx="7352640" cy="4204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CustomShape 1"/>
          <p:cNvSpPr/>
          <p:nvPr/>
        </p:nvSpPr>
        <p:spPr>
          <a:xfrm>
            <a:off x="457200" y="1110600"/>
            <a:ext cx="8228160" cy="386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de-DE" sz="2800" b="0" strike="noStrike" spc="-1">
                <a:solidFill>
                  <a:srgbClr val="000000"/>
                </a:solidFill>
                <a:latin typeface="Arial"/>
                <a:ea typeface="DejaVu Sans"/>
              </a:rPr>
              <a:t>Unterstützungsangebote</a:t>
            </a:r>
            <a:endParaRPr lang="de-DE" sz="2800" b="0" strike="noStrike" spc="-1">
              <a:latin typeface="Arial"/>
            </a:endParaRPr>
          </a:p>
        </p:txBody>
      </p:sp>
      <p:sp>
        <p:nvSpPr>
          <p:cNvPr id="694" name="CustomShape 2"/>
          <p:cNvSpPr/>
          <p:nvPr/>
        </p:nvSpPr>
        <p:spPr>
          <a:xfrm>
            <a:off x="410760" y="2284200"/>
            <a:ext cx="8228520" cy="325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pPr>
            <a:r>
              <a:rPr lang="de-DE" sz="2000" b="0" strike="noStrike" spc="-1">
                <a:solidFill>
                  <a:srgbClr val="000000"/>
                </a:solidFill>
                <a:latin typeface="Arial"/>
                <a:ea typeface="DejaVu Sans"/>
              </a:rPr>
              <a:t>Im Lehrplannavigator finden Sie vor den Sommerferien</a:t>
            </a:r>
            <a:endParaRPr lang="de-DE" sz="2000" b="0" strike="noStrike" spc="-1">
              <a:latin typeface="Arial"/>
            </a:endParaRPr>
          </a:p>
          <a:p>
            <a:pPr>
              <a:lnSpc>
                <a:spcPct val="90000"/>
              </a:lnSpc>
              <a:spcBef>
                <a:spcPts val="1001"/>
              </a:spcBef>
            </a:pPr>
            <a:endParaRPr lang="de-DE" sz="2000" b="0" strike="noStrike" spc="-1">
              <a:latin typeface="Arial"/>
            </a:endParaRPr>
          </a:p>
          <a:p>
            <a:pPr marL="228600" indent="-227520">
              <a:lnSpc>
                <a:spcPct val="90000"/>
              </a:lnSpc>
              <a:spcBef>
                <a:spcPts val="1001"/>
              </a:spcBef>
              <a:buClr>
                <a:srgbClr val="000000"/>
              </a:buClr>
              <a:buFont typeface="Arial"/>
              <a:buChar char="•"/>
            </a:pPr>
            <a:r>
              <a:rPr lang="de-DE" sz="2000" b="0" strike="noStrike" spc="-1">
                <a:solidFill>
                  <a:srgbClr val="000000"/>
                </a:solidFill>
                <a:latin typeface="Arial"/>
                <a:ea typeface="DejaVu Sans"/>
              </a:rPr>
              <a:t>die gültigen Endfassungen der Kernlehrpläne Kunst für die Sekundarstufe I und den Wahlpflichtbereich des Gymnasiums</a:t>
            </a:r>
            <a:endParaRPr lang="de-DE" sz="2000" b="0" strike="noStrike" spc="-1">
              <a:latin typeface="Arial"/>
            </a:endParaRPr>
          </a:p>
          <a:p>
            <a:pPr marL="228600" indent="-227520">
              <a:lnSpc>
                <a:spcPct val="90000"/>
              </a:lnSpc>
              <a:spcBef>
                <a:spcPts val="1001"/>
              </a:spcBef>
              <a:buClr>
                <a:srgbClr val="000000"/>
              </a:buClr>
              <a:buFont typeface="Arial"/>
              <a:buChar char="•"/>
            </a:pPr>
            <a:r>
              <a:rPr lang="de-DE" sz="2000" b="0" strike="noStrike" spc="-1">
                <a:solidFill>
                  <a:srgbClr val="000000"/>
                </a:solidFill>
                <a:latin typeface="Arial"/>
                <a:ea typeface="DejaVu Sans"/>
              </a:rPr>
              <a:t>den beispielhaften schulinternen Lehrplan,</a:t>
            </a:r>
            <a:endParaRPr lang="de-DE" sz="2000" b="0" strike="noStrike" spc="-1">
              <a:latin typeface="Arial"/>
            </a:endParaRPr>
          </a:p>
          <a:p>
            <a:pPr marL="228600" indent="-227520">
              <a:lnSpc>
                <a:spcPct val="90000"/>
              </a:lnSpc>
              <a:spcBef>
                <a:spcPts val="1001"/>
              </a:spcBef>
              <a:buClr>
                <a:srgbClr val="000000"/>
              </a:buClr>
              <a:buFont typeface="Arial"/>
              <a:buChar char="•"/>
            </a:pPr>
            <a:r>
              <a:rPr lang="de-DE" sz="2000" b="0" strike="noStrike" spc="-1">
                <a:solidFill>
                  <a:srgbClr val="000000"/>
                </a:solidFill>
                <a:latin typeface="Arial"/>
                <a:ea typeface="DejaVu Sans"/>
              </a:rPr>
              <a:t>die aktualisierte landesweite PPT-Präsentation,</a:t>
            </a:r>
            <a:endParaRPr lang="de-DE" sz="2000" b="0" strike="noStrike" spc="-1">
              <a:latin typeface="Arial"/>
            </a:endParaRPr>
          </a:p>
          <a:p>
            <a:pPr marL="228600" indent="-227520">
              <a:lnSpc>
                <a:spcPct val="90000"/>
              </a:lnSpc>
              <a:spcBef>
                <a:spcPts val="1001"/>
              </a:spcBef>
              <a:buClr>
                <a:srgbClr val="000000"/>
              </a:buClr>
              <a:buFont typeface="Arial"/>
              <a:buChar char="•"/>
            </a:pPr>
            <a:r>
              <a:rPr lang="de-DE" sz="2000" b="0" strike="noStrike" spc="-1">
                <a:solidFill>
                  <a:srgbClr val="000000"/>
                </a:solidFill>
                <a:latin typeface="Arial"/>
                <a:ea typeface="DejaVu Sans"/>
              </a:rPr>
              <a:t>weitere Unterstützungsmaterialien.</a:t>
            </a:r>
            <a:endParaRPr lang="de-DE" sz="2000" b="0" strike="noStrike" spc="-1">
              <a:latin typeface="Arial"/>
            </a:endParaRPr>
          </a:p>
        </p:txBody>
      </p:sp>
      <p:sp>
        <p:nvSpPr>
          <p:cNvPr id="695" name="CustomShape 3"/>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324C865A-E23B-4506-9BBA-678E1547D200}" type="slidenum">
              <a:rPr lang="de-DE" sz="1800" b="0" strike="noStrike" spc="-1">
                <a:solidFill>
                  <a:srgbClr val="000000"/>
                </a:solidFill>
                <a:latin typeface="Arial"/>
                <a:ea typeface="DejaVu Sans"/>
              </a:rPr>
              <a:t>65</a:t>
            </a:fld>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CustomShape 1"/>
          <p:cNvSpPr/>
          <p:nvPr/>
        </p:nvSpPr>
        <p:spPr>
          <a:xfrm>
            <a:off x="457200" y="1110600"/>
            <a:ext cx="8228160" cy="386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de-DE" sz="2800" b="0" strike="noStrike" spc="-1">
                <a:solidFill>
                  <a:srgbClr val="000000"/>
                </a:solidFill>
                <a:latin typeface="Arial"/>
                <a:ea typeface="DejaVu Sans"/>
              </a:rPr>
              <a:t>Unterstützungsangebote</a:t>
            </a:r>
            <a:endParaRPr lang="de-DE" sz="2800" b="0" strike="noStrike" spc="-1">
              <a:latin typeface="Arial"/>
            </a:endParaRPr>
          </a:p>
        </p:txBody>
      </p:sp>
      <p:pic>
        <p:nvPicPr>
          <p:cNvPr id="697" name="Picture 2"/>
          <p:cNvPicPr/>
          <p:nvPr/>
        </p:nvPicPr>
        <p:blipFill>
          <a:blip r:embed="rId2"/>
          <a:srcRect l="16092" t="8147" r="17095" b="28444"/>
          <a:stretch/>
        </p:blipFill>
        <p:spPr>
          <a:xfrm>
            <a:off x="725040" y="1656720"/>
            <a:ext cx="7724160" cy="4581360"/>
          </a:xfrm>
          <a:prstGeom prst="rect">
            <a:avLst/>
          </a:prstGeom>
          <a:ln>
            <a:noFill/>
          </a:ln>
        </p:spPr>
      </p:pic>
      <p:sp>
        <p:nvSpPr>
          <p:cNvPr id="698" name="CustomShape 2"/>
          <p:cNvSpPr/>
          <p:nvPr/>
        </p:nvSpPr>
        <p:spPr>
          <a:xfrm>
            <a:off x="3888720" y="1976040"/>
            <a:ext cx="292068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400" b="1" u="sng" strike="noStrike" spc="-1">
                <a:solidFill>
                  <a:srgbClr val="0000FF"/>
                </a:solidFill>
                <a:uFillTx/>
                <a:latin typeface="Arial"/>
                <a:ea typeface="DejaVu Sans"/>
                <a:hlinkClick r:id="rId3"/>
              </a:rPr>
              <a:t>http://url.nrw/fachportal_kunst</a:t>
            </a:r>
            <a:endParaRPr lang="de-DE" sz="1400" b="0" strike="noStrike" spc="-1">
              <a:latin typeface="Arial"/>
            </a:endParaRPr>
          </a:p>
          <a:p>
            <a:pPr>
              <a:lnSpc>
                <a:spcPct val="100000"/>
              </a:lnSpc>
            </a:pPr>
            <a:endParaRPr lang="de-DE"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CustomShape 1"/>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700" name="CustomShape 2"/>
          <p:cNvSpPr/>
          <p:nvPr/>
        </p:nvSpPr>
        <p:spPr>
          <a:xfrm>
            <a:off x="395640" y="4725000"/>
            <a:ext cx="8506080" cy="50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gn="ctr">
              <a:lnSpc>
                <a:spcPct val="80000"/>
              </a:lnSpc>
              <a:spcBef>
                <a:spcPts val="641"/>
              </a:spcBef>
            </a:pPr>
            <a:r>
              <a:rPr lang="de-DE" sz="3200" b="0" strike="noStrike" spc="-1">
                <a:solidFill>
                  <a:srgbClr val="0070C0"/>
                </a:solidFill>
                <a:latin typeface="Calibri"/>
                <a:ea typeface="DejaVu Sans"/>
              </a:rPr>
              <a:t>Herzlichen Dank für Ihre Aufmerksamkeit!</a:t>
            </a:r>
            <a:endParaRPr lang="de-DE" sz="3200" b="0" strike="noStrike" spc="-1">
              <a:latin typeface="Arial"/>
            </a:endParaRPr>
          </a:p>
        </p:txBody>
      </p:sp>
      <p:pic>
        <p:nvPicPr>
          <p:cNvPr id="701" name="Picture 4"/>
          <p:cNvPicPr/>
          <p:nvPr/>
        </p:nvPicPr>
        <p:blipFill>
          <a:blip r:embed="rId3"/>
          <a:stretch/>
        </p:blipFill>
        <p:spPr>
          <a:xfrm>
            <a:off x="468360" y="2565360"/>
            <a:ext cx="8205840" cy="1478160"/>
          </a:xfrm>
          <a:prstGeom prst="rect">
            <a:avLst/>
          </a:prstGeom>
          <a:ln>
            <a:noFill/>
          </a:ln>
        </p:spPr>
      </p:pic>
      <p:sp>
        <p:nvSpPr>
          <p:cNvPr id="702" name="CustomShape 3"/>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703"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890F651-5C5F-4F80-862C-1DC4311E1287}" type="slidenum">
              <a:rPr lang="de-DE" sz="1200" b="0" strike="noStrike" spc="-1">
                <a:solidFill>
                  <a:srgbClr val="8B8B8B"/>
                </a:solidFill>
                <a:latin typeface="Calibri"/>
                <a:ea typeface="DejaVu Sans"/>
              </a:rPr>
              <a:t>67</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200" b="0" strike="noStrike" spc="-1">
                <a:solidFill>
                  <a:srgbClr val="000000"/>
                </a:solidFill>
                <a:latin typeface="Calibri"/>
                <a:ea typeface="DejaVu Sans"/>
              </a:rPr>
              <a:t>Gliederung des Kernlehrplans</a:t>
            </a:r>
            <a:endParaRPr lang="de-DE" sz="3200" b="0" strike="noStrike" spc="-1">
              <a:latin typeface="Arial"/>
            </a:endParaRPr>
          </a:p>
        </p:txBody>
      </p:sp>
      <p:sp>
        <p:nvSpPr>
          <p:cNvPr id="360"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361" name="CustomShape 3"/>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362"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3A1EE93-EB13-4951-95F8-EB9354385405}" type="slidenum">
              <a:rPr lang="de-DE" sz="1200" b="0" strike="noStrike" spc="-1">
                <a:solidFill>
                  <a:srgbClr val="8B8B8B"/>
                </a:solidFill>
                <a:latin typeface="Calibri"/>
                <a:ea typeface="DejaVu Sans"/>
              </a:rPr>
              <a:t>7</a:t>
            </a:fld>
            <a:endParaRPr lang="de-DE" sz="1200" b="0" strike="noStrike" spc="-1">
              <a:latin typeface="Arial"/>
            </a:endParaRPr>
          </a:p>
        </p:txBody>
      </p:sp>
      <p:graphicFrame>
        <p:nvGraphicFramePr>
          <p:cNvPr id="363" name="Table 5"/>
          <p:cNvGraphicFramePr/>
          <p:nvPr/>
        </p:nvGraphicFramePr>
        <p:xfrm>
          <a:off x="520560" y="1780920"/>
          <a:ext cx="8064000" cy="3154680"/>
        </p:xfrm>
        <a:graphic>
          <a:graphicData uri="http://schemas.openxmlformats.org/drawingml/2006/table">
            <a:tbl>
              <a:tblPr/>
              <a:tblGrid>
                <a:gridCol w="863280"/>
                <a:gridCol w="7200720"/>
              </a:tblGrid>
              <a:tr h="354960">
                <a:tc>
                  <a:txBody>
                    <a:bodyPr/>
                    <a:lstStyle/>
                    <a:p>
                      <a:pPr>
                        <a:lnSpc>
                          <a:spcPct val="100000"/>
                        </a:lnSpc>
                        <a:spcBef>
                          <a:spcPts val="320"/>
                        </a:spcBef>
                      </a:pPr>
                      <a:r>
                        <a:rPr lang="de-DE" sz="1600" b="1" strike="noStrike" spc="-1">
                          <a:solidFill>
                            <a:srgbClr val="000000"/>
                          </a:solidFill>
                          <a:latin typeface="Arial"/>
                          <a:ea typeface="DejaVu Sans"/>
                        </a:rPr>
                        <a:t>Kapitel</a:t>
                      </a:r>
                      <a:endParaRPr lang="de-DE" sz="1600" b="0" strike="noStrike" spc="-1">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solidFill>
                      <a:srgbClr val="C0C0C0"/>
                    </a:solidFill>
                  </a:tcPr>
                </a:tc>
                <a:tc>
                  <a:txBody>
                    <a:bodyPr/>
                    <a:lstStyle/>
                    <a:p>
                      <a:pPr>
                        <a:lnSpc>
                          <a:spcPct val="100000"/>
                        </a:lnSpc>
                        <a:spcBef>
                          <a:spcPts val="320"/>
                        </a:spcBef>
                      </a:pPr>
                      <a:r>
                        <a:rPr lang="de-DE" sz="1600" b="1" strike="noStrike" spc="-1">
                          <a:solidFill>
                            <a:srgbClr val="000000"/>
                          </a:solidFill>
                          <a:latin typeface="Arial"/>
                          <a:ea typeface="DejaVu Sans"/>
                        </a:rPr>
                        <a:t>Gliederungspunkt</a:t>
                      </a:r>
                      <a:endParaRPr lang="de-DE" sz="1600" b="0" strike="noStrike" spc="-1">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solidFill>
                      <a:srgbClr val="C0C0C0"/>
                    </a:solidFill>
                  </a:tcPr>
                </a:tc>
              </a:tr>
              <a:tr h="354960">
                <a:tc>
                  <a:txBody>
                    <a:bodyPr/>
                    <a:lstStyle/>
                    <a:p>
                      <a:endParaRPr lang="de-DE"/>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400" b="0" strike="noStrike" spc="-1">
                          <a:solidFill>
                            <a:srgbClr val="000000"/>
                          </a:solidFill>
                          <a:latin typeface="Arial"/>
                          <a:ea typeface="DejaVu Sans"/>
                        </a:rPr>
                        <a:t>Vorbemerkungen</a:t>
                      </a:r>
                      <a:endParaRPr lang="de-DE" sz="1400" b="0" strike="noStrike" spc="-1">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354960">
                <a:tc>
                  <a:txBody>
                    <a:bodyPr/>
                    <a:lstStyle/>
                    <a:p>
                      <a:pPr>
                        <a:lnSpc>
                          <a:spcPct val="100000"/>
                        </a:lnSpc>
                      </a:pPr>
                      <a:r>
                        <a:rPr lang="de-DE" sz="1600" b="0" strike="noStrike" spc="-1">
                          <a:solidFill>
                            <a:srgbClr val="000000"/>
                          </a:solidFill>
                          <a:latin typeface="Arial"/>
                          <a:ea typeface="DejaVu Sans"/>
                        </a:rPr>
                        <a:t>1</a:t>
                      </a:r>
                      <a:endParaRPr lang="de-DE" sz="1600" b="0" strike="noStrike" spc="-1">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400" b="1" strike="noStrike" spc="-1">
                          <a:solidFill>
                            <a:srgbClr val="000000"/>
                          </a:solidFill>
                          <a:latin typeface="Arial"/>
                          <a:ea typeface="ヒラギノ角ゴ Pro W3"/>
                        </a:rPr>
                        <a:t>Aufgaben und Ziele des Faches </a:t>
                      </a:r>
                      <a:endParaRPr lang="de-DE" sz="1400" b="0" strike="noStrike" spc="-1">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354960">
                <a:tc>
                  <a:txBody>
                    <a:bodyPr/>
                    <a:lstStyle/>
                    <a:p>
                      <a:pPr>
                        <a:lnSpc>
                          <a:spcPct val="100000"/>
                        </a:lnSpc>
                      </a:pPr>
                      <a:r>
                        <a:rPr lang="de-DE" sz="1600" b="0" strike="noStrike" spc="-1">
                          <a:solidFill>
                            <a:srgbClr val="000000"/>
                          </a:solidFill>
                          <a:latin typeface="Arial"/>
                          <a:ea typeface="DejaVu Sans"/>
                        </a:rPr>
                        <a:t>2</a:t>
                      </a:r>
                      <a:endParaRPr lang="de-DE" sz="1600" b="0" strike="noStrike" spc="-1">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400" b="1" strike="noStrike" spc="-1">
                          <a:solidFill>
                            <a:srgbClr val="000000"/>
                          </a:solidFill>
                          <a:latin typeface="Arial"/>
                          <a:ea typeface="ヒラギノ角ゴ Pro W3"/>
                        </a:rPr>
                        <a:t>Kompetenzbereiche, Inhaltsfelder und Kompetenzerwartungen </a:t>
                      </a:r>
                      <a:endParaRPr lang="de-DE" sz="1400" b="0" strike="noStrike" spc="-1">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317520">
                <a:tc>
                  <a:txBody>
                    <a:bodyPr/>
                    <a:lstStyle/>
                    <a:p>
                      <a:pPr>
                        <a:lnSpc>
                          <a:spcPct val="100000"/>
                        </a:lnSpc>
                      </a:pPr>
                      <a:r>
                        <a:rPr lang="de-DE" sz="1600" b="0" strike="noStrike" spc="-1">
                          <a:solidFill>
                            <a:srgbClr val="000000"/>
                          </a:solidFill>
                          <a:latin typeface="Arial"/>
                          <a:ea typeface="DejaVu Sans"/>
                        </a:rPr>
                        <a:t>2.1</a:t>
                      </a:r>
                      <a:endParaRPr lang="de-DE" sz="1600" b="0" strike="noStrike" spc="-1">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457200">
                        <a:lnSpc>
                          <a:spcPct val="100000"/>
                        </a:lnSpc>
                      </a:pPr>
                      <a:r>
                        <a:rPr lang="de-DE" sz="1400" b="0" strike="noStrike" spc="-1">
                          <a:solidFill>
                            <a:srgbClr val="000000"/>
                          </a:solidFill>
                          <a:latin typeface="Arial"/>
                          <a:ea typeface="ヒラギノ角ゴ Pro W3"/>
                        </a:rPr>
                        <a:t>Kompetenzbereiche und Inhaltsfelder des Faches </a:t>
                      </a:r>
                      <a:endParaRPr lang="de-DE" sz="1400" b="0" strike="noStrike" spc="-1">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491400">
                <a:tc>
                  <a:txBody>
                    <a:bodyPr/>
                    <a:lstStyle/>
                    <a:p>
                      <a:pPr>
                        <a:lnSpc>
                          <a:spcPct val="100000"/>
                        </a:lnSpc>
                      </a:pPr>
                      <a:r>
                        <a:rPr lang="de-DE" sz="1600" b="0" strike="noStrike" spc="-1">
                          <a:solidFill>
                            <a:srgbClr val="000000"/>
                          </a:solidFill>
                          <a:latin typeface="Arial"/>
                          <a:ea typeface="DejaVu Sans"/>
                        </a:rPr>
                        <a:t>2.2</a:t>
                      </a:r>
                      <a:endParaRPr lang="de-DE" sz="1600" b="0" strike="noStrike" spc="-1">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457200">
                        <a:lnSpc>
                          <a:spcPct val="100000"/>
                        </a:lnSpc>
                      </a:pPr>
                      <a:r>
                        <a:rPr lang="de-DE" sz="1400" b="0" strike="noStrike" spc="-1">
                          <a:solidFill>
                            <a:srgbClr val="000000"/>
                          </a:solidFill>
                          <a:latin typeface="Arial"/>
                          <a:ea typeface="ヒラギノ角ゴ Pro W3"/>
                        </a:rPr>
                        <a:t>Kompetenzerwartungen und inhaltliche Schwerpunkte bis zum Ende der Erprobungsstufe</a:t>
                      </a:r>
                      <a:endParaRPr lang="de-DE" sz="1400" b="0" strike="noStrike" spc="-1">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491400">
                <a:tc>
                  <a:txBody>
                    <a:bodyPr/>
                    <a:lstStyle/>
                    <a:p>
                      <a:pPr>
                        <a:lnSpc>
                          <a:spcPct val="100000"/>
                        </a:lnSpc>
                      </a:pPr>
                      <a:r>
                        <a:rPr lang="de-DE" sz="1600" b="0" strike="noStrike" spc="-1">
                          <a:solidFill>
                            <a:srgbClr val="000000"/>
                          </a:solidFill>
                          <a:latin typeface="Arial"/>
                          <a:ea typeface="DejaVu Sans"/>
                        </a:rPr>
                        <a:t>2.3</a:t>
                      </a:r>
                      <a:endParaRPr lang="de-DE" sz="1600" b="0" strike="noStrike" spc="-1">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457200">
                        <a:lnSpc>
                          <a:spcPct val="100000"/>
                        </a:lnSpc>
                      </a:pPr>
                      <a:r>
                        <a:rPr lang="de-DE" sz="1400" b="0" strike="noStrike" spc="-1">
                          <a:solidFill>
                            <a:srgbClr val="000000"/>
                          </a:solidFill>
                          <a:latin typeface="Arial"/>
                          <a:ea typeface="ヒラギノ角ゴ Pro W3"/>
                        </a:rPr>
                        <a:t>Kompetenzerwartungen und inhaltliche Schwerpunkte bis zum Ende der Sekundarstufe I</a:t>
                      </a:r>
                      <a:endParaRPr lang="de-DE" sz="1400" b="0" strike="noStrike" spc="-1">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r h="352440">
                <a:tc>
                  <a:txBody>
                    <a:bodyPr/>
                    <a:lstStyle/>
                    <a:p>
                      <a:pPr>
                        <a:lnSpc>
                          <a:spcPct val="100000"/>
                        </a:lnSpc>
                      </a:pPr>
                      <a:r>
                        <a:rPr lang="de-DE" sz="1600" b="0" strike="noStrike" spc="-1">
                          <a:solidFill>
                            <a:srgbClr val="000000"/>
                          </a:solidFill>
                          <a:latin typeface="Arial"/>
                          <a:ea typeface="DejaVu Sans"/>
                        </a:rPr>
                        <a:t>3</a:t>
                      </a:r>
                      <a:endParaRPr lang="de-DE" sz="1600" b="0" strike="noStrike" spc="-1">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400" b="1" strike="noStrike" spc="-1" dirty="0">
                          <a:solidFill>
                            <a:srgbClr val="000000"/>
                          </a:solidFill>
                          <a:latin typeface="Arial"/>
                          <a:ea typeface="ヒラギノ角ゴ Pro W3"/>
                        </a:rPr>
                        <a:t>Lernerfolgsüberprüfung und Leistungsbewertung </a:t>
                      </a:r>
                      <a:endParaRPr lang="de-DE" sz="1400" b="0" strike="noStrike" spc="-1" dirty="0">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Neue Akzentsetzungen der Kernlehrpläne</a:t>
            </a:r>
            <a:endParaRPr lang="de-DE" sz="3400" b="0" strike="noStrike" spc="-1">
              <a:latin typeface="Arial"/>
            </a:endParaRPr>
          </a:p>
        </p:txBody>
      </p:sp>
      <p:sp>
        <p:nvSpPr>
          <p:cNvPr id="365" name="CustomShape 2"/>
          <p:cNvSpPr/>
          <p:nvPr/>
        </p:nvSpPr>
        <p:spPr>
          <a:xfrm>
            <a:off x="457200" y="1700640"/>
            <a:ext cx="8228160" cy="43189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Ausschärfung der Fachlichkeit</a:t>
            </a:r>
            <a:endParaRPr lang="de-DE" sz="2800" b="0" strike="noStrike" spc="-1" dirty="0">
              <a:latin typeface="Arial"/>
            </a:endParaRPr>
          </a:p>
          <a:p>
            <a:pPr marL="743040" lvl="1" indent="-284400">
              <a:lnSpc>
                <a:spcPct val="100000"/>
              </a:lnSpc>
              <a:spcBef>
                <a:spcPts val="400"/>
              </a:spcBef>
              <a:buClr>
                <a:srgbClr val="000000"/>
              </a:buClr>
              <a:buFont typeface="Arial"/>
              <a:buChar char="–"/>
            </a:pPr>
            <a:r>
              <a:rPr lang="de-DE" sz="2000" b="0" strike="noStrike" spc="-1" dirty="0">
                <a:solidFill>
                  <a:srgbClr val="000000"/>
                </a:solidFill>
                <a:latin typeface="Calibri"/>
                <a:ea typeface="DejaVu Sans"/>
              </a:rPr>
              <a:t>Präzisere Beschreibung fachlicher Inhalte</a:t>
            </a:r>
            <a:endParaRPr lang="de-DE" sz="2000" b="0" strike="noStrike" spc="-1" dirty="0">
              <a:latin typeface="Arial"/>
            </a:endParaRPr>
          </a:p>
          <a:p>
            <a:pPr marL="743040" lvl="1" indent="-284400">
              <a:lnSpc>
                <a:spcPct val="100000"/>
              </a:lnSpc>
              <a:spcBef>
                <a:spcPts val="400"/>
              </a:spcBef>
              <a:buClr>
                <a:srgbClr val="000000"/>
              </a:buClr>
              <a:buFont typeface="Arial"/>
              <a:buChar char="–"/>
            </a:pPr>
            <a:r>
              <a:rPr lang="de-DE" sz="2000" b="0" strike="noStrike" spc="-1" dirty="0">
                <a:solidFill>
                  <a:srgbClr val="000000"/>
                </a:solidFill>
                <a:latin typeface="Calibri"/>
                <a:ea typeface="DejaVu Sans"/>
              </a:rPr>
              <a:t>Präzisere Beschreibung fachlicher Prozesse</a:t>
            </a:r>
            <a:endParaRPr lang="de-DE" sz="2000" b="0" strike="noStrike" spc="-1" dirty="0">
              <a:latin typeface="Arial"/>
            </a:endParaRPr>
          </a:p>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Gestaltungsspielräume</a:t>
            </a:r>
            <a:endParaRPr lang="de-DE" sz="2800" b="0" strike="noStrike" spc="-1" dirty="0">
              <a:latin typeface="Arial"/>
            </a:endParaRPr>
          </a:p>
          <a:p>
            <a:pPr marL="743040" lvl="1" indent="-284400">
              <a:lnSpc>
                <a:spcPct val="100000"/>
              </a:lnSpc>
              <a:spcBef>
                <a:spcPts val="400"/>
              </a:spcBef>
              <a:buClr>
                <a:srgbClr val="000000"/>
              </a:buClr>
              <a:buFont typeface="Arial"/>
              <a:buChar char="–"/>
            </a:pPr>
            <a:r>
              <a:rPr lang="de-DE" sz="2000" b="0" strike="noStrike" spc="-1" dirty="0">
                <a:solidFill>
                  <a:srgbClr val="000000"/>
                </a:solidFill>
                <a:latin typeface="Calibri"/>
                <a:ea typeface="DejaVu Sans"/>
              </a:rPr>
              <a:t>Zeit zum Üben, Wiederholen, Vertiefen</a:t>
            </a:r>
            <a:endParaRPr lang="de-DE" sz="2000" b="0" strike="noStrike" spc="-1" dirty="0">
              <a:latin typeface="Arial"/>
            </a:endParaRPr>
          </a:p>
          <a:p>
            <a:pPr marL="743040" lvl="1" indent="-284400">
              <a:lnSpc>
                <a:spcPct val="100000"/>
              </a:lnSpc>
              <a:spcBef>
                <a:spcPts val="400"/>
              </a:spcBef>
              <a:buClr>
                <a:srgbClr val="000000"/>
              </a:buClr>
              <a:buFont typeface="Arial"/>
              <a:buChar char="–"/>
            </a:pPr>
            <a:r>
              <a:rPr lang="de-DE" sz="2000" b="0" strike="noStrike" spc="-1" dirty="0">
                <a:solidFill>
                  <a:srgbClr val="000000"/>
                </a:solidFill>
                <a:latin typeface="Calibri"/>
                <a:ea typeface="DejaVu Sans"/>
              </a:rPr>
              <a:t>Möglichkeiten zur Auseinandersetzung mit eigenen Fragestellungen</a:t>
            </a:r>
            <a:endParaRPr lang="de-DE" sz="2000" b="0" strike="noStrike" spc="-1" dirty="0">
              <a:latin typeface="Arial"/>
            </a:endParaRPr>
          </a:p>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Bezug auf fachübergreifende Zielsetzungen</a:t>
            </a:r>
            <a:endParaRPr lang="de-DE" sz="2800" b="0" strike="noStrike" spc="-1" dirty="0">
              <a:latin typeface="Arial"/>
            </a:endParaRPr>
          </a:p>
          <a:p>
            <a:pPr marL="742950" lvl="1" indent="-285750" defTabSz="914400">
              <a:spcBef>
                <a:spcPct val="20000"/>
              </a:spcBef>
              <a:buFont typeface="Arial" panose="020B0604020202020204" pitchFamily="34" charset="0"/>
              <a:buChar char="–"/>
            </a:pPr>
            <a:r>
              <a:rPr lang="de-DE" sz="2000" dirty="0">
                <a:solidFill>
                  <a:prstClr val="black"/>
                </a:solidFill>
                <a:latin typeface="Calibri"/>
              </a:rPr>
              <a:t>Bildung in der digitalen Welt und Medienbildung (Medienkompetenzrahmen NRW)</a:t>
            </a:r>
          </a:p>
          <a:p>
            <a:pPr marL="742950" lvl="1" indent="-285750" defTabSz="914400">
              <a:spcBef>
                <a:spcPct val="20000"/>
              </a:spcBef>
              <a:buFont typeface="Arial" panose="020B0604020202020204" pitchFamily="34" charset="0"/>
              <a:buChar char="–"/>
            </a:pPr>
            <a:r>
              <a:rPr lang="de-DE" sz="2000" dirty="0">
                <a:solidFill>
                  <a:prstClr val="black"/>
                </a:solidFill>
                <a:latin typeface="Calibri"/>
              </a:rPr>
              <a:t>Rahmenvorgabe Verbraucherbildung</a:t>
            </a: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p:txBody>
      </p:sp>
      <p:sp>
        <p:nvSpPr>
          <p:cNvPr id="366" name="CustomShape 3"/>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a:t>
            </a:r>
            <a:endParaRPr lang="de-DE" sz="1200" b="0" strike="noStrike" spc="-1">
              <a:latin typeface="Arial"/>
            </a:endParaRPr>
          </a:p>
        </p:txBody>
      </p:sp>
      <p:sp>
        <p:nvSpPr>
          <p:cNvPr id="367"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368"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5F8CEFA-3667-4F0E-8D4C-0B583BB760F1}" type="slidenum">
              <a:rPr lang="de-DE" sz="1200" b="0" strike="noStrike" spc="-1">
                <a:solidFill>
                  <a:srgbClr val="8B8B8B"/>
                </a:solidFill>
                <a:latin typeface="Calibri"/>
                <a:ea typeface="DejaVu Sans"/>
              </a:rPr>
              <a:t>8</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45720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Gliederung</a:t>
            </a:r>
            <a:endParaRPr lang="de-DE" sz="3400" b="0" strike="noStrike" spc="-1">
              <a:latin typeface="Arial"/>
            </a:endParaRPr>
          </a:p>
        </p:txBody>
      </p:sp>
      <p:sp>
        <p:nvSpPr>
          <p:cNvPr id="370" name="CustomShape 2"/>
          <p:cNvSpPr/>
          <p:nvPr/>
        </p:nvSpPr>
        <p:spPr>
          <a:xfrm>
            <a:off x="179640" y="6356520"/>
            <a:ext cx="30229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1200" b="0" strike="noStrike" spc="-1">
                <a:solidFill>
                  <a:srgbClr val="808080"/>
                </a:solidFill>
                <a:latin typeface="Calibri"/>
                <a:ea typeface="DejaVu Sans"/>
              </a:rPr>
              <a:t>Implementationsveranstaltung zur Einführung der Kernlehrpläne Gymnasium SI </a:t>
            </a:r>
            <a:endParaRPr lang="de-DE" sz="1200" b="0" strike="noStrike" spc="-1">
              <a:latin typeface="Arial"/>
            </a:endParaRPr>
          </a:p>
        </p:txBody>
      </p:sp>
      <p:sp>
        <p:nvSpPr>
          <p:cNvPr id="371"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Merkmale der neuen Kernlehrpläne</a:t>
            </a:r>
            <a:endParaRPr lang="de-DE" sz="2800" b="0" strike="noStrike" spc="-1">
              <a:latin typeface="Arial"/>
            </a:endParaRPr>
          </a:p>
          <a:p>
            <a:pPr marL="514440" indent="-513000">
              <a:lnSpc>
                <a:spcPct val="100000"/>
              </a:lnSpc>
              <a:spcBef>
                <a:spcPts val="1199"/>
              </a:spcBef>
              <a:buClr>
                <a:srgbClr val="000000"/>
              </a:buClr>
              <a:buFont typeface="Calibri"/>
              <a:buAutoNum type="arabicPeriod"/>
            </a:pPr>
            <a:r>
              <a:rPr lang="de-DE" sz="2800" b="0" strike="noStrike" spc="-1">
                <a:solidFill>
                  <a:srgbClr val="000000"/>
                </a:solidFill>
                <a:latin typeface="Calibri"/>
                <a:ea typeface="DejaVu Sans"/>
              </a:rPr>
              <a:t>Übergreifende Aufgaben</a:t>
            </a:r>
            <a:endParaRPr lang="de-DE" sz="2800" b="0" strike="noStrike" spc="-1">
              <a:latin typeface="Arial"/>
            </a:endParaRPr>
          </a:p>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Schulinterne Lehrpläne</a:t>
            </a:r>
            <a:endParaRPr lang="de-DE" sz="2800" b="0" strike="noStrike" spc="-1">
              <a:latin typeface="Arial"/>
            </a:endParaRPr>
          </a:p>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Der Kernlehrplan Kunst im Detail</a:t>
            </a:r>
            <a:endParaRPr lang="de-DE" sz="2800" b="0" strike="noStrike" spc="-1">
              <a:latin typeface="Arial"/>
            </a:endParaRPr>
          </a:p>
          <a:p>
            <a:pPr marL="514440" indent="-513000">
              <a:lnSpc>
                <a:spcPct val="100000"/>
              </a:lnSpc>
              <a:spcBef>
                <a:spcPts val="1199"/>
              </a:spcBef>
              <a:buClr>
                <a:srgbClr val="A6A6A6"/>
              </a:buClr>
              <a:buFont typeface="Calibri"/>
              <a:buAutoNum type="arabicPeriod"/>
            </a:pPr>
            <a:r>
              <a:rPr lang="de-DE" sz="2800" b="0" strike="noStrike" spc="-1">
                <a:solidFill>
                  <a:srgbClr val="A6A6A6"/>
                </a:solidFill>
                <a:latin typeface="Calibri"/>
                <a:ea typeface="DejaVu Sans"/>
              </a:rPr>
              <a:t>Fachliche Unterstützungsmaterialien</a:t>
            </a: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372" name="CustomShape 4"/>
          <p:cNvSpPr/>
          <p:nvPr/>
        </p:nvSpPr>
        <p:spPr>
          <a:xfrm>
            <a:off x="3420000" y="6204600"/>
            <a:ext cx="2662920" cy="651960"/>
          </a:xfrm>
          <a:prstGeom prst="rect">
            <a:avLst/>
          </a:prstGeom>
          <a:noFill/>
          <a:ln>
            <a:noFill/>
          </a:ln>
        </p:spPr>
        <p:style>
          <a:lnRef idx="0">
            <a:scrgbClr r="0" g="0" b="0"/>
          </a:lnRef>
          <a:fillRef idx="0">
            <a:scrgbClr r="0" g="0" b="0"/>
          </a:fillRef>
          <a:effectRef idx="0">
            <a:scrgbClr r="0" g="0" b="0"/>
          </a:effectRef>
          <a:fontRef idx="minor"/>
        </p:style>
      </p:sp>
      <p:sp>
        <p:nvSpPr>
          <p:cNvPr id="373" name="CustomShape 5"/>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F97CBCA-53A4-4C77-BCCA-AB4D3A239CC7}" type="slidenum">
              <a:rPr lang="de-DE" sz="1200" b="0" strike="noStrike" spc="-1">
                <a:solidFill>
                  <a:srgbClr val="8B8B8B"/>
                </a:solidFill>
                <a:latin typeface="Calibri"/>
                <a:ea typeface="DejaVu Sans"/>
              </a:rPr>
              <a:t>9</a:t>
            </a:fld>
            <a:endParaRPr lang="de-DE"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3354</Words>
  <Application>Microsoft Office PowerPoint</Application>
  <PresentationFormat>Bildschirmpräsentation (4:3)</PresentationFormat>
  <Paragraphs>638</Paragraphs>
  <Slides>67</Slides>
  <Notes>24</Notes>
  <HiddenSlides>0</HiddenSlides>
  <MMClips>0</MMClips>
  <ScaleCrop>false</ScaleCrop>
  <HeadingPairs>
    <vt:vector size="4" baseType="variant">
      <vt:variant>
        <vt:lpstr>Design</vt:lpstr>
      </vt:variant>
      <vt:variant>
        <vt:i4>7</vt:i4>
      </vt:variant>
      <vt:variant>
        <vt:lpstr>Folientitel</vt:lpstr>
      </vt:variant>
      <vt:variant>
        <vt:i4>67</vt:i4>
      </vt:variant>
    </vt:vector>
  </HeadingPairs>
  <TitlesOfParts>
    <vt:vector size="74" baseType="lpstr">
      <vt:lpstr>Office Theme</vt:lpstr>
      <vt:lpstr>Office Theme</vt:lpstr>
      <vt:lpstr>Office Theme</vt:lpstr>
      <vt:lpstr>Office Theme</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Fachliche Einbindung des MKR</vt:lpstr>
      <vt:lpstr>Einbindung des Medienkompetenzrahmens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2019-07-18T11:13:54Z</dcterms:created>
  <dcterms:modified xsi:type="dcterms:W3CDTF">2020-01-16T14:58:18Z</dcterms:modified>
  <dc:language/>
</cp:coreProperties>
</file>