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88" r:id="rId3"/>
    <p:sldId id="290" r:id="rId4"/>
    <p:sldId id="289" r:id="rId5"/>
    <p:sldId id="291" r:id="rId6"/>
    <p:sldId id="292" r:id="rId7"/>
    <p:sldId id="283" r:id="rId8"/>
    <p:sldId id="293" r:id="rId9"/>
    <p:sldId id="284" r:id="rId10"/>
    <p:sldId id="285" r:id="rId11"/>
    <p:sldId id="286" r:id="rId12"/>
    <p:sldId id="287" r:id="rId13"/>
    <p:sldId id="279" r:id="rId14"/>
    <p:sldId id="280" r:id="rId15"/>
    <p:sldId id="281" r:id="rId16"/>
    <p:sldId id="299" r:id="rId17"/>
    <p:sldId id="298" r:id="rId18"/>
    <p:sldId id="297" r:id="rId19"/>
    <p:sldId id="296" r:id="rId20"/>
    <p:sldId id="295" r:id="rId21"/>
    <p:sldId id="301" r:id="rId22"/>
    <p:sldId id="300" r:id="rId2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90" y="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A40F-0DC3-4145-9B7E-969A83D5243B}" type="datetimeFigureOut">
              <a:rPr lang="de-DE" smtClean="0"/>
              <a:t>17.02.2022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44B-3DED-423A-BC56-4ABE28889D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7196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A40F-0DC3-4145-9B7E-969A83D5243B}" type="datetimeFigureOut">
              <a:rPr lang="de-DE" smtClean="0"/>
              <a:t>17.02.2022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44B-3DED-423A-BC56-4ABE28889D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7760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A40F-0DC3-4145-9B7E-969A83D5243B}" type="datetimeFigureOut">
              <a:rPr lang="de-DE" smtClean="0"/>
              <a:t>17.02.2022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44B-3DED-423A-BC56-4ABE28889D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386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A40F-0DC3-4145-9B7E-969A83D5243B}" type="datetimeFigureOut">
              <a:rPr lang="de-DE" smtClean="0"/>
              <a:t>17.02.2022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44B-3DED-423A-BC56-4ABE28889D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7466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A40F-0DC3-4145-9B7E-969A83D5243B}" type="datetimeFigureOut">
              <a:rPr lang="de-DE" smtClean="0"/>
              <a:t>17.02.2022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44B-3DED-423A-BC56-4ABE28889D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0714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A40F-0DC3-4145-9B7E-969A83D5243B}" type="datetimeFigureOut">
              <a:rPr lang="de-DE" smtClean="0"/>
              <a:t>17.02.2022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44B-3DED-423A-BC56-4ABE28889D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7979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A40F-0DC3-4145-9B7E-969A83D5243B}" type="datetimeFigureOut">
              <a:rPr lang="de-DE" smtClean="0"/>
              <a:t>17.02.2022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44B-3DED-423A-BC56-4ABE28889D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1437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A40F-0DC3-4145-9B7E-969A83D5243B}" type="datetimeFigureOut">
              <a:rPr lang="de-DE" smtClean="0"/>
              <a:t>17.02.2022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44B-3DED-423A-BC56-4ABE28889D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1446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A40F-0DC3-4145-9B7E-969A83D5243B}" type="datetimeFigureOut">
              <a:rPr lang="de-DE" smtClean="0"/>
              <a:t>17.02.2022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44B-3DED-423A-BC56-4ABE28889D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2273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A40F-0DC3-4145-9B7E-969A83D5243B}" type="datetimeFigureOut">
              <a:rPr lang="de-DE" smtClean="0"/>
              <a:t>17.02.2022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44B-3DED-423A-BC56-4ABE28889D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2955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A40F-0DC3-4145-9B7E-969A83D5243B}" type="datetimeFigureOut">
              <a:rPr lang="de-DE" smtClean="0"/>
              <a:t>17.02.2022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44B-3DED-423A-BC56-4ABE28889D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1675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CA40F-0DC3-4145-9B7E-969A83D5243B}" type="datetimeFigureOut">
              <a:rPr lang="de-DE" smtClean="0"/>
              <a:t>17.02.2022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2A44B-3DED-423A-BC56-4ABE28889D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8631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2" name="Rechteck 11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pPr algn="ctr"/>
            <a:r>
              <a:rPr lang="de-DE" dirty="0"/>
              <a:t>„Was bespricht man in einer Klassenkonferenz?“</a:t>
            </a:r>
          </a:p>
          <a:p>
            <a:pPr algn="ctr"/>
            <a:endParaRPr lang="de-DE" dirty="0"/>
          </a:p>
          <a:p>
            <a:pPr algn="r"/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Referenzrahmen Schulqualität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NRW: 3.4.2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Systematische Kooperation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Index für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Inklusion: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A1 Gemeinschaft bilden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48564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1" name="Rechteck 10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r>
              <a:rPr lang="de-DE" dirty="0" smtClean="0"/>
              <a:t>                 „</a:t>
            </a:r>
            <a:r>
              <a:rPr lang="de-DE" dirty="0"/>
              <a:t>Geben wir Eltern auch positive oder nur negative Rückmeldung zu ihrem Kind?“</a:t>
            </a:r>
          </a:p>
          <a:p>
            <a:endParaRPr lang="de-DE" sz="1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Referenzrahmen Schulqualität NRW: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3.4.1 Informationsaustausch 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Index für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Inklusion: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A1 Gemeinschaft bilden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409195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1" name="Rechteck 10"/>
          <p:cNvSpPr/>
          <p:nvPr/>
        </p:nvSpPr>
        <p:spPr>
          <a:xfrm>
            <a:off x="21586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 smtClean="0"/>
          </a:p>
          <a:p>
            <a:pPr algn="ctr"/>
            <a:r>
              <a:rPr lang="de-DE" dirty="0" smtClean="0"/>
              <a:t>„</a:t>
            </a:r>
            <a:r>
              <a:rPr lang="de-DE" dirty="0"/>
              <a:t>Gibt es einen (Zeit-)Raum, in dem wir über die Gestaltung des Unterrichts sprechen?“</a:t>
            </a:r>
          </a:p>
          <a:p>
            <a:pPr algn="r"/>
            <a:endParaRPr lang="de-DE" sz="1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Referenzrahmen Schulqualität NRW: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3.4.2 Systematische Kooperation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Index für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Inklusion: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C1 Lernarrangements organisieren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69568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1" name="Rechteck 10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pPr algn="ctr"/>
            <a:r>
              <a:rPr lang="de-DE" dirty="0"/>
              <a:t>„Was mache ich, wenn ich glaube einen Fehler gemacht zu haben?“</a:t>
            </a:r>
          </a:p>
          <a:p>
            <a:endParaRPr lang="de-DE" sz="1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endParaRPr lang="de-DE" sz="1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Referenzrahmen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Schulqualität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NRW: 3.4.1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F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unktionierender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Informationsaustausch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38216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1" name="Rechteck 10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pPr algn="ctr"/>
            <a:endParaRPr lang="de-DE" dirty="0" smtClean="0"/>
          </a:p>
          <a:p>
            <a:pPr algn="ctr"/>
            <a:r>
              <a:rPr lang="de-DE" dirty="0" smtClean="0"/>
              <a:t>„Wie </a:t>
            </a:r>
            <a:r>
              <a:rPr lang="de-DE" dirty="0"/>
              <a:t>sieht die Zusammenarbeit mit dem Träger der Nachmittagsbetreuung aus</a:t>
            </a:r>
            <a:r>
              <a:rPr lang="de-DE" dirty="0" smtClean="0"/>
              <a:t>?“</a:t>
            </a:r>
          </a:p>
          <a:p>
            <a:endParaRPr lang="de-DE" sz="1400" b="1" dirty="0" smtClean="0"/>
          </a:p>
          <a:p>
            <a:endParaRPr lang="de-DE" sz="1400" b="1" dirty="0" smtClean="0"/>
          </a:p>
          <a:p>
            <a:pPr algn="r"/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Referenzrahmen Schulqualität NRW: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2.1.4. Leitbilder schulischer Arbeit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62339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1" name="Rechteck 10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pPr algn="ctr"/>
            <a:r>
              <a:rPr lang="de-DE" dirty="0" smtClean="0"/>
              <a:t>„</a:t>
            </a:r>
            <a:r>
              <a:rPr lang="de-DE" dirty="0"/>
              <a:t>„Ich soll mir ein AG-Angebot überlegen?“</a:t>
            </a:r>
          </a:p>
          <a:p>
            <a:pPr algn="ctr"/>
            <a:endParaRPr lang="de-DE" dirty="0"/>
          </a:p>
          <a:p>
            <a:pPr algn="ctr"/>
            <a:endParaRPr lang="de-DE" sz="900" dirty="0"/>
          </a:p>
          <a:p>
            <a:pPr algn="r"/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Referenzrahmen Schulqualität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NRW: 2.6.2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Außerunterrichtliche Angebote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10129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1" name="Rechteck 10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pPr algn="ctr"/>
            <a:r>
              <a:rPr lang="de-DE" dirty="0"/>
              <a:t>„Wie gestalten wir Klassenausflüge und Fahrten? Was gibt es zu bedenken?“</a:t>
            </a:r>
          </a:p>
          <a:p>
            <a:pPr algn="r"/>
            <a:endParaRPr lang="de-DE" dirty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Referenzrahmen Schulqualität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NRW: 3.2.2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Diversität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86424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1" name="Rechteck 10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pPr algn="ctr"/>
            <a:r>
              <a:rPr lang="de-DE" dirty="0"/>
              <a:t>„Das ist für mich völlig ausgeschlossen. Da mache ich nicht mit</a:t>
            </a:r>
            <a:r>
              <a:rPr lang="de-DE" dirty="0" smtClean="0"/>
              <a:t>.“</a:t>
            </a:r>
            <a:endParaRPr lang="de-DE" dirty="0"/>
          </a:p>
          <a:p>
            <a:pPr algn="ctr"/>
            <a:endParaRPr lang="de-DE" dirty="0"/>
          </a:p>
          <a:p>
            <a:pPr algn="r"/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Referenzrahmen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Schulqualität NRW: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3.2 Kultur des Umgangs miteinander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31219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1" name="Rechteck 10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pPr algn="ctr"/>
            <a:r>
              <a:rPr lang="de-DE" dirty="0" smtClean="0"/>
              <a:t>„</a:t>
            </a:r>
            <a:r>
              <a:rPr lang="de-DE" dirty="0"/>
              <a:t>Wer lädt eigentlich zum Elternabend ein?“</a:t>
            </a:r>
          </a:p>
          <a:p>
            <a:pPr algn="ctr"/>
            <a:endParaRPr lang="de-DE" dirty="0"/>
          </a:p>
          <a:p>
            <a:pPr algn="r"/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Referenzrahmen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Schulqualität NRW: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3.3.1 Demokratische Gestaltung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35734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1" name="Rechteck 10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pPr algn="ctr"/>
            <a:r>
              <a:rPr lang="de-DE" dirty="0"/>
              <a:t>„Wo sind die geltenden Regeln zusammengestellt? Kann ich entscheiden, Ausnahmen zu machen?“</a:t>
            </a:r>
          </a:p>
          <a:p>
            <a:pPr algn="ctr"/>
            <a:endParaRPr lang="de-DE" sz="800" dirty="0"/>
          </a:p>
          <a:p>
            <a:pPr algn="r"/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Referenzrahmen Schulqualität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NRW: 3.1.2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Grundlagen für das Zusammenleben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427855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1" name="Rechteck 10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pPr algn="ctr"/>
            <a:r>
              <a:rPr lang="de-DE" dirty="0"/>
              <a:t>„Die Eltern sprechen gar kein Deutsch – wie gebe ich da eine Rückmeldung</a:t>
            </a:r>
            <a:r>
              <a:rPr lang="de-DE" dirty="0" smtClean="0"/>
              <a:t>?“</a:t>
            </a:r>
            <a:endParaRPr lang="de-DE" dirty="0"/>
          </a:p>
          <a:p>
            <a:pPr algn="ctr"/>
            <a:endParaRPr lang="de-DE" dirty="0"/>
          </a:p>
          <a:p>
            <a:pPr algn="r"/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Referenzrahmen Schulqualität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NRW: 3.4.1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Kommunikation</a:t>
            </a:r>
            <a:b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Index für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Inklusion: C2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Ressourcen mobilisieren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55611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1" name="Rechteck 10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pPr algn="ctr"/>
            <a:r>
              <a:rPr lang="de-DE" dirty="0" smtClean="0"/>
              <a:t>        </a:t>
            </a:r>
            <a:r>
              <a:rPr lang="de-DE" dirty="0"/>
              <a:t>„Gibt es einen Pool für Unterrichtsmaterial</a:t>
            </a:r>
            <a:r>
              <a:rPr lang="de-DE" dirty="0" smtClean="0"/>
              <a:t>?“</a:t>
            </a:r>
          </a:p>
          <a:p>
            <a:endParaRPr lang="de-DE" dirty="0"/>
          </a:p>
          <a:p>
            <a:pPr algn="r"/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Referenzrahmen Schulqualität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NRW: 3.4.2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Systematische Kooperation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Index für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Inklusion: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A1 Gemeinschaft bilden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60974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1" name="Rechteck 10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pPr algn="ctr"/>
            <a:r>
              <a:rPr lang="de-DE" dirty="0" smtClean="0"/>
              <a:t>„Und </a:t>
            </a:r>
            <a:r>
              <a:rPr lang="de-DE" dirty="0"/>
              <a:t>dann haben die Eltern gesagt, sie schreiben jetzt an die Schulleitung</a:t>
            </a:r>
            <a:r>
              <a:rPr lang="de-DE" dirty="0" smtClean="0"/>
              <a:t>….“</a:t>
            </a:r>
            <a:endParaRPr lang="de-DE" dirty="0"/>
          </a:p>
          <a:p>
            <a:pPr algn="ctr"/>
            <a:endParaRPr lang="de-DE" dirty="0"/>
          </a:p>
          <a:p>
            <a:pPr algn="r"/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Referenzrahmen Schulqualität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NRW: 3.4.1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Informationsaustausch</a:t>
            </a:r>
            <a:b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Index für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Inklusion: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A1 Gemeinschaft bilden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49089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2" name="Rechteck 11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pPr algn="ctr"/>
            <a:r>
              <a:rPr lang="de-DE" dirty="0" smtClean="0"/>
              <a:t>„Wofür </a:t>
            </a:r>
            <a:r>
              <a:rPr lang="de-DE" dirty="0"/>
              <a:t>soll ein Kind stehen, </a:t>
            </a:r>
            <a:r>
              <a:rPr lang="de-DE"/>
              <a:t>das </a:t>
            </a:r>
            <a:r>
              <a:rPr lang="de-DE" smtClean="0"/>
              <a:t>meine </a:t>
            </a:r>
            <a:r>
              <a:rPr lang="de-DE" dirty="0"/>
              <a:t>Klasse erfolgreich verlässt?“</a:t>
            </a:r>
          </a:p>
          <a:p>
            <a:pPr algn="ctr"/>
            <a:endParaRPr lang="de-DE" dirty="0"/>
          </a:p>
          <a:p>
            <a:pPr algn="r"/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innerschulischer Austausch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68010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2" name="Rechteck 11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pPr algn="ctr">
              <a:spcBef>
                <a:spcPts val="600"/>
              </a:spcBef>
            </a:pPr>
            <a:r>
              <a:rPr lang="de-DE" smtClean="0"/>
              <a:t>„……………………………………………………………………………………………...?“</a:t>
            </a:r>
            <a:endParaRPr lang="de-DE" dirty="0" smtClean="0"/>
          </a:p>
          <a:p>
            <a:pPr algn="ctr"/>
            <a:endParaRPr lang="de-DE" sz="1100" dirty="0"/>
          </a:p>
          <a:p>
            <a:pPr algn="r"/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Verweis auf Referenzrahmen Schulqualität NRW</a:t>
            </a:r>
          </a:p>
          <a:p>
            <a:pPr algn="r"/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Verweis auf Index für Inklusion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57880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1" name="Rechteck 10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sz="1000" dirty="0" smtClean="0"/>
          </a:p>
          <a:p>
            <a:r>
              <a:rPr lang="de-DE" dirty="0" smtClean="0"/>
              <a:t>                                        „Welche </a:t>
            </a:r>
            <a:r>
              <a:rPr lang="de-DE" dirty="0"/>
              <a:t>Aufgaben hat eine Fachkonferenz</a:t>
            </a:r>
            <a:r>
              <a:rPr lang="de-DE" dirty="0" smtClean="0"/>
              <a:t>?“</a:t>
            </a:r>
          </a:p>
          <a:p>
            <a:endParaRPr lang="de-DE" sz="1100" dirty="0" smtClean="0"/>
          </a:p>
          <a:p>
            <a:pPr algn="r"/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Referenzrahmen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Schulqualität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NRW: 3.4.2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Systematische Kooperation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Index für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Inklusion: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A1 Gemeinschaft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bilden</a:t>
            </a:r>
          </a:p>
          <a:p>
            <a:pPr algn="r"/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Schulgesetz §63ff. - Mitbestimmung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40025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1" name="Rechteck 10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sz="900" dirty="0" smtClean="0"/>
          </a:p>
          <a:p>
            <a:pPr algn="ctr">
              <a:spcBef>
                <a:spcPts val="600"/>
              </a:spcBef>
            </a:pPr>
            <a:r>
              <a:rPr lang="de-DE" dirty="0"/>
              <a:t>Wer unterstützt bei der Arbeit mit der Lernplattform/ </a:t>
            </a:r>
            <a:r>
              <a:rPr lang="de-DE" dirty="0" err="1"/>
              <a:t>Schulcloud</a:t>
            </a:r>
            <a:r>
              <a:rPr lang="de-DE" dirty="0"/>
              <a:t>?“</a:t>
            </a:r>
            <a:endParaRPr lang="de-DE" sz="1400" b="1" dirty="0" smtClean="0"/>
          </a:p>
          <a:p>
            <a:endParaRPr lang="de-DE" sz="1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Referenzrahmen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Schulqualität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NRW: 3.4.2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Systematische Kooperation</a:t>
            </a:r>
            <a:b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2.10.1 Lernen und Lehren im digitalen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Wandel </a:t>
            </a:r>
          </a:p>
          <a:p>
            <a:pPr algn="r"/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Index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für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Inklusion: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A1 Gemeinschaft bilden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70280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1" name="Rechteck 10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/>
          </a:p>
          <a:p>
            <a:pPr algn="ctr"/>
            <a:r>
              <a:rPr lang="de-DE" dirty="0" smtClean="0"/>
              <a:t>Wenn </a:t>
            </a:r>
            <a:r>
              <a:rPr lang="de-DE" dirty="0"/>
              <a:t>mir an einem Kind etwas auffällt, mit wem teile ich das?“</a:t>
            </a:r>
          </a:p>
          <a:p>
            <a:pPr algn="r"/>
            <a:endParaRPr lang="de-DE" sz="14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Referenzrahmen Schulqualität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NRW: 3.4.2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Systematische Kooperation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Index für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Inklusion: A1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Gemeinschaft bilden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13926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1" name="Rechteck 10"/>
          <p:cNvSpPr/>
          <p:nvPr/>
        </p:nvSpPr>
        <p:spPr>
          <a:xfrm>
            <a:off x="0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pPr algn="ctr"/>
            <a:r>
              <a:rPr lang="de-DE" dirty="0"/>
              <a:t>„In welchen Gremien entwickeln wir Schule? </a:t>
            </a:r>
            <a:r>
              <a:rPr lang="de-DE" dirty="0" smtClean="0"/>
              <a:t>Wie </a:t>
            </a:r>
            <a:r>
              <a:rPr lang="de-DE" dirty="0"/>
              <a:t>machen wir das?“</a:t>
            </a:r>
          </a:p>
          <a:p>
            <a:pPr algn="r"/>
            <a:endParaRPr lang="de-DE" sz="1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Referenzrahmen Schulqualität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NRW: 3.4.1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Informationsaustausch 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Index für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Inklusion: A1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Gemeinschaft bilden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02107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1" name="Rechteck 10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sz="1000" dirty="0" smtClean="0"/>
          </a:p>
          <a:p>
            <a:pPr algn="ctr"/>
            <a:r>
              <a:rPr lang="de-DE" dirty="0" smtClean="0"/>
              <a:t>„</a:t>
            </a:r>
            <a:r>
              <a:rPr lang="de-DE" dirty="0"/>
              <a:t>Wie gestalten wir hier einen Elternabend</a:t>
            </a:r>
            <a:r>
              <a:rPr lang="de-DE" dirty="0" smtClean="0"/>
              <a:t>?“</a:t>
            </a:r>
            <a:endParaRPr lang="de-DE" dirty="0"/>
          </a:p>
          <a:p>
            <a:pPr algn="r"/>
            <a:endParaRPr lang="de-DE" sz="105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Referenzrahmen Schulqualität NRW: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3.4.1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Informationsaustausch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3.3.1 Demokratische Gestaltung 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Index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für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Inklusion: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A1 Gemeinschaft bilden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55670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1" name="Rechteck 10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pPr algn="ctr"/>
            <a:r>
              <a:rPr lang="de-DE" dirty="0"/>
              <a:t>„Wie erfahre ich, was ansteht? Schwarzes Brett, Kalender, Wochenübersichten, Infobrief, schulische Mail-Adresse</a:t>
            </a:r>
            <a:r>
              <a:rPr lang="de-DE" dirty="0" smtClean="0"/>
              <a:t>?“</a:t>
            </a:r>
            <a:endParaRPr lang="de-DE" dirty="0"/>
          </a:p>
          <a:p>
            <a:pPr algn="r"/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Referenzrahmen Schulqualität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NRW: 3.4.1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Informationsaustausch 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Index für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Inklusion: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A1 Gemeinschaft bilden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26696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1" name="Rechteck 10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de-DE" dirty="0" smtClean="0"/>
              <a:t>Wie </a:t>
            </a:r>
            <a:r>
              <a:rPr lang="de-DE" dirty="0"/>
              <a:t>gestalten wir den Kontakt zu den Erziehungsberechtigten?“</a:t>
            </a:r>
            <a:endParaRPr lang="de-DE" sz="1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endParaRPr lang="de-DE" sz="1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Referenzrahmen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Schulqualität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NRW: 3.4.1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Informationsaustausch 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3.3.1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Demokratische Gestaltung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Index für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Inklusion: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A1 Gemeinschaft bilden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34213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662</Words>
  <Application>Microsoft Office PowerPoint</Application>
  <PresentationFormat>Bildschirmpräsentation (4:3)</PresentationFormat>
  <Paragraphs>195</Paragraphs>
  <Slides>22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6" baseType="lpstr">
      <vt:lpstr>Arial</vt:lpstr>
      <vt:lpstr>Arial Unicode MS</vt:lpstr>
      <vt:lpstr>Calibri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QUA-LiS NRW</dc:creator>
  <cp:lastModifiedBy>Christ, Kerstin</cp:lastModifiedBy>
  <cp:revision>41</cp:revision>
  <dcterms:created xsi:type="dcterms:W3CDTF">2021-09-13T14:39:19Z</dcterms:created>
  <dcterms:modified xsi:type="dcterms:W3CDTF">2022-02-17T09:22:25Z</dcterms:modified>
</cp:coreProperties>
</file>