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6" r:id="rId49"/>
    <p:sldId id="307" r:id="rId5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92" autoAdjust="0"/>
    <p:restoredTop sz="94660"/>
  </p:normalViewPr>
  <p:slideViewPr>
    <p:cSldViewPr>
      <p:cViewPr varScale="1">
        <p:scale>
          <a:sx n="100" d="100"/>
          <a:sy n="100" d="100"/>
        </p:scale>
        <p:origin x="90" y="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CA40F-0DC3-4145-9B7E-969A83D5243B}" type="datetimeFigureOut">
              <a:rPr lang="de-DE" smtClean="0"/>
              <a:t>17.02.2022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44B-3DED-423A-BC56-4ABE28889D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7196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CA40F-0DC3-4145-9B7E-969A83D5243B}" type="datetimeFigureOut">
              <a:rPr lang="de-DE" smtClean="0"/>
              <a:t>17.02.2022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44B-3DED-423A-BC56-4ABE28889D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7760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CA40F-0DC3-4145-9B7E-969A83D5243B}" type="datetimeFigureOut">
              <a:rPr lang="de-DE" smtClean="0"/>
              <a:t>17.02.2022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44B-3DED-423A-BC56-4ABE28889D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386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CA40F-0DC3-4145-9B7E-969A83D5243B}" type="datetimeFigureOut">
              <a:rPr lang="de-DE" smtClean="0"/>
              <a:t>17.02.2022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44B-3DED-423A-BC56-4ABE28889D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7466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CA40F-0DC3-4145-9B7E-969A83D5243B}" type="datetimeFigureOut">
              <a:rPr lang="de-DE" smtClean="0"/>
              <a:t>17.02.2022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44B-3DED-423A-BC56-4ABE28889D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0714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CA40F-0DC3-4145-9B7E-969A83D5243B}" type="datetimeFigureOut">
              <a:rPr lang="de-DE" smtClean="0"/>
              <a:t>17.02.2022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44B-3DED-423A-BC56-4ABE28889D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7979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CA40F-0DC3-4145-9B7E-969A83D5243B}" type="datetimeFigureOut">
              <a:rPr lang="de-DE" smtClean="0"/>
              <a:t>17.02.2022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44B-3DED-423A-BC56-4ABE28889D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1437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CA40F-0DC3-4145-9B7E-969A83D5243B}" type="datetimeFigureOut">
              <a:rPr lang="de-DE" smtClean="0"/>
              <a:t>17.02.2022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44B-3DED-423A-BC56-4ABE28889D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1446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CA40F-0DC3-4145-9B7E-969A83D5243B}" type="datetimeFigureOut">
              <a:rPr lang="de-DE" smtClean="0"/>
              <a:t>17.02.2022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44B-3DED-423A-BC56-4ABE28889D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2273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CA40F-0DC3-4145-9B7E-969A83D5243B}" type="datetimeFigureOut">
              <a:rPr lang="de-DE" smtClean="0"/>
              <a:t>17.02.2022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44B-3DED-423A-BC56-4ABE28889D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2955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CA40F-0DC3-4145-9B7E-969A83D5243B}" type="datetimeFigureOut">
              <a:rPr lang="de-DE" smtClean="0"/>
              <a:t>17.02.2022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44B-3DED-423A-BC56-4ABE28889D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1675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CA40F-0DC3-4145-9B7E-969A83D5243B}" type="datetimeFigureOut">
              <a:rPr lang="de-DE" smtClean="0"/>
              <a:t>17.02.2022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2A44B-3DED-423A-BC56-4ABE28889D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8631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hulministerium.nrw/sites/default/files/documents/2-Arbeitshilfe_Sek_I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hulministerium.nrw/sites/default/files/documents/2-Arbeitshilfe_Sek_I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hulministerium.nrw/sites/default/files/documents/2-Arbeitshilfe_Sek_I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07468" y="-576933"/>
            <a:ext cx="5819032" cy="9167619"/>
          </a:xfrm>
          <a:prstGeom prst="rect">
            <a:avLst/>
          </a:prstGeom>
        </p:spPr>
      </p:pic>
      <p:sp>
        <p:nvSpPr>
          <p:cNvPr id="7" name="Gleichschenkliges Dreieck 6"/>
          <p:cNvSpPr/>
          <p:nvPr/>
        </p:nvSpPr>
        <p:spPr>
          <a:xfrm>
            <a:off x="3580623" y="3722825"/>
            <a:ext cx="1060704" cy="91440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3649952" y="3336591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Haltung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594331" y="4631432"/>
            <a:ext cx="1185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Strukturen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427984" y="4660841"/>
            <a:ext cx="729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Praxis</a:t>
            </a:r>
          </a:p>
        </p:txBody>
      </p:sp>
      <p:sp>
        <p:nvSpPr>
          <p:cNvPr id="11" name="Rechteck 10"/>
          <p:cNvSpPr/>
          <p:nvPr/>
        </p:nvSpPr>
        <p:spPr>
          <a:xfrm>
            <a:off x="6479" y="34810"/>
            <a:ext cx="9144002" cy="12687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endParaRPr lang="de-DE" dirty="0" smtClean="0"/>
          </a:p>
          <a:p>
            <a:pPr algn="ctr">
              <a:spcBef>
                <a:spcPts val="600"/>
              </a:spcBef>
            </a:pPr>
            <a:r>
              <a:rPr lang="de-DE" dirty="0"/>
              <a:t>„Ich kann das doch sowieso nicht.“</a:t>
            </a:r>
          </a:p>
          <a:p>
            <a:endParaRPr lang="de-DE" sz="1400" b="1" dirty="0" smtClean="0"/>
          </a:p>
          <a:p>
            <a:pPr algn="r"/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Index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für </a:t>
            </a:r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Inklusion: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B2 Unterstützung für Vielfalt organisieren</a:t>
            </a:r>
            <a:endParaRPr lang="de-DE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7200760" y="6570268"/>
            <a:ext cx="19207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>
                <a:solidFill>
                  <a:srgbClr val="D9D9D9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© Wencke Nowitzi-Rolfsmeier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19227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677971" y="-576933"/>
            <a:ext cx="5819032" cy="9167619"/>
          </a:xfrm>
          <a:prstGeom prst="rect">
            <a:avLst/>
          </a:prstGeom>
        </p:spPr>
      </p:pic>
      <p:sp>
        <p:nvSpPr>
          <p:cNvPr id="7" name="Gleichschenkliges Dreieck 6"/>
          <p:cNvSpPr/>
          <p:nvPr/>
        </p:nvSpPr>
        <p:spPr>
          <a:xfrm>
            <a:off x="3580623" y="3722825"/>
            <a:ext cx="1060704" cy="91440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3649952" y="3336591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Haltung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594331" y="4631432"/>
            <a:ext cx="1185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Strukturen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427984" y="4660841"/>
            <a:ext cx="729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Praxis</a:t>
            </a:r>
          </a:p>
        </p:txBody>
      </p:sp>
      <p:sp>
        <p:nvSpPr>
          <p:cNvPr id="12" name="Rechteck 11"/>
          <p:cNvSpPr/>
          <p:nvPr/>
        </p:nvSpPr>
        <p:spPr>
          <a:xfrm>
            <a:off x="-2" y="-171400"/>
            <a:ext cx="9144002" cy="12687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endParaRPr lang="de-DE" dirty="0" smtClean="0"/>
          </a:p>
          <a:p>
            <a:r>
              <a:rPr lang="de-DE" dirty="0" smtClean="0"/>
              <a:t>                                             „</a:t>
            </a:r>
            <a:r>
              <a:rPr lang="de-DE" dirty="0"/>
              <a:t>Wenn ich das falsch mache, lachen alle über mich.“</a:t>
            </a:r>
          </a:p>
          <a:p>
            <a:pPr algn="ctr"/>
            <a:endParaRPr lang="de-DE" dirty="0"/>
          </a:p>
          <a:p>
            <a:pPr algn="r"/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Referenzrahmen Schulqualität </a:t>
            </a:r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NRW: 2.3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Klassenführung</a:t>
            </a:r>
            <a:endParaRPr lang="de-DE" sz="1400" dirty="0">
              <a:solidFill>
                <a:schemeClr val="accent6">
                  <a:lumMod val="50000"/>
                </a:schemeClr>
              </a:solidFill>
            </a:endParaRPr>
          </a:p>
          <a:p>
            <a:pPr algn="r"/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Index für </a:t>
            </a:r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Inklusion: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A2 Inklusive Werte verankern</a:t>
            </a:r>
            <a:endParaRPr lang="de-DE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7200760" y="6462115"/>
            <a:ext cx="19207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>
                <a:solidFill>
                  <a:srgbClr val="D9D9D9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© Wencke Nowitzi-Rolfsmeier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11535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07467" y="-576933"/>
            <a:ext cx="5819032" cy="9167619"/>
          </a:xfrm>
          <a:prstGeom prst="rect">
            <a:avLst/>
          </a:prstGeom>
        </p:spPr>
      </p:pic>
      <p:sp>
        <p:nvSpPr>
          <p:cNvPr id="7" name="Gleichschenkliges Dreieck 6"/>
          <p:cNvSpPr/>
          <p:nvPr/>
        </p:nvSpPr>
        <p:spPr>
          <a:xfrm>
            <a:off x="3580623" y="3722825"/>
            <a:ext cx="1060704" cy="91440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3649952" y="3336591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Haltung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594331" y="4631432"/>
            <a:ext cx="1185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Strukturen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427984" y="4660841"/>
            <a:ext cx="729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Praxis</a:t>
            </a:r>
          </a:p>
        </p:txBody>
      </p:sp>
      <p:sp>
        <p:nvSpPr>
          <p:cNvPr id="12" name="Rechteck 11"/>
          <p:cNvSpPr/>
          <p:nvPr/>
        </p:nvSpPr>
        <p:spPr>
          <a:xfrm>
            <a:off x="-2" y="-171400"/>
            <a:ext cx="9144002" cy="12687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endParaRPr lang="de-DE" dirty="0" smtClean="0"/>
          </a:p>
          <a:p>
            <a:r>
              <a:rPr lang="de-DE" dirty="0" smtClean="0"/>
              <a:t>                                                            „</a:t>
            </a:r>
            <a:r>
              <a:rPr lang="de-DE" dirty="0"/>
              <a:t>Man darf kein Schweinefleisch essen.“</a:t>
            </a:r>
          </a:p>
          <a:p>
            <a:pPr algn="ctr"/>
            <a:endParaRPr lang="de-DE" dirty="0"/>
          </a:p>
          <a:p>
            <a:pPr algn="r"/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Referenzrahmen </a:t>
            </a:r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Schulkultur NRW: 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3.1. Werte- und Normenreflexion</a:t>
            </a:r>
            <a:b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3.2 Kultur des Umgangs miteinander</a:t>
            </a:r>
            <a:endParaRPr lang="de-DE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7200760" y="6570268"/>
            <a:ext cx="19207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>
                <a:solidFill>
                  <a:srgbClr val="D9D9D9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© Wencke Nowitzi-Rolfsmeier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05826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07467" y="-576933"/>
            <a:ext cx="5819032" cy="9167619"/>
          </a:xfrm>
          <a:prstGeom prst="rect">
            <a:avLst/>
          </a:prstGeom>
        </p:spPr>
      </p:pic>
      <p:sp>
        <p:nvSpPr>
          <p:cNvPr id="7" name="Gleichschenkliges Dreieck 6"/>
          <p:cNvSpPr/>
          <p:nvPr/>
        </p:nvSpPr>
        <p:spPr>
          <a:xfrm>
            <a:off x="3580623" y="3722825"/>
            <a:ext cx="1060704" cy="91440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3649952" y="3336591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Haltung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594331" y="4631432"/>
            <a:ext cx="1185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Strukturen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427984" y="4660841"/>
            <a:ext cx="729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Praxis</a:t>
            </a:r>
          </a:p>
        </p:txBody>
      </p:sp>
      <p:sp>
        <p:nvSpPr>
          <p:cNvPr id="12" name="Rechteck 11"/>
          <p:cNvSpPr/>
          <p:nvPr/>
        </p:nvSpPr>
        <p:spPr>
          <a:xfrm>
            <a:off x="-2" y="-171400"/>
            <a:ext cx="9144002" cy="12687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endParaRPr lang="de-DE" dirty="0" smtClean="0"/>
          </a:p>
          <a:p>
            <a:r>
              <a:rPr lang="de-DE" dirty="0" smtClean="0"/>
              <a:t>                                                  „</a:t>
            </a:r>
            <a:r>
              <a:rPr lang="de-DE" dirty="0"/>
              <a:t>Ich war das mit dem Film im Klassenchat.“</a:t>
            </a:r>
          </a:p>
          <a:p>
            <a:pPr algn="ctr"/>
            <a:endParaRPr lang="de-DE" dirty="0"/>
          </a:p>
          <a:p>
            <a:pPr algn="r"/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Referenzrahmen </a:t>
            </a:r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Schulqualität NRW: 3.1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. Werte- und Normenreflexion</a:t>
            </a:r>
            <a:endParaRPr lang="de-DE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7200760" y="6570268"/>
            <a:ext cx="19207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>
                <a:solidFill>
                  <a:srgbClr val="D9D9D9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© Wencke Nowitzi-Rolfsmeier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13466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07467" y="-576933"/>
            <a:ext cx="5819032" cy="9167619"/>
          </a:xfrm>
          <a:prstGeom prst="rect">
            <a:avLst/>
          </a:prstGeom>
        </p:spPr>
      </p:pic>
      <p:sp>
        <p:nvSpPr>
          <p:cNvPr id="7" name="Gleichschenkliges Dreieck 6"/>
          <p:cNvSpPr/>
          <p:nvPr/>
        </p:nvSpPr>
        <p:spPr>
          <a:xfrm>
            <a:off x="3580623" y="3722825"/>
            <a:ext cx="1060704" cy="91440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3649952" y="3336591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Haltung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594331" y="4631432"/>
            <a:ext cx="1185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Strukturen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427984" y="4660841"/>
            <a:ext cx="729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Praxis</a:t>
            </a:r>
          </a:p>
        </p:txBody>
      </p:sp>
      <p:sp>
        <p:nvSpPr>
          <p:cNvPr id="12" name="Rechteck 11"/>
          <p:cNvSpPr/>
          <p:nvPr/>
        </p:nvSpPr>
        <p:spPr>
          <a:xfrm>
            <a:off x="21586" y="-171400"/>
            <a:ext cx="9144002" cy="12687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smtClean="0"/>
          </a:p>
          <a:p>
            <a:pPr algn="ctr"/>
            <a:r>
              <a:rPr lang="de-DE" dirty="0" smtClean="0"/>
              <a:t>„Kann ich der Lotte helfen?“</a:t>
            </a:r>
          </a:p>
          <a:p>
            <a:pPr algn="r"/>
            <a:endParaRPr lang="de-DE" sz="14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r"/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Referenzrahmen Schulqualität NRW: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3.2.1 Kultur des Umgangs miteinander</a:t>
            </a:r>
            <a:b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Index für </a:t>
            </a:r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Inklusion: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C Inklusive Praktiken </a:t>
            </a:r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entwickeln</a:t>
            </a:r>
            <a:endParaRPr lang="de-DE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7200760" y="6570268"/>
            <a:ext cx="19207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>
                <a:solidFill>
                  <a:srgbClr val="D9D9D9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© Wencke Nowitzi-Rolfsmeier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15730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07467" y="-576933"/>
            <a:ext cx="5819032" cy="9167619"/>
          </a:xfrm>
          <a:prstGeom prst="rect">
            <a:avLst/>
          </a:prstGeom>
        </p:spPr>
      </p:pic>
      <p:sp>
        <p:nvSpPr>
          <p:cNvPr id="7" name="Gleichschenkliges Dreieck 6"/>
          <p:cNvSpPr/>
          <p:nvPr/>
        </p:nvSpPr>
        <p:spPr>
          <a:xfrm>
            <a:off x="3580623" y="3722825"/>
            <a:ext cx="1060704" cy="91440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3649952" y="3336591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Haltung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594331" y="4631432"/>
            <a:ext cx="1185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Strukturen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427984" y="4660841"/>
            <a:ext cx="729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Praxis</a:t>
            </a:r>
          </a:p>
        </p:txBody>
      </p:sp>
      <p:sp>
        <p:nvSpPr>
          <p:cNvPr id="12" name="Rechteck 11"/>
          <p:cNvSpPr/>
          <p:nvPr/>
        </p:nvSpPr>
        <p:spPr>
          <a:xfrm>
            <a:off x="-2" y="-171400"/>
            <a:ext cx="9144002" cy="12687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endParaRPr lang="de-DE" dirty="0" smtClean="0"/>
          </a:p>
          <a:p>
            <a:pPr algn="ctr">
              <a:spcBef>
                <a:spcPts val="600"/>
              </a:spcBef>
            </a:pPr>
            <a:r>
              <a:rPr lang="de-DE" dirty="0"/>
              <a:t>Gibt es Regeln für die Gestaltung der Klassenräume</a:t>
            </a:r>
            <a:r>
              <a:rPr lang="de-DE" dirty="0" smtClean="0"/>
              <a:t>?“</a:t>
            </a:r>
          </a:p>
          <a:p>
            <a:pPr algn="ctr">
              <a:spcBef>
                <a:spcPts val="600"/>
              </a:spcBef>
            </a:pPr>
            <a:endParaRPr lang="de-DE" dirty="0"/>
          </a:p>
          <a:p>
            <a:pPr algn="r"/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Referenzrahmen </a:t>
            </a:r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Schulqualität NRW: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3.7.1 Gestaltung des Schulgebäudes und -geländes</a:t>
            </a:r>
            <a:endParaRPr lang="de-DE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7200760" y="6570268"/>
            <a:ext cx="19207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>
                <a:solidFill>
                  <a:srgbClr val="D9D9D9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© Wencke Nowitzi-Rolfsmeier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40618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07467" y="-576933"/>
            <a:ext cx="5819032" cy="9167619"/>
          </a:xfrm>
          <a:prstGeom prst="rect">
            <a:avLst/>
          </a:prstGeom>
        </p:spPr>
      </p:pic>
      <p:sp>
        <p:nvSpPr>
          <p:cNvPr id="7" name="Gleichschenkliges Dreieck 6"/>
          <p:cNvSpPr/>
          <p:nvPr/>
        </p:nvSpPr>
        <p:spPr>
          <a:xfrm>
            <a:off x="3580623" y="3722825"/>
            <a:ext cx="1060704" cy="91440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3649952" y="3336591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Haltung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594331" y="4631432"/>
            <a:ext cx="1185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Strukturen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427984" y="4660841"/>
            <a:ext cx="729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Praxis</a:t>
            </a:r>
          </a:p>
        </p:txBody>
      </p:sp>
      <p:sp>
        <p:nvSpPr>
          <p:cNvPr id="12" name="Rechteck 11"/>
          <p:cNvSpPr/>
          <p:nvPr/>
        </p:nvSpPr>
        <p:spPr>
          <a:xfrm>
            <a:off x="-2" y="-171400"/>
            <a:ext cx="9144002" cy="12687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endParaRPr lang="de-DE" dirty="0" smtClean="0"/>
          </a:p>
          <a:p>
            <a:pPr algn="ctr"/>
            <a:endParaRPr lang="de-DE" dirty="0" smtClean="0"/>
          </a:p>
          <a:p>
            <a:pPr algn="ctr"/>
            <a:r>
              <a:rPr lang="de-DE" dirty="0" smtClean="0"/>
              <a:t>„</a:t>
            </a:r>
            <a:r>
              <a:rPr lang="de-DE" dirty="0"/>
              <a:t>Nach einer Stunde in der a bin ich fertig mit der Welt.“</a:t>
            </a:r>
          </a:p>
          <a:p>
            <a:pPr algn="ctr"/>
            <a:endParaRPr lang="de-DE" dirty="0"/>
          </a:p>
          <a:p>
            <a:pPr algn="r"/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Referenzrahmen </a:t>
            </a:r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Schulqualität NRW: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3.6.1 Gesundheit und Bewegung</a:t>
            </a:r>
            <a:b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Index für </a:t>
            </a:r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Inklusion: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B2 Unterstützung für Vielfalt organisieren</a:t>
            </a:r>
            <a:endParaRPr lang="de-DE" sz="1400" dirty="0">
              <a:solidFill>
                <a:schemeClr val="accent6">
                  <a:lumMod val="50000"/>
                </a:schemeClr>
              </a:solidFill>
            </a:endParaRPr>
          </a:p>
          <a:p>
            <a:pPr algn="r"/>
            <a:endParaRPr lang="de-DE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7200760" y="6570268"/>
            <a:ext cx="19207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>
                <a:solidFill>
                  <a:srgbClr val="D9D9D9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© Wencke Nowitzi-Rolfsmeier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10913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07467" y="-576933"/>
            <a:ext cx="5819032" cy="9167619"/>
          </a:xfrm>
          <a:prstGeom prst="rect">
            <a:avLst/>
          </a:prstGeom>
        </p:spPr>
      </p:pic>
      <p:sp>
        <p:nvSpPr>
          <p:cNvPr id="7" name="Gleichschenkliges Dreieck 6"/>
          <p:cNvSpPr/>
          <p:nvPr/>
        </p:nvSpPr>
        <p:spPr>
          <a:xfrm>
            <a:off x="3580623" y="3722825"/>
            <a:ext cx="1060704" cy="91440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3649952" y="3336591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Haltung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594331" y="4631432"/>
            <a:ext cx="1185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Strukturen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427984" y="4660841"/>
            <a:ext cx="729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Praxis</a:t>
            </a:r>
          </a:p>
        </p:txBody>
      </p:sp>
      <p:sp>
        <p:nvSpPr>
          <p:cNvPr id="12" name="Rechteck 11"/>
          <p:cNvSpPr/>
          <p:nvPr/>
        </p:nvSpPr>
        <p:spPr>
          <a:xfrm>
            <a:off x="-2" y="-171400"/>
            <a:ext cx="9144002" cy="12687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endParaRPr lang="de-DE" dirty="0" smtClean="0"/>
          </a:p>
          <a:p>
            <a:pPr algn="ctr"/>
            <a:r>
              <a:rPr lang="de-DE" dirty="0"/>
              <a:t>„Guck mal: mein iPad, meine </a:t>
            </a:r>
            <a:r>
              <a:rPr lang="de-DE" dirty="0" err="1"/>
              <a:t>Smartwatch</a:t>
            </a:r>
            <a:r>
              <a:rPr lang="de-DE" dirty="0"/>
              <a:t>, mein </a:t>
            </a:r>
            <a:r>
              <a:rPr lang="de-DE" dirty="0" err="1"/>
              <a:t>Longboard</a:t>
            </a:r>
            <a:r>
              <a:rPr lang="de-DE" dirty="0"/>
              <a:t>….“</a:t>
            </a:r>
          </a:p>
          <a:p>
            <a:pPr algn="ctr"/>
            <a:endParaRPr lang="de-DE" dirty="0"/>
          </a:p>
          <a:p>
            <a:pPr algn="r"/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Referenzrahmen Schulqualität </a:t>
            </a:r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NRW: 3.2.2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Diversität achten und berücksichtigen</a:t>
            </a:r>
            <a:b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Index für </a:t>
            </a:r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Inklusion: C2 Ressourcen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mobilisieren</a:t>
            </a:r>
            <a:endParaRPr lang="de-DE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7200760" y="6570268"/>
            <a:ext cx="19207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>
                <a:solidFill>
                  <a:srgbClr val="D9D9D9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© Wencke Nowitzi-Rolfsmeier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88457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07467" y="-576933"/>
            <a:ext cx="5819032" cy="9167619"/>
          </a:xfrm>
          <a:prstGeom prst="rect">
            <a:avLst/>
          </a:prstGeom>
        </p:spPr>
      </p:pic>
      <p:sp>
        <p:nvSpPr>
          <p:cNvPr id="7" name="Gleichschenkliges Dreieck 6"/>
          <p:cNvSpPr/>
          <p:nvPr/>
        </p:nvSpPr>
        <p:spPr>
          <a:xfrm>
            <a:off x="3580623" y="3722825"/>
            <a:ext cx="1060704" cy="91440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3649952" y="3336591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Haltung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594331" y="4631432"/>
            <a:ext cx="1185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Strukturen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427984" y="4660841"/>
            <a:ext cx="729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Praxis</a:t>
            </a:r>
          </a:p>
        </p:txBody>
      </p:sp>
      <p:sp>
        <p:nvSpPr>
          <p:cNvPr id="12" name="Rechteck 11"/>
          <p:cNvSpPr/>
          <p:nvPr/>
        </p:nvSpPr>
        <p:spPr>
          <a:xfrm>
            <a:off x="-2" y="-171400"/>
            <a:ext cx="9144002" cy="12687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endParaRPr lang="de-DE" sz="300" dirty="0" smtClean="0"/>
          </a:p>
          <a:p>
            <a:pPr algn="ctr">
              <a:spcBef>
                <a:spcPts val="600"/>
              </a:spcBef>
            </a:pPr>
            <a:r>
              <a:rPr lang="de-DE" dirty="0" smtClean="0"/>
              <a:t>Wie </a:t>
            </a:r>
            <a:r>
              <a:rPr lang="de-DE" dirty="0"/>
              <a:t>gehen wir mit Konzentrationsproblemen um?“</a:t>
            </a:r>
          </a:p>
          <a:p>
            <a:pPr algn="r"/>
            <a:endParaRPr lang="de-DE" sz="1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r"/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Referenzrahmen Schulqualität NRW: 3.6.2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Sport- und Bewegungsangebote</a:t>
            </a:r>
            <a:b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2.8.2 Beratung in Lern-, Erziehungs- und Entwicklungsangelegenheiten</a:t>
            </a:r>
            <a:b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2.3 Klassenführung</a:t>
            </a:r>
            <a:endParaRPr lang="de-DE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7200760" y="6570268"/>
            <a:ext cx="19207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>
                <a:solidFill>
                  <a:srgbClr val="D9D9D9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© Wencke Nowitzi-Rolfsmeier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1695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07467" y="-576933"/>
            <a:ext cx="5819032" cy="9167619"/>
          </a:xfrm>
          <a:prstGeom prst="rect">
            <a:avLst/>
          </a:prstGeom>
        </p:spPr>
      </p:pic>
      <p:sp>
        <p:nvSpPr>
          <p:cNvPr id="7" name="Gleichschenkliges Dreieck 6"/>
          <p:cNvSpPr/>
          <p:nvPr/>
        </p:nvSpPr>
        <p:spPr>
          <a:xfrm>
            <a:off x="3580623" y="3722825"/>
            <a:ext cx="1060704" cy="91440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3649952" y="3336591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Haltung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594331" y="4631432"/>
            <a:ext cx="1185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Strukturen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427984" y="4660841"/>
            <a:ext cx="729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Praxis</a:t>
            </a:r>
          </a:p>
        </p:txBody>
      </p:sp>
      <p:sp>
        <p:nvSpPr>
          <p:cNvPr id="12" name="Rechteck 11"/>
          <p:cNvSpPr/>
          <p:nvPr/>
        </p:nvSpPr>
        <p:spPr>
          <a:xfrm>
            <a:off x="-2" y="-171400"/>
            <a:ext cx="9144002" cy="12687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endParaRPr lang="de-DE" dirty="0" smtClean="0"/>
          </a:p>
          <a:p>
            <a:pPr algn="ctr">
              <a:spcBef>
                <a:spcPts val="600"/>
              </a:spcBef>
            </a:pPr>
            <a:r>
              <a:rPr lang="de-DE" dirty="0"/>
              <a:t>„Seite 15, Nummern  bis 7. In Stillarbeit.“</a:t>
            </a:r>
          </a:p>
          <a:p>
            <a:pPr algn="r"/>
            <a:endParaRPr lang="de-DE" sz="1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r"/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Referenzrahmen Schulqualität NRW: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2.5. Kognitive Aktivierung</a:t>
            </a:r>
            <a:b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Index für </a:t>
            </a:r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Inklusion: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C1 Lernarrangements organisieren</a:t>
            </a:r>
            <a:endParaRPr lang="de-DE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7200760" y="6570268"/>
            <a:ext cx="19207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>
                <a:solidFill>
                  <a:srgbClr val="D9D9D9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© Wencke Nowitzi-Rolfsmeier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05454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07467" y="-576933"/>
            <a:ext cx="5819032" cy="9167619"/>
          </a:xfrm>
          <a:prstGeom prst="rect">
            <a:avLst/>
          </a:prstGeom>
        </p:spPr>
      </p:pic>
      <p:sp>
        <p:nvSpPr>
          <p:cNvPr id="7" name="Gleichschenkliges Dreieck 6"/>
          <p:cNvSpPr/>
          <p:nvPr/>
        </p:nvSpPr>
        <p:spPr>
          <a:xfrm>
            <a:off x="3580623" y="3722825"/>
            <a:ext cx="1060704" cy="91440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3649952" y="3336591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Haltung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594331" y="4631432"/>
            <a:ext cx="1185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Strukturen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427984" y="4660841"/>
            <a:ext cx="729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Praxis</a:t>
            </a:r>
          </a:p>
        </p:txBody>
      </p:sp>
      <p:sp>
        <p:nvSpPr>
          <p:cNvPr id="12" name="Rechteck 11"/>
          <p:cNvSpPr/>
          <p:nvPr/>
        </p:nvSpPr>
        <p:spPr>
          <a:xfrm>
            <a:off x="-2" y="-171400"/>
            <a:ext cx="9144002" cy="12687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endParaRPr lang="de-DE" dirty="0" smtClean="0"/>
          </a:p>
          <a:p>
            <a:pPr algn="ctr">
              <a:spcBef>
                <a:spcPts val="600"/>
              </a:spcBef>
            </a:pPr>
            <a:r>
              <a:rPr lang="de-DE" dirty="0"/>
              <a:t>„Ich weiß das nicht. Ich bin neu in der Klasse</a:t>
            </a:r>
            <a:r>
              <a:rPr lang="de-DE" dirty="0" smtClean="0"/>
              <a:t>.“</a:t>
            </a:r>
          </a:p>
          <a:p>
            <a:pPr algn="ctr"/>
            <a:endParaRPr lang="de-DE" dirty="0"/>
          </a:p>
          <a:p>
            <a:pPr algn="r"/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Index für </a:t>
            </a:r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Inklusion: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B1 Eine Schule für alle entwickeln</a:t>
            </a:r>
            <a:endParaRPr lang="de-DE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7200760" y="6570268"/>
            <a:ext cx="19207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>
                <a:solidFill>
                  <a:srgbClr val="D9D9D9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© Wencke Nowitzi-Rolfsmeier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420482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07467" y="-576933"/>
            <a:ext cx="5819032" cy="9167619"/>
          </a:xfrm>
          <a:prstGeom prst="rect">
            <a:avLst/>
          </a:prstGeom>
        </p:spPr>
      </p:pic>
      <p:sp>
        <p:nvSpPr>
          <p:cNvPr id="7" name="Gleichschenkliges Dreieck 6"/>
          <p:cNvSpPr/>
          <p:nvPr/>
        </p:nvSpPr>
        <p:spPr>
          <a:xfrm>
            <a:off x="3580623" y="3722825"/>
            <a:ext cx="1060704" cy="91440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3649952" y="3336591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Haltung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594331" y="4631432"/>
            <a:ext cx="1185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Strukturen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427984" y="4660841"/>
            <a:ext cx="729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Praxis</a:t>
            </a:r>
          </a:p>
        </p:txBody>
      </p:sp>
      <p:sp>
        <p:nvSpPr>
          <p:cNvPr id="12" name="Rechteck 11"/>
          <p:cNvSpPr/>
          <p:nvPr/>
        </p:nvSpPr>
        <p:spPr>
          <a:xfrm>
            <a:off x="-2" y="-171400"/>
            <a:ext cx="9144002" cy="12687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endParaRPr lang="de-DE" dirty="0" smtClean="0"/>
          </a:p>
          <a:p>
            <a:pPr algn="ctr">
              <a:spcBef>
                <a:spcPts val="600"/>
              </a:spcBef>
            </a:pPr>
            <a:r>
              <a:rPr lang="de-DE" dirty="0" smtClean="0"/>
              <a:t>„Das kann Tom nicht. Er ist behindert.“</a:t>
            </a:r>
          </a:p>
          <a:p>
            <a:pPr algn="ctr"/>
            <a:endParaRPr lang="de-DE" dirty="0"/>
          </a:p>
          <a:p>
            <a:pPr algn="r"/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Index für </a:t>
            </a:r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Inklusion: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A1 Gemeinschaft </a:t>
            </a:r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bilden</a:t>
            </a:r>
            <a:endParaRPr lang="de-DE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7200760" y="6570268"/>
            <a:ext cx="19207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>
                <a:solidFill>
                  <a:srgbClr val="D9D9D9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© Wencke Nowitzi-Rolfsmeier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70739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07467" y="-576933"/>
            <a:ext cx="5819032" cy="9167619"/>
          </a:xfrm>
          <a:prstGeom prst="rect">
            <a:avLst/>
          </a:prstGeom>
        </p:spPr>
      </p:pic>
      <p:sp>
        <p:nvSpPr>
          <p:cNvPr id="7" name="Gleichschenkliges Dreieck 6"/>
          <p:cNvSpPr/>
          <p:nvPr/>
        </p:nvSpPr>
        <p:spPr>
          <a:xfrm>
            <a:off x="3580623" y="3722825"/>
            <a:ext cx="1060704" cy="91440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3649952" y="3336591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Haltung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594331" y="4631432"/>
            <a:ext cx="1185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Strukturen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427984" y="4660841"/>
            <a:ext cx="729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Praxis</a:t>
            </a:r>
          </a:p>
        </p:txBody>
      </p:sp>
      <p:sp>
        <p:nvSpPr>
          <p:cNvPr id="12" name="Rechteck 11"/>
          <p:cNvSpPr/>
          <p:nvPr/>
        </p:nvSpPr>
        <p:spPr>
          <a:xfrm>
            <a:off x="-2" y="-171400"/>
            <a:ext cx="9144002" cy="12687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endParaRPr lang="de-DE" dirty="0" smtClean="0"/>
          </a:p>
          <a:p>
            <a:pPr algn="ctr">
              <a:spcBef>
                <a:spcPts val="600"/>
              </a:spcBef>
            </a:pPr>
            <a:r>
              <a:rPr lang="de-DE" dirty="0"/>
              <a:t>Ich neben Lotte? Das wird eine Katastrophe.“</a:t>
            </a:r>
          </a:p>
          <a:p>
            <a:pPr algn="r"/>
            <a:endParaRPr lang="de-DE" sz="1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r"/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Index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für </a:t>
            </a:r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Inklusion: C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Inklusive Praktiken entwickeln</a:t>
            </a:r>
            <a:endParaRPr lang="de-DE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7200760" y="6570268"/>
            <a:ext cx="19207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>
                <a:solidFill>
                  <a:srgbClr val="D9D9D9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© Wencke Nowitzi-Rolfsmeier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59171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07467" y="-576933"/>
            <a:ext cx="5819032" cy="9167619"/>
          </a:xfrm>
          <a:prstGeom prst="rect">
            <a:avLst/>
          </a:prstGeom>
        </p:spPr>
      </p:pic>
      <p:sp>
        <p:nvSpPr>
          <p:cNvPr id="7" name="Gleichschenkliges Dreieck 6"/>
          <p:cNvSpPr/>
          <p:nvPr/>
        </p:nvSpPr>
        <p:spPr>
          <a:xfrm>
            <a:off x="3580623" y="3722825"/>
            <a:ext cx="1060704" cy="91440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3649952" y="3336591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Haltung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594331" y="4631432"/>
            <a:ext cx="1185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Strukturen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427984" y="4660841"/>
            <a:ext cx="729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Praxis</a:t>
            </a:r>
          </a:p>
        </p:txBody>
      </p:sp>
      <p:sp>
        <p:nvSpPr>
          <p:cNvPr id="12" name="Rechteck 11"/>
          <p:cNvSpPr/>
          <p:nvPr/>
        </p:nvSpPr>
        <p:spPr>
          <a:xfrm>
            <a:off x="0" y="-162834"/>
            <a:ext cx="9144002" cy="12687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endParaRPr lang="de-DE" dirty="0" smtClean="0"/>
          </a:p>
          <a:p>
            <a:pPr algn="ctr"/>
            <a:r>
              <a:rPr lang="de-DE" dirty="0"/>
              <a:t>„Rechtschreibung konnte ich noch nie.“</a:t>
            </a:r>
          </a:p>
          <a:p>
            <a:pPr algn="ctr"/>
            <a:endParaRPr lang="de-DE" dirty="0"/>
          </a:p>
          <a:p>
            <a:pPr algn="r"/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Index für </a:t>
            </a:r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Inklusion: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C1 Lernarrangements </a:t>
            </a:r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organisieren</a:t>
            </a:r>
          </a:p>
          <a:p>
            <a:pPr algn="r"/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Arbeitshilfe „Gewährung von  Nachteilsausgleichen“. Verfügbar unter: 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  <a:hlinkClick r:id="rId3"/>
              </a:rPr>
              <a:t>https://www.schulministerium.nrw/sites/default/files/documents/2-Arbeitshilfe_Sek_I.pdf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 [07.12.2021]</a:t>
            </a:r>
          </a:p>
          <a:p>
            <a:pPr algn="r"/>
            <a:endParaRPr lang="de-DE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7200760" y="6570268"/>
            <a:ext cx="19207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>
                <a:solidFill>
                  <a:srgbClr val="D9D9D9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© Wencke Nowitzi-Rolfsmeier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84673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07467" y="-576933"/>
            <a:ext cx="5819032" cy="9167619"/>
          </a:xfrm>
          <a:prstGeom prst="rect">
            <a:avLst/>
          </a:prstGeom>
        </p:spPr>
      </p:pic>
      <p:sp>
        <p:nvSpPr>
          <p:cNvPr id="7" name="Gleichschenkliges Dreieck 6"/>
          <p:cNvSpPr/>
          <p:nvPr/>
        </p:nvSpPr>
        <p:spPr>
          <a:xfrm>
            <a:off x="3580623" y="3722825"/>
            <a:ext cx="1060704" cy="91440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3649952" y="3336591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Haltung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594331" y="4631432"/>
            <a:ext cx="1185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Strukturen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427984" y="4660841"/>
            <a:ext cx="729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Praxis</a:t>
            </a:r>
          </a:p>
        </p:txBody>
      </p:sp>
      <p:sp>
        <p:nvSpPr>
          <p:cNvPr id="12" name="Rechteck 11"/>
          <p:cNvSpPr/>
          <p:nvPr/>
        </p:nvSpPr>
        <p:spPr>
          <a:xfrm>
            <a:off x="-2" y="-171400"/>
            <a:ext cx="9144002" cy="12687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endParaRPr lang="de-DE" dirty="0" smtClean="0"/>
          </a:p>
          <a:p>
            <a:pPr algn="ctr"/>
            <a:r>
              <a:rPr lang="de-DE" dirty="0"/>
              <a:t>„Das war Ben. Ich hab das genau gesehen!“</a:t>
            </a:r>
          </a:p>
          <a:p>
            <a:pPr algn="r"/>
            <a:endParaRPr lang="de-DE" dirty="0">
              <a:solidFill>
                <a:schemeClr val="accent6">
                  <a:lumMod val="50000"/>
                </a:schemeClr>
              </a:solidFill>
            </a:endParaRPr>
          </a:p>
          <a:p>
            <a:pPr algn="r"/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Referenzrahmen Schulqualität </a:t>
            </a:r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NRW: 3.2.1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Gegenseitiger Respekt und gegenseitige Unterstützung</a:t>
            </a:r>
            <a:endParaRPr lang="de-DE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7200760" y="6570268"/>
            <a:ext cx="19207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>
                <a:solidFill>
                  <a:srgbClr val="D9D9D9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© Wencke Nowitzi-Rolfsmeier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56231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07467" y="-576933"/>
            <a:ext cx="5819032" cy="9167619"/>
          </a:xfrm>
          <a:prstGeom prst="rect">
            <a:avLst/>
          </a:prstGeom>
        </p:spPr>
      </p:pic>
      <p:sp>
        <p:nvSpPr>
          <p:cNvPr id="7" name="Gleichschenkliges Dreieck 6"/>
          <p:cNvSpPr/>
          <p:nvPr/>
        </p:nvSpPr>
        <p:spPr>
          <a:xfrm>
            <a:off x="3580623" y="3722825"/>
            <a:ext cx="1060704" cy="91440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3649952" y="3336591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Haltung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594331" y="4631432"/>
            <a:ext cx="1185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Strukturen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427984" y="4660841"/>
            <a:ext cx="729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Praxis</a:t>
            </a:r>
          </a:p>
        </p:txBody>
      </p:sp>
      <p:sp>
        <p:nvSpPr>
          <p:cNvPr id="12" name="Rechteck 11"/>
          <p:cNvSpPr/>
          <p:nvPr/>
        </p:nvSpPr>
        <p:spPr>
          <a:xfrm>
            <a:off x="-2" y="-171400"/>
            <a:ext cx="9144002" cy="12687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endParaRPr lang="de-DE" dirty="0" smtClean="0"/>
          </a:p>
          <a:p>
            <a:pPr algn="ctr">
              <a:spcBef>
                <a:spcPts val="600"/>
              </a:spcBef>
            </a:pPr>
            <a:r>
              <a:rPr lang="de-DE" dirty="0" smtClean="0"/>
              <a:t>„Ich </a:t>
            </a:r>
            <a:r>
              <a:rPr lang="de-DE" dirty="0"/>
              <a:t>habe Dyskalkulie. Ich muss das nicht können</a:t>
            </a:r>
            <a:r>
              <a:rPr lang="de-DE" dirty="0" smtClean="0"/>
              <a:t>.“</a:t>
            </a:r>
          </a:p>
          <a:p>
            <a:pPr algn="r"/>
            <a:endParaRPr lang="de-DE" sz="1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r"/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Index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für Inklusion C1 Lernarrangements organisieren </a:t>
            </a:r>
            <a:endParaRPr lang="de-DE" sz="1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r"/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Arbeitshilfe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„Gewährung von  Nachteilsausgleichen“. Verfügbar unter: 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  <a:hlinkClick r:id="rId3"/>
              </a:rPr>
              <a:t>https://www.schulministerium.nrw/sites/default/files/documents/2-Arbeitshilfe_Sek_I.pdf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 [07.12.2021]</a:t>
            </a:r>
          </a:p>
          <a:p>
            <a:pPr algn="r"/>
            <a:endParaRPr lang="de-DE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7200760" y="6570268"/>
            <a:ext cx="19207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>
                <a:solidFill>
                  <a:srgbClr val="D9D9D9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© Wencke Nowitzi-Rolfsmeier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62938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07467" y="-576933"/>
            <a:ext cx="5819032" cy="9167619"/>
          </a:xfrm>
          <a:prstGeom prst="rect">
            <a:avLst/>
          </a:prstGeom>
        </p:spPr>
      </p:pic>
      <p:sp>
        <p:nvSpPr>
          <p:cNvPr id="7" name="Gleichschenkliges Dreieck 6"/>
          <p:cNvSpPr/>
          <p:nvPr/>
        </p:nvSpPr>
        <p:spPr>
          <a:xfrm>
            <a:off x="3580623" y="3722825"/>
            <a:ext cx="1060704" cy="91440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3649952" y="3336591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Haltung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594331" y="4631432"/>
            <a:ext cx="1185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Strukturen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427984" y="4660841"/>
            <a:ext cx="729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Praxis</a:t>
            </a:r>
          </a:p>
        </p:txBody>
      </p:sp>
      <p:sp>
        <p:nvSpPr>
          <p:cNvPr id="12" name="Rechteck 11"/>
          <p:cNvSpPr/>
          <p:nvPr/>
        </p:nvSpPr>
        <p:spPr>
          <a:xfrm>
            <a:off x="-2" y="-171400"/>
            <a:ext cx="9144002" cy="12687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endParaRPr lang="de-DE" sz="1050" dirty="0" smtClean="0"/>
          </a:p>
          <a:p>
            <a:pPr algn="ctr">
              <a:spcBef>
                <a:spcPts val="600"/>
              </a:spcBef>
            </a:pPr>
            <a:r>
              <a:rPr lang="de-DE" dirty="0" smtClean="0"/>
              <a:t>„Und </a:t>
            </a:r>
            <a:r>
              <a:rPr lang="de-DE" dirty="0"/>
              <a:t>nun zu deinem Leistungsstand ….“</a:t>
            </a:r>
            <a:br>
              <a:rPr lang="de-DE" dirty="0"/>
            </a:br>
            <a:r>
              <a:rPr lang="de-DE" dirty="0"/>
              <a:t>Welche Kultur zur Leistungsrückmeldung gibt es hier?</a:t>
            </a:r>
          </a:p>
          <a:p>
            <a:pPr algn="r"/>
            <a:endParaRPr lang="de-DE" sz="1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r"/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Referenzrahmen Schulqualität NRW: 2.8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Feedback und Beratung</a:t>
            </a:r>
            <a:endParaRPr lang="de-DE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7200760" y="6570268"/>
            <a:ext cx="19207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>
                <a:solidFill>
                  <a:srgbClr val="D9D9D9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© Wencke Nowitzi-Rolfsmeier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8902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07467" y="-576933"/>
            <a:ext cx="5819032" cy="9167619"/>
          </a:xfrm>
          <a:prstGeom prst="rect">
            <a:avLst/>
          </a:prstGeom>
        </p:spPr>
      </p:pic>
      <p:sp>
        <p:nvSpPr>
          <p:cNvPr id="7" name="Gleichschenkliges Dreieck 6"/>
          <p:cNvSpPr/>
          <p:nvPr/>
        </p:nvSpPr>
        <p:spPr>
          <a:xfrm>
            <a:off x="3580623" y="3722825"/>
            <a:ext cx="1060704" cy="91440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3649952" y="3336591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Haltung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594331" y="4631432"/>
            <a:ext cx="1185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Strukturen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427984" y="4660841"/>
            <a:ext cx="729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Praxis</a:t>
            </a:r>
          </a:p>
        </p:txBody>
      </p:sp>
      <p:sp>
        <p:nvSpPr>
          <p:cNvPr id="12" name="Rechteck 11"/>
          <p:cNvSpPr/>
          <p:nvPr/>
        </p:nvSpPr>
        <p:spPr>
          <a:xfrm>
            <a:off x="-2" y="-171400"/>
            <a:ext cx="9144002" cy="12687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endParaRPr lang="de-DE" dirty="0" smtClean="0"/>
          </a:p>
          <a:p>
            <a:pPr algn="ctr">
              <a:spcBef>
                <a:spcPts val="600"/>
              </a:spcBef>
            </a:pPr>
            <a:r>
              <a:rPr lang="de-DE" dirty="0" smtClean="0"/>
              <a:t>„Wie </a:t>
            </a:r>
            <a:r>
              <a:rPr lang="de-DE" dirty="0"/>
              <a:t>sieht unser Inklusionskonzept aus?“</a:t>
            </a:r>
          </a:p>
          <a:p>
            <a:pPr algn="r"/>
            <a:endParaRPr lang="de-DE" sz="1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r"/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Referenzrahmen Schulqualität NRW: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2.4 Umgang mit Heterogenität</a:t>
            </a:r>
            <a:b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Index für </a:t>
            </a:r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Inklusion: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A Inklusive Kulturen schaffen</a:t>
            </a:r>
            <a:endParaRPr lang="de-DE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7200760" y="6570268"/>
            <a:ext cx="19207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>
                <a:solidFill>
                  <a:srgbClr val="D9D9D9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© Wencke Nowitzi-Rolfsmeier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36490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07467" y="-576933"/>
            <a:ext cx="5819032" cy="9167619"/>
          </a:xfrm>
          <a:prstGeom prst="rect">
            <a:avLst/>
          </a:prstGeom>
        </p:spPr>
      </p:pic>
      <p:sp>
        <p:nvSpPr>
          <p:cNvPr id="7" name="Gleichschenkliges Dreieck 6"/>
          <p:cNvSpPr/>
          <p:nvPr/>
        </p:nvSpPr>
        <p:spPr>
          <a:xfrm>
            <a:off x="3580623" y="3722825"/>
            <a:ext cx="1060704" cy="91440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3649952" y="3336591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Haltung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594331" y="4631432"/>
            <a:ext cx="1185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Strukturen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427984" y="4660841"/>
            <a:ext cx="729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Praxis</a:t>
            </a:r>
          </a:p>
        </p:txBody>
      </p:sp>
      <p:sp>
        <p:nvSpPr>
          <p:cNvPr id="13" name="Rechteck 12"/>
          <p:cNvSpPr/>
          <p:nvPr/>
        </p:nvSpPr>
        <p:spPr>
          <a:xfrm>
            <a:off x="-2" y="-171400"/>
            <a:ext cx="9144002" cy="12687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endParaRPr lang="de-DE" dirty="0" smtClean="0"/>
          </a:p>
          <a:p>
            <a:pPr algn="ctr"/>
            <a:r>
              <a:rPr lang="de-DE" dirty="0"/>
              <a:t>„</a:t>
            </a:r>
            <a:r>
              <a:rPr lang="de-DE" dirty="0" smtClean="0"/>
              <a:t>Welcher Schwierigkeitsgrad ist eigentlich der richtige?“</a:t>
            </a:r>
            <a:endParaRPr lang="de-DE" dirty="0"/>
          </a:p>
          <a:p>
            <a:pPr algn="ctr"/>
            <a:endParaRPr lang="de-DE" dirty="0"/>
          </a:p>
          <a:p>
            <a:pPr algn="r"/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Referenzrahmen </a:t>
            </a:r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Schulqualität NRW: 2.5 Kognitive Aktivierung</a:t>
            </a:r>
          </a:p>
          <a:p>
            <a:pPr algn="r"/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Index für Inklusion: C1 Lernarrangements organisieren</a:t>
            </a:r>
            <a:endParaRPr lang="de-DE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7200760" y="6570268"/>
            <a:ext cx="19207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>
                <a:solidFill>
                  <a:srgbClr val="D9D9D9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© Wencke Nowitzi-Rolfsmeier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423789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07467" y="-576933"/>
            <a:ext cx="5819032" cy="9167619"/>
          </a:xfrm>
          <a:prstGeom prst="rect">
            <a:avLst/>
          </a:prstGeom>
        </p:spPr>
      </p:pic>
      <p:sp>
        <p:nvSpPr>
          <p:cNvPr id="7" name="Gleichschenkliges Dreieck 6"/>
          <p:cNvSpPr/>
          <p:nvPr/>
        </p:nvSpPr>
        <p:spPr>
          <a:xfrm>
            <a:off x="3580623" y="3722825"/>
            <a:ext cx="1060704" cy="91440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3649952" y="3336591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Haltung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594331" y="4631432"/>
            <a:ext cx="1185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Strukturen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427984" y="4660841"/>
            <a:ext cx="729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Praxis</a:t>
            </a:r>
          </a:p>
        </p:txBody>
      </p:sp>
      <p:sp>
        <p:nvSpPr>
          <p:cNvPr id="12" name="Rechteck 11"/>
          <p:cNvSpPr/>
          <p:nvPr/>
        </p:nvSpPr>
        <p:spPr>
          <a:xfrm>
            <a:off x="-2" y="-171400"/>
            <a:ext cx="9144002" cy="12687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endParaRPr lang="de-DE" dirty="0" smtClean="0"/>
          </a:p>
          <a:p>
            <a:pPr algn="ctr"/>
            <a:r>
              <a:rPr lang="de-DE" dirty="0"/>
              <a:t>„Wie bereiten wir auf die VERA vor?“</a:t>
            </a:r>
          </a:p>
          <a:p>
            <a:pPr algn="ctr"/>
            <a:endParaRPr lang="de-DE" dirty="0"/>
          </a:p>
          <a:p>
            <a:pPr algn="r"/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Referenzrahmen </a:t>
            </a:r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Schulqualität NRW: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2.1.1 Ergebnis- und Standardorientierung</a:t>
            </a:r>
            <a:endParaRPr lang="de-DE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7200760" y="6570268"/>
            <a:ext cx="19207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>
                <a:solidFill>
                  <a:srgbClr val="D9D9D9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© Wencke Nowitzi-Rolfsmeier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402613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07467" y="-576933"/>
            <a:ext cx="5819032" cy="9167619"/>
          </a:xfrm>
          <a:prstGeom prst="rect">
            <a:avLst/>
          </a:prstGeom>
        </p:spPr>
      </p:pic>
      <p:sp>
        <p:nvSpPr>
          <p:cNvPr id="7" name="Gleichschenkliges Dreieck 6"/>
          <p:cNvSpPr/>
          <p:nvPr/>
        </p:nvSpPr>
        <p:spPr>
          <a:xfrm>
            <a:off x="3580623" y="3722825"/>
            <a:ext cx="1060704" cy="91440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3649952" y="3336591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Haltung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594331" y="4631432"/>
            <a:ext cx="1185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Strukturen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427984" y="4660841"/>
            <a:ext cx="729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Praxis</a:t>
            </a:r>
          </a:p>
        </p:txBody>
      </p:sp>
      <p:sp>
        <p:nvSpPr>
          <p:cNvPr id="12" name="Rechteck 11"/>
          <p:cNvSpPr/>
          <p:nvPr/>
        </p:nvSpPr>
        <p:spPr>
          <a:xfrm>
            <a:off x="-2" y="-171400"/>
            <a:ext cx="9144002" cy="12687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endParaRPr lang="de-DE" dirty="0" smtClean="0"/>
          </a:p>
          <a:p>
            <a:pPr algn="ctr"/>
            <a:r>
              <a:rPr lang="de-DE" dirty="0"/>
              <a:t>„Die Differenzierung machen die Sonderpädagogen.“</a:t>
            </a:r>
          </a:p>
          <a:p>
            <a:pPr algn="ctr"/>
            <a:endParaRPr lang="de-DE" dirty="0"/>
          </a:p>
          <a:p>
            <a:pPr algn="r"/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Index für Inklusion: A1 Gemeinschaft bilden</a:t>
            </a:r>
            <a:endParaRPr lang="de-DE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7200760" y="6570268"/>
            <a:ext cx="19207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>
                <a:solidFill>
                  <a:srgbClr val="D9D9D9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© Wencke Nowitzi-Rolfsmeier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39909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07467" y="-576933"/>
            <a:ext cx="5819032" cy="9167619"/>
          </a:xfrm>
          <a:prstGeom prst="rect">
            <a:avLst/>
          </a:prstGeom>
        </p:spPr>
      </p:pic>
      <p:sp>
        <p:nvSpPr>
          <p:cNvPr id="7" name="Gleichschenkliges Dreieck 6"/>
          <p:cNvSpPr/>
          <p:nvPr/>
        </p:nvSpPr>
        <p:spPr>
          <a:xfrm>
            <a:off x="3580623" y="3722825"/>
            <a:ext cx="1060704" cy="91440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3649952" y="3336591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Haltung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594331" y="4631432"/>
            <a:ext cx="1185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Strukturen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427984" y="4660841"/>
            <a:ext cx="729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Praxis</a:t>
            </a:r>
          </a:p>
        </p:txBody>
      </p:sp>
      <p:sp>
        <p:nvSpPr>
          <p:cNvPr id="12" name="Rechteck 11"/>
          <p:cNvSpPr/>
          <p:nvPr/>
        </p:nvSpPr>
        <p:spPr>
          <a:xfrm>
            <a:off x="-2" y="-171400"/>
            <a:ext cx="9144002" cy="12687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endParaRPr lang="de-DE" dirty="0" smtClean="0"/>
          </a:p>
          <a:p>
            <a:pPr algn="ctr"/>
            <a:r>
              <a:rPr lang="de-DE" dirty="0"/>
              <a:t>„Vertretung? Ich lese der Klasse einfach etwas vor….“</a:t>
            </a:r>
          </a:p>
          <a:p>
            <a:pPr algn="ctr"/>
            <a:endParaRPr lang="de-DE" dirty="0"/>
          </a:p>
          <a:p>
            <a:pPr algn="r"/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Referenzrahmen Schulqualität NRW: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2.1 Ergebnis- und Standardorientierung</a:t>
            </a:r>
            <a:b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2.3 Klassenführung</a:t>
            </a:r>
            <a:endParaRPr lang="de-DE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7200760" y="6570268"/>
            <a:ext cx="19207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>
                <a:solidFill>
                  <a:srgbClr val="D9D9D9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© Wencke Nowitzi-Rolfsmeier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76325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07467" y="-576933"/>
            <a:ext cx="5819032" cy="9167619"/>
          </a:xfrm>
          <a:prstGeom prst="rect">
            <a:avLst/>
          </a:prstGeom>
        </p:spPr>
      </p:pic>
      <p:sp>
        <p:nvSpPr>
          <p:cNvPr id="7" name="Gleichschenkliges Dreieck 6"/>
          <p:cNvSpPr/>
          <p:nvPr/>
        </p:nvSpPr>
        <p:spPr>
          <a:xfrm>
            <a:off x="3580623" y="3722825"/>
            <a:ext cx="1060704" cy="91440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3649952" y="3336591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Haltung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594331" y="4631432"/>
            <a:ext cx="1185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Strukturen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427984" y="4660841"/>
            <a:ext cx="729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Praxis</a:t>
            </a:r>
          </a:p>
        </p:txBody>
      </p:sp>
      <p:sp>
        <p:nvSpPr>
          <p:cNvPr id="12" name="Rechteck 11"/>
          <p:cNvSpPr/>
          <p:nvPr/>
        </p:nvSpPr>
        <p:spPr>
          <a:xfrm>
            <a:off x="-2" y="-171400"/>
            <a:ext cx="9144002" cy="12687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endParaRPr lang="de-DE" dirty="0" smtClean="0"/>
          </a:p>
          <a:p>
            <a:pPr algn="ctr">
              <a:spcBef>
                <a:spcPts val="600"/>
              </a:spcBef>
            </a:pPr>
            <a:r>
              <a:rPr lang="de-DE" dirty="0"/>
              <a:t>„Wird sprachsensibel unterrichtet?“</a:t>
            </a:r>
          </a:p>
          <a:p>
            <a:endParaRPr lang="de-DE" sz="1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r"/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Referenzrahmen Schulqualität NRW: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2.9 Bildungssprache und sprachsensibler (Fach-)Unterricht</a:t>
            </a:r>
            <a:endParaRPr lang="de-DE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7200760" y="6570268"/>
            <a:ext cx="19207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>
                <a:solidFill>
                  <a:srgbClr val="D9D9D9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© Wencke Nowitzi-Rolfsmeier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65617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07467" y="-576933"/>
            <a:ext cx="5819032" cy="9167619"/>
          </a:xfrm>
          <a:prstGeom prst="rect">
            <a:avLst/>
          </a:prstGeom>
        </p:spPr>
      </p:pic>
      <p:sp>
        <p:nvSpPr>
          <p:cNvPr id="7" name="Gleichschenkliges Dreieck 6"/>
          <p:cNvSpPr/>
          <p:nvPr/>
        </p:nvSpPr>
        <p:spPr>
          <a:xfrm>
            <a:off x="3580623" y="3722825"/>
            <a:ext cx="1060704" cy="91440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3649952" y="3336591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Haltung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594331" y="4631432"/>
            <a:ext cx="1185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Strukturen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427984" y="4660841"/>
            <a:ext cx="729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Praxis</a:t>
            </a:r>
          </a:p>
        </p:txBody>
      </p:sp>
      <p:sp>
        <p:nvSpPr>
          <p:cNvPr id="12" name="Rechteck 11"/>
          <p:cNvSpPr/>
          <p:nvPr/>
        </p:nvSpPr>
        <p:spPr>
          <a:xfrm>
            <a:off x="-2" y="-171400"/>
            <a:ext cx="9144002" cy="12687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endParaRPr lang="de-DE" dirty="0" smtClean="0"/>
          </a:p>
          <a:p>
            <a:pPr algn="ctr"/>
            <a:r>
              <a:rPr lang="de-DE" dirty="0"/>
              <a:t>„</a:t>
            </a:r>
            <a:r>
              <a:rPr lang="de-DE" dirty="0" err="1"/>
              <a:t>Teamteaching</a:t>
            </a:r>
            <a:r>
              <a:rPr lang="de-DE" dirty="0"/>
              <a:t>? Ich habe wirklich keine Zeit, so etwas vorzubereiten.“</a:t>
            </a:r>
          </a:p>
          <a:p>
            <a:pPr algn="ctr"/>
            <a:endParaRPr lang="de-DE" dirty="0"/>
          </a:p>
          <a:p>
            <a:pPr algn="r"/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Index für </a:t>
            </a:r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Inklusion: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A1 Gemeinschaft </a:t>
            </a:r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bilden</a:t>
            </a:r>
            <a:endParaRPr lang="de-DE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7200760" y="6570268"/>
            <a:ext cx="19207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>
                <a:solidFill>
                  <a:srgbClr val="D9D9D9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© Wencke Nowitzi-Rolfsmeier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73137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07467" y="-576933"/>
            <a:ext cx="5819032" cy="9167619"/>
          </a:xfrm>
          <a:prstGeom prst="rect">
            <a:avLst/>
          </a:prstGeom>
        </p:spPr>
      </p:pic>
      <p:sp>
        <p:nvSpPr>
          <p:cNvPr id="7" name="Gleichschenkliges Dreieck 6"/>
          <p:cNvSpPr/>
          <p:nvPr/>
        </p:nvSpPr>
        <p:spPr>
          <a:xfrm>
            <a:off x="3580623" y="3722825"/>
            <a:ext cx="1060704" cy="91440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3649952" y="3336591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Haltung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594331" y="4631432"/>
            <a:ext cx="1185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Strukturen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427984" y="4660841"/>
            <a:ext cx="729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Praxis</a:t>
            </a:r>
          </a:p>
        </p:txBody>
      </p:sp>
      <p:sp>
        <p:nvSpPr>
          <p:cNvPr id="12" name="Rechteck 11"/>
          <p:cNvSpPr/>
          <p:nvPr/>
        </p:nvSpPr>
        <p:spPr>
          <a:xfrm>
            <a:off x="-2" y="-171400"/>
            <a:ext cx="9144002" cy="12687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endParaRPr lang="de-DE" dirty="0" smtClean="0"/>
          </a:p>
          <a:p>
            <a:pPr algn="ctr">
              <a:spcBef>
                <a:spcPts val="600"/>
              </a:spcBef>
            </a:pPr>
            <a:r>
              <a:rPr lang="de-DE" dirty="0"/>
              <a:t>„Wie sieht die Feedbackkultur der Schule aus? Welche Instrumente werden genutzt</a:t>
            </a:r>
            <a:r>
              <a:rPr lang="de-DE" dirty="0" smtClean="0"/>
              <a:t>?“</a:t>
            </a:r>
            <a:endParaRPr lang="de-DE" dirty="0"/>
          </a:p>
          <a:p>
            <a:pPr algn="r">
              <a:spcBef>
                <a:spcPts val="600"/>
              </a:spcBef>
            </a:pPr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Referenzrahmen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Schulqualität </a:t>
            </a:r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NRW: 2.8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Feedback und </a:t>
            </a:r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Beratung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2.7 Leistungsbewertung</a:t>
            </a:r>
            <a:endParaRPr lang="de-DE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7200760" y="6570268"/>
            <a:ext cx="19207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>
                <a:solidFill>
                  <a:srgbClr val="D9D9D9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© Wencke Nowitzi-Rolfsmeier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43992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07467" y="-576933"/>
            <a:ext cx="5819032" cy="9167619"/>
          </a:xfrm>
          <a:prstGeom prst="rect">
            <a:avLst/>
          </a:prstGeom>
        </p:spPr>
      </p:pic>
      <p:sp>
        <p:nvSpPr>
          <p:cNvPr id="7" name="Gleichschenkliges Dreieck 6"/>
          <p:cNvSpPr/>
          <p:nvPr/>
        </p:nvSpPr>
        <p:spPr>
          <a:xfrm>
            <a:off x="3580623" y="3722825"/>
            <a:ext cx="1060704" cy="91440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3649952" y="3336591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Haltung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594331" y="4631432"/>
            <a:ext cx="1185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Strukturen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427984" y="4660841"/>
            <a:ext cx="729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Praxis</a:t>
            </a:r>
          </a:p>
        </p:txBody>
      </p:sp>
      <p:sp>
        <p:nvSpPr>
          <p:cNvPr id="12" name="Rechteck 11"/>
          <p:cNvSpPr/>
          <p:nvPr/>
        </p:nvSpPr>
        <p:spPr>
          <a:xfrm>
            <a:off x="-2" y="-171400"/>
            <a:ext cx="9144002" cy="12687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endParaRPr lang="de-DE" dirty="0" smtClean="0"/>
          </a:p>
          <a:p>
            <a:pPr algn="ctr"/>
            <a:r>
              <a:rPr lang="de-DE" dirty="0"/>
              <a:t>„Spielt es eigentlich eine Rolle, welche Muttersprache </a:t>
            </a:r>
            <a:r>
              <a:rPr lang="de-DE" dirty="0" smtClean="0"/>
              <a:t>ein </a:t>
            </a:r>
            <a:r>
              <a:rPr lang="de-DE" dirty="0"/>
              <a:t>Kind hat?“</a:t>
            </a:r>
          </a:p>
          <a:p>
            <a:pPr algn="ctr"/>
            <a:endParaRPr lang="de-DE" dirty="0"/>
          </a:p>
          <a:p>
            <a:pPr algn="r"/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Referenzrahmen </a:t>
            </a:r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Schulqualität NRW: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2.9 Sprachsensibler Unterricht</a:t>
            </a:r>
            <a:endParaRPr lang="de-DE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7200760" y="6570268"/>
            <a:ext cx="19207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>
                <a:solidFill>
                  <a:srgbClr val="D9D9D9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© Wencke Nowitzi-Rolfsmeier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85730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07467" y="-576933"/>
            <a:ext cx="5819032" cy="9167619"/>
          </a:xfrm>
          <a:prstGeom prst="rect">
            <a:avLst/>
          </a:prstGeom>
        </p:spPr>
      </p:pic>
      <p:sp>
        <p:nvSpPr>
          <p:cNvPr id="7" name="Gleichschenkliges Dreieck 6"/>
          <p:cNvSpPr/>
          <p:nvPr/>
        </p:nvSpPr>
        <p:spPr>
          <a:xfrm>
            <a:off x="3580623" y="3722825"/>
            <a:ext cx="1060704" cy="91440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3649952" y="3336591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Haltung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594331" y="4631432"/>
            <a:ext cx="1185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Strukturen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427984" y="4660841"/>
            <a:ext cx="729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Praxis</a:t>
            </a:r>
          </a:p>
        </p:txBody>
      </p:sp>
      <p:sp>
        <p:nvSpPr>
          <p:cNvPr id="12" name="Rechteck 11"/>
          <p:cNvSpPr/>
          <p:nvPr/>
        </p:nvSpPr>
        <p:spPr>
          <a:xfrm>
            <a:off x="-2" y="-171400"/>
            <a:ext cx="9144002" cy="12687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endParaRPr lang="de-DE" dirty="0" smtClean="0"/>
          </a:p>
          <a:p>
            <a:pPr algn="ctr"/>
            <a:r>
              <a:rPr lang="de-DE" dirty="0"/>
              <a:t>„Wie sieht ein gutes Arbeitsblatt aus?“</a:t>
            </a:r>
          </a:p>
          <a:p>
            <a:pPr algn="ctr"/>
            <a:endParaRPr lang="de-DE" dirty="0"/>
          </a:p>
          <a:p>
            <a:pPr algn="r"/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Referenzrahmen </a:t>
            </a:r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Schulqualität NRW: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2.5.2 Lernprozesse motivierend gestalten</a:t>
            </a:r>
            <a:endParaRPr lang="de-DE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7200760" y="6570268"/>
            <a:ext cx="19207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>
                <a:solidFill>
                  <a:srgbClr val="D9D9D9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© Wencke Nowitzi-Rolfsmeier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27216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07467" y="-576933"/>
            <a:ext cx="5819032" cy="9167619"/>
          </a:xfrm>
          <a:prstGeom prst="rect">
            <a:avLst/>
          </a:prstGeom>
        </p:spPr>
      </p:pic>
      <p:sp>
        <p:nvSpPr>
          <p:cNvPr id="7" name="Gleichschenkliges Dreieck 6"/>
          <p:cNvSpPr/>
          <p:nvPr/>
        </p:nvSpPr>
        <p:spPr>
          <a:xfrm>
            <a:off x="3580623" y="3722825"/>
            <a:ext cx="1060704" cy="91440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3649952" y="3336591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Haltung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594331" y="4631432"/>
            <a:ext cx="1185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Strukturen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427984" y="4660841"/>
            <a:ext cx="729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Praxis</a:t>
            </a:r>
          </a:p>
        </p:txBody>
      </p:sp>
      <p:sp>
        <p:nvSpPr>
          <p:cNvPr id="12" name="Rechteck 11"/>
          <p:cNvSpPr/>
          <p:nvPr/>
        </p:nvSpPr>
        <p:spPr>
          <a:xfrm>
            <a:off x="-2" y="-171400"/>
            <a:ext cx="9144002" cy="12687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endParaRPr lang="de-DE" dirty="0" smtClean="0"/>
          </a:p>
          <a:p>
            <a:pPr algn="ctr">
              <a:spcBef>
                <a:spcPts val="600"/>
              </a:spcBef>
            </a:pPr>
            <a:r>
              <a:rPr lang="de-DE" dirty="0"/>
              <a:t>„Wie sieht eine Lernberatung aus?“</a:t>
            </a:r>
          </a:p>
          <a:p>
            <a:pPr algn="r"/>
            <a:endParaRPr lang="de-DE" sz="1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r"/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Referenzrahmen </a:t>
            </a:r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Schulqualität NRW: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2.8.1/2.8.2 Feedback und Beratung</a:t>
            </a:r>
            <a:endParaRPr lang="de-DE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7200760" y="6570268"/>
            <a:ext cx="19207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>
                <a:solidFill>
                  <a:srgbClr val="D9D9D9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© Wencke Nowitzi-Rolfsmeier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9023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07467" y="-576933"/>
            <a:ext cx="5819032" cy="9167619"/>
          </a:xfrm>
          <a:prstGeom prst="rect">
            <a:avLst/>
          </a:prstGeom>
        </p:spPr>
      </p:pic>
      <p:sp>
        <p:nvSpPr>
          <p:cNvPr id="7" name="Gleichschenkliges Dreieck 6"/>
          <p:cNvSpPr/>
          <p:nvPr/>
        </p:nvSpPr>
        <p:spPr>
          <a:xfrm>
            <a:off x="3580623" y="3722825"/>
            <a:ext cx="1060704" cy="91440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3649952" y="3336591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Haltung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594331" y="4631432"/>
            <a:ext cx="1185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Strukturen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427984" y="4660841"/>
            <a:ext cx="729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Praxis</a:t>
            </a:r>
          </a:p>
        </p:txBody>
      </p:sp>
      <p:sp>
        <p:nvSpPr>
          <p:cNvPr id="12" name="Rechteck 11"/>
          <p:cNvSpPr/>
          <p:nvPr/>
        </p:nvSpPr>
        <p:spPr>
          <a:xfrm>
            <a:off x="-2" y="-171400"/>
            <a:ext cx="9144002" cy="12687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endParaRPr lang="de-DE" dirty="0" smtClean="0"/>
          </a:p>
          <a:p>
            <a:pPr algn="ctr"/>
            <a:r>
              <a:rPr lang="de-DE" dirty="0"/>
              <a:t>„Wenn ein Kind absolut nicht mitkommt, was passiert dann?“</a:t>
            </a:r>
          </a:p>
          <a:p>
            <a:pPr algn="ctr"/>
            <a:endParaRPr lang="de-DE" dirty="0"/>
          </a:p>
          <a:p>
            <a:pPr algn="r"/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Referenzrahmen Schulqualität </a:t>
            </a:r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NRW: 2.4.1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Lernen heterogenitätssensibel gestalten</a:t>
            </a:r>
            <a:endParaRPr lang="de-DE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7200760" y="6570268"/>
            <a:ext cx="19207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>
                <a:solidFill>
                  <a:srgbClr val="D9D9D9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© Wencke Nowitzi-Rolfsmeier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0370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07467" y="-576933"/>
            <a:ext cx="5819032" cy="9167619"/>
          </a:xfrm>
          <a:prstGeom prst="rect">
            <a:avLst/>
          </a:prstGeom>
        </p:spPr>
      </p:pic>
      <p:sp>
        <p:nvSpPr>
          <p:cNvPr id="7" name="Gleichschenkliges Dreieck 6"/>
          <p:cNvSpPr/>
          <p:nvPr/>
        </p:nvSpPr>
        <p:spPr>
          <a:xfrm>
            <a:off x="3580623" y="3722825"/>
            <a:ext cx="1060704" cy="91440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3649952" y="3336591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Haltung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594331" y="4631432"/>
            <a:ext cx="1185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Strukturen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427984" y="4660841"/>
            <a:ext cx="729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Praxis</a:t>
            </a:r>
          </a:p>
        </p:txBody>
      </p:sp>
      <p:sp>
        <p:nvSpPr>
          <p:cNvPr id="12" name="Rechteck 11"/>
          <p:cNvSpPr/>
          <p:nvPr/>
        </p:nvSpPr>
        <p:spPr>
          <a:xfrm>
            <a:off x="-2" y="-171400"/>
            <a:ext cx="9144002" cy="12687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endParaRPr lang="de-DE" dirty="0" smtClean="0"/>
          </a:p>
          <a:p>
            <a:pPr algn="ctr">
              <a:spcBef>
                <a:spcPts val="600"/>
              </a:spcBef>
            </a:pPr>
            <a:r>
              <a:rPr lang="de-DE" dirty="0" smtClean="0"/>
              <a:t>„Es </a:t>
            </a:r>
            <a:r>
              <a:rPr lang="de-DE" dirty="0"/>
              <a:t>geht doch einfach schneller mit dem Lückentext.“</a:t>
            </a:r>
          </a:p>
          <a:p>
            <a:pPr algn="r"/>
            <a:endParaRPr lang="de-DE" sz="1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r"/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Referenzrahmen Schulqualität NRW: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2.5.1 Kognitive Aktivierung</a:t>
            </a:r>
            <a:endParaRPr lang="de-DE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7200760" y="6570268"/>
            <a:ext cx="19207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>
                <a:solidFill>
                  <a:srgbClr val="D9D9D9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© Wencke Nowitzi-Rolfsmeier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62951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07467" y="-576933"/>
            <a:ext cx="5819032" cy="9167619"/>
          </a:xfrm>
          <a:prstGeom prst="rect">
            <a:avLst/>
          </a:prstGeom>
        </p:spPr>
      </p:pic>
      <p:sp>
        <p:nvSpPr>
          <p:cNvPr id="7" name="Gleichschenkliges Dreieck 6"/>
          <p:cNvSpPr/>
          <p:nvPr/>
        </p:nvSpPr>
        <p:spPr>
          <a:xfrm>
            <a:off x="3580623" y="3722825"/>
            <a:ext cx="1060704" cy="91440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3649952" y="3336591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Haltung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594331" y="4631432"/>
            <a:ext cx="1185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Strukturen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427984" y="4660841"/>
            <a:ext cx="729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Praxis</a:t>
            </a:r>
          </a:p>
        </p:txBody>
      </p:sp>
      <p:sp>
        <p:nvSpPr>
          <p:cNvPr id="12" name="Rechteck 11"/>
          <p:cNvSpPr/>
          <p:nvPr/>
        </p:nvSpPr>
        <p:spPr>
          <a:xfrm>
            <a:off x="-2" y="-171400"/>
            <a:ext cx="9144002" cy="12687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endParaRPr lang="de-DE" dirty="0" smtClean="0"/>
          </a:p>
          <a:p>
            <a:pPr algn="ctr"/>
            <a:r>
              <a:rPr lang="de-DE" dirty="0"/>
              <a:t>„Wie sehen in einer bestimmten Klasse Klassenarbeiten und Rückmeldungen dazu aus?“</a:t>
            </a:r>
          </a:p>
          <a:p>
            <a:pPr algn="ctr"/>
            <a:endParaRPr lang="de-DE" dirty="0"/>
          </a:p>
          <a:p>
            <a:pPr algn="r"/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Referenzrahmen Schulqualität </a:t>
            </a:r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NRW: 2.7.1/2.7.2 Lernerfolgsüberprüfung/Feedback</a:t>
            </a:r>
            <a:endParaRPr lang="de-DE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7200760" y="6570268"/>
            <a:ext cx="19207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>
                <a:solidFill>
                  <a:srgbClr val="D9D9D9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© Wencke Nowitzi-Rolfsmeier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51808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07467" y="-576933"/>
            <a:ext cx="5819032" cy="9167619"/>
          </a:xfrm>
          <a:prstGeom prst="rect">
            <a:avLst/>
          </a:prstGeom>
        </p:spPr>
      </p:pic>
      <p:sp>
        <p:nvSpPr>
          <p:cNvPr id="7" name="Gleichschenkliges Dreieck 6"/>
          <p:cNvSpPr/>
          <p:nvPr/>
        </p:nvSpPr>
        <p:spPr>
          <a:xfrm>
            <a:off x="3580623" y="3722825"/>
            <a:ext cx="1060704" cy="91440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3649952" y="3336591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Haltung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594331" y="4631432"/>
            <a:ext cx="1185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Strukturen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427984" y="4660841"/>
            <a:ext cx="729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Praxis</a:t>
            </a:r>
          </a:p>
        </p:txBody>
      </p:sp>
      <p:sp>
        <p:nvSpPr>
          <p:cNvPr id="12" name="Rechteck 11"/>
          <p:cNvSpPr/>
          <p:nvPr/>
        </p:nvSpPr>
        <p:spPr>
          <a:xfrm>
            <a:off x="0" y="-171400"/>
            <a:ext cx="9144002" cy="12687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endParaRPr lang="de-DE" dirty="0" smtClean="0"/>
          </a:p>
          <a:p>
            <a:pPr algn="ctr">
              <a:spcBef>
                <a:spcPts val="600"/>
              </a:spcBef>
            </a:pPr>
            <a:r>
              <a:rPr lang="de-DE" dirty="0"/>
              <a:t>„Ich habe beschlossen, die Ganzschrift </a:t>
            </a:r>
            <a:r>
              <a:rPr lang="de-DE" dirty="0" smtClean="0"/>
              <a:t>„…“ </a:t>
            </a:r>
            <a:r>
              <a:rPr lang="de-DE" dirty="0"/>
              <a:t>in der 7 zu lesen.“</a:t>
            </a:r>
          </a:p>
          <a:p>
            <a:pPr algn="r"/>
            <a:endParaRPr lang="de-DE" sz="1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r"/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Referenzrahmen Schulqualität </a:t>
            </a:r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NRW: 3.3.1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Demokratische Gestaltung</a:t>
            </a:r>
            <a:endParaRPr lang="de-DE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7200760" y="6570268"/>
            <a:ext cx="19207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>
                <a:solidFill>
                  <a:srgbClr val="D9D9D9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© Wencke Nowitzi-Rolfsmeier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23326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07467" y="-576933"/>
            <a:ext cx="5819032" cy="9167619"/>
          </a:xfrm>
          <a:prstGeom prst="rect">
            <a:avLst/>
          </a:prstGeom>
        </p:spPr>
      </p:pic>
      <p:sp>
        <p:nvSpPr>
          <p:cNvPr id="7" name="Gleichschenkliges Dreieck 6"/>
          <p:cNvSpPr/>
          <p:nvPr/>
        </p:nvSpPr>
        <p:spPr>
          <a:xfrm>
            <a:off x="3580623" y="3722825"/>
            <a:ext cx="1060704" cy="91440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3649952" y="3336591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Haltung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594331" y="4631432"/>
            <a:ext cx="1185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Strukturen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427984" y="4660841"/>
            <a:ext cx="729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Praxis</a:t>
            </a:r>
          </a:p>
        </p:txBody>
      </p:sp>
      <p:sp>
        <p:nvSpPr>
          <p:cNvPr id="12" name="Rechteck 11"/>
          <p:cNvSpPr/>
          <p:nvPr/>
        </p:nvSpPr>
        <p:spPr>
          <a:xfrm>
            <a:off x="-2" y="-171400"/>
            <a:ext cx="9144002" cy="12687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endParaRPr lang="de-DE" dirty="0" smtClean="0"/>
          </a:p>
          <a:p>
            <a:pPr algn="ctr"/>
            <a:r>
              <a:rPr lang="de-DE" dirty="0"/>
              <a:t>„Ja, Kinder, was da gestern im Land XY passiert ist, ist schrecklich.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Aber </a:t>
            </a:r>
            <a:r>
              <a:rPr lang="de-DE" dirty="0"/>
              <a:t>zurück zur Bruchrechnung.“</a:t>
            </a:r>
          </a:p>
          <a:p>
            <a:pPr algn="ctr"/>
            <a:endParaRPr lang="de-DE" sz="1200" dirty="0"/>
          </a:p>
          <a:p>
            <a:pPr algn="r"/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Referenzrahmen Schulqualität </a:t>
            </a:r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NRW: 3.3.1.Demokratische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Gestaltung</a:t>
            </a:r>
            <a:endParaRPr lang="de-DE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7200760" y="6570268"/>
            <a:ext cx="19207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>
                <a:solidFill>
                  <a:srgbClr val="D9D9D9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© Wencke Nowitzi-Rolfsmeier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41734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07467" y="-576933"/>
            <a:ext cx="5819032" cy="9167619"/>
          </a:xfrm>
          <a:prstGeom prst="rect">
            <a:avLst/>
          </a:prstGeom>
        </p:spPr>
      </p:pic>
      <p:sp>
        <p:nvSpPr>
          <p:cNvPr id="7" name="Gleichschenkliges Dreieck 6"/>
          <p:cNvSpPr/>
          <p:nvPr/>
        </p:nvSpPr>
        <p:spPr>
          <a:xfrm>
            <a:off x="3580623" y="3722825"/>
            <a:ext cx="1060704" cy="91440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3649952" y="3336591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Haltung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594331" y="4631432"/>
            <a:ext cx="1185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Strukturen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427984" y="4660841"/>
            <a:ext cx="729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Praxis</a:t>
            </a:r>
          </a:p>
        </p:txBody>
      </p:sp>
      <p:sp>
        <p:nvSpPr>
          <p:cNvPr id="12" name="Rechteck 11"/>
          <p:cNvSpPr/>
          <p:nvPr/>
        </p:nvSpPr>
        <p:spPr>
          <a:xfrm>
            <a:off x="-2" y="-162390"/>
            <a:ext cx="9144002" cy="12687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endParaRPr lang="de-DE" dirty="0" smtClean="0"/>
          </a:p>
          <a:p>
            <a:pPr algn="ctr"/>
            <a:r>
              <a:rPr lang="de-DE" dirty="0"/>
              <a:t>„Mir geht es heute nicht gut. Meine Eltern trennen sich.“</a:t>
            </a:r>
          </a:p>
          <a:p>
            <a:pPr algn="ctr"/>
            <a:endParaRPr lang="de-DE" dirty="0"/>
          </a:p>
          <a:p>
            <a:pPr algn="r"/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Referenzrahmen Schulqualität </a:t>
            </a:r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NRW: 2.8.2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Beratung in Lern-, Erziehungs- und Entwicklungsangelegenheiten</a:t>
            </a:r>
            <a:endParaRPr lang="de-DE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7200760" y="6570268"/>
            <a:ext cx="19207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>
                <a:solidFill>
                  <a:srgbClr val="D9D9D9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© Wencke Nowitzi-Rolfsmeier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41855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07467" y="-576933"/>
            <a:ext cx="5819032" cy="9167619"/>
          </a:xfrm>
          <a:prstGeom prst="rect">
            <a:avLst/>
          </a:prstGeom>
        </p:spPr>
      </p:pic>
      <p:sp>
        <p:nvSpPr>
          <p:cNvPr id="7" name="Gleichschenkliges Dreieck 6"/>
          <p:cNvSpPr/>
          <p:nvPr/>
        </p:nvSpPr>
        <p:spPr>
          <a:xfrm>
            <a:off x="3580623" y="3722825"/>
            <a:ext cx="1060704" cy="91440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3649952" y="3336591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Haltung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594331" y="4631432"/>
            <a:ext cx="1185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Strukturen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427984" y="4660841"/>
            <a:ext cx="729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Praxis</a:t>
            </a:r>
          </a:p>
        </p:txBody>
      </p:sp>
      <p:sp>
        <p:nvSpPr>
          <p:cNvPr id="12" name="Rechteck 11"/>
          <p:cNvSpPr/>
          <p:nvPr/>
        </p:nvSpPr>
        <p:spPr>
          <a:xfrm>
            <a:off x="-2" y="-171400"/>
            <a:ext cx="9144002" cy="12687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endParaRPr lang="de-DE" dirty="0" smtClean="0"/>
          </a:p>
          <a:p>
            <a:pPr algn="ctr"/>
            <a:endParaRPr lang="de-DE" sz="1050" dirty="0" smtClean="0"/>
          </a:p>
          <a:p>
            <a:pPr algn="ctr"/>
            <a:r>
              <a:rPr lang="de-DE" dirty="0" smtClean="0"/>
              <a:t>„</a:t>
            </a:r>
            <a:r>
              <a:rPr lang="de-DE" dirty="0"/>
              <a:t>Wie geht die Schule mit Elternbeschwerden um?“</a:t>
            </a:r>
          </a:p>
          <a:p>
            <a:pPr algn="ctr"/>
            <a:endParaRPr lang="de-DE" dirty="0"/>
          </a:p>
          <a:p>
            <a:pPr algn="r"/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Referenzrahmen </a:t>
            </a:r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Schulqualität NRW: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3.3.1 Demokratische Gestaltung</a:t>
            </a:r>
            <a:b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3.4.1 Informationsaustausch</a:t>
            </a:r>
            <a:endParaRPr lang="de-DE" sz="1400" dirty="0">
              <a:solidFill>
                <a:schemeClr val="accent6">
                  <a:lumMod val="50000"/>
                </a:schemeClr>
              </a:solidFill>
            </a:endParaRPr>
          </a:p>
          <a:p>
            <a:pPr algn="r"/>
            <a:endParaRPr lang="de-DE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7200760" y="6570268"/>
            <a:ext cx="19207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>
                <a:solidFill>
                  <a:srgbClr val="D9D9D9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© Wencke Nowitzi-Rolfsmeier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90733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07467" y="-576933"/>
            <a:ext cx="5819032" cy="9167619"/>
          </a:xfrm>
          <a:prstGeom prst="rect">
            <a:avLst/>
          </a:prstGeom>
        </p:spPr>
      </p:pic>
      <p:sp>
        <p:nvSpPr>
          <p:cNvPr id="7" name="Gleichschenkliges Dreieck 6"/>
          <p:cNvSpPr/>
          <p:nvPr/>
        </p:nvSpPr>
        <p:spPr>
          <a:xfrm>
            <a:off x="3580623" y="3722825"/>
            <a:ext cx="1060704" cy="91440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3649952" y="3336591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Haltung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594331" y="4631432"/>
            <a:ext cx="1185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Strukturen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427984" y="4660841"/>
            <a:ext cx="729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Praxis</a:t>
            </a:r>
          </a:p>
        </p:txBody>
      </p:sp>
      <p:sp>
        <p:nvSpPr>
          <p:cNvPr id="12" name="Rechteck 11"/>
          <p:cNvSpPr/>
          <p:nvPr/>
        </p:nvSpPr>
        <p:spPr>
          <a:xfrm>
            <a:off x="-2" y="-171400"/>
            <a:ext cx="9144002" cy="12687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endParaRPr lang="de-DE" dirty="0" smtClean="0"/>
          </a:p>
          <a:p>
            <a:pPr algn="ctr"/>
            <a:r>
              <a:rPr lang="de-DE" dirty="0" smtClean="0"/>
              <a:t>„Wie </a:t>
            </a:r>
            <a:r>
              <a:rPr lang="de-DE" dirty="0"/>
              <a:t>wird die Klasselehrerstunde/der Klassenrat gestaltet?“</a:t>
            </a:r>
          </a:p>
          <a:p>
            <a:pPr algn="ctr"/>
            <a:endParaRPr lang="de-DE" dirty="0"/>
          </a:p>
          <a:p>
            <a:pPr algn="r"/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Referenzrahmen Schulqualität </a:t>
            </a:r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NRW: 3.3.1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Demokratische Gestaltung</a:t>
            </a:r>
            <a:endParaRPr lang="de-DE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7200760" y="6570268"/>
            <a:ext cx="19207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>
                <a:solidFill>
                  <a:srgbClr val="D9D9D9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© Wencke Nowitzi-Rolfsmeier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4200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07467" y="-576933"/>
            <a:ext cx="5819032" cy="9167619"/>
          </a:xfrm>
          <a:prstGeom prst="rect">
            <a:avLst/>
          </a:prstGeom>
        </p:spPr>
      </p:pic>
      <p:sp>
        <p:nvSpPr>
          <p:cNvPr id="7" name="Gleichschenkliges Dreieck 6"/>
          <p:cNvSpPr/>
          <p:nvPr/>
        </p:nvSpPr>
        <p:spPr>
          <a:xfrm>
            <a:off x="3580623" y="3722825"/>
            <a:ext cx="1060704" cy="91440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3649952" y="3336591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Haltung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594331" y="4631432"/>
            <a:ext cx="1185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Strukturen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427984" y="4660841"/>
            <a:ext cx="729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Praxis</a:t>
            </a:r>
          </a:p>
        </p:txBody>
      </p:sp>
      <p:sp>
        <p:nvSpPr>
          <p:cNvPr id="12" name="Rechteck 11"/>
          <p:cNvSpPr/>
          <p:nvPr/>
        </p:nvSpPr>
        <p:spPr>
          <a:xfrm>
            <a:off x="-2" y="-171400"/>
            <a:ext cx="9144002" cy="12687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endParaRPr lang="de-DE" dirty="0" smtClean="0"/>
          </a:p>
          <a:p>
            <a:pPr algn="ctr"/>
            <a:r>
              <a:rPr lang="de-DE" dirty="0" smtClean="0"/>
              <a:t>„Was </a:t>
            </a:r>
            <a:r>
              <a:rPr lang="de-DE" dirty="0"/>
              <a:t>macht die Schülervertretung? Habe ich damit etwas zu tun?“</a:t>
            </a:r>
          </a:p>
          <a:p>
            <a:pPr algn="ctr"/>
            <a:endParaRPr lang="de-DE" dirty="0"/>
          </a:p>
          <a:p>
            <a:pPr algn="r"/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Referenzrahmen </a:t>
            </a:r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Schulqualität NRW: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3.3.1 Demokratische Gestaltung</a:t>
            </a:r>
            <a:endParaRPr lang="de-DE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7200760" y="6570268"/>
            <a:ext cx="19207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>
                <a:solidFill>
                  <a:srgbClr val="D9D9D9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© Wencke Nowitzi-Rolfsmeier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29606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07467" y="-576933"/>
            <a:ext cx="5819032" cy="9167619"/>
          </a:xfrm>
          <a:prstGeom prst="rect">
            <a:avLst/>
          </a:prstGeom>
        </p:spPr>
      </p:pic>
      <p:sp>
        <p:nvSpPr>
          <p:cNvPr id="7" name="Gleichschenkliges Dreieck 6"/>
          <p:cNvSpPr/>
          <p:nvPr/>
        </p:nvSpPr>
        <p:spPr>
          <a:xfrm>
            <a:off x="3580623" y="3722825"/>
            <a:ext cx="1060704" cy="91440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3649952" y="3336591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Haltung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594331" y="4631432"/>
            <a:ext cx="1185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Strukturen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427984" y="4660841"/>
            <a:ext cx="729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Praxis</a:t>
            </a:r>
          </a:p>
        </p:txBody>
      </p:sp>
      <p:sp>
        <p:nvSpPr>
          <p:cNvPr id="12" name="Rechteck 11"/>
          <p:cNvSpPr/>
          <p:nvPr/>
        </p:nvSpPr>
        <p:spPr>
          <a:xfrm>
            <a:off x="-2" y="-171400"/>
            <a:ext cx="9144002" cy="12687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endParaRPr lang="de-DE" dirty="0" smtClean="0"/>
          </a:p>
          <a:p>
            <a:pPr algn="ctr"/>
            <a:r>
              <a:rPr lang="de-DE" dirty="0"/>
              <a:t>„Meine Mamas haben gebacken!“</a:t>
            </a:r>
          </a:p>
          <a:p>
            <a:pPr algn="ctr"/>
            <a:endParaRPr lang="de-DE" dirty="0"/>
          </a:p>
          <a:p>
            <a:pPr algn="r"/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Referenzrahmen </a:t>
            </a:r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Schulqualität NRW: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3.2.2 Diversität achten</a:t>
            </a:r>
            <a:endParaRPr lang="de-DE" sz="1400" dirty="0">
              <a:solidFill>
                <a:schemeClr val="accent6">
                  <a:lumMod val="50000"/>
                </a:schemeClr>
              </a:solidFill>
            </a:endParaRPr>
          </a:p>
          <a:p>
            <a:pPr algn="r"/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Index für </a:t>
            </a:r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Inklusion: A1 Gemeinschaft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bilden</a:t>
            </a:r>
            <a:endParaRPr lang="de-DE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7200760" y="6570268"/>
            <a:ext cx="19207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>
                <a:solidFill>
                  <a:srgbClr val="D9D9D9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© Wencke Nowitzi-Rolfsmeier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22354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07467" y="-576933"/>
            <a:ext cx="5819032" cy="9167619"/>
          </a:xfrm>
          <a:prstGeom prst="rect">
            <a:avLst/>
          </a:prstGeom>
        </p:spPr>
      </p:pic>
      <p:sp>
        <p:nvSpPr>
          <p:cNvPr id="7" name="Gleichschenkliges Dreieck 6"/>
          <p:cNvSpPr/>
          <p:nvPr/>
        </p:nvSpPr>
        <p:spPr>
          <a:xfrm>
            <a:off x="3580623" y="3722825"/>
            <a:ext cx="1060704" cy="91440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3649952" y="3336591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Haltung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594331" y="4631432"/>
            <a:ext cx="1185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Strukturen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427984" y="4660841"/>
            <a:ext cx="729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Praxis</a:t>
            </a:r>
          </a:p>
        </p:txBody>
      </p:sp>
      <p:sp>
        <p:nvSpPr>
          <p:cNvPr id="12" name="Rechteck 11"/>
          <p:cNvSpPr/>
          <p:nvPr/>
        </p:nvSpPr>
        <p:spPr>
          <a:xfrm>
            <a:off x="-2" y="-171400"/>
            <a:ext cx="9144002" cy="12687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endParaRPr lang="de-DE" dirty="0" smtClean="0"/>
          </a:p>
          <a:p>
            <a:r>
              <a:rPr lang="de-DE" dirty="0" smtClean="0"/>
              <a:t>          „</a:t>
            </a:r>
            <a:r>
              <a:rPr lang="de-DE" dirty="0"/>
              <a:t>Wie ordentlich! Und ein Bild gemalt hast du auch! Dafür bekommst du Extra-Punkte!“</a:t>
            </a:r>
          </a:p>
          <a:p>
            <a:endParaRPr lang="de-DE" dirty="0"/>
          </a:p>
          <a:p>
            <a:pPr algn="r"/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Referenzrahmen </a:t>
            </a:r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Schulqualität NRW: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3.2.2 Kultur des Umgangs miteinander</a:t>
            </a:r>
            <a:endParaRPr lang="de-DE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7200760" y="6570268"/>
            <a:ext cx="19207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>
                <a:solidFill>
                  <a:srgbClr val="D9D9D9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© Wencke Nowitzi-Rolfsmeier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07742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07467" y="-576933"/>
            <a:ext cx="5819032" cy="9167619"/>
          </a:xfrm>
          <a:prstGeom prst="rect">
            <a:avLst/>
          </a:prstGeom>
        </p:spPr>
      </p:pic>
      <p:sp>
        <p:nvSpPr>
          <p:cNvPr id="7" name="Gleichschenkliges Dreieck 6"/>
          <p:cNvSpPr/>
          <p:nvPr/>
        </p:nvSpPr>
        <p:spPr>
          <a:xfrm>
            <a:off x="3580623" y="3722825"/>
            <a:ext cx="1060704" cy="91440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3649952" y="3336591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Haltung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594331" y="4631432"/>
            <a:ext cx="1185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Strukturen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427984" y="4660841"/>
            <a:ext cx="729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Praxis</a:t>
            </a:r>
          </a:p>
        </p:txBody>
      </p:sp>
      <p:sp>
        <p:nvSpPr>
          <p:cNvPr id="12" name="Rechteck 11"/>
          <p:cNvSpPr/>
          <p:nvPr/>
        </p:nvSpPr>
        <p:spPr>
          <a:xfrm>
            <a:off x="-2" y="-171400"/>
            <a:ext cx="9144002" cy="12687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endParaRPr lang="de-DE" dirty="0" smtClean="0"/>
          </a:p>
          <a:p>
            <a:pPr algn="ctr"/>
            <a:r>
              <a:rPr lang="de-DE" dirty="0"/>
              <a:t>„Wie gehen wir mit Regelverstößen um?“</a:t>
            </a:r>
          </a:p>
          <a:p>
            <a:pPr algn="ctr"/>
            <a:endParaRPr lang="de-DE" dirty="0"/>
          </a:p>
          <a:p>
            <a:pPr algn="r"/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Referenzrahmen </a:t>
            </a:r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Schulqualität NRW: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3.1.2 Regeln und Rituale</a:t>
            </a:r>
            <a:endParaRPr lang="de-DE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7200760" y="6570268"/>
            <a:ext cx="19207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>
                <a:solidFill>
                  <a:srgbClr val="D9D9D9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© Wencke Nowitzi-Rolfsmeier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55466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07467" y="-576933"/>
            <a:ext cx="5819032" cy="9167619"/>
          </a:xfrm>
          <a:prstGeom prst="rect">
            <a:avLst/>
          </a:prstGeom>
        </p:spPr>
      </p:pic>
      <p:sp>
        <p:nvSpPr>
          <p:cNvPr id="7" name="Gleichschenkliges Dreieck 6"/>
          <p:cNvSpPr/>
          <p:nvPr/>
        </p:nvSpPr>
        <p:spPr>
          <a:xfrm>
            <a:off x="3580623" y="3722825"/>
            <a:ext cx="1060704" cy="91440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3649952" y="3336591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Haltung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594331" y="4631432"/>
            <a:ext cx="1185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Strukturen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427984" y="4660841"/>
            <a:ext cx="729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Praxis</a:t>
            </a:r>
          </a:p>
        </p:txBody>
      </p:sp>
      <p:sp>
        <p:nvSpPr>
          <p:cNvPr id="12" name="Rechteck 11"/>
          <p:cNvSpPr/>
          <p:nvPr/>
        </p:nvSpPr>
        <p:spPr>
          <a:xfrm>
            <a:off x="-2" y="-171400"/>
            <a:ext cx="9144002" cy="12687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endParaRPr lang="de-DE" dirty="0" smtClean="0"/>
          </a:p>
          <a:p>
            <a:pPr algn="ctr"/>
            <a:r>
              <a:rPr lang="de-DE" dirty="0"/>
              <a:t>„Das Plakat von Max finde ich voll doof.“</a:t>
            </a:r>
          </a:p>
          <a:p>
            <a:pPr algn="r"/>
            <a:endParaRPr lang="de-DE" dirty="0">
              <a:solidFill>
                <a:schemeClr val="accent6">
                  <a:lumMod val="50000"/>
                </a:schemeClr>
              </a:solidFill>
            </a:endParaRPr>
          </a:p>
          <a:p>
            <a:pPr algn="r"/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Referenzrahmen Schulqualität </a:t>
            </a:r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NRW: 3.2.1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Umgang miteinander</a:t>
            </a:r>
            <a:endParaRPr lang="de-DE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7200760" y="6570268"/>
            <a:ext cx="19207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>
                <a:solidFill>
                  <a:srgbClr val="D9D9D9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© Wencke Nowitzi-Rolfsmeier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54918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07467" y="-576933"/>
            <a:ext cx="5819032" cy="9167619"/>
          </a:xfrm>
          <a:prstGeom prst="rect">
            <a:avLst/>
          </a:prstGeom>
        </p:spPr>
      </p:pic>
      <p:sp>
        <p:nvSpPr>
          <p:cNvPr id="7" name="Gleichschenkliges Dreieck 6"/>
          <p:cNvSpPr/>
          <p:nvPr/>
        </p:nvSpPr>
        <p:spPr>
          <a:xfrm>
            <a:off x="3580623" y="3722825"/>
            <a:ext cx="1060704" cy="91440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3649952" y="3336591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Haltung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594331" y="4631432"/>
            <a:ext cx="1185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Strukturen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427984" y="4660841"/>
            <a:ext cx="729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Praxis</a:t>
            </a:r>
          </a:p>
        </p:txBody>
      </p:sp>
      <p:sp>
        <p:nvSpPr>
          <p:cNvPr id="12" name="Rechteck 11"/>
          <p:cNvSpPr/>
          <p:nvPr/>
        </p:nvSpPr>
        <p:spPr>
          <a:xfrm>
            <a:off x="-2" y="-171400"/>
            <a:ext cx="9144002" cy="12687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endParaRPr lang="de-DE" dirty="0" smtClean="0"/>
          </a:p>
          <a:p>
            <a:pPr algn="ctr">
              <a:spcBef>
                <a:spcPts val="600"/>
              </a:spcBef>
            </a:pPr>
            <a:r>
              <a:rPr lang="de-DE" dirty="0"/>
              <a:t>„Welche Rituale werden im Unterricht gepflegt?“</a:t>
            </a:r>
          </a:p>
          <a:p>
            <a:pPr algn="r"/>
            <a:endParaRPr lang="de-DE" sz="1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r"/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Referenzrahmen Schulqualität NRW: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3.1.2 Regeln und Rituale</a:t>
            </a:r>
            <a:endParaRPr lang="de-DE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7200760" y="6570268"/>
            <a:ext cx="19207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>
                <a:solidFill>
                  <a:srgbClr val="D9D9D9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© Wencke Nowitzi-Rolfsmeier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409700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07467" y="-576933"/>
            <a:ext cx="5819032" cy="9167619"/>
          </a:xfrm>
          <a:prstGeom prst="rect">
            <a:avLst/>
          </a:prstGeom>
        </p:spPr>
      </p:pic>
      <p:sp>
        <p:nvSpPr>
          <p:cNvPr id="7" name="Gleichschenkliges Dreieck 6"/>
          <p:cNvSpPr/>
          <p:nvPr/>
        </p:nvSpPr>
        <p:spPr>
          <a:xfrm>
            <a:off x="3580623" y="3722825"/>
            <a:ext cx="1060704" cy="91440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3649952" y="3336591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Haltung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594331" y="4631432"/>
            <a:ext cx="1185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Strukturen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427984" y="4660841"/>
            <a:ext cx="729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Praxis</a:t>
            </a:r>
          </a:p>
        </p:txBody>
      </p:sp>
      <p:sp>
        <p:nvSpPr>
          <p:cNvPr id="12" name="Rechteck 11"/>
          <p:cNvSpPr/>
          <p:nvPr/>
        </p:nvSpPr>
        <p:spPr>
          <a:xfrm>
            <a:off x="-2" y="-171400"/>
            <a:ext cx="9144002" cy="12687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endParaRPr lang="de-DE" dirty="0" smtClean="0"/>
          </a:p>
          <a:p>
            <a:pPr algn="ctr"/>
            <a:r>
              <a:rPr lang="de-DE" dirty="0" smtClean="0"/>
              <a:t>„Wofür </a:t>
            </a:r>
            <a:r>
              <a:rPr lang="de-DE" dirty="0"/>
              <a:t>soll ein Kind stehen, </a:t>
            </a:r>
            <a:r>
              <a:rPr lang="de-DE"/>
              <a:t>das </a:t>
            </a:r>
            <a:r>
              <a:rPr lang="de-DE" smtClean="0"/>
              <a:t>meine </a:t>
            </a:r>
            <a:r>
              <a:rPr lang="de-DE" dirty="0"/>
              <a:t>Klasse erfolgreich verlässt?“</a:t>
            </a:r>
          </a:p>
          <a:p>
            <a:pPr algn="ctr"/>
            <a:endParaRPr lang="de-DE" dirty="0"/>
          </a:p>
          <a:p>
            <a:pPr algn="r"/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innerschulischer Austausch</a:t>
            </a:r>
            <a:endParaRPr lang="de-DE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7200760" y="6570268"/>
            <a:ext cx="19207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>
                <a:solidFill>
                  <a:srgbClr val="D9D9D9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© Wencke Nowitzi-Rolfsmeier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137776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07467" y="-576933"/>
            <a:ext cx="5819032" cy="9167619"/>
          </a:xfrm>
          <a:prstGeom prst="rect">
            <a:avLst/>
          </a:prstGeom>
        </p:spPr>
      </p:pic>
      <p:sp>
        <p:nvSpPr>
          <p:cNvPr id="7" name="Gleichschenkliges Dreieck 6"/>
          <p:cNvSpPr/>
          <p:nvPr/>
        </p:nvSpPr>
        <p:spPr>
          <a:xfrm>
            <a:off x="3580623" y="3722825"/>
            <a:ext cx="1060704" cy="91440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3649952" y="3336591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Haltung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594331" y="4631432"/>
            <a:ext cx="1185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Strukturen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427984" y="4660841"/>
            <a:ext cx="729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Praxis</a:t>
            </a:r>
          </a:p>
        </p:txBody>
      </p:sp>
      <p:sp>
        <p:nvSpPr>
          <p:cNvPr id="11" name="Rechteck 10"/>
          <p:cNvSpPr/>
          <p:nvPr/>
        </p:nvSpPr>
        <p:spPr>
          <a:xfrm>
            <a:off x="-2" y="-171400"/>
            <a:ext cx="9144002" cy="12687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endParaRPr lang="de-DE" dirty="0" smtClean="0"/>
          </a:p>
          <a:p>
            <a:pPr algn="ctr">
              <a:spcBef>
                <a:spcPts val="600"/>
              </a:spcBef>
            </a:pPr>
            <a:r>
              <a:rPr lang="de-DE" dirty="0" smtClean="0"/>
              <a:t>„……………………………………………………………………………………………...?“</a:t>
            </a:r>
          </a:p>
          <a:p>
            <a:pPr algn="ctr"/>
            <a:endParaRPr lang="de-DE" sz="1100" dirty="0"/>
          </a:p>
          <a:p>
            <a:pPr algn="r"/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Verweis auf Referenzrahmen Schulqualität NRW</a:t>
            </a:r>
          </a:p>
          <a:p>
            <a:pPr algn="r"/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Verweis auf Index für Inklusion</a:t>
            </a:r>
            <a:endParaRPr lang="de-DE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7200760" y="6570268"/>
            <a:ext cx="19207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>
                <a:solidFill>
                  <a:srgbClr val="D9D9D9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© Wencke Nowitzi-Rolfsmeier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46035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07467" y="-576933"/>
            <a:ext cx="5819032" cy="9167619"/>
          </a:xfrm>
          <a:prstGeom prst="rect">
            <a:avLst/>
          </a:prstGeom>
        </p:spPr>
      </p:pic>
      <p:sp>
        <p:nvSpPr>
          <p:cNvPr id="7" name="Gleichschenkliges Dreieck 6"/>
          <p:cNvSpPr/>
          <p:nvPr/>
        </p:nvSpPr>
        <p:spPr>
          <a:xfrm>
            <a:off x="3580623" y="3722825"/>
            <a:ext cx="1060704" cy="91440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3649952" y="3336591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Haltung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594331" y="4631432"/>
            <a:ext cx="1185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Strukturen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427984" y="4660841"/>
            <a:ext cx="729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Praxis</a:t>
            </a:r>
          </a:p>
        </p:txBody>
      </p:sp>
      <p:sp>
        <p:nvSpPr>
          <p:cNvPr id="12" name="Rechteck 11"/>
          <p:cNvSpPr/>
          <p:nvPr/>
        </p:nvSpPr>
        <p:spPr>
          <a:xfrm>
            <a:off x="-2" y="-171400"/>
            <a:ext cx="9144002" cy="12687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endParaRPr lang="de-DE" dirty="0" smtClean="0"/>
          </a:p>
          <a:p>
            <a:r>
              <a:rPr lang="de-DE" dirty="0" smtClean="0"/>
              <a:t>        „</a:t>
            </a:r>
            <a:r>
              <a:rPr lang="de-DE" dirty="0"/>
              <a:t>Lassen Sie mich doch in Ruhe! Sie können mir gar nix! + beliebige Schimpfwörter….“</a:t>
            </a:r>
          </a:p>
          <a:p>
            <a:pPr algn="ctr"/>
            <a:endParaRPr lang="de-DE" dirty="0"/>
          </a:p>
          <a:p>
            <a:pPr algn="r"/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Index für </a:t>
            </a:r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Inklusion: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A1 Gemeinschaft </a:t>
            </a:r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bilden</a:t>
            </a:r>
            <a:endParaRPr lang="de-DE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7200760" y="6570268"/>
            <a:ext cx="19207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>
                <a:solidFill>
                  <a:srgbClr val="D9D9D9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© Wencke Nowitzi-Rolfsmeier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90296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07467" y="-576933"/>
            <a:ext cx="5819032" cy="9167619"/>
          </a:xfrm>
          <a:prstGeom prst="rect">
            <a:avLst/>
          </a:prstGeom>
        </p:spPr>
      </p:pic>
      <p:sp>
        <p:nvSpPr>
          <p:cNvPr id="7" name="Gleichschenkliges Dreieck 6"/>
          <p:cNvSpPr/>
          <p:nvPr/>
        </p:nvSpPr>
        <p:spPr>
          <a:xfrm>
            <a:off x="3580623" y="3722825"/>
            <a:ext cx="1060704" cy="91440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3649952" y="3336591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Haltung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594331" y="4631432"/>
            <a:ext cx="1185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Strukturen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427984" y="4660841"/>
            <a:ext cx="729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Praxis</a:t>
            </a:r>
          </a:p>
        </p:txBody>
      </p:sp>
      <p:sp>
        <p:nvSpPr>
          <p:cNvPr id="13" name="Rechteck 12"/>
          <p:cNvSpPr/>
          <p:nvPr/>
        </p:nvSpPr>
        <p:spPr>
          <a:xfrm>
            <a:off x="-2" y="-171400"/>
            <a:ext cx="9144002" cy="12687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endParaRPr lang="de-DE" dirty="0" smtClean="0"/>
          </a:p>
          <a:p>
            <a:r>
              <a:rPr lang="de-DE" dirty="0" smtClean="0"/>
              <a:t>                                        „</a:t>
            </a:r>
            <a:r>
              <a:rPr lang="de-DE" dirty="0"/>
              <a:t>Ich mache das nicht. Versuchen Sie mal, mich zu zwingen.“</a:t>
            </a:r>
          </a:p>
          <a:p>
            <a:pPr algn="ctr"/>
            <a:endParaRPr lang="de-DE" dirty="0"/>
          </a:p>
          <a:p>
            <a:pPr algn="r"/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Index für </a:t>
            </a:r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Inklusion: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A1 Gemeinschaft </a:t>
            </a:r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bilden &amp;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C1 Lernarrangements </a:t>
            </a:r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organisieren</a:t>
            </a:r>
            <a:endParaRPr lang="de-DE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7200760" y="6570268"/>
            <a:ext cx="19207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>
                <a:solidFill>
                  <a:srgbClr val="D9D9D9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© Wencke Nowitzi-Rolfsmeier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35505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07467" y="-576933"/>
            <a:ext cx="5819032" cy="9167619"/>
          </a:xfrm>
          <a:prstGeom prst="rect">
            <a:avLst/>
          </a:prstGeom>
        </p:spPr>
      </p:pic>
      <p:sp>
        <p:nvSpPr>
          <p:cNvPr id="7" name="Gleichschenkliges Dreieck 6"/>
          <p:cNvSpPr/>
          <p:nvPr/>
        </p:nvSpPr>
        <p:spPr>
          <a:xfrm>
            <a:off x="3580623" y="3722825"/>
            <a:ext cx="1060704" cy="91440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3649952" y="3336591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Haltung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594331" y="4631432"/>
            <a:ext cx="1185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Strukturen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427984" y="4660841"/>
            <a:ext cx="729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Praxis</a:t>
            </a:r>
          </a:p>
        </p:txBody>
      </p:sp>
      <p:sp>
        <p:nvSpPr>
          <p:cNvPr id="12" name="Rechteck 11"/>
          <p:cNvSpPr/>
          <p:nvPr/>
        </p:nvSpPr>
        <p:spPr>
          <a:xfrm>
            <a:off x="-2" y="-171400"/>
            <a:ext cx="9144002" cy="12687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endParaRPr lang="de-DE" dirty="0" smtClean="0"/>
          </a:p>
          <a:p>
            <a:pPr algn="ctr">
              <a:spcBef>
                <a:spcPts val="600"/>
              </a:spcBef>
            </a:pPr>
            <a:r>
              <a:rPr lang="de-DE" dirty="0"/>
              <a:t>„Wieso hat Max länger Zeit für die Arbeit</a:t>
            </a:r>
            <a:r>
              <a:rPr lang="de-DE" dirty="0" smtClean="0"/>
              <a:t>?“</a:t>
            </a:r>
            <a:endParaRPr lang="de-DE" dirty="0"/>
          </a:p>
          <a:p>
            <a:pPr algn="r"/>
            <a:endParaRPr lang="de-DE" sz="1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r"/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Index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für </a:t>
            </a:r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Inklusion: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C1 Lernarrangements organisieren </a:t>
            </a:r>
          </a:p>
          <a:p>
            <a:pPr algn="r"/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Arbeitshilfe „Gewährung von  Nachteilsausgleichen“. Verfügbar unter: 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  <a:hlinkClick r:id="rId3"/>
              </a:rPr>
              <a:t>https://</a:t>
            </a:r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  <a:hlinkClick r:id="rId3"/>
              </a:rPr>
              <a:t>www.schulministerium.nrw/sites/default/files/documents/2-Arbeitshilfe_Sek_I.pdf</a:t>
            </a:r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 [07.12.2021]</a:t>
            </a:r>
          </a:p>
          <a:p>
            <a:pPr algn="r"/>
            <a:endParaRPr lang="de-DE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7200760" y="6570268"/>
            <a:ext cx="19207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>
                <a:solidFill>
                  <a:srgbClr val="D9D9D9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© Wencke Nowitzi-Rolfsmeier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8140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07467" y="-576933"/>
            <a:ext cx="5819032" cy="9167619"/>
          </a:xfrm>
          <a:prstGeom prst="rect">
            <a:avLst/>
          </a:prstGeom>
        </p:spPr>
      </p:pic>
      <p:sp>
        <p:nvSpPr>
          <p:cNvPr id="7" name="Gleichschenkliges Dreieck 6"/>
          <p:cNvSpPr/>
          <p:nvPr/>
        </p:nvSpPr>
        <p:spPr>
          <a:xfrm>
            <a:off x="3580623" y="3722825"/>
            <a:ext cx="1060704" cy="91440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3649952" y="3336591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Haltung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594331" y="4631432"/>
            <a:ext cx="1185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Strukturen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427984" y="4660841"/>
            <a:ext cx="729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Praxis</a:t>
            </a:r>
          </a:p>
        </p:txBody>
      </p:sp>
      <p:sp>
        <p:nvSpPr>
          <p:cNvPr id="12" name="Rechteck 11"/>
          <p:cNvSpPr/>
          <p:nvPr/>
        </p:nvSpPr>
        <p:spPr>
          <a:xfrm>
            <a:off x="-2" y="-171400"/>
            <a:ext cx="9144002" cy="12687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endParaRPr lang="de-DE" dirty="0" smtClean="0"/>
          </a:p>
          <a:p>
            <a:r>
              <a:rPr lang="de-DE" dirty="0" smtClean="0"/>
              <a:t>                                                      „</a:t>
            </a:r>
            <a:r>
              <a:rPr lang="de-DE" dirty="0"/>
              <a:t>Ich bin der Klassensprecher. Alle still jetzt!“</a:t>
            </a:r>
          </a:p>
          <a:p>
            <a:pPr algn="ctr"/>
            <a:endParaRPr lang="de-DE" dirty="0"/>
          </a:p>
          <a:p>
            <a:pPr algn="r"/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Referenzrahmen </a:t>
            </a:r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Schulqualität NRW: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3.2 Kultur des Umgangs miteinander </a:t>
            </a:r>
            <a:endParaRPr lang="de-DE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7200760" y="6570268"/>
            <a:ext cx="19207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>
                <a:solidFill>
                  <a:srgbClr val="D9D9D9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© Wencke Nowitzi-Rolfsmeier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78344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07467" y="-576933"/>
            <a:ext cx="5819032" cy="9167619"/>
          </a:xfrm>
          <a:prstGeom prst="rect">
            <a:avLst/>
          </a:prstGeom>
        </p:spPr>
      </p:pic>
      <p:sp>
        <p:nvSpPr>
          <p:cNvPr id="7" name="Gleichschenkliges Dreieck 6"/>
          <p:cNvSpPr/>
          <p:nvPr/>
        </p:nvSpPr>
        <p:spPr>
          <a:xfrm>
            <a:off x="3580623" y="3722825"/>
            <a:ext cx="1060704" cy="91440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3649952" y="3336591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Haltung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594331" y="4631432"/>
            <a:ext cx="1185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Strukturen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427984" y="4660841"/>
            <a:ext cx="729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Praxis</a:t>
            </a:r>
          </a:p>
        </p:txBody>
      </p:sp>
      <p:sp>
        <p:nvSpPr>
          <p:cNvPr id="12" name="Rechteck 11"/>
          <p:cNvSpPr/>
          <p:nvPr/>
        </p:nvSpPr>
        <p:spPr>
          <a:xfrm>
            <a:off x="0" y="-171400"/>
            <a:ext cx="9144002" cy="12687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endParaRPr lang="de-DE" dirty="0" smtClean="0"/>
          </a:p>
          <a:p>
            <a:r>
              <a:rPr lang="de-DE" dirty="0" smtClean="0"/>
              <a:t>                                                                                   </a:t>
            </a:r>
          </a:p>
          <a:p>
            <a:pPr algn="ctr"/>
            <a:r>
              <a:rPr lang="de-DE" dirty="0" smtClean="0"/>
              <a:t>„</a:t>
            </a:r>
            <a:r>
              <a:rPr lang="de-DE" dirty="0"/>
              <a:t>Du Homo!“</a:t>
            </a:r>
          </a:p>
          <a:p>
            <a:pPr algn="r"/>
            <a:endParaRPr lang="de-DE" sz="1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r"/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Referenzrahmen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Schulqualität </a:t>
            </a:r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NRW: 2.3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Klassenführung</a:t>
            </a:r>
            <a:b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Index für </a:t>
            </a:r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Inklusion: </a:t>
            </a:r>
            <a:r>
              <a:rPr lang="de-DE" sz="1400" b="1" dirty="0">
                <a:solidFill>
                  <a:schemeClr val="accent6">
                    <a:lumMod val="50000"/>
                  </a:schemeClr>
                </a:solidFill>
              </a:rPr>
              <a:t>A2 Inklusive Werte verankern</a:t>
            </a:r>
            <a:endParaRPr lang="de-DE" sz="1400" dirty="0">
              <a:solidFill>
                <a:schemeClr val="accent6">
                  <a:lumMod val="50000"/>
                </a:schemeClr>
              </a:solidFill>
            </a:endParaRPr>
          </a:p>
          <a:p>
            <a:pPr algn="r"/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de-DE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7200760" y="6570268"/>
            <a:ext cx="19207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>
                <a:solidFill>
                  <a:srgbClr val="D9D9D9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© Wencke Nowitzi-Rolfsmeier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427045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1350</Words>
  <Application>Microsoft Office PowerPoint</Application>
  <PresentationFormat>Bildschirmpräsentation (4:3)</PresentationFormat>
  <Paragraphs>402</Paragraphs>
  <Slides>49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49</vt:i4>
      </vt:variant>
    </vt:vector>
  </HeadingPairs>
  <TitlesOfParts>
    <vt:vector size="53" baseType="lpstr">
      <vt:lpstr>Arial</vt:lpstr>
      <vt:lpstr>Arial Unicode MS</vt:lpstr>
      <vt:lpstr>Calibri</vt:lpstr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QUA-LiS NRW</dc:creator>
  <cp:lastModifiedBy>Christ, Kerstin</cp:lastModifiedBy>
  <cp:revision>41</cp:revision>
  <dcterms:created xsi:type="dcterms:W3CDTF">2021-09-13T14:39:19Z</dcterms:created>
  <dcterms:modified xsi:type="dcterms:W3CDTF">2022-02-17T09:20:07Z</dcterms:modified>
</cp:coreProperties>
</file>